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58" r:id="rId4"/>
    <p:sldId id="283" r:id="rId5"/>
    <p:sldId id="282" r:id="rId6"/>
    <p:sldId id="28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91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FB11AA-6CDF-224E-90A1-70C3B7FE54C4}" type="datetimeFigureOut">
              <a:rPr lang="en-US" smtClean="0"/>
              <a:t>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5D69B-F7AB-7143-ABDE-6308EFB49AFF}" type="slidenum">
              <a:rPr lang="en-US" smtClean="0"/>
              <a:t>‹#›</a:t>
            </a:fld>
            <a:endParaRPr lang="en-US"/>
          </a:p>
        </p:txBody>
      </p:sp>
    </p:spTree>
    <p:extLst>
      <p:ext uri="{BB962C8B-B14F-4D97-AF65-F5344CB8AC3E}">
        <p14:creationId xmlns:p14="http://schemas.microsoft.com/office/powerpoint/2010/main" val="1110860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background of GWAS</a:t>
            </a:r>
            <a:endParaRPr lang="en-US" dirty="0"/>
          </a:p>
        </p:txBody>
      </p:sp>
      <p:sp>
        <p:nvSpPr>
          <p:cNvPr id="4" name="Slide Number Placeholder 3"/>
          <p:cNvSpPr>
            <a:spLocks noGrp="1"/>
          </p:cNvSpPr>
          <p:nvPr>
            <p:ph type="sldNum" sz="quarter" idx="10"/>
          </p:nvPr>
        </p:nvSpPr>
        <p:spPr/>
        <p:txBody>
          <a:bodyPr/>
          <a:lstStyle/>
          <a:p>
            <a:fld id="{AA25D69B-F7AB-7143-ABDE-6308EFB49AFF}" type="slidenum">
              <a:rPr lang="en-US" smtClean="0"/>
              <a:t>2</a:t>
            </a:fld>
            <a:endParaRPr lang="en-US"/>
          </a:p>
        </p:txBody>
      </p:sp>
    </p:spTree>
    <p:extLst>
      <p:ext uri="{BB962C8B-B14F-4D97-AF65-F5344CB8AC3E}">
        <p14:creationId xmlns:p14="http://schemas.microsoft.com/office/powerpoint/2010/main" val="2621402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FCD548E-5498-2C43-B0BD-9B35EC3F88C8}" type="slidenum">
              <a:rPr lang="en-US" sz="1200"/>
              <a:pPr eaLnBrk="1" fontAlgn="base" hangingPunct="1">
                <a:spcBef>
                  <a:spcPct val="0"/>
                </a:spcBef>
                <a:spcAft>
                  <a:spcPct val="0"/>
                </a:spcAft>
              </a:pPr>
              <a:t>37</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9D50E62-08D1-924F-B0B0-3543B06F4EFD}" type="slidenum">
              <a:rPr lang="en-US" sz="1200"/>
              <a:pPr eaLnBrk="1" fontAlgn="base" hangingPunct="1">
                <a:spcBef>
                  <a:spcPct val="0"/>
                </a:spcBef>
                <a:spcAft>
                  <a:spcPct val="0"/>
                </a:spcAft>
              </a:pPr>
              <a:t>38</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C00C0C0-362D-4E48-9088-A655F1673D0E}" type="slidenum">
              <a:rPr lang="en-US" sz="1200"/>
              <a:pPr eaLnBrk="1" fontAlgn="base" hangingPunct="1">
                <a:spcBef>
                  <a:spcPct val="0"/>
                </a:spcBef>
                <a:spcAft>
                  <a:spcPct val="0"/>
                </a:spcAft>
              </a:pPr>
              <a:t>39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7313FDB-31CF-F840-B7C0-FDB3B4A6A2D1}" type="slidenum">
              <a:rPr lang="en-US" smtClean="0">
                <a:solidFill>
                  <a:prstClr val="black"/>
                </a:solidFill>
                <a:latin typeface="Calibri"/>
              </a:rPr>
              <a:pPr>
                <a:defRPr/>
              </a:pPr>
              <a:t>41</a:t>
            </a:fld>
            <a:endParaRPr lang="en-US" smtClean="0">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C4E8A7D-E0D7-7D40-BBF9-1BDC40ABA20E}"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9BF97880-3AB8-2A4A-B985-2CB35FB3DE63}" type="slidenum">
              <a:rPr lang="en-US" sz="1300">
                <a:solidFill>
                  <a:srgbClr val="000000"/>
                </a:solidFill>
              </a:rPr>
              <a:pPr fontAlgn="base">
                <a:spcBef>
                  <a:spcPct val="0"/>
                </a:spcBef>
                <a:spcAft>
                  <a:spcPct val="0"/>
                </a:spcAft>
              </a:pPr>
              <a:t>47</a:t>
            </a:fld>
            <a:endParaRPr lang="en-US" sz="13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97B1E933-FCC5-3348-9816-3C606A078BF1}" type="slidenum">
              <a:rPr lang="en-US" sz="1300">
                <a:solidFill>
                  <a:srgbClr val="000000"/>
                </a:solidFill>
              </a:rPr>
              <a:pPr fontAlgn="base">
                <a:spcBef>
                  <a:spcPct val="0"/>
                </a:spcBef>
                <a:spcAft>
                  <a:spcPct val="0"/>
                </a:spcAft>
              </a:pPr>
              <a:t>48</a:t>
            </a:fld>
            <a:endParaRPr lang="en-US" sz="13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B310910-EBEF-C34A-BC45-B97604712189}" type="slidenum">
              <a:rPr lang="en-US" sz="1200">
                <a:solidFill>
                  <a:srgbClr val="000000"/>
                </a:solidFill>
              </a:rPr>
              <a:pPr eaLnBrk="1" fontAlgn="base" hangingPunct="1">
                <a:spcBef>
                  <a:spcPct val="0"/>
                </a:spcBef>
                <a:spcAft>
                  <a:spcPct val="0"/>
                </a:spcAft>
              </a:pPr>
              <a:t>50</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Just have one path </a:t>
            </a: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8201EC8-BCC6-154E-86C7-255D00EF4D98}" type="slidenum">
              <a:rPr lang="en-US" sz="1200"/>
              <a:pPr eaLnBrk="1" fontAlgn="base" hangingPunct="1">
                <a:spcBef>
                  <a:spcPct val="0"/>
                </a:spcBef>
                <a:spcAft>
                  <a:spcPct val="0"/>
                </a:spcAft>
              </a:pPr>
              <a:t>54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FAAEBF0-F390-DD49-9F09-C43AB184369C}" type="slidenum">
              <a:rPr lang="en-US" sz="1200"/>
              <a:pPr eaLnBrk="1" fontAlgn="base" hangingPunct="1">
                <a:spcBef>
                  <a:spcPct val="0"/>
                </a:spcBef>
                <a:spcAft>
                  <a:spcPct val="0"/>
                </a:spcAft>
              </a:pPr>
              <a:t>57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LD</a:t>
            </a:r>
            <a:r>
              <a:rPr lang="en-US" baseline="0" dirty="0" smtClean="0"/>
              <a:t> and common SNPs</a:t>
            </a:r>
            <a:endParaRPr lang="en-US" dirty="0"/>
          </a:p>
        </p:txBody>
      </p:sp>
      <p:sp>
        <p:nvSpPr>
          <p:cNvPr id="4" name="Slide Number Placeholder 3"/>
          <p:cNvSpPr>
            <a:spLocks noGrp="1"/>
          </p:cNvSpPr>
          <p:nvPr>
            <p:ph type="sldNum" sz="quarter" idx="10"/>
          </p:nvPr>
        </p:nvSpPr>
        <p:spPr/>
        <p:txBody>
          <a:bodyPr/>
          <a:lstStyle/>
          <a:p>
            <a:fld id="{AA25D69B-F7AB-7143-ABDE-6308EFB49AFF}" type="slidenum">
              <a:rPr lang="en-US" smtClean="0"/>
              <a:t>3</a:t>
            </a:fld>
            <a:endParaRPr lang="en-US"/>
          </a:p>
        </p:txBody>
      </p:sp>
    </p:spTree>
    <p:extLst>
      <p:ext uri="{BB962C8B-B14F-4D97-AF65-F5344CB8AC3E}">
        <p14:creationId xmlns:p14="http://schemas.microsoft.com/office/powerpoint/2010/main" val="326960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1D574-A1F2-4FBA-B2AB-E345D0CFA2A6}" type="slidenum">
              <a:rPr lang="en-US"/>
              <a:pPr/>
              <a:t>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effect</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AA25D69B-F7AB-7143-ABDE-6308EFB49AFF}" type="slidenum">
              <a:rPr lang="en-US" smtClean="0"/>
              <a:t>9</a:t>
            </a:fld>
            <a:endParaRPr lang="en-US"/>
          </a:p>
        </p:txBody>
      </p:sp>
    </p:spTree>
    <p:extLst>
      <p:ext uri="{BB962C8B-B14F-4D97-AF65-F5344CB8AC3E}">
        <p14:creationId xmlns:p14="http://schemas.microsoft.com/office/powerpoint/2010/main" val="117359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additive and dominant</a:t>
            </a:r>
            <a:endParaRPr lang="en-US" dirty="0"/>
          </a:p>
        </p:txBody>
      </p:sp>
      <p:sp>
        <p:nvSpPr>
          <p:cNvPr id="4" name="Slide Number Placeholder 3"/>
          <p:cNvSpPr>
            <a:spLocks noGrp="1"/>
          </p:cNvSpPr>
          <p:nvPr>
            <p:ph type="sldNum" sz="quarter" idx="10"/>
          </p:nvPr>
        </p:nvSpPr>
        <p:spPr/>
        <p:txBody>
          <a:bodyPr/>
          <a:lstStyle/>
          <a:p>
            <a:fld id="{AA25D69B-F7AB-7143-ABDE-6308EFB49AFF}" type="slidenum">
              <a:rPr lang="en-US" smtClean="0"/>
              <a:t>14</a:t>
            </a:fld>
            <a:endParaRPr lang="en-US"/>
          </a:p>
        </p:txBody>
      </p:sp>
    </p:spTree>
    <p:extLst>
      <p:ext uri="{BB962C8B-B14F-4D97-AF65-F5344CB8AC3E}">
        <p14:creationId xmlns:p14="http://schemas.microsoft.com/office/powerpoint/2010/main" val="59112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5D69B-F7AB-7143-ABDE-6308EFB49AFF}" type="slidenum">
              <a:rPr lang="en-US" smtClean="0"/>
              <a:t>22</a:t>
            </a:fld>
            <a:endParaRPr lang="en-US"/>
          </a:p>
        </p:txBody>
      </p:sp>
    </p:spTree>
    <p:extLst>
      <p:ext uri="{BB962C8B-B14F-4D97-AF65-F5344CB8AC3E}">
        <p14:creationId xmlns:p14="http://schemas.microsoft.com/office/powerpoint/2010/main" val="152764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CA1467FB-0B13-064E-BD43-AA7FB1DB7180}" type="slidenum">
              <a:rPr lang="en-US" sz="1300">
                <a:solidFill>
                  <a:srgbClr val="000000"/>
                </a:solidFill>
                <a:latin typeface="Arial" charset="0"/>
              </a:rPr>
              <a:pPr algn="r"/>
              <a:t>30</a:t>
            </a:fld>
            <a:endParaRPr lang="en-US" sz="1300">
              <a:solidFill>
                <a:srgbClr val="000000"/>
              </a:solidFill>
              <a:latin typeface="Arial" charset="0"/>
            </a:endParaRPr>
          </a:p>
        </p:txBody>
      </p:sp>
      <p:sp>
        <p:nvSpPr>
          <p:cNvPr id="76802" name="Rectangle 2"/>
          <p:cNvSpPr>
            <a:spLocks noGrp="1" noRot="1" noChangeAspect="1" noChangeArrowheads="1" noTextEdit="1"/>
          </p:cNvSpPr>
          <p:nvPr>
            <p:ph type="sldImg"/>
          </p:nvPr>
        </p:nvSpPr>
        <p:spPr bwMode="auto">
          <a:xfrm>
            <a:off x="1143000"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F265BD79-CE46-E14F-8CAF-D834FCD34EB8}" type="slidenum">
              <a:rPr lang="en-US" sz="1300">
                <a:solidFill>
                  <a:srgbClr val="000000"/>
                </a:solidFill>
                <a:latin typeface="Arial" charset="0"/>
              </a:rPr>
              <a:pPr fontAlgn="base">
                <a:spcBef>
                  <a:spcPct val="0"/>
                </a:spcBef>
                <a:spcAft>
                  <a:spcPct val="0"/>
                </a:spcAft>
              </a:pPr>
              <a:t>33</a:t>
            </a:fld>
            <a:endParaRPr lang="en-US" sz="1300">
              <a:solidFill>
                <a:srgbClr val="000000"/>
              </a:solidFill>
              <a:latin typeface="Arial" charset="0"/>
            </a:endParaRPr>
          </a:p>
        </p:txBody>
      </p:sp>
      <p:sp>
        <p:nvSpPr>
          <p:cNvPr id="80898"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214313" indent="-214313" eaLnBrk="1" hangingPunct="1">
              <a:spcBef>
                <a:spcPct val="0"/>
              </a:spcBef>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Introduce the pink &amp; cyan </a:t>
            </a:r>
          </a:p>
          <a:p>
            <a:pPr eaLnBrk="1" hangingPunct="1">
              <a:spcBef>
                <a:spcPct val="0"/>
              </a:spcBef>
            </a:pPr>
            <a:r>
              <a:rPr lang="en-US">
                <a:latin typeface="Arial" charset="0"/>
              </a:rPr>
              <a:t>Goal is to predict disease </a:t>
            </a:r>
          </a:p>
          <a:p>
            <a:pPr eaLnBrk="1" hangingPunct="1">
              <a:spcBef>
                <a:spcPct val="0"/>
              </a:spcBef>
            </a:pPr>
            <a:r>
              <a:rPr lang="en-US">
                <a:latin typeface="Arial" charset="0"/>
              </a:rPr>
              <a:t>We’ll start training/testing on the extremes</a:t>
            </a:r>
          </a:p>
          <a:p>
            <a:pPr eaLnBrk="1" hangingPunct="1">
              <a:spcBef>
                <a:spcPct val="0"/>
              </a:spcBef>
            </a:pPr>
            <a:endParaRPr lang="en-US">
              <a:latin typeface="Arial" charset="0"/>
            </a:endParaRPr>
          </a:p>
          <a:p>
            <a:pPr eaLnBrk="1" hangingPunct="1">
              <a:spcBef>
                <a:spcPct val="0"/>
              </a:spcBef>
            </a:pPr>
            <a:r>
              <a:rPr lang="en-US">
                <a:latin typeface="Arial" charset="0"/>
              </a:rPr>
              <a:t>Lof</a:t>
            </a:r>
          </a:p>
          <a:p>
            <a:pPr eaLnBrk="1" hangingPunct="1">
              <a:spcBef>
                <a:spcPct val="0"/>
              </a:spcBef>
            </a:pPr>
            <a:r>
              <a:rPr lang="en-US">
                <a:latin typeface="Arial" charset="0"/>
              </a:rPr>
              <a:t>Essen - </a:t>
            </a:r>
          </a:p>
          <a:p>
            <a:pPr eaLnBrk="1" hangingPunct="1">
              <a:spcBef>
                <a:spcPct val="0"/>
              </a:spcBef>
            </a:pPr>
            <a:r>
              <a:rPr lang="en-US">
                <a:latin typeface="Arial" charset="0"/>
              </a:rPr>
              <a:t>Hgmd – rarer mendelian variants </a:t>
            </a:r>
          </a:p>
          <a:p>
            <a:pPr eaLnBrk="1" hangingPunct="1">
              <a:spcBef>
                <a:spcPct val="0"/>
              </a:spcBef>
            </a:pPr>
            <a:r>
              <a:rPr lang="en-US">
                <a:latin typeface="Arial" charset="0"/>
              </a:rPr>
              <a:t>Gwas – “common” variants </a:t>
            </a:r>
          </a:p>
          <a:p>
            <a:pPr eaLnBrk="1" hangingPunct="1">
              <a:spcBef>
                <a:spcPct val="0"/>
              </a:spcBef>
            </a:pPr>
            <a:r>
              <a:rPr lang="en-US">
                <a:latin typeface="Arial" charset="0"/>
              </a:rPr>
              <a:t>Neutral </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DC7CC468-00A9-F246-8158-15011AC37658}" type="slidenum">
              <a:rPr lang="en-US" sz="1300">
                <a:solidFill>
                  <a:srgbClr val="000000"/>
                </a:solidFill>
              </a:rPr>
              <a:pPr fontAlgn="base">
                <a:spcBef>
                  <a:spcPct val="0"/>
                </a:spcBef>
                <a:spcAft>
                  <a:spcPct val="0"/>
                </a:spcAft>
              </a:pPr>
              <a:t>36</a:t>
            </a:fld>
            <a:endParaRPr lang="en-US" sz="13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AB427B-499F-A645-B69E-70150C46E9E3}"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3248752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AB427B-499F-A645-B69E-70150C46E9E3}"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271483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AB427B-499F-A645-B69E-70150C46E9E3}"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414841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AB427B-499F-A645-B69E-70150C46E9E3}"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77727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AB427B-499F-A645-B69E-70150C46E9E3}" type="datetimeFigureOut">
              <a:rPr lang="en-US" smtClean="0"/>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4228818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AB427B-499F-A645-B69E-70150C46E9E3}"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241966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AB427B-499F-A645-B69E-70150C46E9E3}" type="datetimeFigureOut">
              <a:rPr lang="en-US" smtClean="0"/>
              <a:t>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107403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AB427B-499F-A645-B69E-70150C46E9E3}" type="datetimeFigureOut">
              <a:rPr lang="en-US" smtClean="0"/>
              <a:t>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181764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B427B-499F-A645-B69E-70150C46E9E3}" type="datetimeFigureOut">
              <a:rPr lang="en-US" smtClean="0"/>
              <a:t>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369477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AB427B-499F-A645-B69E-70150C46E9E3}"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77187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AB427B-499F-A645-B69E-70150C46E9E3}" type="datetimeFigureOut">
              <a:rPr lang="en-US" smtClean="0"/>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B68B0-6207-BE40-8FB2-B3E99E160817}" type="slidenum">
              <a:rPr lang="en-US" smtClean="0"/>
              <a:t>‹#›</a:t>
            </a:fld>
            <a:endParaRPr lang="en-US"/>
          </a:p>
        </p:txBody>
      </p:sp>
    </p:spTree>
    <p:extLst>
      <p:ext uri="{BB962C8B-B14F-4D97-AF65-F5344CB8AC3E}">
        <p14:creationId xmlns:p14="http://schemas.microsoft.com/office/powerpoint/2010/main" val="34135067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B427B-499F-A645-B69E-70150C46E9E3}" type="datetimeFigureOut">
              <a:rPr lang="en-US" smtClean="0"/>
              <a:t>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B68B0-6207-BE40-8FB2-B3E99E160817}" type="slidenum">
              <a:rPr lang="en-US" smtClean="0"/>
              <a:t>‹#›</a:t>
            </a:fld>
            <a:endParaRPr lang="en-US"/>
          </a:p>
        </p:txBody>
      </p:sp>
    </p:spTree>
    <p:extLst>
      <p:ext uri="{BB962C8B-B14F-4D97-AF65-F5344CB8AC3E}">
        <p14:creationId xmlns:p14="http://schemas.microsoft.com/office/powerpoint/2010/main" val="213588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jpeg"/><Relationship Id="rId9" Type="http://schemas.openxmlformats.org/officeDocument/2006/relationships/image" Target="../media/image24.png"/><Relationship Id="rId10"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2.xml"/><Relationship Id="rId1" Type="http://schemas.openxmlformats.org/officeDocument/2006/relationships/tags" Target="../tags/tag1.xml"/><Relationship Id="rId2" Type="http://schemas.openxmlformats.org/officeDocument/2006/relationships/tags" Target="../tags/tag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2.emf"/><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tags" Target="../tags/tag5.x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5.emf"/><Relationship Id="rId1" Type="http://schemas.openxmlformats.org/officeDocument/2006/relationships/tags" Target="../tags/tag6.x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hapmap.ncbi.nlm.nih.gov/tutorials.html.en" TargetMode="External"/></Relationships>
</file>

<file path=ppt/slides/_rels/slide40.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7.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6.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tags" Target="../tags/tag10.xml"/><Relationship Id="rId2"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1.emf"/><Relationship Id="rId5" Type="http://schemas.openxmlformats.org/officeDocument/2006/relationships/image" Target="../media/image42.pn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Layout" Target="../slideLayouts/slideLayout2.xml"/><Relationship Id="rId1" Type="http://schemas.openxmlformats.org/officeDocument/2006/relationships/tags" Target="../tags/tag12.xml"/><Relationship Id="rId2" Type="http://schemas.openxmlformats.org/officeDocument/2006/relationships/tags" Target="../tags/tag13.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32.emf"/><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4.tiff"/><Relationship Id="rId1" Type="http://schemas.openxmlformats.org/officeDocument/2006/relationships/tags" Target="../tags/tag16.xml"/><Relationship Id="rId2"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5.gif"/><Relationship Id="rId5" Type="http://schemas.openxmlformats.org/officeDocument/2006/relationships/image" Target="../media/image46.emf"/><Relationship Id="rId1" Type="http://schemas.openxmlformats.org/officeDocument/2006/relationships/tags" Target="../tags/tag17.xml"/><Relationship Id="rId2"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Layout" Target="../slideLayouts/slideLayout2.xml"/><Relationship Id="rId1" Type="http://schemas.openxmlformats.org/officeDocument/2006/relationships/tags" Target="../tags/tag18.xml"/><Relationship Id="rId2" Type="http://schemas.openxmlformats.org/officeDocument/2006/relationships/tags" Target="../tags/tag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hyperlink" Target="http://www.hapmap.or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emf"/><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6.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emf"/><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27.xml"/><Relationship Id="rId4" Type="http://schemas.openxmlformats.org/officeDocument/2006/relationships/slideLayout" Target="../slideLayouts/slideLayout2.xml"/><Relationship Id="rId1" Type="http://schemas.openxmlformats.org/officeDocument/2006/relationships/tags" Target="../tags/tag25.xml"/><Relationship Id="rId2" Type="http://schemas.openxmlformats.org/officeDocument/2006/relationships/tags" Target="../tags/tag26.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Genetic </a:t>
            </a:r>
            <a:r>
              <a:rPr lang="en-US" dirty="0"/>
              <a:t>A</a:t>
            </a:r>
            <a:r>
              <a:rPr lang="en-US" dirty="0" smtClean="0"/>
              <a:t>ssociation Analysis</a:t>
            </a:r>
            <a:br>
              <a:rPr lang="en-US" dirty="0" smtClean="0"/>
            </a:br>
            <a:r>
              <a:rPr lang="en-US" dirty="0" smtClean="0"/>
              <a:t>--- impact of NGS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02122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96"/>
            <a:ext cx="8229600" cy="5778262"/>
          </a:xfrm>
        </p:spPr>
        <p:txBody>
          <a:bodyPr/>
          <a:lstStyle/>
          <a:p>
            <a:r>
              <a:rPr lang="en-US" dirty="0" smtClean="0"/>
              <a:t>With the same effect size, rare variants need  </a:t>
            </a:r>
            <a:r>
              <a:rPr lang="en-US" dirty="0" smtClean="0">
                <a:solidFill>
                  <a:srgbClr val="FF0000"/>
                </a:solidFill>
              </a:rPr>
              <a:t>much larger sample size</a:t>
            </a:r>
            <a:r>
              <a:rPr lang="en-US" dirty="0" smtClean="0"/>
              <a:t> to be detected than common variants</a:t>
            </a:r>
            <a:endParaRPr lang="en-US" dirty="0"/>
          </a:p>
        </p:txBody>
      </p:sp>
      <p:pic>
        <p:nvPicPr>
          <p:cNvPr id="4" name="Picture 3" descr="sampleSiz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300" y="1719968"/>
            <a:ext cx="7279327" cy="4075690"/>
          </a:xfrm>
          <a:prstGeom prst="rect">
            <a:avLst/>
          </a:prstGeom>
        </p:spPr>
      </p:pic>
      <p:sp>
        <p:nvSpPr>
          <p:cNvPr id="5" name="TextBox 4"/>
          <p:cNvSpPr txBox="1"/>
          <p:nvPr/>
        </p:nvSpPr>
        <p:spPr>
          <a:xfrm>
            <a:off x="661064" y="5998892"/>
            <a:ext cx="8025736" cy="584776"/>
          </a:xfrm>
          <a:prstGeom prst="rect">
            <a:avLst/>
          </a:prstGeom>
          <a:noFill/>
        </p:spPr>
        <p:txBody>
          <a:bodyPr wrap="square" rtlCol="0">
            <a:spAutoFit/>
          </a:bodyPr>
          <a:lstStyle/>
          <a:p>
            <a:r>
              <a:rPr lang="en-US" sz="1600" dirty="0"/>
              <a:t>Statistical analysis </a:t>
            </a:r>
            <a:r>
              <a:rPr lang="en-US" sz="1600" dirty="0" smtClean="0"/>
              <a:t>strategies for </a:t>
            </a:r>
            <a:r>
              <a:rPr lang="en-US" sz="1600" dirty="0"/>
              <a:t>association studies </a:t>
            </a:r>
            <a:r>
              <a:rPr lang="en-US" sz="1600" dirty="0" smtClean="0"/>
              <a:t>involving rare variants. V </a:t>
            </a:r>
            <a:r>
              <a:rPr lang="en-US" sz="1600" dirty="0" err="1" smtClean="0"/>
              <a:t>Bansal</a:t>
            </a:r>
            <a:r>
              <a:rPr lang="en-US" sz="1600" dirty="0" smtClean="0"/>
              <a:t>, O </a:t>
            </a:r>
            <a:r>
              <a:rPr lang="en-US" sz="1600" dirty="0" err="1" smtClean="0"/>
              <a:t>Libiger</a:t>
            </a:r>
            <a:r>
              <a:rPr lang="en-US" sz="1600" dirty="0" smtClean="0"/>
              <a:t>, A </a:t>
            </a:r>
            <a:r>
              <a:rPr lang="en-US" sz="1600" dirty="0" err="1" smtClean="0"/>
              <a:t>Torkamani</a:t>
            </a:r>
            <a:r>
              <a:rPr lang="en-US" sz="1600" dirty="0" smtClean="0"/>
              <a:t> and N J </a:t>
            </a:r>
            <a:r>
              <a:rPr lang="en-US" sz="1600" dirty="0" err="1" smtClean="0"/>
              <a:t>Schork</a:t>
            </a:r>
            <a:r>
              <a:rPr lang="en-US" sz="1600" dirty="0" smtClean="0"/>
              <a:t>. Nature Reviews Genetics. 2010.</a:t>
            </a:r>
            <a:endParaRPr lang="en-US" sz="1600" dirty="0"/>
          </a:p>
        </p:txBody>
      </p:sp>
    </p:spTree>
    <p:extLst>
      <p:ext uri="{BB962C8B-B14F-4D97-AF65-F5344CB8AC3E}">
        <p14:creationId xmlns:p14="http://schemas.microsoft.com/office/powerpoint/2010/main" val="22145506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5569521"/>
          </a:xfrm>
        </p:spPr>
        <p:txBody>
          <a:bodyPr/>
          <a:lstStyle/>
          <a:p>
            <a:r>
              <a:rPr lang="en-US" dirty="0" smtClean="0"/>
              <a:t>One strategy to deal with this problem is to create a </a:t>
            </a:r>
            <a:r>
              <a:rPr lang="en-US" dirty="0" smtClean="0">
                <a:solidFill>
                  <a:srgbClr val="FF0000"/>
                </a:solidFill>
              </a:rPr>
              <a:t>“super-variant”</a:t>
            </a:r>
            <a:r>
              <a:rPr lang="en-US" dirty="0" smtClean="0"/>
              <a:t> by </a:t>
            </a:r>
            <a:r>
              <a:rPr lang="en-US" dirty="0" smtClean="0">
                <a:solidFill>
                  <a:srgbClr val="FF0000"/>
                </a:solidFill>
              </a:rPr>
              <a:t>“collapsing”</a:t>
            </a:r>
            <a:r>
              <a:rPr lang="en-US" dirty="0" smtClean="0"/>
              <a:t> rare variants that belong to a functional unit (e.g. a gene)</a:t>
            </a:r>
            <a:endParaRPr lang="en-US" dirty="0"/>
          </a:p>
        </p:txBody>
      </p:sp>
      <p:pic>
        <p:nvPicPr>
          <p:cNvPr id="4" name="Picture 3" descr="collap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489" y="2066948"/>
            <a:ext cx="5664713" cy="4050928"/>
          </a:xfrm>
          <a:prstGeom prst="rect">
            <a:avLst/>
          </a:prstGeom>
        </p:spPr>
      </p:pic>
      <p:sp>
        <p:nvSpPr>
          <p:cNvPr id="6" name="TextBox 5"/>
          <p:cNvSpPr txBox="1"/>
          <p:nvPr/>
        </p:nvSpPr>
        <p:spPr>
          <a:xfrm>
            <a:off x="661064" y="6126214"/>
            <a:ext cx="8025736" cy="584776"/>
          </a:xfrm>
          <a:prstGeom prst="rect">
            <a:avLst/>
          </a:prstGeom>
          <a:noFill/>
        </p:spPr>
        <p:txBody>
          <a:bodyPr wrap="square" rtlCol="0">
            <a:spAutoFit/>
          </a:bodyPr>
          <a:lstStyle/>
          <a:p>
            <a:r>
              <a:rPr lang="en-US" sz="1600" dirty="0"/>
              <a:t>Statistical analysis </a:t>
            </a:r>
            <a:r>
              <a:rPr lang="en-US" sz="1600" dirty="0" smtClean="0"/>
              <a:t>strategies for </a:t>
            </a:r>
            <a:r>
              <a:rPr lang="en-US" sz="1600" dirty="0"/>
              <a:t>association studies </a:t>
            </a:r>
            <a:r>
              <a:rPr lang="en-US" sz="1600" dirty="0" smtClean="0"/>
              <a:t>involving rare variants. V </a:t>
            </a:r>
            <a:r>
              <a:rPr lang="en-US" sz="1600" dirty="0" err="1" smtClean="0"/>
              <a:t>Bansal</a:t>
            </a:r>
            <a:r>
              <a:rPr lang="en-US" sz="1600" dirty="0" smtClean="0"/>
              <a:t>, O </a:t>
            </a:r>
            <a:r>
              <a:rPr lang="en-US" sz="1600" dirty="0" err="1" smtClean="0"/>
              <a:t>Libiger</a:t>
            </a:r>
            <a:r>
              <a:rPr lang="en-US" sz="1600" dirty="0" smtClean="0"/>
              <a:t>, A </a:t>
            </a:r>
            <a:r>
              <a:rPr lang="en-US" sz="1600" dirty="0" err="1" smtClean="0"/>
              <a:t>Torkamani</a:t>
            </a:r>
            <a:r>
              <a:rPr lang="en-US" sz="1600" dirty="0" smtClean="0"/>
              <a:t> and N J </a:t>
            </a:r>
            <a:r>
              <a:rPr lang="en-US" sz="1600" dirty="0" err="1" smtClean="0"/>
              <a:t>Schork</a:t>
            </a:r>
            <a:r>
              <a:rPr lang="en-US" sz="1600" dirty="0" smtClean="0"/>
              <a:t>. Nature Reviews Genetics. 2010.</a:t>
            </a:r>
            <a:endParaRPr lang="en-US" sz="1600" dirty="0"/>
          </a:p>
        </p:txBody>
      </p:sp>
    </p:spTree>
    <p:extLst>
      <p:ext uri="{BB962C8B-B14F-4D97-AF65-F5344CB8AC3E}">
        <p14:creationId xmlns:p14="http://schemas.microsoft.com/office/powerpoint/2010/main" val="22253165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1433"/>
            <a:ext cx="8229600" cy="5308595"/>
          </a:xfrm>
        </p:spPr>
        <p:txBody>
          <a:bodyPr/>
          <a:lstStyle/>
          <a:p>
            <a:r>
              <a:rPr lang="en-US" dirty="0" smtClean="0"/>
              <a:t>Collapsing methods:</a:t>
            </a:r>
          </a:p>
          <a:p>
            <a:pPr lvl="1"/>
            <a:endParaRPr lang="en-US" dirty="0"/>
          </a:p>
          <a:p>
            <a:pPr lvl="1"/>
            <a:r>
              <a:rPr lang="en-US" dirty="0" smtClean="0">
                <a:solidFill>
                  <a:srgbClr val="FF0000"/>
                </a:solidFill>
              </a:rPr>
              <a:t>Burden tests</a:t>
            </a:r>
          </a:p>
          <a:p>
            <a:pPr lvl="1"/>
            <a:endParaRPr lang="en-US" dirty="0"/>
          </a:p>
          <a:p>
            <a:pPr lvl="1"/>
            <a:r>
              <a:rPr lang="en-US" dirty="0" smtClean="0">
                <a:solidFill>
                  <a:srgbClr val="FF0000"/>
                </a:solidFill>
              </a:rPr>
              <a:t>Kernel-based tests</a:t>
            </a:r>
            <a:endParaRPr lang="en-US" dirty="0">
              <a:solidFill>
                <a:srgbClr val="FF0000"/>
              </a:solidFill>
            </a:endParaRPr>
          </a:p>
        </p:txBody>
      </p:sp>
    </p:spTree>
    <p:extLst>
      <p:ext uri="{BB962C8B-B14F-4D97-AF65-F5344CB8AC3E}">
        <p14:creationId xmlns:p14="http://schemas.microsoft.com/office/powerpoint/2010/main" val="34927391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9248"/>
            <a:ext cx="8229600" cy="5586916"/>
          </a:xfrm>
        </p:spPr>
        <p:txBody>
          <a:bodyPr/>
          <a:lstStyle/>
          <a:p>
            <a:r>
              <a:rPr lang="en-US" dirty="0" smtClean="0"/>
              <a:t>Sum tests</a:t>
            </a:r>
          </a:p>
          <a:p>
            <a:endParaRPr lang="en-US" dirty="0" smtClean="0"/>
          </a:p>
          <a:p>
            <a:pPr lvl="1"/>
            <a:r>
              <a:rPr lang="en-US" dirty="0" smtClean="0"/>
              <a:t>CAST (cohort allelic sums test)</a:t>
            </a:r>
          </a:p>
          <a:p>
            <a:pPr lvl="2"/>
            <a:r>
              <a:rPr lang="en-US" dirty="0" smtClean="0"/>
              <a:t>Define a “super variant” X</a:t>
            </a:r>
            <a:r>
              <a:rPr lang="en-US" baseline="-25000" dirty="0" smtClean="0"/>
              <a:t>C </a:t>
            </a:r>
            <a:r>
              <a:rPr lang="en-US" dirty="0" smtClean="0"/>
              <a:t> for each collapsing set C</a:t>
            </a:r>
            <a:endParaRPr lang="en-US" dirty="0"/>
          </a:p>
          <a:p>
            <a:pPr lvl="2"/>
            <a:r>
              <a:rPr lang="en-US" dirty="0" smtClean="0"/>
              <a:t>X</a:t>
            </a:r>
            <a:r>
              <a:rPr lang="en-US" baseline="-25000" dirty="0" smtClean="0"/>
              <a:t>C </a:t>
            </a:r>
            <a:r>
              <a:rPr lang="en-US" dirty="0" smtClean="0"/>
              <a:t>= 1 if the individual carries any of the rare variants in the collapsing set</a:t>
            </a:r>
          </a:p>
          <a:p>
            <a:pPr lvl="2"/>
            <a:endParaRPr lang="en-US" dirty="0" smtClean="0"/>
          </a:p>
          <a:p>
            <a:pPr lvl="1"/>
            <a:r>
              <a:rPr lang="en-US" dirty="0" smtClean="0"/>
              <a:t>CMC test (combined multivariate and collapsing test)</a:t>
            </a:r>
          </a:p>
          <a:p>
            <a:pPr lvl="2"/>
            <a:r>
              <a:rPr lang="en-US" dirty="0" smtClean="0"/>
              <a:t>Extension of CAST</a:t>
            </a:r>
          </a:p>
          <a:p>
            <a:pPr lvl="2"/>
            <a:r>
              <a:rPr lang="en-US" dirty="0" smtClean="0"/>
              <a:t>Including each common variant (without collapsing) and do multivariate test</a:t>
            </a:r>
          </a:p>
          <a:p>
            <a:pPr lvl="1"/>
            <a:endParaRPr lang="en-US" dirty="0" smtClean="0"/>
          </a:p>
        </p:txBody>
      </p:sp>
    </p:spTree>
    <p:extLst>
      <p:ext uri="{BB962C8B-B14F-4D97-AF65-F5344CB8AC3E}">
        <p14:creationId xmlns:p14="http://schemas.microsoft.com/office/powerpoint/2010/main" val="12658382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5802"/>
            <a:ext cx="8229600" cy="5430361"/>
          </a:xfrm>
        </p:spPr>
        <p:txBody>
          <a:bodyPr>
            <a:normAutofit/>
          </a:bodyPr>
          <a:lstStyle/>
          <a:p>
            <a:r>
              <a:rPr lang="en-US" dirty="0" smtClean="0"/>
              <a:t>In CAST and CMC tests, when a collapsing set is large enough, the “super-variant” for every individual will be 1</a:t>
            </a:r>
          </a:p>
          <a:p>
            <a:endParaRPr lang="en-US" dirty="0" smtClean="0"/>
          </a:p>
          <a:p>
            <a:r>
              <a:rPr lang="en-US" dirty="0" smtClean="0"/>
              <a:t>A modification: Sum test</a:t>
            </a:r>
          </a:p>
          <a:p>
            <a:pPr lvl="1"/>
            <a:r>
              <a:rPr lang="en-US" dirty="0" smtClean="0"/>
              <a:t>Define the super-variant X</a:t>
            </a:r>
            <a:r>
              <a:rPr lang="en-US" baseline="-25000" dirty="0" smtClean="0"/>
              <a:t>C</a:t>
            </a:r>
            <a:r>
              <a:rPr lang="en-US" dirty="0" smtClean="0"/>
              <a:t> as the </a:t>
            </a:r>
            <a:r>
              <a:rPr lang="en-US" dirty="0" smtClean="0">
                <a:solidFill>
                  <a:srgbClr val="FF0000"/>
                </a:solidFill>
              </a:rPr>
              <a:t>total number</a:t>
            </a:r>
            <a:r>
              <a:rPr lang="en-US" dirty="0" smtClean="0"/>
              <a:t> of rare variants within the collapsing set carried by an individual </a:t>
            </a:r>
            <a:endParaRPr lang="en-US" dirty="0"/>
          </a:p>
          <a:p>
            <a:pPr lvl="1"/>
            <a:r>
              <a:rPr lang="en-US" dirty="0" smtClean="0"/>
              <a:t>CAST </a:t>
            </a:r>
            <a:r>
              <a:rPr lang="en-US" dirty="0" err="1" smtClean="0"/>
              <a:t>v.s</a:t>
            </a:r>
            <a:r>
              <a:rPr lang="en-US" dirty="0" smtClean="0"/>
              <a:t>. Sum test: analogous to dominant </a:t>
            </a:r>
            <a:r>
              <a:rPr lang="en-US" dirty="0" err="1" smtClean="0"/>
              <a:t>v.s</a:t>
            </a:r>
            <a:r>
              <a:rPr lang="en-US" dirty="0" smtClean="0"/>
              <a:t>. additive genetic model on a single variant</a:t>
            </a:r>
            <a:endParaRPr lang="en-US" dirty="0"/>
          </a:p>
        </p:txBody>
      </p:sp>
    </p:spTree>
    <p:extLst>
      <p:ext uri="{BB962C8B-B14F-4D97-AF65-F5344CB8AC3E}">
        <p14:creationId xmlns:p14="http://schemas.microsoft.com/office/powerpoint/2010/main" val="32625291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0542"/>
            <a:ext cx="8229600" cy="3699316"/>
          </a:xfrm>
        </p:spPr>
        <p:txBody>
          <a:bodyPr/>
          <a:lstStyle/>
          <a:p>
            <a:r>
              <a:rPr lang="en-US" dirty="0" smtClean="0"/>
              <a:t>A further extension</a:t>
            </a:r>
          </a:p>
          <a:p>
            <a:pPr lvl="1"/>
            <a:r>
              <a:rPr lang="en-US" dirty="0"/>
              <a:t>w</a:t>
            </a:r>
            <a:r>
              <a:rPr lang="en-US" dirty="0" smtClean="0"/>
              <a:t>eighted-sum test (w-Sum)</a:t>
            </a:r>
          </a:p>
          <a:p>
            <a:pPr lvl="1"/>
            <a:r>
              <a:rPr lang="en-US" dirty="0"/>
              <a:t>a</a:t>
            </a:r>
            <a:r>
              <a:rPr lang="en-US" dirty="0" smtClean="0"/>
              <a:t>llows one to include variants of all allele frequency in a collapsing set</a:t>
            </a:r>
          </a:p>
          <a:p>
            <a:pPr lvl="1"/>
            <a:r>
              <a:rPr lang="en-US" dirty="0"/>
              <a:t>w</a:t>
            </a:r>
            <a:r>
              <a:rPr lang="en-US" dirty="0" smtClean="0"/>
              <a:t>eight variants according to allele frequency so that rare variants are not overwhelmed by common variants</a:t>
            </a:r>
            <a:endParaRPr lang="en-US" dirty="0"/>
          </a:p>
        </p:txBody>
      </p:sp>
      <p:sp>
        <p:nvSpPr>
          <p:cNvPr id="5" name="Content Placeholder 2"/>
          <p:cNvSpPr txBox="1">
            <a:spLocks/>
          </p:cNvSpPr>
          <p:nvPr/>
        </p:nvSpPr>
        <p:spPr>
          <a:xfrm>
            <a:off x="457200" y="4269858"/>
            <a:ext cx="8229600" cy="20020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Pros and cons of pooled tests</a:t>
            </a:r>
          </a:p>
          <a:p>
            <a:pPr lvl="1"/>
            <a:r>
              <a:rPr lang="en-US" dirty="0" smtClean="0"/>
              <a:t>Pro: Degree of freedom is 1</a:t>
            </a:r>
          </a:p>
          <a:p>
            <a:pPr lvl="1"/>
            <a:r>
              <a:rPr lang="en-US" dirty="0" smtClean="0"/>
              <a:t>Con: won’t work when </a:t>
            </a:r>
            <a:r>
              <a:rPr lang="en-US" dirty="0"/>
              <a:t>variants within a collapsing set </a:t>
            </a:r>
            <a:r>
              <a:rPr lang="en-US" dirty="0" smtClean="0"/>
              <a:t>affect the phenotype in </a:t>
            </a:r>
            <a:r>
              <a:rPr lang="en-US" dirty="0" smtClean="0">
                <a:solidFill>
                  <a:srgbClr val="FF0000"/>
                </a:solidFill>
              </a:rPr>
              <a:t>different directions</a:t>
            </a:r>
            <a:r>
              <a:rPr lang="en-US" dirty="0" smtClean="0"/>
              <a:t> </a:t>
            </a:r>
          </a:p>
        </p:txBody>
      </p:sp>
    </p:spTree>
    <p:extLst>
      <p:ext uri="{BB962C8B-B14F-4D97-AF65-F5344CB8AC3E}">
        <p14:creationId xmlns:p14="http://schemas.microsoft.com/office/powerpoint/2010/main" val="14938268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3306"/>
            <a:ext cx="8229600" cy="4122621"/>
          </a:xfrm>
        </p:spPr>
        <p:txBody>
          <a:bodyPr/>
          <a:lstStyle/>
          <a:p>
            <a:r>
              <a:rPr lang="en-US" dirty="0" err="1" smtClean="0"/>
              <a:t>aSum</a:t>
            </a:r>
            <a:r>
              <a:rPr lang="en-US" dirty="0" smtClean="0"/>
              <a:t> (adaptive sum) test</a:t>
            </a:r>
          </a:p>
          <a:p>
            <a:pPr lvl="1"/>
            <a:r>
              <a:rPr lang="en-US" dirty="0" smtClean="0"/>
              <a:t>Decide the sign of each variant by its marginal association with the trait</a:t>
            </a:r>
          </a:p>
          <a:p>
            <a:pPr lvl="1"/>
            <a:r>
              <a:rPr lang="en-US" dirty="0" smtClean="0"/>
              <a:t>Account for possible opposite association direction</a:t>
            </a:r>
          </a:p>
          <a:p>
            <a:pPr lvl="1"/>
            <a:r>
              <a:rPr lang="en-US" altLang="zh-CN" dirty="0" smtClean="0"/>
              <a:t>The cost is that </a:t>
            </a:r>
            <a:r>
              <a:rPr lang="en-US" dirty="0" smtClean="0"/>
              <a:t>degrees of freedom are consumed while estimating the signs from the data</a:t>
            </a:r>
            <a:endParaRPr lang="en-US" dirty="0"/>
          </a:p>
        </p:txBody>
      </p:sp>
      <p:sp>
        <p:nvSpPr>
          <p:cNvPr id="4" name="Content Placeholder 2"/>
          <p:cNvSpPr txBox="1">
            <a:spLocks/>
          </p:cNvSpPr>
          <p:nvPr/>
        </p:nvSpPr>
        <p:spPr>
          <a:xfrm>
            <a:off x="609600" y="4325072"/>
            <a:ext cx="8229600" cy="22821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Another class of tests that account for possible sign differences within a collapsing set are the </a:t>
            </a:r>
            <a:r>
              <a:rPr lang="en-US" b="1" dirty="0" smtClean="0">
                <a:solidFill>
                  <a:srgbClr val="FF0000"/>
                </a:solidFill>
              </a:rPr>
              <a:t>kernel-based tests</a:t>
            </a:r>
          </a:p>
        </p:txBody>
      </p:sp>
    </p:spTree>
    <p:extLst>
      <p:ext uri="{BB962C8B-B14F-4D97-AF65-F5344CB8AC3E}">
        <p14:creationId xmlns:p14="http://schemas.microsoft.com/office/powerpoint/2010/main" val="7171367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6923"/>
            <a:ext cx="8229600" cy="5631795"/>
          </a:xfrm>
        </p:spPr>
        <p:txBody>
          <a:bodyPr>
            <a:normAutofit lnSpcReduction="10000"/>
          </a:bodyPr>
          <a:lstStyle/>
          <a:p>
            <a:r>
              <a:rPr lang="en-US" dirty="0" smtClean="0"/>
              <a:t>Kernel-based test</a:t>
            </a:r>
          </a:p>
          <a:p>
            <a:pPr lvl="1"/>
            <a:r>
              <a:rPr lang="en-US" dirty="0" smtClean="0"/>
              <a:t>Two ways to understand it</a:t>
            </a:r>
          </a:p>
          <a:p>
            <a:pPr lvl="1"/>
            <a:r>
              <a:rPr lang="en-US" dirty="0" smtClean="0"/>
              <a:t>A. If a set of variants contain some causal variants, then phenotype similarities should be correlated with the </a:t>
            </a:r>
            <a:r>
              <a:rPr lang="en-US" dirty="0" smtClean="0">
                <a:solidFill>
                  <a:srgbClr val="FF0000"/>
                </a:solidFill>
              </a:rPr>
              <a:t>“genotype similarities”</a:t>
            </a:r>
            <a:r>
              <a:rPr lang="en-US" dirty="0" smtClean="0"/>
              <a:t> defined on these variants</a:t>
            </a:r>
          </a:p>
          <a:p>
            <a:pPr lvl="1"/>
            <a:r>
              <a:rPr lang="en-US" dirty="0" smtClean="0"/>
              <a:t>B. Assuming the effects of a set of variants come from certain distribution with zero mean and some </a:t>
            </a:r>
            <a:r>
              <a:rPr lang="en-US" dirty="0" smtClean="0">
                <a:solidFill>
                  <a:srgbClr val="FF0000"/>
                </a:solidFill>
              </a:rPr>
              <a:t>variance</a:t>
            </a:r>
            <a:r>
              <a:rPr lang="en-US" dirty="0" smtClean="0"/>
              <a:t>, it tests whether the variance is zero or not</a:t>
            </a:r>
          </a:p>
          <a:p>
            <a:pPr lvl="1"/>
            <a:endParaRPr lang="en-US" dirty="0"/>
          </a:p>
          <a:p>
            <a:pPr lvl="1"/>
            <a:r>
              <a:rPr lang="en-US" dirty="0" smtClean="0"/>
              <a:t>No assumptions about the direction of association</a:t>
            </a:r>
          </a:p>
          <a:p>
            <a:pPr marL="457200" lvl="1" indent="0">
              <a:buNone/>
            </a:pPr>
            <a:endParaRPr lang="en-US" dirty="0"/>
          </a:p>
        </p:txBody>
      </p:sp>
    </p:spTree>
    <p:extLst>
      <p:ext uri="{BB962C8B-B14F-4D97-AF65-F5344CB8AC3E}">
        <p14:creationId xmlns:p14="http://schemas.microsoft.com/office/powerpoint/2010/main" val="76688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1710"/>
            <a:ext cx="8229600" cy="5684454"/>
          </a:xfrm>
        </p:spPr>
        <p:txBody>
          <a:bodyPr/>
          <a:lstStyle/>
          <a:p>
            <a:r>
              <a:rPr lang="en-US" dirty="0" smtClean="0"/>
              <a:t>Kernel-based test</a:t>
            </a:r>
          </a:p>
          <a:p>
            <a:pPr lvl="1"/>
            <a:r>
              <a:rPr lang="en-US" dirty="0" smtClean="0"/>
              <a:t>Example: SKAT (Sequence Kernel Association Test)</a:t>
            </a:r>
          </a:p>
          <a:p>
            <a:pPr lvl="1"/>
            <a:r>
              <a:rPr lang="en-US" dirty="0" smtClean="0"/>
              <a:t>A very popular R package</a:t>
            </a:r>
          </a:p>
          <a:p>
            <a:pPr lvl="1"/>
            <a:r>
              <a:rPr lang="en-US" dirty="0" smtClean="0"/>
              <a:t>Use kernel methods to compute SNP-set level p-values efficiently</a:t>
            </a:r>
          </a:p>
          <a:p>
            <a:pPr lvl="1"/>
            <a:r>
              <a:rPr lang="en-US" dirty="0" smtClean="0"/>
              <a:t>Allows adjusting for covariates</a:t>
            </a:r>
          </a:p>
          <a:p>
            <a:pPr lvl="1"/>
            <a:r>
              <a:rPr lang="en-US" dirty="0" smtClean="0"/>
              <a:t>Flexible kernel choices (able to account for the interactions between variants)</a:t>
            </a:r>
            <a:endParaRPr lang="en-US" dirty="0"/>
          </a:p>
        </p:txBody>
      </p:sp>
    </p:spTree>
    <p:extLst>
      <p:ext uri="{BB962C8B-B14F-4D97-AF65-F5344CB8AC3E}">
        <p14:creationId xmlns:p14="http://schemas.microsoft.com/office/powerpoint/2010/main" val="12471050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3420"/>
            <a:ext cx="8229600" cy="5242744"/>
          </a:xfrm>
        </p:spPr>
        <p:txBody>
          <a:bodyPr/>
          <a:lstStyle/>
          <a:p>
            <a:r>
              <a:rPr lang="en-US" dirty="0" smtClean="0"/>
              <a:t>Summary</a:t>
            </a:r>
          </a:p>
          <a:p>
            <a:pPr lvl="1"/>
            <a:r>
              <a:rPr lang="en-US" dirty="0" smtClean="0"/>
              <a:t>Due to the low allele frequency, direct testing rare variants has very limited power</a:t>
            </a:r>
          </a:p>
          <a:p>
            <a:pPr lvl="1"/>
            <a:r>
              <a:rPr lang="en-US" dirty="0" smtClean="0"/>
              <a:t>Assuming multiple causal variants fall in a pre-defined variant set, one can collapse the variants in the set and test on the set of variants</a:t>
            </a:r>
          </a:p>
          <a:p>
            <a:pPr lvl="1"/>
            <a:r>
              <a:rPr lang="en-US" dirty="0" smtClean="0"/>
              <a:t>Pooled tests work well when all variants in a collapsing set affect the phenotype in the same direction</a:t>
            </a:r>
          </a:p>
          <a:p>
            <a:pPr lvl="1"/>
            <a:r>
              <a:rPr lang="en-US" dirty="0" smtClean="0"/>
              <a:t>Kernel-based test can deal with opposite association directions</a:t>
            </a:r>
            <a:endParaRPr lang="en-US" dirty="0"/>
          </a:p>
        </p:txBody>
      </p:sp>
    </p:spTree>
    <p:extLst>
      <p:ext uri="{BB962C8B-B14F-4D97-AF65-F5344CB8AC3E}">
        <p14:creationId xmlns:p14="http://schemas.microsoft.com/office/powerpoint/2010/main" val="30127356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09517"/>
            <a:ext cx="8229600" cy="2316646"/>
          </a:xfrm>
        </p:spPr>
        <p:txBody>
          <a:bodyPr/>
          <a:lstStyle/>
          <a:p>
            <a:r>
              <a:rPr lang="en-US" dirty="0" smtClean="0"/>
              <a:t>One fundamental goal of genetics studies is to identify genetic variants causing phenotypic variations</a:t>
            </a:r>
          </a:p>
          <a:p>
            <a:r>
              <a:rPr lang="en-US" dirty="0" smtClean="0"/>
              <a:t>What does NGS have to offer?</a:t>
            </a:r>
            <a:endParaRPr lang="en-US" dirty="0"/>
          </a:p>
        </p:txBody>
      </p:sp>
      <p:pic>
        <p:nvPicPr>
          <p:cNvPr id="5" name="Picture 4" descr="VariantIdentific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77" y="108115"/>
            <a:ext cx="6840191" cy="3701402"/>
          </a:xfrm>
          <a:prstGeom prst="rect">
            <a:avLst/>
          </a:prstGeom>
        </p:spPr>
      </p:pic>
      <p:sp>
        <p:nvSpPr>
          <p:cNvPr id="6" name="TextBox 5"/>
          <p:cNvSpPr txBox="1"/>
          <p:nvPr/>
        </p:nvSpPr>
        <p:spPr>
          <a:xfrm>
            <a:off x="329492" y="6126163"/>
            <a:ext cx="8814508" cy="646331"/>
          </a:xfrm>
          <a:prstGeom prst="rect">
            <a:avLst/>
          </a:prstGeom>
          <a:noFill/>
        </p:spPr>
        <p:txBody>
          <a:bodyPr wrap="none" rtlCol="0">
            <a:spAutoFit/>
          </a:bodyPr>
          <a:lstStyle/>
          <a:p>
            <a:r>
              <a:rPr lang="en-US" dirty="0"/>
              <a:t>Genome-wide association studies for complex traits: consensus, uncertainty and </a:t>
            </a:r>
            <a:r>
              <a:rPr lang="en-US" dirty="0" smtClean="0"/>
              <a:t>challenges. </a:t>
            </a:r>
            <a:endParaRPr lang="en-US" dirty="0"/>
          </a:p>
          <a:p>
            <a:r>
              <a:rPr lang="en-US" dirty="0" smtClean="0"/>
              <a:t>M I McCarthy, G R </a:t>
            </a:r>
            <a:r>
              <a:rPr lang="en-US" dirty="0" err="1" smtClean="0"/>
              <a:t>Abecasis</a:t>
            </a:r>
            <a:r>
              <a:rPr lang="en-US" dirty="0" smtClean="0"/>
              <a:t>, et al. Nature Review Genetics, 2008</a:t>
            </a:r>
            <a:endParaRPr lang="en-US" dirty="0"/>
          </a:p>
        </p:txBody>
      </p:sp>
    </p:spTree>
    <p:extLst>
      <p:ext uri="{BB962C8B-B14F-4D97-AF65-F5344CB8AC3E}">
        <p14:creationId xmlns:p14="http://schemas.microsoft.com/office/powerpoint/2010/main" val="23330910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2138"/>
            <a:ext cx="8229600" cy="5574026"/>
          </a:xfrm>
        </p:spPr>
        <p:txBody>
          <a:bodyPr/>
          <a:lstStyle/>
          <a:p>
            <a:r>
              <a:rPr lang="en-US" dirty="0" smtClean="0"/>
              <a:t>Family-based study design – enriching rare variants</a:t>
            </a:r>
          </a:p>
          <a:p>
            <a:pPr lvl="1"/>
            <a:r>
              <a:rPr lang="en-US" dirty="0" smtClean="0"/>
              <a:t>Rare variants may not longer be rare within a family</a:t>
            </a:r>
          </a:p>
          <a:p>
            <a:pPr lvl="1"/>
            <a:r>
              <a:rPr lang="en-US" dirty="0" smtClean="0"/>
              <a:t>Traditional association tests that assume independence between samples are no longer valid</a:t>
            </a:r>
          </a:p>
          <a:p>
            <a:pPr lvl="1"/>
            <a:r>
              <a:rPr lang="en-US" dirty="0" smtClean="0"/>
              <a:t>Relationships between family members need to be accounted for</a:t>
            </a:r>
            <a:endParaRPr lang="en-US" dirty="0"/>
          </a:p>
        </p:txBody>
      </p:sp>
    </p:spTree>
    <p:extLst>
      <p:ext uri="{BB962C8B-B14F-4D97-AF65-F5344CB8AC3E}">
        <p14:creationId xmlns:p14="http://schemas.microsoft.com/office/powerpoint/2010/main" val="40566721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2564"/>
            <a:ext cx="8229600" cy="5463599"/>
          </a:xfrm>
        </p:spPr>
        <p:txBody>
          <a:bodyPr/>
          <a:lstStyle/>
          <a:p>
            <a:r>
              <a:rPr lang="en-US" dirty="0" smtClean="0"/>
              <a:t>Testing rare variants in family-based design</a:t>
            </a:r>
          </a:p>
          <a:p>
            <a:pPr lvl="1"/>
            <a:r>
              <a:rPr lang="en-US" dirty="0" smtClean="0"/>
              <a:t>Example: </a:t>
            </a:r>
            <a:r>
              <a:rPr lang="en-US" dirty="0" err="1" smtClean="0"/>
              <a:t>famSKAT</a:t>
            </a:r>
            <a:r>
              <a:rPr lang="en-US" dirty="0" smtClean="0"/>
              <a:t> (family-based SKAT)</a:t>
            </a:r>
          </a:p>
          <a:p>
            <a:pPr lvl="1"/>
            <a:r>
              <a:rPr lang="en-US" dirty="0" smtClean="0"/>
              <a:t>Extension of the original SKAT method</a:t>
            </a:r>
          </a:p>
          <a:p>
            <a:pPr lvl="1"/>
            <a:r>
              <a:rPr lang="en-US" dirty="0" smtClean="0"/>
              <a:t>Adding a variance component to the original SKAT model to account for familial relatedness between samples</a:t>
            </a:r>
          </a:p>
          <a:p>
            <a:pPr lvl="1"/>
            <a:r>
              <a:rPr lang="en-US" dirty="0" smtClean="0"/>
              <a:t>Only available for quantitative trait yet</a:t>
            </a:r>
            <a:endParaRPr lang="en-US" dirty="0"/>
          </a:p>
        </p:txBody>
      </p:sp>
      <p:sp>
        <p:nvSpPr>
          <p:cNvPr id="4" name="TextBox 3"/>
          <p:cNvSpPr txBox="1"/>
          <p:nvPr/>
        </p:nvSpPr>
        <p:spPr>
          <a:xfrm>
            <a:off x="457200" y="5700302"/>
            <a:ext cx="8174842" cy="646331"/>
          </a:xfrm>
          <a:prstGeom prst="rect">
            <a:avLst/>
          </a:prstGeom>
          <a:noFill/>
        </p:spPr>
        <p:txBody>
          <a:bodyPr wrap="square" rtlCol="0">
            <a:spAutoFit/>
          </a:bodyPr>
          <a:lstStyle/>
          <a:p>
            <a:r>
              <a:rPr lang="en-US" dirty="0"/>
              <a:t>Sequence Kernel Association Test for Quantitative Traits in Family Samples</a:t>
            </a:r>
            <a:r>
              <a:rPr lang="en-US" dirty="0" smtClean="0"/>
              <a:t>. </a:t>
            </a:r>
            <a:endParaRPr lang="en-US" dirty="0"/>
          </a:p>
          <a:p>
            <a:r>
              <a:rPr lang="en-US" dirty="0"/>
              <a:t>H</a:t>
            </a:r>
            <a:r>
              <a:rPr lang="en-US" dirty="0" smtClean="0"/>
              <a:t> Chen, </a:t>
            </a:r>
            <a:r>
              <a:rPr lang="en-US" dirty="0"/>
              <a:t>J</a:t>
            </a:r>
            <a:r>
              <a:rPr lang="en-US" dirty="0" smtClean="0"/>
              <a:t> </a:t>
            </a:r>
            <a:r>
              <a:rPr lang="en-US" dirty="0"/>
              <a:t>B</a:t>
            </a:r>
            <a:r>
              <a:rPr lang="en-US" dirty="0" smtClean="0"/>
              <a:t> </a:t>
            </a:r>
            <a:r>
              <a:rPr lang="en-US" dirty="0" err="1" smtClean="0"/>
              <a:t>Meigs</a:t>
            </a:r>
            <a:r>
              <a:rPr lang="en-US" dirty="0" smtClean="0"/>
              <a:t>, J Dupuis. Genetic Epidemiology, 2013</a:t>
            </a:r>
            <a:endParaRPr lang="en-US" dirty="0"/>
          </a:p>
        </p:txBody>
      </p:sp>
    </p:spTree>
    <p:extLst>
      <p:ext uri="{BB962C8B-B14F-4D97-AF65-F5344CB8AC3E}">
        <p14:creationId xmlns:p14="http://schemas.microsoft.com/office/powerpoint/2010/main" val="6487544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8520"/>
            <a:ext cx="8229600" cy="5647644"/>
          </a:xfrm>
        </p:spPr>
        <p:txBody>
          <a:bodyPr/>
          <a:lstStyle/>
          <a:p>
            <a:r>
              <a:rPr lang="en-US" dirty="0" smtClean="0"/>
              <a:t>Challenge #2: </a:t>
            </a:r>
            <a:r>
              <a:rPr lang="en-US" dirty="0" smtClean="0">
                <a:solidFill>
                  <a:srgbClr val="FF0000"/>
                </a:solidFill>
              </a:rPr>
              <a:t>Needles in haystack</a:t>
            </a:r>
          </a:p>
          <a:p>
            <a:endParaRPr lang="en-US" dirty="0" smtClean="0"/>
          </a:p>
          <a:p>
            <a:pPr lvl="1"/>
            <a:r>
              <a:rPr lang="en-US" dirty="0" smtClean="0"/>
              <a:t>A few causal variants in a huge number of variants</a:t>
            </a:r>
          </a:p>
          <a:p>
            <a:pPr lvl="1"/>
            <a:endParaRPr lang="en-US" dirty="0" smtClean="0"/>
          </a:p>
          <a:p>
            <a:pPr lvl="1"/>
            <a:r>
              <a:rPr lang="en-US" dirty="0" smtClean="0"/>
              <a:t>In statistical language: “multiple testing burden”</a:t>
            </a:r>
          </a:p>
          <a:p>
            <a:pPr lvl="1"/>
            <a:endParaRPr lang="en-US" dirty="0" smtClean="0"/>
          </a:p>
          <a:p>
            <a:pPr lvl="1"/>
            <a:r>
              <a:rPr lang="en-US" dirty="0" smtClean="0"/>
              <a:t>Need to reduce the total number of variants to be tested (and try to avoid missing true causal variants)</a:t>
            </a:r>
            <a:endParaRPr lang="en-US" dirty="0"/>
          </a:p>
        </p:txBody>
      </p:sp>
    </p:spTree>
    <p:extLst>
      <p:ext uri="{BB962C8B-B14F-4D97-AF65-F5344CB8AC3E}">
        <p14:creationId xmlns:p14="http://schemas.microsoft.com/office/powerpoint/2010/main" val="13826804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6924"/>
            <a:ext cx="8229600" cy="5629240"/>
          </a:xfrm>
        </p:spPr>
        <p:txBody>
          <a:bodyPr/>
          <a:lstStyle/>
          <a:p>
            <a:r>
              <a:rPr lang="en-US" dirty="0" smtClean="0"/>
              <a:t>Commonly used strategies</a:t>
            </a:r>
          </a:p>
          <a:p>
            <a:pPr lvl="1"/>
            <a:r>
              <a:rPr lang="en-US" dirty="0" smtClean="0"/>
              <a:t>Targeted sequencing (e.g. </a:t>
            </a:r>
            <a:r>
              <a:rPr lang="en-US" dirty="0" err="1" smtClean="0"/>
              <a:t>Exome-Seq</a:t>
            </a:r>
            <a:r>
              <a:rPr lang="en-US" dirty="0" smtClean="0"/>
              <a:t>)</a:t>
            </a:r>
          </a:p>
          <a:p>
            <a:pPr lvl="1"/>
            <a:r>
              <a:rPr lang="en-US" dirty="0" smtClean="0"/>
              <a:t>Filter variants by functional annotations (e.g. synonymous mutations)</a:t>
            </a:r>
          </a:p>
          <a:p>
            <a:pPr lvl="1"/>
            <a:r>
              <a:rPr lang="en-US" dirty="0" smtClean="0"/>
              <a:t>More generally speaking, filter variants based on predicted “deleteriousness” </a:t>
            </a:r>
          </a:p>
          <a:p>
            <a:pPr lvl="1"/>
            <a:r>
              <a:rPr lang="en-US" dirty="0" smtClean="0"/>
              <a:t>Rationale: a. reduce false positives; b. biologically unimportant variants usually have small effect sizes (hard to detect anyway) </a:t>
            </a:r>
            <a:endParaRPr lang="en-US" dirty="0"/>
          </a:p>
        </p:txBody>
      </p:sp>
    </p:spTree>
    <p:extLst>
      <p:ext uri="{BB962C8B-B14F-4D97-AF65-F5344CB8AC3E}">
        <p14:creationId xmlns:p14="http://schemas.microsoft.com/office/powerpoint/2010/main" val="3042531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t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636" y="165641"/>
            <a:ext cx="3660386" cy="2521425"/>
          </a:xfrm>
          <a:prstGeom prst="rect">
            <a:avLst/>
          </a:prstGeom>
        </p:spPr>
      </p:pic>
      <p:pic>
        <p:nvPicPr>
          <p:cNvPr id="5" name="Picture 4" descr="filt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1" y="2687066"/>
            <a:ext cx="7542534" cy="3118194"/>
          </a:xfrm>
          <a:prstGeom prst="rect">
            <a:avLst/>
          </a:prstGeom>
        </p:spPr>
      </p:pic>
      <p:sp>
        <p:nvSpPr>
          <p:cNvPr id="6" name="TextBox 5"/>
          <p:cNvSpPr txBox="1"/>
          <p:nvPr/>
        </p:nvSpPr>
        <p:spPr>
          <a:xfrm>
            <a:off x="457200" y="6023467"/>
            <a:ext cx="8174842" cy="646331"/>
          </a:xfrm>
          <a:prstGeom prst="rect">
            <a:avLst/>
          </a:prstGeom>
          <a:noFill/>
        </p:spPr>
        <p:txBody>
          <a:bodyPr wrap="square" rtlCol="0">
            <a:spAutoFit/>
          </a:bodyPr>
          <a:lstStyle/>
          <a:p>
            <a:r>
              <a:rPr lang="en-US" dirty="0" smtClean="0"/>
              <a:t>Needles in stack of needles: finding disease-causal variants in a wealth of genomic data. G M Cooper, J </a:t>
            </a:r>
            <a:r>
              <a:rPr lang="en-US" dirty="0" err="1" smtClean="0"/>
              <a:t>Shendure</a:t>
            </a:r>
            <a:r>
              <a:rPr lang="en-US" dirty="0" smtClean="0"/>
              <a:t>. Nature Reviews Genetics. 2011.</a:t>
            </a:r>
            <a:endParaRPr lang="en-US" dirty="0"/>
          </a:p>
        </p:txBody>
      </p:sp>
    </p:spTree>
    <p:extLst>
      <p:ext uri="{BB962C8B-B14F-4D97-AF65-F5344CB8AC3E}">
        <p14:creationId xmlns:p14="http://schemas.microsoft.com/office/powerpoint/2010/main" val="22092406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ol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55" y="276069"/>
            <a:ext cx="8331200" cy="6057900"/>
          </a:xfrm>
          <a:prstGeom prst="rect">
            <a:avLst/>
          </a:prstGeom>
        </p:spPr>
      </p:pic>
    </p:spTree>
    <p:extLst>
      <p:ext uri="{BB962C8B-B14F-4D97-AF65-F5344CB8AC3E}">
        <p14:creationId xmlns:p14="http://schemas.microsoft.com/office/powerpoint/2010/main" val="23446818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ol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93" y="449597"/>
            <a:ext cx="8331200" cy="3517900"/>
          </a:xfrm>
          <a:prstGeom prst="rect">
            <a:avLst/>
          </a:prstGeom>
        </p:spPr>
      </p:pic>
    </p:spTree>
    <p:extLst>
      <p:ext uri="{BB962C8B-B14F-4D97-AF65-F5344CB8AC3E}">
        <p14:creationId xmlns:p14="http://schemas.microsoft.com/office/powerpoint/2010/main" val="19780883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8946"/>
            <a:ext cx="8229600" cy="5537217"/>
          </a:xfrm>
        </p:spPr>
        <p:txBody>
          <a:bodyPr>
            <a:normAutofit lnSpcReduction="10000"/>
          </a:bodyPr>
          <a:lstStyle/>
          <a:p>
            <a:r>
              <a:rPr lang="en-US" dirty="0" smtClean="0"/>
              <a:t>Despite so many efforts, not many rare variants were detected for common diseases</a:t>
            </a:r>
          </a:p>
          <a:p>
            <a:r>
              <a:rPr lang="en-US" dirty="0" smtClean="0"/>
              <a:t>Rare variant detection is more successful for rare diseases</a:t>
            </a:r>
          </a:p>
          <a:p>
            <a:endParaRPr lang="en-US" dirty="0" smtClean="0"/>
          </a:p>
          <a:p>
            <a:r>
              <a:rPr lang="en-US" dirty="0" smtClean="0"/>
              <a:t>A possible explanation: even with all the above efforts, the power may be still not enough?</a:t>
            </a:r>
          </a:p>
          <a:p>
            <a:endParaRPr lang="en-US" dirty="0" smtClean="0"/>
          </a:p>
          <a:p>
            <a:r>
              <a:rPr lang="en-US" dirty="0" smtClean="0"/>
              <a:t>Or, rare variants may not contribute that much susceptibility for common disease?</a:t>
            </a:r>
            <a:endParaRPr lang="en-US" dirty="0"/>
          </a:p>
        </p:txBody>
      </p:sp>
    </p:spTree>
    <p:extLst>
      <p:ext uri="{BB962C8B-B14F-4D97-AF65-F5344CB8AC3E}">
        <p14:creationId xmlns:p14="http://schemas.microsoft.com/office/powerpoint/2010/main" val="2332469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33676"/>
            <a:ext cx="8229600" cy="2592487"/>
          </a:xfrm>
        </p:spPr>
        <p:txBody>
          <a:bodyPr>
            <a:normAutofit lnSpcReduction="10000"/>
          </a:bodyPr>
          <a:lstStyle/>
          <a:p>
            <a:r>
              <a:rPr lang="en-US" dirty="0" smtClean="0"/>
              <a:t>25 auto-immune risk genes’ coding regions were sequenced on 40,000 individuals</a:t>
            </a:r>
          </a:p>
          <a:p>
            <a:r>
              <a:rPr lang="en-US" dirty="0" smtClean="0"/>
              <a:t>Rare variants in these genes have negligible contribution to auto-immune disease susceptibility</a:t>
            </a:r>
            <a:endParaRPr lang="en-US" dirty="0"/>
          </a:p>
        </p:txBody>
      </p:sp>
      <p:pic>
        <p:nvPicPr>
          <p:cNvPr id="4" name="Picture 3" descr="rare_varia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88917"/>
          </a:xfrm>
          <a:prstGeom prst="rect">
            <a:avLst/>
          </a:prstGeom>
        </p:spPr>
      </p:pic>
    </p:spTree>
    <p:extLst>
      <p:ext uri="{BB962C8B-B14F-4D97-AF65-F5344CB8AC3E}">
        <p14:creationId xmlns:p14="http://schemas.microsoft.com/office/powerpoint/2010/main" val="41828244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092"/>
            <a:ext cx="8229600" cy="5758072"/>
          </a:xfrm>
        </p:spPr>
        <p:txBody>
          <a:bodyPr/>
          <a:lstStyle/>
          <a:p>
            <a:r>
              <a:rPr lang="en-US" dirty="0" smtClean="0"/>
              <a:t>Summary</a:t>
            </a:r>
          </a:p>
          <a:p>
            <a:pPr lvl="1"/>
            <a:r>
              <a:rPr lang="en-US" dirty="0" smtClean="0"/>
              <a:t>NGS technology offers an opportunity to discover disease susceptibility rare variants</a:t>
            </a:r>
          </a:p>
          <a:p>
            <a:pPr lvl="1"/>
            <a:r>
              <a:rPr lang="en-US" dirty="0" smtClean="0"/>
              <a:t>Two major challenges in rare variant association studies:</a:t>
            </a:r>
          </a:p>
          <a:p>
            <a:pPr lvl="2"/>
            <a:r>
              <a:rPr lang="en-US" dirty="0" smtClean="0"/>
              <a:t>Limited power due to low allele frequency</a:t>
            </a:r>
          </a:p>
          <a:p>
            <a:pPr lvl="2"/>
            <a:r>
              <a:rPr lang="en-US" dirty="0" smtClean="0"/>
              <a:t>Too many rare variants</a:t>
            </a:r>
          </a:p>
          <a:p>
            <a:pPr lvl="1"/>
            <a:r>
              <a:rPr lang="en-US" dirty="0" smtClean="0"/>
              <a:t>Some strategies for </a:t>
            </a:r>
            <a:r>
              <a:rPr lang="en-US" dirty="0"/>
              <a:t>rare variant association studies</a:t>
            </a:r>
            <a:r>
              <a:rPr lang="en-US" dirty="0" smtClean="0"/>
              <a:t>:</a:t>
            </a:r>
          </a:p>
          <a:p>
            <a:pPr lvl="2"/>
            <a:r>
              <a:rPr lang="en-US" dirty="0" smtClean="0"/>
              <a:t>Collapsing</a:t>
            </a:r>
          </a:p>
          <a:p>
            <a:pPr lvl="2"/>
            <a:r>
              <a:rPr lang="en-US" dirty="0" smtClean="0"/>
              <a:t>Family-based design</a:t>
            </a:r>
          </a:p>
          <a:p>
            <a:pPr lvl="2"/>
            <a:r>
              <a:rPr lang="en-US" dirty="0" smtClean="0"/>
              <a:t>Variant filtering based on predicted deleteriousness</a:t>
            </a:r>
            <a:endParaRPr lang="en-US" dirty="0"/>
          </a:p>
          <a:p>
            <a:pPr lvl="1"/>
            <a:endParaRPr lang="en-US" dirty="0"/>
          </a:p>
        </p:txBody>
      </p:sp>
    </p:spTree>
    <p:extLst>
      <p:ext uri="{BB962C8B-B14F-4D97-AF65-F5344CB8AC3E}">
        <p14:creationId xmlns:p14="http://schemas.microsoft.com/office/powerpoint/2010/main" val="408435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3196"/>
            <a:ext cx="8229600" cy="5412967"/>
          </a:xfrm>
        </p:spPr>
        <p:txBody>
          <a:bodyPr/>
          <a:lstStyle/>
          <a:p>
            <a:r>
              <a:rPr lang="en-US" dirty="0" smtClean="0"/>
              <a:t>Before NGS, what do people do?</a:t>
            </a:r>
          </a:p>
          <a:p>
            <a:pPr lvl="1"/>
            <a:r>
              <a:rPr lang="en-US" dirty="0" smtClean="0"/>
              <a:t>Linkage analysis</a:t>
            </a:r>
          </a:p>
          <a:p>
            <a:pPr lvl="1"/>
            <a:r>
              <a:rPr lang="en-US" dirty="0" smtClean="0">
                <a:solidFill>
                  <a:srgbClr val="FF0000"/>
                </a:solidFill>
              </a:rPr>
              <a:t>Genome-wide association studies</a:t>
            </a:r>
            <a:endParaRPr lang="en-US" dirty="0"/>
          </a:p>
          <a:p>
            <a:pPr marL="0" indent="0">
              <a:buNone/>
            </a:pPr>
            <a:endParaRPr lang="en-US" dirty="0"/>
          </a:p>
          <a:p>
            <a:r>
              <a:rPr lang="en-US" dirty="0" smtClean="0"/>
              <a:t>Genome-wide association studies (GWAS)</a:t>
            </a:r>
          </a:p>
          <a:p>
            <a:pPr lvl="1"/>
            <a:r>
              <a:rPr lang="en-US" sz="2000" dirty="0" smtClean="0"/>
              <a:t>SNP (</a:t>
            </a:r>
            <a:r>
              <a:rPr lang="en-US" sz="2000" b="1" dirty="0" smtClean="0">
                <a:solidFill>
                  <a:srgbClr val="FF0000"/>
                </a:solidFill>
              </a:rPr>
              <a:t>s</a:t>
            </a:r>
            <a:r>
              <a:rPr lang="en-US" sz="2000" dirty="0" smtClean="0"/>
              <a:t>ingle </a:t>
            </a:r>
            <a:r>
              <a:rPr lang="en-US" sz="2000" b="1" dirty="0" smtClean="0">
                <a:solidFill>
                  <a:srgbClr val="FF0000"/>
                </a:solidFill>
              </a:rPr>
              <a:t>n</a:t>
            </a:r>
            <a:r>
              <a:rPr lang="en-US" sz="2000" dirty="0" smtClean="0"/>
              <a:t>ucleotide </a:t>
            </a:r>
            <a:r>
              <a:rPr lang="en-US" sz="2000" b="1" dirty="0" smtClean="0">
                <a:solidFill>
                  <a:srgbClr val="FF0000"/>
                </a:solidFill>
              </a:rPr>
              <a:t>p</a:t>
            </a:r>
            <a:r>
              <a:rPr lang="en-US" sz="2000" dirty="0" smtClean="0"/>
              <a:t>olymorphism)</a:t>
            </a:r>
          </a:p>
          <a:p>
            <a:pPr lvl="1"/>
            <a:r>
              <a:rPr lang="en-US" sz="2000" dirty="0" smtClean="0"/>
              <a:t>Technology: Microarray</a:t>
            </a:r>
          </a:p>
          <a:p>
            <a:pPr lvl="1"/>
            <a:r>
              <a:rPr lang="en-US" sz="2000" dirty="0" smtClean="0"/>
              <a:t>Two major manufacturer:</a:t>
            </a:r>
          </a:p>
          <a:p>
            <a:pPr lvl="1"/>
            <a:r>
              <a:rPr lang="en-US" sz="2000" dirty="0" err="1" smtClean="0"/>
              <a:t>Illumina</a:t>
            </a:r>
            <a:r>
              <a:rPr lang="en-US" sz="2000" dirty="0" smtClean="0"/>
              <a:t> and </a:t>
            </a:r>
            <a:r>
              <a:rPr lang="en-US" sz="2000" dirty="0" err="1" smtClean="0"/>
              <a:t>Affymetrix</a:t>
            </a:r>
            <a:r>
              <a:rPr lang="en-US" sz="2000" dirty="0" smtClean="0"/>
              <a:t>	</a:t>
            </a:r>
          </a:p>
          <a:p>
            <a:pPr lvl="1"/>
            <a:endParaRPr lang="en-US" sz="2000" dirty="0" smtClean="0"/>
          </a:p>
          <a:p>
            <a:pPr marL="0" indent="0">
              <a:buNone/>
            </a:pPr>
            <a:endParaRPr lang="en-US" dirty="0"/>
          </a:p>
          <a:p>
            <a:endParaRPr lang="en-US" dirty="0" smtClean="0"/>
          </a:p>
          <a:p>
            <a:endParaRPr lang="en-US" dirty="0"/>
          </a:p>
          <a:p>
            <a:endParaRPr lang="en-US" dirty="0" smtClean="0"/>
          </a:p>
          <a:p>
            <a:pPr marL="0" indent="0">
              <a:buNone/>
            </a:pPr>
            <a:endParaRPr lang="en-US" dirty="0" smtClean="0"/>
          </a:p>
        </p:txBody>
      </p:sp>
      <p:pic>
        <p:nvPicPr>
          <p:cNvPr id="2" name="Picture 1" descr="Dna-SN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859" y="3657600"/>
            <a:ext cx="2460760" cy="3081866"/>
          </a:xfrm>
          <a:prstGeom prst="rect">
            <a:avLst/>
          </a:prstGeom>
        </p:spPr>
      </p:pic>
      <p:sp>
        <p:nvSpPr>
          <p:cNvPr id="4" name="Rectangle 3"/>
          <p:cNvSpPr/>
          <p:nvPr/>
        </p:nvSpPr>
        <p:spPr>
          <a:xfrm>
            <a:off x="779260" y="5479832"/>
            <a:ext cx="3691141" cy="646331"/>
          </a:xfrm>
          <a:prstGeom prst="rect">
            <a:avLst/>
          </a:prstGeom>
        </p:spPr>
        <p:txBody>
          <a:bodyPr wrap="square">
            <a:spAutoFit/>
          </a:bodyPr>
          <a:lstStyle/>
          <a:p>
            <a:r>
              <a:rPr lang="en-US" dirty="0"/>
              <a:t>http://</a:t>
            </a:r>
            <a:r>
              <a:rPr lang="en-US" dirty="0" err="1"/>
              <a:t>en.wikipedia.org</a:t>
            </a:r>
            <a:r>
              <a:rPr lang="en-US" dirty="0"/>
              <a:t>/wiki/Single-</a:t>
            </a:r>
            <a:r>
              <a:rPr lang="en-US" dirty="0" err="1"/>
              <a:t>nucleotide_polymorphism</a:t>
            </a:r>
            <a:endParaRPr lang="en-US" dirty="0"/>
          </a:p>
        </p:txBody>
      </p:sp>
    </p:spTree>
    <p:extLst>
      <p:ext uri="{BB962C8B-B14F-4D97-AF65-F5344CB8AC3E}">
        <p14:creationId xmlns:p14="http://schemas.microsoft.com/office/powerpoint/2010/main" val="37301950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4D5CA63C-34ED-3A4D-80E2-AFC95D715F34}" type="slidenum">
              <a:rPr lang="en-US" sz="1200" b="1">
                <a:solidFill>
                  <a:srgbClr val="FFFFFF"/>
                </a:solidFill>
                <a:latin typeface="Arial" charset="0"/>
              </a:rPr>
              <a:pPr/>
              <a:t>30</a:t>
            </a:fld>
            <a:r>
              <a:rPr lang="en-US" sz="1200" b="1">
                <a:solidFill>
                  <a:srgbClr val="FFFFFF"/>
                </a:solidFill>
                <a:latin typeface="Arial" charset="0"/>
              </a:rPr>
              <a:t>   (c) Mark Gerstein, 2002, Yale, bioinfo.mbb.yale.edu</a:t>
            </a:r>
          </a:p>
        </p:txBody>
      </p:sp>
      <p:sp>
        <p:nvSpPr>
          <p:cNvPr id="75778" name="Rectangle 2"/>
          <p:cNvSpPr>
            <a:spLocks noGrp="1" noChangeArrowheads="1"/>
          </p:cNvSpPr>
          <p:nvPr>
            <p:ph type="title" idx="4294967295"/>
          </p:nvPr>
        </p:nvSpPr>
        <p:spPr>
          <a:xfrm>
            <a:off x="774700" y="152400"/>
            <a:ext cx="2636838" cy="3429000"/>
          </a:xfrm>
        </p:spPr>
        <p:txBody>
          <a:bodyPr/>
          <a:lstStyle/>
          <a:p>
            <a:pPr eaLnBrk="1" hangingPunct="1"/>
            <a:r>
              <a:rPr lang="en-US" sz="2800">
                <a:solidFill>
                  <a:srgbClr val="000000"/>
                </a:solidFill>
                <a:latin typeface="Arial" charset="0"/>
                <a:ea typeface="ＭＳ Ｐゴシック" charset="0"/>
                <a:cs typeface="ＭＳ Ｐゴシック" charset="0"/>
              </a:rPr>
              <a:t>Non-coding variant annotation, </a:t>
            </a:r>
            <a:r>
              <a:rPr lang="en-US" sz="3200">
                <a:solidFill>
                  <a:srgbClr val="000000"/>
                </a:solidFill>
                <a:latin typeface="Arial" charset="0"/>
                <a:ea typeface="ＭＳ Ｐゴシック" charset="0"/>
                <a:cs typeface="ＭＳ Ｐゴシック" charset="0"/>
              </a:rPr>
              <a:t/>
            </a:r>
            <a:br>
              <a:rPr lang="en-US" sz="3200">
                <a:solidFill>
                  <a:srgbClr val="000000"/>
                </a:solidFill>
                <a:latin typeface="Arial" charset="0"/>
                <a:ea typeface="ＭＳ Ｐゴシック" charset="0"/>
                <a:cs typeface="ＭＳ Ｐゴシック" charset="0"/>
              </a:rPr>
            </a:br>
            <a:r>
              <a:rPr lang="en-US" sz="3200">
                <a:solidFill>
                  <a:srgbClr val="000000"/>
                </a:solidFill>
                <a:latin typeface="Arial" charset="0"/>
                <a:ea typeface="ＭＳ Ｐゴシック" charset="0"/>
                <a:cs typeface="ＭＳ Ｐゴシック" charset="0"/>
              </a:rPr>
              <a:t>w</a:t>
            </a:r>
            <a:r>
              <a:rPr lang="en-US" sz="2800">
                <a:solidFill>
                  <a:schemeClr val="tx1"/>
                </a:solidFill>
                <a:latin typeface="Arial" charset="0"/>
                <a:ea typeface="ＭＳ Ｐゴシック" charset="0"/>
                <a:cs typeface="ＭＳ Ｐゴシック" charset="0"/>
              </a:rPr>
              <a:t>ith the FunSeq Workflow</a:t>
            </a:r>
            <a:endParaRPr lang="en-US" sz="100" b="0">
              <a:solidFill>
                <a:schemeClr val="tx1"/>
              </a:solidFill>
              <a:latin typeface="Arial" charset="0"/>
              <a:ea typeface="ＭＳ Ｐゴシック" charset="0"/>
              <a:cs typeface="ＭＳ Ｐゴシック" charset="0"/>
            </a:endParaRPr>
          </a:p>
        </p:txBody>
      </p:sp>
      <p:sp>
        <p:nvSpPr>
          <p:cNvPr id="75779"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75780" name="Rectangle 2"/>
          <p:cNvSpPr>
            <a:spLocks noChangeArrowheads="1"/>
          </p:cNvSpPr>
          <p:nvPr/>
        </p:nvSpPr>
        <p:spPr bwMode="auto">
          <a:xfrm>
            <a:off x="5805488" y="4581525"/>
            <a:ext cx="27305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r>
              <a:rPr lang="en-US" sz="1200">
                <a:solidFill>
                  <a:srgbClr val="595959"/>
                </a:solidFill>
                <a:latin typeface="Arial" charset="0"/>
              </a:rPr>
              <a:t>Mark Gerstein</a:t>
            </a:r>
          </a:p>
          <a:p>
            <a:pPr algn="ctr" defTabSz="912813"/>
            <a:r>
              <a:rPr lang="en-US" sz="1200">
                <a:solidFill>
                  <a:srgbClr val="595959"/>
                </a:solidFill>
                <a:latin typeface="Arial" charset="0"/>
              </a:rPr>
              <a:t>Yale</a:t>
            </a:r>
          </a:p>
          <a:p>
            <a:pPr algn="ctr" defTabSz="912813"/>
            <a:endParaRPr lang="en-US" sz="1200">
              <a:solidFill>
                <a:srgbClr val="595959"/>
              </a:solidFill>
              <a:latin typeface="Arial" charset="0"/>
            </a:endParaRPr>
          </a:p>
          <a:p>
            <a:pPr algn="ctr" defTabSz="912813"/>
            <a:r>
              <a:rPr lang="en-US" sz="1200">
                <a:solidFill>
                  <a:srgbClr val="595959"/>
                </a:solidFill>
                <a:latin typeface="Arial" charset="0"/>
              </a:rPr>
              <a:t>Slides freely downloadable from</a:t>
            </a:r>
            <a:r>
              <a:rPr lang="en-US" sz="1200" b="1">
                <a:solidFill>
                  <a:srgbClr val="595959"/>
                </a:solidFill>
                <a:latin typeface="Arial" charset="0"/>
              </a:rPr>
              <a:t> </a:t>
            </a:r>
            <a:br>
              <a:rPr lang="en-US" sz="1200" b="1">
                <a:solidFill>
                  <a:srgbClr val="595959"/>
                </a:solidFill>
                <a:latin typeface="Arial" charset="0"/>
              </a:rPr>
            </a:br>
            <a:r>
              <a:rPr lang="en-US" sz="1600" b="1">
                <a:solidFill>
                  <a:srgbClr val="000000"/>
                </a:solidFill>
                <a:latin typeface="Arial" charset="0"/>
              </a:rPr>
              <a:t>Lectures.GersteinLab.org</a:t>
            </a:r>
            <a:r>
              <a:rPr lang="en-US" altLang="ja-JP" sz="1200">
                <a:solidFill>
                  <a:srgbClr val="595959"/>
                </a:solidFill>
                <a:latin typeface="Arial" charset="0"/>
              </a:rPr>
              <a:t>. </a:t>
            </a:r>
            <a:br>
              <a:rPr lang="en-US" altLang="ja-JP" sz="1200">
                <a:solidFill>
                  <a:srgbClr val="595959"/>
                </a:solidFill>
                <a:latin typeface="Arial" charset="0"/>
              </a:rPr>
            </a:br>
            <a:r>
              <a:rPr lang="en-US" altLang="ja-JP" sz="1200">
                <a:solidFill>
                  <a:srgbClr val="595959"/>
                </a:solidFill>
                <a:latin typeface="Arial" charset="0"/>
              </a:rPr>
              <a:t>See last slide </a:t>
            </a:r>
            <a:br>
              <a:rPr lang="en-US" altLang="ja-JP" sz="1200">
                <a:solidFill>
                  <a:srgbClr val="595959"/>
                </a:solidFill>
                <a:latin typeface="Arial" charset="0"/>
              </a:rPr>
            </a:br>
            <a:r>
              <a:rPr lang="en-US" altLang="ja-JP" sz="1200">
                <a:solidFill>
                  <a:srgbClr val="595959"/>
                </a:solidFill>
                <a:latin typeface="Arial" charset="0"/>
              </a:rPr>
              <a:t>for references &amp; more info.</a:t>
            </a:r>
            <a:endParaRPr lang="en-US" sz="1200">
              <a:solidFill>
                <a:srgbClr val="595959"/>
              </a:solidFill>
              <a:latin typeface="Arial" charset="0"/>
            </a:endParaRPr>
          </a:p>
        </p:txBody>
      </p:sp>
      <p:sp>
        <p:nvSpPr>
          <p:cNvPr id="2" name="TextBox 1"/>
          <p:cNvSpPr txBox="1"/>
          <p:nvPr/>
        </p:nvSpPr>
        <p:spPr>
          <a:xfrm>
            <a:off x="0" y="6589713"/>
            <a:ext cx="3678238" cy="277812"/>
          </a:xfrm>
          <a:prstGeom prst="rect">
            <a:avLst/>
          </a:prstGeom>
          <a:noFill/>
        </p:spPr>
        <p:txBody>
          <a:bodyPr wrap="none">
            <a:spAutoFit/>
          </a:bodyPr>
          <a:lstStyle/>
          <a:p>
            <a:pPr>
              <a:defRPr/>
            </a:pPr>
            <a:r>
              <a:rPr lang="en-US" sz="1200" dirty="0">
                <a:solidFill>
                  <a:schemeClr val="tx1">
                    <a:lumMod val="65000"/>
                    <a:lumOff val="35000"/>
                  </a:schemeClr>
                </a:solidFill>
              </a:rPr>
              <a:t>Disclosure: MG on advisory board for </a:t>
            </a:r>
            <a:r>
              <a:rPr lang="en-US" sz="1200" dirty="0" err="1">
                <a:solidFill>
                  <a:schemeClr val="tx1">
                    <a:lumMod val="65000"/>
                    <a:lumOff val="35000"/>
                  </a:schemeClr>
                </a:solidFill>
              </a:rPr>
              <a:t>DNAnexus</a:t>
            </a:r>
            <a:r>
              <a:rPr lang="en-US" sz="1200" dirty="0">
                <a:solidFill>
                  <a:schemeClr val="tx1">
                    <a:lumMod val="65000"/>
                    <a:lumOff val="35000"/>
                  </a:schemeClr>
                </a:solidFill>
              </a:rPr>
              <a:t> &amp; BINA</a:t>
            </a:r>
          </a:p>
        </p:txBody>
      </p:sp>
      <p:pic>
        <p:nvPicPr>
          <p:cNvPr id="75782" name="Picture 2" descr="DSC03060.JP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1976438" y="3817938"/>
            <a:ext cx="321786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3" descr="DSC030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0188" y="633413"/>
            <a:ext cx="3563937" cy="3524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614593"/>
      </p:ext>
    </p:extLst>
  </p:cSld>
  <p:clrMapOvr>
    <a:masterClrMapping/>
  </p:clrMapOvr>
  <mc:AlternateContent xmlns:mc="http://schemas.openxmlformats.org/markup-compatibility/2006">
    <mc:Choice xmlns:p14="http://schemas.microsoft.com/office/powerpoint/2010/main" Requires="p14">
      <p:transition spd="slow" p14:dur="2000" advTm="13792"/>
    </mc:Choice>
    <mc:Fallback>
      <p:transition xmlns:p14="http://schemas.microsoft.com/office/powerpoint/2010/main" spd="slow" advTm="13792"/>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rtlCol="0">
            <a:normAutofit fontScale="90000"/>
          </a:bodyPr>
          <a:lstStyle/>
          <a:p>
            <a:pPr eaLnBrk="1" fontAlgn="auto" hangingPunct="1">
              <a:spcAft>
                <a:spcPts val="0"/>
              </a:spcAft>
              <a:defRPr/>
            </a:pPr>
            <a:r>
              <a:rPr lang="en-US" dirty="0">
                <a:latin typeface="Calibri" charset="0"/>
                <a:ea typeface="+mj-ea"/>
              </a:rPr>
              <a:t>Where is Waldo</a:t>
            </a:r>
            <a:r>
              <a:rPr lang="en-US" dirty="0" smtClean="0">
                <a:latin typeface="Calibri" charset="0"/>
                <a:ea typeface="+mj-ea"/>
              </a:rPr>
              <a:t>?</a:t>
            </a:r>
            <a:br>
              <a:rPr lang="en-US" dirty="0" smtClean="0">
                <a:latin typeface="Calibri" charset="0"/>
                <a:ea typeface="+mj-ea"/>
              </a:rPr>
            </a:br>
            <a:r>
              <a:rPr lang="en-US" sz="2800" dirty="0" smtClean="0">
                <a:latin typeface="Calibri" charset="0"/>
                <a:ea typeface="+mj-ea"/>
              </a:rPr>
              <a:t>(Using Annotation to Prioritize the ~3M </a:t>
            </a:r>
            <a:r>
              <a:rPr lang="en-US" sz="2800" dirty="0" err="1" smtClean="0">
                <a:latin typeface="Calibri" charset="0"/>
                <a:ea typeface="+mj-ea"/>
              </a:rPr>
              <a:t>Germline</a:t>
            </a:r>
            <a:r>
              <a:rPr lang="en-US" sz="2800" dirty="0" smtClean="0">
                <a:latin typeface="Calibri" charset="0"/>
                <a:ea typeface="+mj-ea"/>
              </a:rPr>
              <a:t> variants &amp; </a:t>
            </a:r>
            <a:br>
              <a:rPr lang="en-US" sz="2800" dirty="0" smtClean="0">
                <a:latin typeface="Calibri" charset="0"/>
                <a:ea typeface="+mj-ea"/>
              </a:rPr>
            </a:br>
            <a:r>
              <a:rPr lang="en-US" sz="2800" dirty="0" smtClean="0">
                <a:latin typeface="Calibri" charset="0"/>
                <a:ea typeface="+mj-ea"/>
              </a:rPr>
              <a:t>~5K Somatic Mutations in a Tumor Sample)</a:t>
            </a:r>
            <a:endParaRPr lang="en-US" dirty="0">
              <a:latin typeface="Calibri" charset="0"/>
              <a:ea typeface="+mj-ea"/>
            </a:endParaRPr>
          </a:p>
        </p:txBody>
      </p:sp>
      <p:pic>
        <p:nvPicPr>
          <p:cNvPr id="77826" name="Content Placeholder 1" descr="Land-of-Waldos-Answer.png"/>
          <p:cNvPicPr>
            <a:picLocks noGrp="1" noChangeAspect="1"/>
          </p:cNvPicPr>
          <p:nvPr>
            <p:ph idx="1"/>
          </p:nvPr>
        </p:nvPicPr>
        <p:blipFill>
          <a:blip r:embed="rId2">
            <a:extLst>
              <a:ext uri="{28A0092B-C50C-407E-A947-70E740481C1C}">
                <a14:useLocalDpi xmlns:a14="http://schemas.microsoft.com/office/drawing/2010/main" val="0"/>
              </a:ext>
            </a:extLst>
          </a:blip>
          <a:srcRect t="6696" b="6696"/>
          <a:stretch>
            <a:fillRect/>
          </a:stretch>
        </p:blipFill>
        <p:spPr>
          <a:xfrm>
            <a:off x="457200" y="1752600"/>
            <a:ext cx="8229600" cy="4525963"/>
          </a:xfrm>
        </p:spPr>
      </p:pic>
      <p:sp>
        <p:nvSpPr>
          <p:cNvPr id="2" name="Slide Number Placeholder 1"/>
          <p:cNvSpPr>
            <a:spLocks noGrp="1"/>
          </p:cNvSpPr>
          <p:nvPr>
            <p:ph type="sldNum" sz="quarter" idx="12"/>
          </p:nvPr>
        </p:nvSpPr>
        <p:spPr/>
        <p:txBody>
          <a:bodyPr/>
          <a:lstStyle/>
          <a:p>
            <a:pPr>
              <a:defRPr/>
            </a:pPr>
            <a:fld id="{45284629-ADC4-3442-B0EE-73A6A1C71664}" type="slidenum">
              <a:rPr lang="en-US"/>
              <a:pPr>
                <a:defRPr/>
              </a:pPr>
              <a:t>31</a:t>
            </a:fld>
            <a:endParaRPr lang="en-US"/>
          </a:p>
        </p:txBody>
      </p:sp>
    </p:spTree>
    <p:extLst>
      <p:ext uri="{BB962C8B-B14F-4D97-AF65-F5344CB8AC3E}">
        <p14:creationId xmlns:p14="http://schemas.microsoft.com/office/powerpoint/2010/main" val="4058634915"/>
      </p:ext>
    </p:extLst>
  </p:cSld>
  <p:clrMapOvr>
    <a:masterClrMapping/>
  </p:clrMapOvr>
  <p:transition xmlns:p14="http://schemas.microsoft.com/office/powerpoint/2010/main" spd="slow" advTm="25245"/>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4"/>
          <p:cNvSpPr txBox="1">
            <a:spLocks noChangeArrowheads="1"/>
          </p:cNvSpPr>
          <p:nvPr/>
        </p:nvSpPr>
        <p:spPr bwMode="auto">
          <a:xfrm>
            <a:off x="1833563" y="107950"/>
            <a:ext cx="2332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r>
              <a:rPr lang="en-US" sz="1100">
                <a:solidFill>
                  <a:srgbClr val="BFBFBF"/>
                </a:solidFill>
                <a:latin typeface="Helvetica" charset="0"/>
                <a:cs typeface="Helvetica" charset="0"/>
              </a:rPr>
              <a:t>[Nat. Rev. Genet. (2010) 11: 559]</a:t>
            </a:r>
          </a:p>
          <a:p>
            <a:pPr algn="r" defTabSz="914400" eaLnBrk="1" hangingPunct="1"/>
            <a:r>
              <a:rPr lang="en-US" sz="1100">
                <a:solidFill>
                  <a:srgbClr val="BFBFBF"/>
                </a:solidFill>
                <a:latin typeface="Arial" charset="0"/>
              </a:rPr>
              <a:t>[Science 330:6012]</a:t>
            </a:r>
          </a:p>
          <a:p>
            <a:pPr algn="r" defTabSz="914400" eaLnBrk="1" hangingPunct="1"/>
            <a:endParaRPr lang="en-US" sz="1100">
              <a:solidFill>
                <a:srgbClr val="BFBFBF"/>
              </a:solidFill>
              <a:latin typeface="Helvetica" charset="0"/>
              <a:cs typeface="Helvetica" charset="0"/>
            </a:endParaRPr>
          </a:p>
        </p:txBody>
      </p:sp>
      <p:sp>
        <p:nvSpPr>
          <p:cNvPr id="78850" name="Title 1"/>
          <p:cNvSpPr>
            <a:spLocks noGrp="1"/>
          </p:cNvSpPr>
          <p:nvPr>
            <p:ph type="title"/>
          </p:nvPr>
        </p:nvSpPr>
        <p:spPr>
          <a:xfrm>
            <a:off x="127000" y="512763"/>
            <a:ext cx="3402013" cy="1917700"/>
          </a:xfrm>
        </p:spPr>
        <p:txBody>
          <a:bodyPr>
            <a:normAutofit fontScale="90000"/>
          </a:bodyPr>
          <a:lstStyle/>
          <a:p>
            <a:pPr algn="l" eaLnBrk="1" hangingPunct="1"/>
            <a:r>
              <a:rPr lang="en-US">
                <a:latin typeface="Helvetica" charset="0"/>
                <a:ea typeface="ＭＳ Ｐゴシック" charset="0"/>
                <a:cs typeface="Helvetica" charset="0"/>
              </a:rPr>
              <a:t>Sources </a:t>
            </a:r>
            <a:br>
              <a:rPr lang="en-US">
                <a:latin typeface="Helvetica" charset="0"/>
                <a:ea typeface="ＭＳ Ｐゴシック" charset="0"/>
                <a:cs typeface="Helvetica" charset="0"/>
              </a:rPr>
            </a:br>
            <a:r>
              <a:rPr lang="en-US">
                <a:latin typeface="Helvetica" charset="0"/>
                <a:ea typeface="ＭＳ Ｐゴシック" charset="0"/>
                <a:cs typeface="Helvetica" charset="0"/>
              </a:rPr>
              <a:t>of Annotation:</a:t>
            </a:r>
            <a:br>
              <a:rPr lang="en-US">
                <a:latin typeface="Helvetica" charset="0"/>
                <a:ea typeface="ＭＳ Ｐゴシック" charset="0"/>
                <a:cs typeface="Helvetica" charset="0"/>
              </a:rPr>
            </a:br>
            <a:r>
              <a:rPr lang="en-US">
                <a:latin typeface="Helvetica" charset="0"/>
                <a:ea typeface="ＭＳ Ｐゴシック" charset="0"/>
                <a:cs typeface="Helvetica" charset="0"/>
              </a:rPr>
              <a:t>Comparative </a:t>
            </a:r>
            <a:br>
              <a:rPr lang="en-US">
                <a:latin typeface="Helvetica" charset="0"/>
                <a:ea typeface="ＭＳ Ｐゴシック" charset="0"/>
                <a:cs typeface="Helvetica" charset="0"/>
              </a:rPr>
            </a:br>
            <a:r>
              <a:rPr lang="en-US">
                <a:latin typeface="Helvetica" charset="0"/>
                <a:ea typeface="ＭＳ Ｐゴシック" charset="0"/>
                <a:cs typeface="Helvetica" charset="0"/>
              </a:rPr>
              <a:t>&amp; </a:t>
            </a:r>
            <a:br>
              <a:rPr lang="en-US">
                <a:latin typeface="Helvetica" charset="0"/>
                <a:ea typeface="ＭＳ Ｐゴシック" charset="0"/>
                <a:cs typeface="Helvetica" charset="0"/>
              </a:rPr>
            </a:br>
            <a:r>
              <a:rPr lang="en-US">
                <a:latin typeface="Helvetica" charset="0"/>
                <a:ea typeface="ＭＳ Ｐゴシック" charset="0"/>
                <a:cs typeface="Helvetica" charset="0"/>
              </a:rPr>
              <a:t>Functional</a:t>
            </a:r>
          </a:p>
        </p:txBody>
      </p:sp>
      <p:pic>
        <p:nvPicPr>
          <p:cNvPr id="78851" name="Picture 16" descr="modencode_AWG_fig5_rev1_forJCVI.png"/>
          <p:cNvPicPr>
            <a:picLocks noChangeAspect="1"/>
          </p:cNvPicPr>
          <p:nvPr/>
        </p:nvPicPr>
        <p:blipFill>
          <a:blip r:embed="rId2">
            <a:extLst>
              <a:ext uri="{28A0092B-C50C-407E-A947-70E740481C1C}">
                <a14:useLocalDpi xmlns:a14="http://schemas.microsoft.com/office/drawing/2010/main" val="0"/>
              </a:ext>
            </a:extLst>
          </a:blip>
          <a:srcRect l="21349" t="1976" r="42500" b="9689"/>
          <a:stretch>
            <a:fillRect/>
          </a:stretch>
        </p:blipFill>
        <p:spPr bwMode="auto">
          <a:xfrm>
            <a:off x="0" y="2787650"/>
            <a:ext cx="3436938" cy="4087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852" name="Group 4"/>
          <p:cNvGrpSpPr>
            <a:grpSpLocks/>
          </p:cNvGrpSpPr>
          <p:nvPr/>
        </p:nvGrpSpPr>
        <p:grpSpPr bwMode="auto">
          <a:xfrm>
            <a:off x="4114800" y="3832225"/>
            <a:ext cx="5037138" cy="3246438"/>
            <a:chOff x="4061356" y="98425"/>
            <a:chExt cx="5037137" cy="3245908"/>
          </a:xfrm>
        </p:grpSpPr>
        <p:pic>
          <p:nvPicPr>
            <p:cNvPr id="78857" name="Picture 3"/>
            <p:cNvPicPr>
              <a:picLocks noChangeAspect="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6"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Rectangle 1"/>
            <p:cNvSpPr>
              <a:spLocks noChangeArrowheads="1"/>
            </p:cNvSpPr>
            <p:nvPr/>
          </p:nvSpPr>
          <p:spPr bwMode="auto">
            <a:xfrm>
              <a:off x="6350000" y="2861733"/>
              <a:ext cx="2675467" cy="482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sz="1200" b="1">
                <a:solidFill>
                  <a:srgbClr val="000000"/>
                </a:solidFill>
                <a:latin typeface="Arial" charset="0"/>
              </a:endParaRPr>
            </a:p>
          </p:txBody>
        </p:sp>
      </p:grpSp>
      <p:pic>
        <p:nvPicPr>
          <p:cNvPr id="7885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723" t="10893" r="50407" b="17873"/>
          <a:stretch>
            <a:fillRect/>
          </a:stretch>
        </p:blipFill>
        <p:spPr>
          <a:xfrm>
            <a:off x="4100513" y="0"/>
            <a:ext cx="5043487" cy="3652838"/>
          </a:xfrm>
        </p:spPr>
      </p:pic>
      <p:cxnSp>
        <p:nvCxnSpPr>
          <p:cNvPr id="78854" name="Elbow Connector 8"/>
          <p:cNvCxnSpPr>
            <a:cxnSpLocks noChangeShapeType="1"/>
          </p:cNvCxnSpPr>
          <p:nvPr/>
        </p:nvCxnSpPr>
        <p:spPr bwMode="auto">
          <a:xfrm rot="16200000" flipV="1">
            <a:off x="10260806" y="3717132"/>
            <a:ext cx="9525" cy="7938"/>
          </a:xfrm>
          <a:prstGeom prst="bentConnector3">
            <a:avLst>
              <a:gd name="adj1" fmla="val 50000"/>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8855" name="Freeform 10"/>
          <p:cNvSpPr>
            <a:spLocks/>
          </p:cNvSpPr>
          <p:nvPr/>
        </p:nvSpPr>
        <p:spPr bwMode="auto">
          <a:xfrm>
            <a:off x="7618413" y="3573463"/>
            <a:ext cx="2058987" cy="188912"/>
          </a:xfrm>
          <a:custGeom>
            <a:avLst/>
            <a:gdLst>
              <a:gd name="T0" fmla="*/ 1951669 w 2058294"/>
              <a:gd name="T1" fmla="*/ 170256 h 189178"/>
              <a:gd name="T2" fmla="*/ 1009 w 2058294"/>
              <a:gd name="T3" fmla="*/ 145940 h 189178"/>
              <a:gd name="T4" fmla="*/ 1686449 w 2058294"/>
              <a:gd name="T5" fmla="*/ 46 h 189178"/>
              <a:gd name="T6" fmla="*/ 1951669 w 2058294"/>
              <a:gd name="T7" fmla="*/ 170256 h 189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8294" h="189178">
                <a:moveTo>
                  <a:pt x="1931409" y="177846"/>
                </a:moveTo>
                <a:cubicBezTo>
                  <a:pt x="1653420" y="203246"/>
                  <a:pt x="44753" y="182079"/>
                  <a:pt x="1009" y="152446"/>
                </a:cubicBezTo>
                <a:cubicBezTo>
                  <a:pt x="-42736" y="122813"/>
                  <a:pt x="1348620" y="-2776"/>
                  <a:pt x="1668942" y="46"/>
                </a:cubicBezTo>
                <a:cubicBezTo>
                  <a:pt x="1989264" y="2868"/>
                  <a:pt x="2209398" y="152446"/>
                  <a:pt x="1931409" y="17784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26" name="Elbow Connector 25"/>
          <p:cNvCxnSpPr/>
          <p:nvPr/>
        </p:nvCxnSpPr>
        <p:spPr bwMode="auto">
          <a:xfrm>
            <a:off x="566738" y="1998663"/>
            <a:ext cx="8839200" cy="1752600"/>
          </a:xfrm>
          <a:prstGeom prst="bentConnector3">
            <a:avLst>
              <a:gd name="adj1" fmla="val 37261"/>
            </a:avLst>
          </a:prstGeom>
          <a:noFill/>
          <a:ln w="57150" cap="flat" cmpd="sng" algn="ctr">
            <a:solidFill>
              <a:schemeClr val="accent2">
                <a:lumMod val="75000"/>
              </a:schemeClr>
            </a:solidFill>
            <a:prstDash val="solid"/>
            <a:round/>
            <a:headEnd type="none" w="sm" len="sm"/>
            <a:tailEnd type="none" w="sm" len="sm"/>
          </a:ln>
          <a:effectLst/>
        </p:spPr>
      </p:cxnSp>
    </p:spTree>
    <p:extLst>
      <p:ext uri="{BB962C8B-B14F-4D97-AF65-F5344CB8AC3E}">
        <p14:creationId xmlns:p14="http://schemas.microsoft.com/office/powerpoint/2010/main" val="536609128"/>
      </p:ext>
    </p:extLst>
  </p:cSld>
  <p:clrMapOvr>
    <a:masterClrMapping/>
  </p:clrMapOvr>
  <mc:AlternateContent xmlns:mc="http://schemas.openxmlformats.org/markup-compatibility/2006">
    <mc:Choice xmlns:p14="http://schemas.microsoft.com/office/powerpoint/2010/main" Requires="p14">
      <p:transition spd="slow" p14:dur="2000" advTm="40445"/>
    </mc:Choice>
    <mc:Fallback>
      <p:transition xmlns:p14="http://schemas.microsoft.com/office/powerpoint/2010/main" spd="slow" advTm="40445"/>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79874" name="Picture 5" descr="IMG_060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31763"/>
            <a:ext cx="1503363" cy="19954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9875" name="Picture 8" descr="F1.mediu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6788" y="4267200"/>
            <a:ext cx="15875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F2.medium.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713" y="142875"/>
            <a:ext cx="148113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0" descr="F3.medium.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863" y="4259263"/>
            <a:ext cx="1481137"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Straight Arrow Connector 85"/>
          <p:cNvCxnSpPr/>
          <p:nvPr/>
        </p:nvCxnSpPr>
        <p:spPr>
          <a:xfrm>
            <a:off x="26988" y="3389313"/>
            <a:ext cx="8489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9879" name="Group 107"/>
          <p:cNvGrpSpPr>
            <a:grpSpLocks/>
          </p:cNvGrpSpPr>
          <p:nvPr/>
        </p:nvGrpSpPr>
        <p:grpSpPr bwMode="auto">
          <a:xfrm>
            <a:off x="103188" y="3157538"/>
            <a:ext cx="8001000" cy="228600"/>
            <a:chOff x="304800" y="3962400"/>
            <a:chExt cx="8000999" cy="228600"/>
          </a:xfrm>
        </p:grpSpPr>
        <p:cxnSp>
          <p:nvCxnSpPr>
            <p:cNvPr id="69" name="Straight Connector 68"/>
            <p:cNvCxnSpPr/>
            <p:nvPr/>
          </p:nvCxnSpPr>
          <p:spPr>
            <a:xfrm rot="5400000">
              <a:off x="7231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12565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17899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23233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28567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33901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39235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44569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49903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55237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60571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65905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71239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76573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a:off x="81907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5400000">
              <a:off x="191294" y="4075906"/>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880" name="TextBox 88"/>
          <p:cNvSpPr txBox="1">
            <a:spLocks noChangeArrowheads="1"/>
          </p:cNvSpPr>
          <p:nvPr/>
        </p:nvSpPr>
        <p:spPr bwMode="auto">
          <a:xfrm rot="-2700000">
            <a:off x="31750"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b="1">
                <a:solidFill>
                  <a:srgbClr val="000000"/>
                </a:solidFill>
                <a:latin typeface="Arial" charset="0"/>
              </a:rPr>
              <a:t>1998</a:t>
            </a:r>
          </a:p>
        </p:txBody>
      </p:sp>
      <p:sp>
        <p:nvSpPr>
          <p:cNvPr id="79881" name="TextBox 89"/>
          <p:cNvSpPr txBox="1">
            <a:spLocks noChangeArrowheads="1"/>
          </p:cNvSpPr>
          <p:nvPr/>
        </p:nvSpPr>
        <p:spPr bwMode="auto">
          <a:xfrm rot="-27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1999</a:t>
            </a:r>
          </a:p>
        </p:txBody>
      </p:sp>
      <p:sp>
        <p:nvSpPr>
          <p:cNvPr id="79882" name="TextBox 90"/>
          <p:cNvSpPr txBox="1">
            <a:spLocks noChangeArrowheads="1"/>
          </p:cNvSpPr>
          <p:nvPr/>
        </p:nvSpPr>
        <p:spPr bwMode="auto">
          <a:xfrm rot="-2700000">
            <a:off x="13509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2000</a:t>
            </a:r>
          </a:p>
        </p:txBody>
      </p:sp>
      <p:sp>
        <p:nvSpPr>
          <p:cNvPr id="79883" name="TextBox 91"/>
          <p:cNvSpPr txBox="1">
            <a:spLocks noChangeArrowheads="1"/>
          </p:cNvSpPr>
          <p:nvPr/>
        </p:nvSpPr>
        <p:spPr bwMode="auto">
          <a:xfrm rot="-2700000">
            <a:off x="164941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b="1">
                <a:solidFill>
                  <a:srgbClr val="000000"/>
                </a:solidFill>
                <a:latin typeface="Arial" charset="0"/>
              </a:rPr>
              <a:t>2001</a:t>
            </a:r>
          </a:p>
        </p:txBody>
      </p:sp>
      <p:sp>
        <p:nvSpPr>
          <p:cNvPr id="79884" name="TextBox 92"/>
          <p:cNvSpPr txBox="1">
            <a:spLocks noChangeArrowheads="1"/>
          </p:cNvSpPr>
          <p:nvPr/>
        </p:nvSpPr>
        <p:spPr bwMode="auto">
          <a:xfrm rot="-2700000">
            <a:off x="24177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2002</a:t>
            </a:r>
          </a:p>
        </p:txBody>
      </p:sp>
      <p:sp>
        <p:nvSpPr>
          <p:cNvPr id="79885" name="TextBox 93"/>
          <p:cNvSpPr txBox="1">
            <a:spLocks noChangeArrowheads="1"/>
          </p:cNvSpPr>
          <p:nvPr/>
        </p:nvSpPr>
        <p:spPr bwMode="auto">
          <a:xfrm rot="-2700000">
            <a:off x="29511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2003</a:t>
            </a:r>
          </a:p>
        </p:txBody>
      </p:sp>
      <p:sp>
        <p:nvSpPr>
          <p:cNvPr id="79886" name="TextBox 94"/>
          <p:cNvSpPr txBox="1">
            <a:spLocks noChangeArrowheads="1"/>
          </p:cNvSpPr>
          <p:nvPr/>
        </p:nvSpPr>
        <p:spPr bwMode="auto">
          <a:xfrm rot="-2700000">
            <a:off x="3484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2004</a:t>
            </a:r>
          </a:p>
        </p:txBody>
      </p:sp>
      <p:sp>
        <p:nvSpPr>
          <p:cNvPr id="79887" name="TextBox 95"/>
          <p:cNvSpPr txBox="1">
            <a:spLocks noChangeArrowheads="1"/>
          </p:cNvSpPr>
          <p:nvPr/>
        </p:nvSpPr>
        <p:spPr bwMode="auto">
          <a:xfrm rot="-2700000">
            <a:off x="40179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2005</a:t>
            </a:r>
          </a:p>
        </p:txBody>
      </p:sp>
      <p:sp>
        <p:nvSpPr>
          <p:cNvPr id="79888" name="TextBox 96"/>
          <p:cNvSpPr txBox="1">
            <a:spLocks noChangeArrowheads="1"/>
          </p:cNvSpPr>
          <p:nvPr/>
        </p:nvSpPr>
        <p:spPr bwMode="auto">
          <a:xfrm rot="-2700000">
            <a:off x="45513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2006</a:t>
            </a:r>
          </a:p>
        </p:txBody>
      </p:sp>
      <p:sp>
        <p:nvSpPr>
          <p:cNvPr id="79889" name="TextBox 97"/>
          <p:cNvSpPr txBox="1">
            <a:spLocks noChangeArrowheads="1"/>
          </p:cNvSpPr>
          <p:nvPr/>
        </p:nvSpPr>
        <p:spPr bwMode="auto">
          <a:xfrm rot="-2700000">
            <a:off x="488791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b="1">
                <a:solidFill>
                  <a:srgbClr val="000000"/>
                </a:solidFill>
                <a:latin typeface="Arial" charset="0"/>
              </a:rPr>
              <a:t>2007</a:t>
            </a:r>
          </a:p>
        </p:txBody>
      </p:sp>
      <p:sp>
        <p:nvSpPr>
          <p:cNvPr id="79890" name="TextBox 98"/>
          <p:cNvSpPr txBox="1">
            <a:spLocks noChangeArrowheads="1"/>
          </p:cNvSpPr>
          <p:nvPr/>
        </p:nvSpPr>
        <p:spPr bwMode="auto">
          <a:xfrm rot="-2700000">
            <a:off x="56181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2008</a:t>
            </a:r>
          </a:p>
        </p:txBody>
      </p:sp>
      <p:sp>
        <p:nvSpPr>
          <p:cNvPr id="79891" name="TextBox 99"/>
          <p:cNvSpPr txBox="1">
            <a:spLocks noChangeArrowheads="1"/>
          </p:cNvSpPr>
          <p:nvPr/>
        </p:nvSpPr>
        <p:spPr bwMode="auto">
          <a:xfrm rot="-2700000">
            <a:off x="62277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2009</a:t>
            </a:r>
          </a:p>
        </p:txBody>
      </p:sp>
      <p:sp>
        <p:nvSpPr>
          <p:cNvPr id="79892" name="TextBox 100"/>
          <p:cNvSpPr txBox="1">
            <a:spLocks noChangeArrowheads="1"/>
          </p:cNvSpPr>
          <p:nvPr/>
        </p:nvSpPr>
        <p:spPr bwMode="auto">
          <a:xfrm rot="-2700000">
            <a:off x="650716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b="1">
                <a:solidFill>
                  <a:srgbClr val="000000"/>
                </a:solidFill>
                <a:latin typeface="Arial" charset="0"/>
              </a:rPr>
              <a:t>2010</a:t>
            </a:r>
          </a:p>
        </p:txBody>
      </p:sp>
      <p:sp>
        <p:nvSpPr>
          <p:cNvPr id="79893" name="TextBox 101"/>
          <p:cNvSpPr txBox="1">
            <a:spLocks noChangeArrowheads="1"/>
          </p:cNvSpPr>
          <p:nvPr/>
        </p:nvSpPr>
        <p:spPr bwMode="auto">
          <a:xfrm rot="-2700000">
            <a:off x="7299325"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2011</a:t>
            </a:r>
          </a:p>
        </p:txBody>
      </p:sp>
      <p:sp>
        <p:nvSpPr>
          <p:cNvPr id="79894" name="TextBox 102"/>
          <p:cNvSpPr txBox="1">
            <a:spLocks noChangeArrowheads="1"/>
          </p:cNvSpPr>
          <p:nvPr/>
        </p:nvSpPr>
        <p:spPr bwMode="auto">
          <a:xfrm rot="-2700000">
            <a:off x="775811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800000"/>
                </a:solidFill>
                <a:latin typeface="Arial" charset="0"/>
              </a:rPr>
              <a:t>2012</a:t>
            </a:r>
          </a:p>
        </p:txBody>
      </p:sp>
      <p:cxnSp>
        <p:nvCxnSpPr>
          <p:cNvPr id="111" name="Straight Connector 110"/>
          <p:cNvCxnSpPr/>
          <p:nvPr/>
        </p:nvCxnSpPr>
        <p:spPr>
          <a:xfrm rot="16200000" flipV="1">
            <a:off x="471488" y="3554412"/>
            <a:ext cx="850900" cy="5238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79902" idx="2"/>
          </p:cNvCxnSpPr>
          <p:nvPr/>
        </p:nvCxnSpPr>
        <p:spPr>
          <a:xfrm>
            <a:off x="1684338" y="2544763"/>
            <a:ext cx="550862" cy="841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79874" idx="2"/>
          </p:cNvCxnSpPr>
          <p:nvPr/>
        </p:nvCxnSpPr>
        <p:spPr>
          <a:xfrm>
            <a:off x="3475038" y="2127250"/>
            <a:ext cx="1978025" cy="12509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79875" idx="0"/>
          </p:cNvCxnSpPr>
          <p:nvPr/>
        </p:nvCxnSpPr>
        <p:spPr>
          <a:xfrm flipV="1">
            <a:off x="3030538" y="3403600"/>
            <a:ext cx="4005262" cy="86360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8220075" y="2147888"/>
            <a:ext cx="49213" cy="2136775"/>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9900" name="Group 5"/>
          <p:cNvGrpSpPr>
            <a:grpSpLocks/>
          </p:cNvGrpSpPr>
          <p:nvPr/>
        </p:nvGrpSpPr>
        <p:grpSpPr bwMode="auto">
          <a:xfrm>
            <a:off x="7296150" y="4240213"/>
            <a:ext cx="1585913" cy="2174875"/>
            <a:chOff x="7404238" y="4294220"/>
            <a:chExt cx="1585897" cy="2174834"/>
          </a:xfrm>
        </p:grpSpPr>
        <p:pic>
          <p:nvPicPr>
            <p:cNvPr id="7990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4238" y="4294220"/>
              <a:ext cx="1585897" cy="2174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909" name="TextBox 1"/>
            <p:cNvSpPr txBox="1">
              <a:spLocks noChangeArrowheads="1"/>
            </p:cNvSpPr>
            <p:nvPr/>
          </p:nvSpPr>
          <p:spPr bwMode="auto">
            <a:xfrm>
              <a:off x="7421692" y="4365637"/>
              <a:ext cx="15509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endParaRPr lang="en-US" sz="1800" b="1">
                <a:solidFill>
                  <a:srgbClr val="800000"/>
                </a:solidFill>
                <a:latin typeface="Arial" charset="0"/>
              </a:endParaRPr>
            </a:p>
            <a:p>
              <a:pPr algn="ctr" defTabSz="914400" eaLnBrk="1" hangingPunct="1"/>
              <a:r>
                <a:rPr lang="en-US" sz="1800" b="1">
                  <a:solidFill>
                    <a:srgbClr val="800000"/>
                  </a:solidFill>
                  <a:latin typeface="Arial" charset="0"/>
                </a:rPr>
                <a:t>1000 Genomes </a:t>
              </a:r>
            </a:p>
            <a:p>
              <a:pPr algn="ctr" defTabSz="914400" eaLnBrk="1" hangingPunct="1"/>
              <a:r>
                <a:rPr lang="en-US" sz="1800" b="1">
                  <a:solidFill>
                    <a:srgbClr val="800000"/>
                  </a:solidFill>
                  <a:latin typeface="Arial" charset="0"/>
                </a:rPr>
                <a:t>Phase 1 </a:t>
              </a:r>
            </a:p>
            <a:p>
              <a:pPr algn="ctr" defTabSz="914400" eaLnBrk="1" hangingPunct="1"/>
              <a:r>
                <a:rPr lang="en-US" sz="1800" b="1">
                  <a:solidFill>
                    <a:srgbClr val="800000"/>
                  </a:solidFill>
                  <a:latin typeface="Arial" charset="0"/>
                </a:rPr>
                <a:t>Production</a:t>
              </a:r>
            </a:p>
            <a:p>
              <a:pPr algn="ctr" defTabSz="914400" eaLnBrk="1" hangingPunct="1"/>
              <a:r>
                <a:rPr lang="en-US" sz="1800" b="1">
                  <a:solidFill>
                    <a:srgbClr val="800000"/>
                  </a:solidFill>
                  <a:latin typeface="Arial" charset="0"/>
                </a:rPr>
                <a:t>Project</a:t>
              </a:r>
            </a:p>
            <a:p>
              <a:pPr algn="ctr" defTabSz="914400" eaLnBrk="1" hangingPunct="1"/>
              <a:r>
                <a:rPr lang="en-US" sz="1800" b="1">
                  <a:solidFill>
                    <a:srgbClr val="800000"/>
                  </a:solidFill>
                  <a:latin typeface="Arial" charset="0"/>
                </a:rPr>
                <a:t> </a:t>
              </a:r>
            </a:p>
          </p:txBody>
        </p:sp>
      </p:grpSp>
      <p:pic>
        <p:nvPicPr>
          <p:cNvPr id="79901" name="Picture 199" descr="cover_natur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6013" y="150813"/>
            <a:ext cx="1560512" cy="1995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990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450" y="576263"/>
            <a:ext cx="1501775" cy="196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8" name="Straight Connector 57"/>
          <p:cNvCxnSpPr/>
          <p:nvPr/>
        </p:nvCxnSpPr>
        <p:spPr>
          <a:xfrm>
            <a:off x="5794375" y="2168525"/>
            <a:ext cx="1241425" cy="1235075"/>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79904" name="Picture 1" descr="cover_natur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58063" y="127000"/>
            <a:ext cx="15398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905" name="Group 2"/>
          <p:cNvGrpSpPr>
            <a:grpSpLocks/>
          </p:cNvGrpSpPr>
          <p:nvPr/>
        </p:nvGrpSpPr>
        <p:grpSpPr bwMode="auto">
          <a:xfrm>
            <a:off x="4235450" y="4225925"/>
            <a:ext cx="2906713" cy="2185988"/>
            <a:chOff x="3996926" y="4306888"/>
            <a:chExt cx="3279734" cy="2032000"/>
          </a:xfrm>
        </p:grpSpPr>
        <p:sp>
          <p:nvSpPr>
            <p:cNvPr id="79906" name="TextBox 1"/>
            <p:cNvSpPr txBox="1">
              <a:spLocks noChangeArrowheads="1"/>
            </p:cNvSpPr>
            <p:nvPr/>
          </p:nvSpPr>
          <p:spPr bwMode="auto">
            <a:xfrm>
              <a:off x="3996926" y="4306888"/>
              <a:ext cx="3250365" cy="18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800000"/>
                  </a:solidFill>
                </a:rPr>
                <a:t>1000G FIG</a:t>
              </a:r>
            </a:p>
            <a:p>
              <a:pPr eaLnBrk="1" hangingPunct="1"/>
              <a:endParaRPr lang="en-US" sz="800"/>
            </a:p>
            <a:p>
              <a:pPr eaLnBrk="1" hangingPunct="1"/>
              <a:r>
                <a:rPr lang="en-US" sz="1600"/>
                <a:t>1) coding (LoF)</a:t>
              </a:r>
              <a:br>
                <a:rPr lang="en-US" sz="1600"/>
              </a:br>
              <a:r>
                <a:rPr lang="en-US" sz="1600"/>
                <a:t>MacArthur et al. </a:t>
              </a:r>
              <a:r>
                <a:rPr lang="en-US" sz="1600" i="1"/>
                <a:t>Science</a:t>
              </a:r>
              <a:r>
                <a:rPr lang="en-US" sz="1600"/>
                <a:t> ('12)</a:t>
              </a:r>
            </a:p>
            <a:p>
              <a:pPr eaLnBrk="1" hangingPunct="1"/>
              <a:endParaRPr lang="en-US" sz="400"/>
            </a:p>
            <a:p>
              <a:pPr eaLnBrk="1" hangingPunct="1"/>
              <a:r>
                <a:rPr lang="en-US" sz="1600"/>
                <a:t>2) Non-coding</a:t>
              </a:r>
              <a:br>
                <a:rPr lang="en-US" sz="1600"/>
              </a:br>
              <a:r>
                <a:rPr lang="en-US" sz="1600"/>
                <a:t>Khurana et al. </a:t>
              </a:r>
              <a:r>
                <a:rPr lang="en-US" sz="1600" i="1"/>
                <a:t>Science</a:t>
              </a:r>
              <a:r>
                <a:rPr lang="en-US" sz="1600"/>
                <a:t> ('13)</a:t>
              </a:r>
            </a:p>
            <a:p>
              <a:pPr algn="ctr" eaLnBrk="1" hangingPunct="1"/>
              <a:r>
                <a:rPr lang="en-US" sz="1800">
                  <a:latin typeface="Arial" charset="0"/>
                </a:rPr>
                <a:t> </a:t>
              </a:r>
            </a:p>
          </p:txBody>
        </p:sp>
        <p:sp>
          <p:nvSpPr>
            <p:cNvPr id="79907" name="Rectangle 1"/>
            <p:cNvSpPr>
              <a:spLocks noChangeArrowheads="1"/>
            </p:cNvSpPr>
            <p:nvPr/>
          </p:nvSpPr>
          <p:spPr bwMode="auto">
            <a:xfrm>
              <a:off x="4032650" y="4306888"/>
              <a:ext cx="3244010" cy="20320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grpSp>
    </p:spTree>
    <p:extLst>
      <p:ext uri="{BB962C8B-B14F-4D97-AF65-F5344CB8AC3E}">
        <p14:creationId xmlns:p14="http://schemas.microsoft.com/office/powerpoint/2010/main" val="4123938207"/>
      </p:ext>
    </p:extLst>
  </p:cSld>
  <p:clrMapOvr>
    <a:masterClrMapping/>
  </p:clrMapOvr>
  <mc:AlternateContent xmlns:mc="http://schemas.openxmlformats.org/markup-compatibility/2006">
    <mc:Choice xmlns:p14="http://schemas.microsoft.com/office/powerpoint/2010/main" Requires="p14">
      <p:transition spd="slow" p14:dur="2000" advTm="53011"/>
    </mc:Choice>
    <mc:Fallback>
      <p:transition xmlns:p14="http://schemas.microsoft.com/office/powerpoint/2010/main" spd="slow" advTm="53011"/>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3"/>
          <p:cNvSpPr>
            <a:spLocks noGrp="1"/>
          </p:cNvSpPr>
          <p:nvPr>
            <p:ph type="title"/>
          </p:nvPr>
        </p:nvSpPr>
        <p:spPr>
          <a:xfrm>
            <a:off x="457200" y="125413"/>
            <a:ext cx="8229600" cy="735012"/>
          </a:xfrm>
        </p:spPr>
        <p:txBody>
          <a:bodyPr>
            <a:normAutofit fontScale="90000"/>
          </a:bodyPr>
          <a:lstStyle/>
          <a:p>
            <a:r>
              <a:rPr lang="en-US">
                <a:latin typeface="Arial" charset="0"/>
                <a:ea typeface="ＭＳ Ｐゴシック" charset="0"/>
                <a:cs typeface="ＭＳ Ｐゴシック" charset="0"/>
              </a:rPr>
              <a:t>Noncoding Variant Annotation Tools</a:t>
            </a:r>
          </a:p>
        </p:txBody>
      </p:sp>
      <p:pic>
        <p:nvPicPr>
          <p:cNvPr id="81922" name="Picture 11" descr="66238fe1159b76c845ef9e0ccfd892b4.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2057400"/>
            <a:ext cx="37353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416425"/>
            <a:ext cx="168751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neurolex.org/w/images/4/4d/HaploRe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225" y="1081088"/>
            <a:ext cx="32289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563" y="4416425"/>
            <a:ext cx="1806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8"/>
          <p:cNvGrpSpPr>
            <a:grpSpLocks/>
          </p:cNvGrpSpPr>
          <p:nvPr/>
        </p:nvGrpSpPr>
        <p:grpSpPr bwMode="auto">
          <a:xfrm>
            <a:off x="2943225" y="4164013"/>
            <a:ext cx="2444750" cy="2227262"/>
            <a:chOff x="2450713" y="3864062"/>
            <a:chExt cx="2823272" cy="2671273"/>
          </a:xfrm>
        </p:grpSpPr>
        <p:pic>
          <p:nvPicPr>
            <p:cNvPr id="81933" name="Picture 8" descr="http://www.openbioinformatics.org/annovar/image/variant_func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713" y="3864062"/>
              <a:ext cx="2823272" cy="211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TextBox 2"/>
            <p:cNvSpPr txBox="1">
              <a:spLocks noChangeArrowheads="1"/>
            </p:cNvSpPr>
            <p:nvPr/>
          </p:nvSpPr>
          <p:spPr bwMode="auto">
            <a:xfrm>
              <a:off x="2450713" y="5981516"/>
              <a:ext cx="2823272" cy="5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t>ANNOVAR</a:t>
              </a:r>
            </a:p>
          </p:txBody>
        </p:sp>
      </p:grpSp>
      <p:pic>
        <p:nvPicPr>
          <p:cNvPr id="81927" name="Picture 10" descr="http://www.snp-nexus.org/images/snp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6925" y="5418138"/>
            <a:ext cx="26098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1"/>
          <p:cNvSpPr txBox="1">
            <a:spLocks noChangeArrowheads="1"/>
          </p:cNvSpPr>
          <p:nvPr/>
        </p:nvSpPr>
        <p:spPr bwMode="auto">
          <a:xfrm>
            <a:off x="109538" y="1466850"/>
            <a:ext cx="22637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Growing out of ENCODE &amp; 1000G</a:t>
            </a:r>
          </a:p>
        </p:txBody>
      </p:sp>
      <p:sp>
        <p:nvSpPr>
          <p:cNvPr id="81929" name="TextBox 12"/>
          <p:cNvSpPr txBox="1">
            <a:spLocks noChangeArrowheads="1"/>
          </p:cNvSpPr>
          <p:nvPr/>
        </p:nvSpPr>
        <p:spPr bwMode="auto">
          <a:xfrm>
            <a:off x="3533775" y="3471863"/>
            <a:ext cx="207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Other Efforts</a:t>
            </a:r>
          </a:p>
        </p:txBody>
      </p:sp>
      <p:sp>
        <p:nvSpPr>
          <p:cNvPr id="81930" name="TextBox 4"/>
          <p:cNvSpPr txBox="1">
            <a:spLocks noChangeArrowheads="1"/>
          </p:cNvSpPr>
          <p:nvPr/>
        </p:nvSpPr>
        <p:spPr bwMode="auto">
          <a:xfrm>
            <a:off x="6924675" y="2436813"/>
            <a:ext cx="2058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800" b="1">
                <a:solidFill>
                  <a:srgbClr val="000090"/>
                </a:solidFill>
              </a:rPr>
              <a:t>FunSeq</a:t>
            </a:r>
          </a:p>
        </p:txBody>
      </p:sp>
      <p:cxnSp>
        <p:nvCxnSpPr>
          <p:cNvPr id="81931" name="Straight Connector 2"/>
          <p:cNvCxnSpPr>
            <a:cxnSpLocks noChangeShapeType="1"/>
          </p:cNvCxnSpPr>
          <p:nvPr/>
        </p:nvCxnSpPr>
        <p:spPr bwMode="auto">
          <a:xfrm>
            <a:off x="-431800" y="3417888"/>
            <a:ext cx="100107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81932" name="Straight Connector 15"/>
          <p:cNvCxnSpPr>
            <a:cxnSpLocks noChangeShapeType="1"/>
          </p:cNvCxnSpPr>
          <p:nvPr/>
        </p:nvCxnSpPr>
        <p:spPr bwMode="auto">
          <a:xfrm>
            <a:off x="-403225" y="838200"/>
            <a:ext cx="100123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5098961"/>
      </p:ext>
    </p:extLst>
  </p:cSld>
  <p:clrMapOvr>
    <a:masterClrMapping/>
  </p:clrMapOvr>
  <mc:AlternateContent xmlns:mc="http://schemas.openxmlformats.org/markup-compatibility/2006">
    <mc:Choice xmlns:p14="http://schemas.microsoft.com/office/powerpoint/2010/main" Requires="p14">
      <p:transition spd="slow" p14:dur="2000" advTm="31769"/>
    </mc:Choice>
    <mc:Fallback>
      <p:transition xmlns:p14="http://schemas.microsoft.com/office/powerpoint/2010/main" spd="slow" advTm="31769"/>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01600"/>
            <a:ext cx="8521700" cy="1143000"/>
          </a:xfrm>
        </p:spPr>
        <p:txBody>
          <a:bodyPr>
            <a:normAutofit fontScale="90000"/>
          </a:bodyPr>
          <a:lstStyle/>
          <a:p>
            <a:pPr>
              <a:defRPr/>
            </a:pPr>
            <a:r>
              <a:rPr lang="en-US" dirty="0">
                <a:solidFill>
                  <a:schemeClr val="bg1">
                    <a:lumMod val="50000"/>
                  </a:schemeClr>
                </a:solidFill>
                <a:latin typeface="Arial" charset="0"/>
                <a:ea typeface="ＭＳ Ｐゴシック" charset="0"/>
                <a:cs typeface="ＭＳ Ｐゴシック" charset="0"/>
              </a:rPr>
              <a:t>Non-coding variant </a:t>
            </a:r>
            <a:r>
              <a:rPr lang="en-US" dirty="0" smtClean="0">
                <a:solidFill>
                  <a:schemeClr val="bg1">
                    <a:lumMod val="50000"/>
                  </a:schemeClr>
                </a:solidFill>
                <a:latin typeface="Arial" charset="0"/>
                <a:ea typeface="ＭＳ Ｐゴシック" charset="0"/>
                <a:cs typeface="ＭＳ Ｐゴシック" charset="0"/>
              </a:rPr>
              <a:t>annotation,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with </a:t>
            </a:r>
            <a:r>
              <a:rPr lang="en-US" dirty="0" err="1" smtClean="0">
                <a:solidFill>
                  <a:schemeClr val="bg1">
                    <a:lumMod val="50000"/>
                  </a:schemeClr>
                </a:solidFill>
                <a:latin typeface="Arial" charset="0"/>
                <a:ea typeface="ＭＳ Ｐゴシック" charset="0"/>
                <a:cs typeface="ＭＳ Ｐゴシック" charset="0"/>
              </a:rPr>
              <a:t>FunSeq</a:t>
            </a:r>
            <a:r>
              <a:rPr lang="en-US" dirty="0" smtClean="0">
                <a:solidFill>
                  <a:schemeClr val="bg1">
                    <a:lumMod val="50000"/>
                  </a:schemeClr>
                </a:solidFill>
                <a:latin typeface="Arial" charset="0"/>
                <a:ea typeface="ＭＳ Ｐゴシック" charset="0"/>
                <a:cs typeface="ＭＳ Ｐゴシック" charset="0"/>
              </a:rPr>
              <a:t> Workflow</a:t>
            </a:r>
            <a:endParaRPr lang="en-US" sz="1800" dirty="0">
              <a:solidFill>
                <a:schemeClr val="bg1">
                  <a:lumMod val="50000"/>
                </a:schemeClr>
              </a:solidFill>
            </a:endParaRPr>
          </a:p>
        </p:txBody>
      </p:sp>
      <p:sp>
        <p:nvSpPr>
          <p:cNvPr id="82947" name="Content Placeholder 3"/>
          <p:cNvSpPr>
            <a:spLocks noGrp="1"/>
          </p:cNvSpPr>
          <p:nvPr>
            <p:ph idx="1"/>
            <p:custDataLst>
              <p:tags r:id="rId3"/>
            </p:custDataLst>
          </p:nvPr>
        </p:nvSpPr>
        <p:spPr>
          <a:xfrm>
            <a:off x="520700" y="1346200"/>
            <a:ext cx="8115300" cy="5524500"/>
          </a:xfrm>
        </p:spPr>
        <p:txBody>
          <a:bodyPr>
            <a:normAutofit fontScale="92500" lnSpcReduction="20000"/>
          </a:bodyPr>
          <a:lstStyle/>
          <a:p>
            <a:r>
              <a:rPr lang="en-US">
                <a:solidFill>
                  <a:schemeClr val="bg1"/>
                </a:solidFill>
                <a:latin typeface="Arial" charset="0"/>
                <a:ea typeface="ＭＳ Ｐゴシック" charset="0"/>
                <a:cs typeface="ＭＳ Ｐゴシック" charset="0"/>
              </a:rPr>
              <a:t>Finding</a:t>
            </a:r>
            <a:r>
              <a:rPr lang="en-US">
                <a:solidFill>
                  <a:srgbClr val="FFFF00"/>
                </a:solidFill>
                <a:latin typeface="Arial" charset="0"/>
                <a:ea typeface="ＭＳ Ｐゴシック" charset="0"/>
                <a:cs typeface="ＭＳ Ｐゴシック" charset="0"/>
              </a:rPr>
              <a:t> ultra-sensitive non-coding regions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&amp; disruptive mutations</a:t>
            </a:r>
            <a:r>
              <a:rPr lang="en-US">
                <a:solidFill>
                  <a:schemeClr val="bg1"/>
                </a:solidFill>
                <a:latin typeface="Arial" charset="0"/>
                <a:ea typeface="ＭＳ Ｐゴシック" charset="0"/>
                <a:cs typeface="ＭＳ Ｐゴシック" charset="0"/>
              </a:rPr>
              <a:t> (eg motif breakers)</a:t>
            </a:r>
          </a:p>
          <a:p>
            <a:pPr lvl="1"/>
            <a:r>
              <a:rPr lang="en-US">
                <a:solidFill>
                  <a:schemeClr val="bg1"/>
                </a:solidFill>
                <a:latin typeface="Arial" charset="0"/>
                <a:ea typeface="ＭＳ Ｐゴシック" charset="0"/>
                <a:cs typeface="ＭＳ Ｐゴシック" charset="0"/>
              </a:rPr>
              <a:t>Using 1000G &amp; ENCODE to characterize natural patterns of variation in regulatory elements</a:t>
            </a:r>
            <a:endParaRPr lang="en-US">
              <a:solidFill>
                <a:schemeClr val="bg1"/>
              </a:solidFill>
              <a:latin typeface="Arial" charset="0"/>
              <a:ea typeface="ＭＳ Ｐゴシック" charset="0"/>
            </a:endParaRP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Also, annotation based on </a:t>
            </a:r>
            <a:r>
              <a:rPr lang="en-US">
                <a:solidFill>
                  <a:srgbClr val="FFFF00"/>
                </a:solidFill>
                <a:latin typeface="Arial" charset="0"/>
                <a:ea typeface="ＭＳ Ｐゴシック" charset="0"/>
                <a:cs typeface="ＭＳ Ｐゴシック" charset="0"/>
              </a:rPr>
              <a:t>network connectivity</a:t>
            </a:r>
          </a:p>
          <a:p>
            <a:pPr lvl="1"/>
            <a:r>
              <a:rPr lang="en-US">
                <a:solidFill>
                  <a:schemeClr val="bg1"/>
                </a:solidFill>
                <a:latin typeface="Arial" charset="0"/>
                <a:ea typeface="ＭＳ Ｐゴシック" charset="0"/>
                <a:cs typeface="ＭＳ Ｐゴシック" charset="0"/>
              </a:rPr>
              <a:t>Prioritize hubs</a:t>
            </a: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Building a </a:t>
            </a:r>
            <a:r>
              <a:rPr lang="en-US">
                <a:solidFill>
                  <a:srgbClr val="FFFF00"/>
                </a:solidFill>
                <a:latin typeface="Arial" charset="0"/>
                <a:ea typeface="ＭＳ Ｐゴシック" charset="0"/>
                <a:cs typeface="ＭＳ Ｐゴシック" charset="0"/>
              </a:rPr>
              <a:t>practical workflow</a:t>
            </a:r>
            <a:r>
              <a:rPr lang="en-US">
                <a:solidFill>
                  <a:schemeClr val="bg1"/>
                </a:solidFill>
                <a:latin typeface="Arial" charset="0"/>
                <a:ea typeface="ＭＳ Ｐゴシック" charset="0"/>
                <a:cs typeface="ＭＳ Ｐゴシック" charset="0"/>
              </a:rPr>
              <a:t> &amp; software tool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for cancer genomes</a:t>
            </a:r>
          </a:p>
          <a:p>
            <a:pPr lvl="1"/>
            <a:r>
              <a:rPr lang="en-US">
                <a:solidFill>
                  <a:schemeClr val="bg1"/>
                </a:solidFill>
                <a:latin typeface="Arial" charset="0"/>
                <a:ea typeface="ＭＳ Ｐゴシック" charset="0"/>
                <a:cs typeface="ＭＳ Ｐゴシック" charset="0"/>
              </a:rPr>
              <a:t>Identifying drivers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as somatic variants breaking natural patterns</a:t>
            </a:r>
            <a:endParaRPr lang="en-US">
              <a:solidFill>
                <a:schemeClr val="bg1"/>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3052429592"/>
      </p:ext>
    </p:extLst>
  </p:cSld>
  <p:clrMapOvr>
    <a:masterClrMapping/>
  </p:clrMapOvr>
  <mc:AlternateContent xmlns:mc="http://schemas.openxmlformats.org/markup-compatibility/2006">
    <mc:Choice xmlns:p14="http://schemas.microsoft.com/office/powerpoint/2010/main" Requires="p14">
      <p:transition spd="slow" p14:dur="2000" advTm="64447"/>
    </mc:Choice>
    <mc:Fallback>
      <p:transition xmlns:p14="http://schemas.microsoft.com/office/powerpoint/2010/main" spd="slow" advTm="64447"/>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Placeholder 6"/>
          <p:cNvSpPr>
            <a:spLocks noGrp="1"/>
          </p:cNvSpPr>
          <p:nvPr>
            <p:ph type="body" sz="quarter" idx="3"/>
          </p:nvPr>
        </p:nvSpPr>
        <p:spPr>
          <a:xfrm>
            <a:off x="2728913" y="1504950"/>
            <a:ext cx="3832225" cy="438150"/>
          </a:xfrm>
        </p:spPr>
        <p:txBody>
          <a:bodyPr/>
          <a:lstStyle/>
          <a:p>
            <a:pPr algn="ctr" eaLnBrk="1" hangingPunct="1"/>
            <a:r>
              <a:rPr lang="en-US" sz="1800" b="0">
                <a:latin typeface="Calibri" charset="0"/>
              </a:rPr>
              <a:t>Decreasing tolerance to mutation</a:t>
            </a:r>
          </a:p>
        </p:txBody>
      </p:sp>
      <p:sp>
        <p:nvSpPr>
          <p:cNvPr id="839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4467CE-6DD8-6846-93EF-659E56A8E148}" type="slidenum">
              <a:rPr lang="en-US" sz="1200" b="1">
                <a:solidFill>
                  <a:srgbClr val="898989"/>
                </a:solidFill>
              </a:rPr>
              <a:pPr eaLnBrk="1" fontAlgn="base" hangingPunct="1">
                <a:spcBef>
                  <a:spcPct val="0"/>
                </a:spcBef>
                <a:spcAft>
                  <a:spcPct val="0"/>
                </a:spcAft>
              </a:pPr>
              <a:t>36</a:t>
            </a:fld>
            <a:endParaRPr lang="en-US" sz="1200" b="1">
              <a:solidFill>
                <a:srgbClr val="898989"/>
              </a:solidFill>
            </a:endParaRPr>
          </a:p>
        </p:txBody>
      </p:sp>
      <p:sp>
        <p:nvSpPr>
          <p:cNvPr id="15" name="Rectangle 14"/>
          <p:cNvSpPr/>
          <p:nvPr/>
        </p:nvSpPr>
        <p:spPr>
          <a:xfrm>
            <a:off x="1412875" y="2170113"/>
            <a:ext cx="1325563"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6" name="Rectangle 15"/>
          <p:cNvSpPr/>
          <p:nvPr/>
        </p:nvSpPr>
        <p:spPr>
          <a:xfrm>
            <a:off x="2740025" y="2170113"/>
            <a:ext cx="1327150" cy="609600"/>
          </a:xfrm>
          <a:prstGeom prst="rect">
            <a:avLst/>
          </a:prstGeom>
          <a:solidFill>
            <a:srgbClr val="58F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7" name="Rectangle 16"/>
          <p:cNvSpPr/>
          <p:nvPr/>
        </p:nvSpPr>
        <p:spPr>
          <a:xfrm>
            <a:off x="4068763" y="2170113"/>
            <a:ext cx="1325562" cy="609600"/>
          </a:xfrm>
          <a:prstGeom prst="rect">
            <a:avLst/>
          </a:prstGeom>
          <a:solidFill>
            <a:srgbClr val="BAE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8" name="Rectangle 17"/>
          <p:cNvSpPr/>
          <p:nvPr/>
        </p:nvSpPr>
        <p:spPr>
          <a:xfrm>
            <a:off x="5373688" y="2170113"/>
            <a:ext cx="1325562" cy="609600"/>
          </a:xfrm>
          <a:prstGeom prst="rect">
            <a:avLst/>
          </a:prstGeom>
          <a:solidFill>
            <a:srgbClr val="FFC9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9" name="Rectangle 18"/>
          <p:cNvSpPr/>
          <p:nvPr/>
        </p:nvSpPr>
        <p:spPr>
          <a:xfrm>
            <a:off x="6694488" y="2170113"/>
            <a:ext cx="1325562" cy="609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83976" name="Text Placeholder 4"/>
          <p:cNvSpPr txBox="1">
            <a:spLocks/>
          </p:cNvSpPr>
          <p:nvPr/>
        </p:nvSpPr>
        <p:spPr bwMode="auto">
          <a:xfrm>
            <a:off x="1570038"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800" b="1">
                <a:solidFill>
                  <a:srgbClr val="000000"/>
                </a:solidFill>
              </a:rPr>
              <a:t>LoF-tol</a:t>
            </a:r>
          </a:p>
        </p:txBody>
      </p:sp>
      <p:sp>
        <p:nvSpPr>
          <p:cNvPr id="83977" name="Text Placeholder 4"/>
          <p:cNvSpPr txBox="1">
            <a:spLocks/>
          </p:cNvSpPr>
          <p:nvPr/>
        </p:nvSpPr>
        <p:spPr bwMode="auto">
          <a:xfrm>
            <a:off x="2873375" y="2814638"/>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800" b="1">
                <a:solidFill>
                  <a:srgbClr val="000000"/>
                </a:solidFill>
              </a:rPr>
              <a:t>Neutral</a:t>
            </a:r>
          </a:p>
        </p:txBody>
      </p:sp>
      <p:sp>
        <p:nvSpPr>
          <p:cNvPr id="83978" name="Text Placeholder 4"/>
          <p:cNvSpPr txBox="1">
            <a:spLocks/>
          </p:cNvSpPr>
          <p:nvPr/>
        </p:nvSpPr>
        <p:spPr bwMode="auto">
          <a:xfrm>
            <a:off x="6846888" y="2781300"/>
            <a:ext cx="1023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800" b="1">
                <a:solidFill>
                  <a:srgbClr val="000000"/>
                </a:solidFill>
              </a:rPr>
              <a:t>Essential</a:t>
            </a:r>
          </a:p>
        </p:txBody>
      </p:sp>
      <p:sp>
        <p:nvSpPr>
          <p:cNvPr id="83979" name="Text Placeholder 4"/>
          <p:cNvSpPr txBox="1">
            <a:spLocks/>
          </p:cNvSpPr>
          <p:nvPr/>
        </p:nvSpPr>
        <p:spPr bwMode="auto">
          <a:xfrm>
            <a:off x="4170363"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800" b="1">
                <a:solidFill>
                  <a:srgbClr val="000000"/>
                </a:solidFill>
              </a:rPr>
              <a:t>GWAS</a:t>
            </a:r>
          </a:p>
        </p:txBody>
      </p:sp>
      <p:sp>
        <p:nvSpPr>
          <p:cNvPr id="83980" name="Text Placeholder 4"/>
          <p:cNvSpPr txBox="1">
            <a:spLocks/>
          </p:cNvSpPr>
          <p:nvPr/>
        </p:nvSpPr>
        <p:spPr bwMode="auto">
          <a:xfrm>
            <a:off x="5540375" y="2817813"/>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800" b="1">
                <a:solidFill>
                  <a:srgbClr val="000000"/>
                </a:solidFill>
              </a:rPr>
              <a:t>HGMD</a:t>
            </a:r>
          </a:p>
        </p:txBody>
      </p:sp>
      <p:sp>
        <p:nvSpPr>
          <p:cNvPr id="83981" name="Text Placeholder 4"/>
          <p:cNvSpPr txBox="1">
            <a:spLocks/>
          </p:cNvSpPr>
          <p:nvPr/>
        </p:nvSpPr>
        <p:spPr bwMode="auto">
          <a:xfrm>
            <a:off x="3597275" y="3709988"/>
            <a:ext cx="2238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600" b="1">
                <a:solidFill>
                  <a:srgbClr val="000000"/>
                </a:solidFill>
              </a:rPr>
              <a:t>(common </a:t>
            </a:r>
          </a:p>
          <a:p>
            <a:pPr algn="ctr" eaLnBrk="1" hangingPunct="1">
              <a:spcBef>
                <a:spcPct val="20000"/>
              </a:spcBef>
              <a:buFont typeface="Arial" charset="0"/>
              <a:buNone/>
            </a:pPr>
            <a:r>
              <a:rPr lang="en-US" sz="1600" b="1">
                <a:solidFill>
                  <a:srgbClr val="000000"/>
                </a:solidFill>
              </a:rPr>
              <a:t>disease-assoc.</a:t>
            </a:r>
          </a:p>
          <a:p>
            <a:pPr algn="ctr" eaLnBrk="1" hangingPunct="1">
              <a:spcBef>
                <a:spcPct val="20000"/>
              </a:spcBef>
              <a:buFont typeface="Arial" charset="0"/>
              <a:buNone/>
            </a:pPr>
            <a:r>
              <a:rPr lang="en-US" sz="1600" b="1">
                <a:solidFill>
                  <a:srgbClr val="000000"/>
                </a:solidFill>
              </a:rPr>
              <a:t> variants)</a:t>
            </a:r>
          </a:p>
        </p:txBody>
      </p:sp>
      <p:sp>
        <p:nvSpPr>
          <p:cNvPr id="83982" name="Text Placeholder 4"/>
          <p:cNvSpPr txBox="1">
            <a:spLocks/>
          </p:cNvSpPr>
          <p:nvPr/>
        </p:nvSpPr>
        <p:spPr bwMode="auto">
          <a:xfrm>
            <a:off x="4797425" y="3694113"/>
            <a:ext cx="2576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1600" b="1">
                <a:solidFill>
                  <a:srgbClr val="000000"/>
                </a:solidFill>
              </a:rPr>
              <a:t>(rare</a:t>
            </a:r>
          </a:p>
          <a:p>
            <a:pPr algn="ctr" eaLnBrk="1" hangingPunct="1">
              <a:spcBef>
                <a:spcPct val="20000"/>
              </a:spcBef>
              <a:buFont typeface="Arial" charset="0"/>
              <a:buNone/>
            </a:pPr>
            <a:r>
              <a:rPr lang="en-US" sz="1600" b="1">
                <a:solidFill>
                  <a:srgbClr val="000000"/>
                </a:solidFill>
              </a:rPr>
              <a:t>disease-causing </a:t>
            </a:r>
          </a:p>
          <a:p>
            <a:pPr algn="ctr" eaLnBrk="1" hangingPunct="1">
              <a:spcBef>
                <a:spcPct val="20000"/>
              </a:spcBef>
              <a:buFont typeface="Arial" charset="0"/>
              <a:buNone/>
            </a:pPr>
            <a:r>
              <a:rPr lang="en-US" sz="1600" b="1">
                <a:solidFill>
                  <a:srgbClr val="000000"/>
                </a:solidFill>
              </a:rPr>
              <a:t>variants)</a:t>
            </a:r>
          </a:p>
        </p:txBody>
      </p:sp>
      <p:cxnSp>
        <p:nvCxnSpPr>
          <p:cNvPr id="4" name="Straight Arrow Connector 3"/>
          <p:cNvCxnSpPr/>
          <p:nvPr/>
        </p:nvCxnSpPr>
        <p:spPr>
          <a:xfrm>
            <a:off x="2122488" y="2028825"/>
            <a:ext cx="5222875" cy="0"/>
          </a:xfrm>
          <a:prstGeom prst="straightConnector1">
            <a:avLst/>
          </a:prstGeom>
          <a:ln>
            <a:solidFill>
              <a:schemeClr val="bg2">
                <a:lumMod val="1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3984" name="Title 1"/>
          <p:cNvSpPr>
            <a:spLocks noGrp="1"/>
          </p:cNvSpPr>
          <p:nvPr>
            <p:ph type="title"/>
          </p:nvPr>
        </p:nvSpPr>
        <p:spPr>
          <a:xfrm>
            <a:off x="700088" y="185738"/>
            <a:ext cx="7772400" cy="1143000"/>
          </a:xfrm>
        </p:spPr>
        <p:txBody>
          <a:bodyPr/>
          <a:lstStyle/>
          <a:p>
            <a:pPr eaLnBrk="1" hangingPunct="1"/>
            <a:r>
              <a:rPr lang="en-US" sz="3200" b="1">
                <a:latin typeface="Arial" charset="0"/>
              </a:rPr>
              <a:t>Gene categories with known phenotypic effects</a:t>
            </a:r>
          </a:p>
        </p:txBody>
      </p:sp>
      <p:sp>
        <p:nvSpPr>
          <p:cNvPr id="83985" name="Content Placeholder 5"/>
          <p:cNvSpPr>
            <a:spLocks noGrp="1"/>
          </p:cNvSpPr>
          <p:nvPr>
            <p:ph sz="half" idx="2"/>
          </p:nvPr>
        </p:nvSpPr>
        <p:spPr>
          <a:xfrm>
            <a:off x="4860925" y="4087813"/>
            <a:ext cx="4546600" cy="2066925"/>
          </a:xfrm>
        </p:spPr>
        <p:txBody>
          <a:bodyPr/>
          <a:lstStyle/>
          <a:p>
            <a:pPr eaLnBrk="1" hangingPunct="1"/>
            <a:r>
              <a:rPr lang="en-US">
                <a:solidFill>
                  <a:srgbClr val="FF0000"/>
                </a:solidFill>
                <a:latin typeface="Calibri" charset="0"/>
              </a:rPr>
              <a:t>Homozygous inactivation leads to clinical features of death before puberty or infertility </a:t>
            </a:r>
          </a:p>
          <a:p>
            <a:pPr eaLnBrk="1" hangingPunct="1"/>
            <a:r>
              <a:rPr lang="en-US">
                <a:solidFill>
                  <a:srgbClr val="FF0000"/>
                </a:solidFill>
                <a:latin typeface="Calibri" charset="0"/>
              </a:rPr>
              <a:t>Very strong selection constraints</a:t>
            </a:r>
          </a:p>
        </p:txBody>
      </p:sp>
      <p:sp>
        <p:nvSpPr>
          <p:cNvPr id="83986" name="Content Placeholder 7"/>
          <p:cNvSpPr>
            <a:spLocks noGrp="1"/>
          </p:cNvSpPr>
          <p:nvPr>
            <p:ph sz="quarter" idx="4"/>
          </p:nvPr>
        </p:nvSpPr>
        <p:spPr>
          <a:xfrm>
            <a:off x="342900" y="4087813"/>
            <a:ext cx="4041775" cy="1708150"/>
          </a:xfrm>
        </p:spPr>
        <p:txBody>
          <a:bodyPr/>
          <a:lstStyle/>
          <a:p>
            <a:pPr eaLnBrk="1" hangingPunct="1"/>
            <a:r>
              <a:rPr lang="en-US">
                <a:solidFill>
                  <a:srgbClr val="0000FF"/>
                </a:solidFill>
                <a:latin typeface="Calibri" charset="0"/>
              </a:rPr>
              <a:t>Homozygous inactivation in at least one healthy 1000 Genomes individual</a:t>
            </a:r>
            <a:endParaRPr lang="en-US" sz="1400">
              <a:solidFill>
                <a:srgbClr val="0000FF"/>
              </a:solidFill>
              <a:latin typeface="Calibri" charset="0"/>
            </a:endParaRPr>
          </a:p>
          <a:p>
            <a:pPr eaLnBrk="1" hangingPunct="1"/>
            <a:r>
              <a:rPr lang="en-US">
                <a:solidFill>
                  <a:srgbClr val="0000FF"/>
                </a:solidFill>
                <a:latin typeface="Calibri" charset="0"/>
              </a:rPr>
              <a:t>Weak selection constraints</a:t>
            </a:r>
          </a:p>
        </p:txBody>
      </p:sp>
      <p:sp>
        <p:nvSpPr>
          <p:cNvPr id="83987" name="TextBox 3"/>
          <p:cNvSpPr txBox="1">
            <a:spLocks noChangeArrowheads="1"/>
          </p:cNvSpPr>
          <p:nvPr/>
        </p:nvSpPr>
        <p:spPr bwMode="auto">
          <a:xfrm>
            <a:off x="882650" y="5824538"/>
            <a:ext cx="269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Arial" charset="0"/>
              </a:rPr>
              <a:t>From MacArthur et al, Science, 2012</a:t>
            </a:r>
          </a:p>
        </p:txBody>
      </p:sp>
      <p:sp>
        <p:nvSpPr>
          <p:cNvPr id="83988" name="TextBox 3"/>
          <p:cNvSpPr txBox="1">
            <a:spLocks noChangeArrowheads="1"/>
          </p:cNvSpPr>
          <p:nvPr/>
        </p:nvSpPr>
        <p:spPr bwMode="auto">
          <a:xfrm>
            <a:off x="5622925" y="60436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Arial" charset="0"/>
              </a:rPr>
              <a:t>From Liao et al, PNAS, 2008</a:t>
            </a:r>
          </a:p>
        </p:txBody>
      </p:sp>
      <p:cxnSp>
        <p:nvCxnSpPr>
          <p:cNvPr id="6" name="Straight Arrow Connector 5"/>
          <p:cNvCxnSpPr>
            <a:stCxn id="83976" idx="2"/>
          </p:cNvCxnSpPr>
          <p:nvPr/>
        </p:nvCxnSpPr>
        <p:spPr>
          <a:xfrm>
            <a:off x="2082800" y="3244850"/>
            <a:ext cx="4763" cy="9159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358063" y="3178175"/>
            <a:ext cx="6350" cy="915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855980"/>
      </p:ext>
    </p:extLst>
  </p:cSld>
  <p:clrMapOvr>
    <a:masterClrMapping/>
  </p:clrMapOvr>
  <p:transition xmlns:p14="http://schemas.microsoft.com/office/powerpoint/2010/main" spd="slow" advTm="33464"/>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normAutofit fontScale="90000"/>
          </a:bodyPr>
          <a:lstStyle/>
          <a:p>
            <a:pPr eaLnBrk="1" hangingPunct="1"/>
            <a:r>
              <a:rPr lang="en-US">
                <a:latin typeface="Arial" charset="0"/>
              </a:rPr>
              <a:t>Enrichment of rare SNPs as a metric for Negative Selection</a:t>
            </a:r>
          </a:p>
        </p:txBody>
      </p:sp>
      <p:sp>
        <p:nvSpPr>
          <p:cNvPr id="5" name="Slide Number Placeholder 4"/>
          <p:cNvSpPr>
            <a:spLocks noGrp="1"/>
          </p:cNvSpPr>
          <p:nvPr>
            <p:ph type="sldNum" sz="quarter" idx="12"/>
          </p:nvPr>
        </p:nvSpPr>
        <p:spPr/>
        <p:txBody>
          <a:bodyPr/>
          <a:lstStyle/>
          <a:p>
            <a:pPr>
              <a:defRPr/>
            </a:pPr>
            <a:fld id="{D8AA7B99-8AB9-604C-B9B2-0E8F87D06AB4}" type="slidenum">
              <a:rPr lang="en-US"/>
              <a:pPr>
                <a:defRPr/>
              </a:pPr>
              <a:t>37</a:t>
            </a:fld>
            <a:endParaRPr lang="en-US"/>
          </a:p>
        </p:txBody>
      </p:sp>
      <p:pic>
        <p:nvPicPr>
          <p:cNvPr id="86019" name="Picture 5" descr="Khurana.Figure1.23Jan2013.pdf"/>
          <p:cNvPicPr>
            <a:picLocks noChangeAspect="1"/>
          </p:cNvPicPr>
          <p:nvPr/>
        </p:nvPicPr>
        <p:blipFill>
          <a:blip r:embed="rId4">
            <a:extLst>
              <a:ext uri="{28A0092B-C50C-407E-A947-70E740481C1C}">
                <a14:useLocalDpi xmlns:a14="http://schemas.microsoft.com/office/drawing/2010/main" val="0"/>
              </a:ext>
            </a:extLst>
          </a:blip>
          <a:srcRect l="11385" t="12019" r="41446" b="63979"/>
          <a:stretch>
            <a:fillRect/>
          </a:stretch>
        </p:blipFill>
        <p:spPr bwMode="auto">
          <a:xfrm>
            <a:off x="0" y="2012950"/>
            <a:ext cx="48641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6"/>
          <p:cNvSpPr txBox="1">
            <a:spLocks noChangeArrowheads="1"/>
          </p:cNvSpPr>
          <p:nvPr/>
        </p:nvSpPr>
        <p:spPr bwMode="auto">
          <a:xfrm>
            <a:off x="1449388" y="5222875"/>
            <a:ext cx="26273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(rare=derived allele freq &lt; 0.5%)</a:t>
            </a:r>
          </a:p>
        </p:txBody>
      </p:sp>
      <p:sp>
        <p:nvSpPr>
          <p:cNvPr id="86021" name="TextBox 8"/>
          <p:cNvSpPr txBox="1">
            <a:spLocks noChangeArrowheads="1"/>
          </p:cNvSpPr>
          <p:nvPr/>
        </p:nvSpPr>
        <p:spPr bwMode="auto">
          <a:xfrm>
            <a:off x="4430713" y="1647825"/>
            <a:ext cx="456882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2200">
                <a:solidFill>
                  <a:srgbClr val="000000"/>
                </a:solidFill>
                <a:latin typeface="Arial" charset="0"/>
                <a:cs typeface="Arial" charset="0"/>
              </a:rPr>
              <a:t>Initial Metrics for selection</a:t>
            </a:r>
          </a:p>
          <a:p>
            <a:pPr lvl="1" eaLnBrk="1" hangingPunct="1">
              <a:buFont typeface="Arial" charset="0"/>
              <a:buChar char="•"/>
            </a:pPr>
            <a:r>
              <a:rPr lang="en-US" sz="2000" b="1">
                <a:solidFill>
                  <a:srgbClr val="008000"/>
                </a:solidFill>
              </a:rPr>
              <a:t>GERP</a:t>
            </a:r>
          </a:p>
          <a:p>
            <a:pPr lvl="2" eaLnBrk="1" hangingPunct="1">
              <a:buFont typeface="Arial" charset="0"/>
              <a:buChar char="•"/>
            </a:pPr>
            <a:r>
              <a:rPr lang="en-US" sz="2000"/>
              <a:t>Evolutionary conservation useful but human-specific regions (Ward &amp; Kellis, </a:t>
            </a:r>
            <a:r>
              <a:rPr lang="en-US" sz="2000" i="1"/>
              <a:t>Science</a:t>
            </a:r>
            <a:r>
              <a:rPr lang="en-US" sz="2000"/>
              <a:t>, 2012)</a:t>
            </a:r>
          </a:p>
          <a:p>
            <a:pPr lvl="1" eaLnBrk="1" hangingPunct="1">
              <a:buFont typeface="Arial" charset="0"/>
              <a:buChar char="•"/>
            </a:pPr>
            <a:r>
              <a:rPr lang="en-US" sz="2000" b="1">
                <a:solidFill>
                  <a:srgbClr val="008000"/>
                </a:solidFill>
              </a:rPr>
              <a:t>SNP density</a:t>
            </a:r>
            <a:r>
              <a:rPr lang="en-US" sz="2000">
                <a:solidFill>
                  <a:srgbClr val="008000"/>
                </a:solidFill>
              </a:rPr>
              <a:t> </a:t>
            </a:r>
          </a:p>
          <a:p>
            <a:pPr lvl="2" eaLnBrk="1" hangingPunct="1">
              <a:buFont typeface="Arial" charset="0"/>
              <a:buChar char="•"/>
            </a:pPr>
            <a:r>
              <a:rPr lang="en-US" sz="2000"/>
              <a:t>Confounded by mutation rate</a:t>
            </a:r>
            <a:endParaRPr lang="en-US" sz="2200">
              <a:solidFill>
                <a:srgbClr val="000000"/>
              </a:solidFill>
              <a:latin typeface="Arial" charset="0"/>
              <a:cs typeface="Arial" charset="0"/>
            </a:endParaRPr>
          </a:p>
          <a:p>
            <a:pPr eaLnBrk="1" hangingPunct="1">
              <a:buFont typeface="Arial" charset="0"/>
              <a:buChar char="•"/>
            </a:pPr>
            <a:r>
              <a:rPr lang="en-US" sz="2200" b="1">
                <a:solidFill>
                  <a:srgbClr val="008000"/>
                </a:solidFill>
                <a:latin typeface="Arial" charset="0"/>
                <a:cs typeface="Arial" charset="0"/>
              </a:rPr>
              <a:t>Depletion of common polymorphisms</a:t>
            </a:r>
          </a:p>
          <a:p>
            <a:pPr lvl="1" eaLnBrk="1" hangingPunct="1">
              <a:buFont typeface="Arial" charset="0"/>
              <a:buChar char="•"/>
            </a:pPr>
            <a:r>
              <a:rPr lang="en-US" sz="1800">
                <a:solidFill>
                  <a:srgbClr val="000000"/>
                </a:solidFill>
                <a:latin typeface="Arial" charset="0"/>
                <a:cs typeface="Arial" charset="0"/>
              </a:rPr>
              <a:t>For regions under selection</a:t>
            </a:r>
          </a:p>
          <a:p>
            <a:pPr lvl="1" eaLnBrk="1" hangingPunct="1">
              <a:buFont typeface="Arial" charset="0"/>
              <a:buChar char="•"/>
            </a:pPr>
            <a:r>
              <a:rPr lang="en-US" sz="1600">
                <a:solidFill>
                  <a:srgbClr val="000000"/>
                </a:solidFill>
                <a:latin typeface="Arial" charset="0"/>
                <a:cs typeface="Arial" charset="0"/>
              </a:rPr>
              <a:t>Alternatively, negative selection restricts the allele frequency of deleterious mutations.</a:t>
            </a:r>
          </a:p>
        </p:txBody>
      </p:sp>
      <p:sp>
        <p:nvSpPr>
          <p:cNvPr id="86022" name="Text Box 6"/>
          <p:cNvSpPr txBox="1">
            <a:spLocks noChangeArrowheads="1"/>
          </p:cNvSpPr>
          <p:nvPr>
            <p:custDataLst>
              <p:tags r:id="rId1"/>
            </p:custDataLst>
          </p:nvPr>
        </p:nvSpPr>
        <p:spPr bwMode="auto">
          <a:xfrm>
            <a:off x="6003925"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86023" name="TextBox 10"/>
          <p:cNvSpPr txBox="1">
            <a:spLocks noChangeArrowheads="1"/>
          </p:cNvSpPr>
          <p:nvPr/>
        </p:nvSpPr>
        <p:spPr bwMode="auto">
          <a:xfrm>
            <a:off x="696913" y="6024563"/>
            <a:ext cx="5372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t>LOF-tol (Loss-of-function tolerant): least negative selection</a:t>
            </a:r>
          </a:p>
          <a:p>
            <a:pPr eaLnBrk="1" hangingPunct="1"/>
            <a:r>
              <a:rPr lang="en-US" sz="1600" b="1"/>
              <a:t>Cancer: most selection</a:t>
            </a:r>
          </a:p>
        </p:txBody>
      </p:sp>
    </p:spTree>
    <p:extLst>
      <p:ext uri="{BB962C8B-B14F-4D97-AF65-F5344CB8AC3E}">
        <p14:creationId xmlns:p14="http://schemas.microsoft.com/office/powerpoint/2010/main" val="26812032"/>
      </p:ext>
    </p:extLst>
  </p:cSld>
  <p:clrMapOvr>
    <a:masterClrMapping/>
  </p:clrMapOvr>
  <p:transition xmlns:p14="http://schemas.microsoft.com/office/powerpoint/2010/main" spd="slow" advTm="74877"/>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5800" y="666750"/>
            <a:ext cx="368300" cy="3444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Slide Number Placeholder 4"/>
          <p:cNvSpPr>
            <a:spLocks noGrp="1"/>
          </p:cNvSpPr>
          <p:nvPr>
            <p:ph type="sldNum" sz="quarter" idx="12"/>
          </p:nvPr>
        </p:nvSpPr>
        <p:spPr/>
        <p:txBody>
          <a:bodyPr/>
          <a:lstStyle/>
          <a:p>
            <a:pPr>
              <a:defRPr/>
            </a:pPr>
            <a:fld id="{5C737629-4877-874D-AD43-B206D3E02AB9}" type="slidenum">
              <a:rPr lang="en-US"/>
              <a:pPr>
                <a:defRPr/>
              </a:pPr>
              <a:t>38</a:t>
            </a:fld>
            <a:endParaRPr lang="en-US" dirty="0"/>
          </a:p>
        </p:txBody>
      </p:sp>
      <p:sp>
        <p:nvSpPr>
          <p:cNvPr id="15" name="Rectangle 14"/>
          <p:cNvSpPr/>
          <p:nvPr/>
        </p:nvSpPr>
        <p:spPr>
          <a:xfrm>
            <a:off x="8953500" y="4735513"/>
            <a:ext cx="176213" cy="238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68" name="Title 5"/>
          <p:cNvSpPr>
            <a:spLocks noGrp="1"/>
          </p:cNvSpPr>
          <p:nvPr>
            <p:ph type="title"/>
          </p:nvPr>
        </p:nvSpPr>
        <p:spPr>
          <a:xfrm>
            <a:off x="457200" y="14288"/>
            <a:ext cx="8229600" cy="1143000"/>
          </a:xfrm>
        </p:spPr>
        <p:txBody>
          <a:bodyPr>
            <a:normAutofit fontScale="90000"/>
          </a:bodyPr>
          <a:lstStyle/>
          <a:p>
            <a:pPr eaLnBrk="1" hangingPunct="1"/>
            <a:r>
              <a:rPr lang="en-US">
                <a:latin typeface="Arial" charset="0"/>
              </a:rPr>
              <a:t>Negative selection in non-coding elements</a:t>
            </a:r>
          </a:p>
        </p:txBody>
      </p:sp>
      <p:grpSp>
        <p:nvGrpSpPr>
          <p:cNvPr id="88069" name="Group 18"/>
          <p:cNvGrpSpPr>
            <a:grpSpLocks/>
          </p:cNvGrpSpPr>
          <p:nvPr/>
        </p:nvGrpSpPr>
        <p:grpSpPr bwMode="auto">
          <a:xfrm>
            <a:off x="457200" y="1335088"/>
            <a:ext cx="4972050" cy="4922837"/>
            <a:chOff x="4261367" y="667163"/>
            <a:chExt cx="4971998" cy="4923228"/>
          </a:xfrm>
        </p:grpSpPr>
        <p:sp>
          <p:nvSpPr>
            <p:cNvPr id="20" name="Rectangle 19"/>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8079" name="Picture 20" descr="Khurana.Figure2.23Jan2013.pdf"/>
            <p:cNvPicPr>
              <a:picLocks noChangeAspect="1"/>
            </p:cNvPicPr>
            <p:nvPr/>
          </p:nvPicPr>
          <p:blipFill>
            <a:blip r:embed="rId4">
              <a:extLst>
                <a:ext uri="{28A0092B-C50C-407E-A947-70E740481C1C}">
                  <a14:useLocalDpi xmlns:a14="http://schemas.microsoft.com/office/drawing/2010/main" val="0"/>
                </a:ext>
              </a:extLst>
            </a:blip>
            <a:srcRect l="5785" t="33331" r="60252" b="62669"/>
            <a:stretch>
              <a:fillRect/>
            </a:stretch>
          </p:blipFill>
          <p:spPr bwMode="auto">
            <a:xfrm>
              <a:off x="4270892" y="4767431"/>
              <a:ext cx="493774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80" name="Group 21"/>
            <p:cNvGrpSpPr>
              <a:grpSpLocks/>
            </p:cNvGrpSpPr>
            <p:nvPr/>
          </p:nvGrpSpPr>
          <p:grpSpPr bwMode="auto">
            <a:xfrm>
              <a:off x="4261367" y="839321"/>
              <a:ext cx="4971998" cy="3931920"/>
              <a:chOff x="4261367" y="839321"/>
              <a:chExt cx="4971998" cy="3931920"/>
            </a:xfrm>
          </p:grpSpPr>
          <p:pic>
            <p:nvPicPr>
              <p:cNvPr id="88083" name="Picture 24" descr="Khurana.Figure2.23Jan2013.pdf"/>
              <p:cNvPicPr>
                <a:picLocks noChangeAspect="1"/>
              </p:cNvPicPr>
              <p:nvPr/>
            </p:nvPicPr>
            <p:blipFill>
              <a:blip r:embed="rId5">
                <a:extLst>
                  <a:ext uri="{28A0092B-C50C-407E-A947-70E740481C1C}">
                    <a14:useLocalDpi xmlns:a14="http://schemas.microsoft.com/office/drawing/2010/main" val="0"/>
                  </a:ext>
                </a:extLst>
              </a:blip>
              <a:srcRect l="5714" t="9776" r="60323" b="71114"/>
              <a:stretch>
                <a:fillRect/>
              </a:stretch>
            </p:blipFill>
            <p:spPr bwMode="auto">
              <a:xfrm>
                <a:off x="4261367" y="839321"/>
                <a:ext cx="4937746"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304573" y="1661017"/>
                <a:ext cx="1928792" cy="2741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3" name="Rectangle 22"/>
            <p:cNvSpPr/>
            <p:nvPr/>
          </p:nvSpPr>
          <p:spPr>
            <a:xfrm>
              <a:off x="8953968" y="4736248"/>
              <a:ext cx="174623" cy="238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7" name="Content Placeholder 6"/>
          <p:cNvSpPr>
            <a:spLocks noGrp="1"/>
          </p:cNvSpPr>
          <p:nvPr/>
        </p:nvSpPr>
        <p:spPr>
          <a:xfrm>
            <a:off x="5686425" y="2582863"/>
            <a:ext cx="2886075" cy="2698750"/>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2600" dirty="0" smtClean="0"/>
          </a:p>
          <a:p>
            <a:pPr algn="ctr" fontAlgn="auto">
              <a:spcAft>
                <a:spcPts val="0"/>
              </a:spcAft>
              <a:defRPr/>
            </a:pPr>
            <a:r>
              <a:rPr lang="en-US" sz="4600" dirty="0" smtClean="0"/>
              <a:t>Broad categories of regulatory </a:t>
            </a:r>
            <a:r>
              <a:rPr lang="en-US" sz="4600" dirty="0"/>
              <a:t>regions </a:t>
            </a:r>
            <a:r>
              <a:rPr lang="en-US" sz="4600" dirty="0" smtClean="0"/>
              <a:t>under </a:t>
            </a:r>
            <a:r>
              <a:rPr lang="en-US" sz="4600" dirty="0"/>
              <a:t>negative </a:t>
            </a:r>
            <a:r>
              <a:rPr lang="en-US" sz="4600" dirty="0" smtClean="0"/>
              <a:t>selection</a:t>
            </a:r>
          </a:p>
          <a:p>
            <a:pPr algn="ctr" fontAlgn="auto">
              <a:spcAft>
                <a:spcPts val="0"/>
              </a:spcAft>
              <a:defRPr/>
            </a:pPr>
            <a:r>
              <a:rPr lang="en-US" sz="4600" dirty="0" smtClean="0"/>
              <a:t>Consistent with previous studies</a:t>
            </a:r>
          </a:p>
          <a:p>
            <a:pPr marL="0" indent="0" algn="ctr" fontAlgn="auto">
              <a:spcAft>
                <a:spcPts val="0"/>
              </a:spcAft>
              <a:buFont typeface="Arial"/>
              <a:buNone/>
              <a:defRPr/>
            </a:pPr>
            <a:r>
              <a:rPr lang="en-US" sz="2300" dirty="0" smtClean="0"/>
              <a:t>        </a:t>
            </a:r>
          </a:p>
          <a:p>
            <a:pPr marL="0" indent="0" algn="ctr" fontAlgn="auto">
              <a:spcAft>
                <a:spcPts val="0"/>
              </a:spcAft>
              <a:buFont typeface="Arial"/>
              <a:buNone/>
              <a:defRPr/>
            </a:pPr>
            <a:r>
              <a:rPr lang="en-US" sz="2300" dirty="0" smtClean="0"/>
              <a:t>ENCODE, </a:t>
            </a:r>
            <a:r>
              <a:rPr lang="en-US" sz="2300" i="1" dirty="0" smtClean="0"/>
              <a:t>Nature</a:t>
            </a:r>
            <a:r>
              <a:rPr lang="en-US" sz="2300" dirty="0" smtClean="0"/>
              <a:t>, 2012</a:t>
            </a:r>
          </a:p>
          <a:p>
            <a:pPr marL="0" indent="0" algn="ctr" fontAlgn="auto">
              <a:spcAft>
                <a:spcPts val="0"/>
              </a:spcAft>
              <a:buFont typeface="Arial"/>
              <a:buNone/>
              <a:defRPr/>
            </a:pPr>
            <a:r>
              <a:rPr lang="en-US" sz="2300" dirty="0" smtClean="0"/>
              <a:t>Mu et al, </a:t>
            </a:r>
            <a:r>
              <a:rPr lang="en-US" sz="2300" i="1" dirty="0" smtClean="0"/>
              <a:t>NAR</a:t>
            </a:r>
            <a:r>
              <a:rPr lang="en-US" sz="2300" dirty="0" smtClean="0"/>
              <a:t>, 2011</a:t>
            </a:r>
          </a:p>
          <a:p>
            <a:pPr marL="0" indent="0" fontAlgn="auto">
              <a:spcAft>
                <a:spcPts val="0"/>
              </a:spcAft>
              <a:buFont typeface="Arial"/>
              <a:buNone/>
              <a:defRPr/>
            </a:pPr>
            <a:endParaRPr lang="en-US" sz="4600" dirty="0" smtClean="0"/>
          </a:p>
        </p:txBody>
      </p:sp>
      <p:sp>
        <p:nvSpPr>
          <p:cNvPr id="3" name="Rectangle 2"/>
          <p:cNvSpPr/>
          <p:nvPr/>
        </p:nvSpPr>
        <p:spPr>
          <a:xfrm>
            <a:off x="5276850" y="2189163"/>
            <a:ext cx="287338"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243513" y="5281613"/>
            <a:ext cx="287337"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73" name="TextBox 29"/>
          <p:cNvSpPr txBox="1">
            <a:spLocks noChangeArrowheads="1"/>
          </p:cNvSpPr>
          <p:nvPr/>
        </p:nvSpPr>
        <p:spPr bwMode="auto">
          <a:xfrm>
            <a:off x="28575" y="3205163"/>
            <a:ext cx="1387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(Non-coding RNA)</a:t>
            </a:r>
          </a:p>
        </p:txBody>
      </p:sp>
      <p:sp>
        <p:nvSpPr>
          <p:cNvPr id="88074" name="TextBox 30"/>
          <p:cNvSpPr txBox="1">
            <a:spLocks noChangeArrowheads="1"/>
          </p:cNvSpPr>
          <p:nvPr/>
        </p:nvSpPr>
        <p:spPr bwMode="auto">
          <a:xfrm>
            <a:off x="28575" y="3497263"/>
            <a:ext cx="1387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t>(DNase I hypersensitive sites)</a:t>
            </a:r>
          </a:p>
        </p:txBody>
      </p:sp>
      <p:sp>
        <p:nvSpPr>
          <p:cNvPr id="88075" name="TextBox 31"/>
          <p:cNvSpPr txBox="1">
            <a:spLocks noChangeArrowheads="1"/>
          </p:cNvSpPr>
          <p:nvPr/>
        </p:nvSpPr>
        <p:spPr bwMode="auto">
          <a:xfrm>
            <a:off x="6350" y="4244975"/>
            <a:ext cx="1387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t>(Transcription factor binding sites)</a:t>
            </a:r>
          </a:p>
        </p:txBody>
      </p:sp>
      <p:sp>
        <p:nvSpPr>
          <p:cNvPr id="88076" name="TextBox 32"/>
          <p:cNvSpPr txBox="1">
            <a:spLocks noChangeArrowheads="1"/>
          </p:cNvSpPr>
          <p:nvPr/>
        </p:nvSpPr>
        <p:spPr bwMode="auto">
          <a:xfrm>
            <a:off x="3244850" y="3935413"/>
            <a:ext cx="138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t>(TFSS: Sequence-specific TFs)</a:t>
            </a:r>
          </a:p>
        </p:txBody>
      </p:sp>
      <p:sp>
        <p:nvSpPr>
          <p:cNvPr id="88077"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1383889613"/>
      </p:ext>
    </p:extLst>
  </p:cSld>
  <p:clrMapOvr>
    <a:masterClrMapping/>
  </p:clrMapOvr>
  <p:transition xmlns:p14="http://schemas.microsoft.com/office/powerpoint/2010/main" spd="slow" advTm="40362"/>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hangingPunct="1"/>
            <a:r>
              <a:rPr lang="en-US" sz="2400">
                <a:latin typeface="Arial" charset="0"/>
              </a:rPr>
              <a:t>~700 specific sub-categories of broad non-coding categories; Possible to study now using 1000G Phase 1</a:t>
            </a:r>
          </a:p>
        </p:txBody>
      </p:sp>
      <p:sp>
        <p:nvSpPr>
          <p:cNvPr id="3" name="Content Placeholder 2"/>
          <p:cNvSpPr>
            <a:spLocks noGrp="1"/>
          </p:cNvSpPr>
          <p:nvPr>
            <p:ph sz="half" idx="1"/>
          </p:nvPr>
        </p:nvSpPr>
        <p:spPr/>
        <p:txBody>
          <a:bodyPr rtlCol="0">
            <a:noAutofit/>
          </a:bodyPr>
          <a:lstStyle/>
          <a:p>
            <a:pPr marL="457200" eaLnBrk="1" fontAlgn="auto" hangingPunct="1">
              <a:spcAft>
                <a:spcPts val="0"/>
              </a:spcAft>
              <a:buFont typeface="Wingdings" charset="2"/>
              <a:buChar char="q"/>
              <a:defRPr/>
            </a:pPr>
            <a:r>
              <a:rPr lang="en-US" sz="2000" dirty="0" smtClean="0">
                <a:ea typeface="+mn-ea"/>
              </a:rPr>
              <a:t>Divide broad </a:t>
            </a:r>
            <a:r>
              <a:rPr lang="en-US" sz="2000" dirty="0" err="1" smtClean="0">
                <a:ea typeface="+mn-ea"/>
              </a:rPr>
              <a:t>categoriees</a:t>
            </a:r>
            <a:endParaRPr lang="en-US" sz="2000" dirty="0" smtClean="0">
              <a:ea typeface="+mn-ea"/>
            </a:endParaRPr>
          </a:p>
          <a:p>
            <a:pPr lvl="1" eaLnBrk="1" fontAlgn="auto" hangingPunct="1">
              <a:spcAft>
                <a:spcPts val="0"/>
              </a:spcAft>
              <a:buFont typeface="Wingdings" charset="2"/>
              <a:buChar char="q"/>
              <a:defRPr/>
            </a:pPr>
            <a:r>
              <a:rPr lang="en-US" sz="1600" dirty="0" err="1" smtClean="0">
                <a:ea typeface="+mn-ea"/>
              </a:rPr>
              <a:t>ncRNA</a:t>
            </a:r>
            <a:r>
              <a:rPr lang="en-US" sz="1600" dirty="0" smtClean="0">
                <a:ea typeface="+mn-ea"/>
              </a:rPr>
              <a:t>: </a:t>
            </a:r>
            <a:r>
              <a:rPr lang="en-US" sz="1600" dirty="0" err="1" smtClean="0">
                <a:ea typeface="+mn-ea"/>
              </a:rPr>
              <a:t>snRNA</a:t>
            </a:r>
            <a:r>
              <a:rPr lang="en-US" sz="1600" dirty="0" smtClean="0">
                <a:ea typeface="+mn-ea"/>
              </a:rPr>
              <a:t>, </a:t>
            </a:r>
            <a:r>
              <a:rPr lang="en-US" sz="1600" dirty="0" err="1" smtClean="0">
                <a:ea typeface="+mn-ea"/>
              </a:rPr>
              <a:t>snoRNA</a:t>
            </a:r>
            <a:r>
              <a:rPr lang="en-US" sz="1600" dirty="0" smtClean="0">
                <a:ea typeface="+mn-ea"/>
              </a:rPr>
              <a:t>, </a:t>
            </a:r>
            <a:r>
              <a:rPr lang="en-US" sz="1600" dirty="0" err="1" smtClean="0">
                <a:ea typeface="+mn-ea"/>
              </a:rPr>
              <a:t>miRNA</a:t>
            </a:r>
            <a:r>
              <a:rPr lang="en-US" sz="1600" dirty="0" smtClean="0">
                <a:ea typeface="+mn-ea"/>
              </a:rPr>
              <a:t>, </a:t>
            </a:r>
            <a:r>
              <a:rPr lang="en-US" sz="1600" dirty="0" err="1" smtClean="0">
                <a:ea typeface="+mn-ea"/>
              </a:rPr>
              <a:t>lincRNA</a:t>
            </a:r>
            <a:endParaRPr lang="en-US" sz="1600" dirty="0">
              <a:ea typeface="+mn-ea"/>
            </a:endParaRPr>
          </a:p>
          <a:p>
            <a:pPr lvl="1" eaLnBrk="1" fontAlgn="auto" hangingPunct="1">
              <a:spcAft>
                <a:spcPts val="0"/>
              </a:spcAft>
              <a:buFont typeface="Wingdings" charset="2"/>
              <a:buChar char="q"/>
              <a:defRPr/>
            </a:pPr>
            <a:r>
              <a:rPr lang="en-US" sz="1600" dirty="0" smtClean="0">
                <a:ea typeface="+mn-ea"/>
              </a:rPr>
              <a:t>Motifs &amp; binding sites of different TF families</a:t>
            </a:r>
          </a:p>
          <a:p>
            <a:pPr lvl="1" eaLnBrk="1" fontAlgn="auto" hangingPunct="1">
              <a:spcAft>
                <a:spcPts val="0"/>
              </a:spcAft>
              <a:buFont typeface="Wingdings" charset="2"/>
              <a:buChar char="q"/>
              <a:defRPr/>
            </a:pPr>
            <a:r>
              <a:rPr lang="en-US" sz="1600" dirty="0" smtClean="0">
                <a:ea typeface="+mn-ea"/>
              </a:rPr>
              <a:t>TFBSs divide </a:t>
            </a:r>
            <a:r>
              <a:rPr lang="en-US" sz="1600" dirty="0">
                <a:ea typeface="+mn-ea"/>
              </a:rPr>
              <a:t>into proximal </a:t>
            </a:r>
            <a:r>
              <a:rPr lang="en-US" sz="1600" dirty="0" err="1">
                <a:ea typeface="+mn-ea"/>
              </a:rPr>
              <a:t>vs</a:t>
            </a:r>
            <a:r>
              <a:rPr lang="en-US" sz="1600" dirty="0">
                <a:ea typeface="+mn-ea"/>
              </a:rPr>
              <a:t> distal and cell-line–specific </a:t>
            </a:r>
            <a:r>
              <a:rPr lang="en-US" sz="1600" dirty="0" err="1">
                <a:ea typeface="+mn-ea"/>
              </a:rPr>
              <a:t>vs</a:t>
            </a:r>
            <a:r>
              <a:rPr lang="en-US" sz="1600" dirty="0">
                <a:ea typeface="+mn-ea"/>
              </a:rPr>
              <a:t> –non-specific </a:t>
            </a:r>
          </a:p>
          <a:p>
            <a:pPr eaLnBrk="1" fontAlgn="auto" hangingPunct="1">
              <a:spcAft>
                <a:spcPts val="0"/>
              </a:spcAft>
              <a:buFont typeface="Wingdings" charset="2"/>
              <a:buChar char="q"/>
              <a:defRPr/>
            </a:pPr>
            <a:r>
              <a:rPr lang="en-US" sz="2000" dirty="0" smtClean="0">
                <a:ea typeface="+mn-ea"/>
              </a:rPr>
              <a:t>Large sample size:1,092 humans compared to pilot ~180</a:t>
            </a:r>
          </a:p>
        </p:txBody>
      </p:sp>
      <p:sp>
        <p:nvSpPr>
          <p:cNvPr id="5" name="Slide Number Placeholder 4"/>
          <p:cNvSpPr>
            <a:spLocks noGrp="1"/>
          </p:cNvSpPr>
          <p:nvPr>
            <p:ph type="sldNum" sz="quarter" idx="12"/>
          </p:nvPr>
        </p:nvSpPr>
        <p:spPr/>
        <p:txBody>
          <a:bodyPr/>
          <a:lstStyle/>
          <a:p>
            <a:pPr>
              <a:defRPr/>
            </a:pPr>
            <a:fld id="{08DACD8E-60CE-2D41-9A88-4A1CAD092D7D}" type="slidenum">
              <a:rPr lang="en-US"/>
              <a:pPr>
                <a:defRPr/>
              </a:pPr>
              <a:t>39</a:t>
            </a:fld>
            <a:endParaRPr lang="en-US" dirty="0"/>
          </a:p>
        </p:txBody>
      </p:sp>
      <p:sp>
        <p:nvSpPr>
          <p:cNvPr id="15" name="Rectangle 14"/>
          <p:cNvSpPr/>
          <p:nvPr/>
        </p:nvSpPr>
        <p:spPr>
          <a:xfrm>
            <a:off x="6154738" y="1992313"/>
            <a:ext cx="414337"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6127750" y="3675063"/>
            <a:ext cx="415925"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3932238" y="4421188"/>
            <a:ext cx="263525" cy="2492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0119" name="Picture 17" descr="figure.28Sep2013.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17638"/>
            <a:ext cx="43703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2528008786"/>
      </p:ext>
    </p:extLst>
  </p:cSld>
  <p:clrMapOvr>
    <a:masterClrMapping/>
  </p:clrMapOvr>
  <p:transition xmlns:p14="http://schemas.microsoft.com/office/powerpoint/2010/main" spd="slow" advTm="55075"/>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143000"/>
          </a:xfrm>
        </p:spPr>
        <p:txBody>
          <a:bodyPr/>
          <a:lstStyle/>
          <a:p>
            <a:r>
              <a:rPr lang="en-US" sz="4000" dirty="0" smtClean="0"/>
              <a:t>Linkage Disequilibrium</a:t>
            </a:r>
            <a:endParaRPr lang="en-US" sz="4000" dirty="0"/>
          </a:p>
        </p:txBody>
      </p:sp>
      <p:sp>
        <p:nvSpPr>
          <p:cNvPr id="180227" name="Rectangle 3"/>
          <p:cNvSpPr>
            <a:spLocks noGrp="1" noChangeArrowheads="1"/>
          </p:cNvSpPr>
          <p:nvPr>
            <p:ph type="body" idx="1"/>
          </p:nvPr>
        </p:nvSpPr>
        <p:spPr>
          <a:xfrm>
            <a:off x="1906588" y="1371600"/>
            <a:ext cx="2209800" cy="838200"/>
          </a:xfrm>
        </p:spPr>
        <p:txBody>
          <a:bodyPr>
            <a:normAutofit/>
          </a:bodyPr>
          <a:lstStyle/>
          <a:p>
            <a:pPr>
              <a:lnSpc>
                <a:spcPct val="90000"/>
              </a:lnSpc>
              <a:buFontTx/>
              <a:buNone/>
            </a:pPr>
            <a:r>
              <a:rPr lang="en-US" sz="1800" dirty="0">
                <a:latin typeface="Chalkboard" pitchFamily="32" charset="0"/>
              </a:rPr>
              <a:t>A			B	</a:t>
            </a:r>
          </a:p>
          <a:p>
            <a:pPr>
              <a:lnSpc>
                <a:spcPct val="90000"/>
              </a:lnSpc>
              <a:buFontTx/>
              <a:buNone/>
            </a:pPr>
            <a:r>
              <a:rPr lang="en-US" sz="1800" dirty="0">
                <a:latin typeface="Chalkboard" pitchFamily="32" charset="0"/>
              </a:rPr>
              <a:t>a			b</a:t>
            </a:r>
          </a:p>
        </p:txBody>
      </p:sp>
      <p:sp>
        <p:nvSpPr>
          <p:cNvPr id="180235" name="Line 11"/>
          <p:cNvSpPr>
            <a:spLocks noChangeShapeType="1"/>
          </p:cNvSpPr>
          <p:nvPr/>
        </p:nvSpPr>
        <p:spPr bwMode="auto">
          <a:xfrm>
            <a:off x="762000" y="3413125"/>
            <a:ext cx="838200" cy="0"/>
          </a:xfrm>
          <a:prstGeom prst="line">
            <a:avLst/>
          </a:prstGeom>
          <a:noFill/>
          <a:ln w="38100">
            <a:solidFill>
              <a:srgbClr val="00FF00"/>
            </a:solidFill>
            <a:round/>
            <a:headEnd/>
            <a:tailEnd/>
          </a:ln>
        </p:spPr>
        <p:txBody>
          <a:bodyPr wrap="none" anchor="ctr"/>
          <a:lstStyle/>
          <a:p>
            <a:endParaRPr lang="en-US"/>
          </a:p>
        </p:txBody>
      </p:sp>
      <p:sp>
        <p:nvSpPr>
          <p:cNvPr id="180236" name="Line 12"/>
          <p:cNvSpPr>
            <a:spLocks noChangeShapeType="1"/>
          </p:cNvSpPr>
          <p:nvPr/>
        </p:nvSpPr>
        <p:spPr bwMode="auto">
          <a:xfrm>
            <a:off x="762000" y="3794125"/>
            <a:ext cx="838200" cy="0"/>
          </a:xfrm>
          <a:prstGeom prst="line">
            <a:avLst/>
          </a:prstGeom>
          <a:noFill/>
          <a:ln w="38100">
            <a:solidFill>
              <a:srgbClr val="FF8000"/>
            </a:solidFill>
            <a:round/>
            <a:headEnd/>
            <a:tailEnd/>
          </a:ln>
        </p:spPr>
        <p:txBody>
          <a:bodyPr wrap="none" anchor="ctr"/>
          <a:lstStyle/>
          <a:p>
            <a:endParaRPr lang="en-US"/>
          </a:p>
        </p:txBody>
      </p:sp>
      <p:sp>
        <p:nvSpPr>
          <p:cNvPr id="180237" name="Line 13"/>
          <p:cNvSpPr>
            <a:spLocks noChangeShapeType="1"/>
          </p:cNvSpPr>
          <p:nvPr/>
        </p:nvSpPr>
        <p:spPr bwMode="auto">
          <a:xfrm>
            <a:off x="2971800" y="4419600"/>
            <a:ext cx="838200" cy="0"/>
          </a:xfrm>
          <a:prstGeom prst="line">
            <a:avLst/>
          </a:prstGeom>
          <a:noFill/>
          <a:ln w="38100">
            <a:solidFill>
              <a:srgbClr val="00FF00"/>
            </a:solidFill>
            <a:round/>
            <a:headEnd/>
            <a:tailEnd/>
          </a:ln>
        </p:spPr>
        <p:txBody>
          <a:bodyPr wrap="none" anchor="ctr"/>
          <a:lstStyle/>
          <a:p>
            <a:endParaRPr lang="en-US"/>
          </a:p>
        </p:txBody>
      </p:sp>
      <p:sp>
        <p:nvSpPr>
          <p:cNvPr id="180238" name="Line 14"/>
          <p:cNvSpPr>
            <a:spLocks noChangeShapeType="1"/>
          </p:cNvSpPr>
          <p:nvPr/>
        </p:nvSpPr>
        <p:spPr bwMode="auto">
          <a:xfrm>
            <a:off x="2971800" y="4784725"/>
            <a:ext cx="838200" cy="0"/>
          </a:xfrm>
          <a:prstGeom prst="line">
            <a:avLst/>
          </a:prstGeom>
          <a:noFill/>
          <a:ln w="38100">
            <a:solidFill>
              <a:srgbClr val="FF8000"/>
            </a:solidFill>
            <a:prstDash val="sysDot"/>
            <a:round/>
            <a:headEnd/>
            <a:tailEnd/>
          </a:ln>
        </p:spPr>
        <p:txBody>
          <a:bodyPr wrap="none" anchor="ctr"/>
          <a:lstStyle/>
          <a:p>
            <a:endParaRPr lang="en-US"/>
          </a:p>
        </p:txBody>
      </p:sp>
      <p:sp>
        <p:nvSpPr>
          <p:cNvPr id="180239" name="Line 15"/>
          <p:cNvSpPr>
            <a:spLocks noChangeShapeType="1"/>
          </p:cNvSpPr>
          <p:nvPr/>
        </p:nvSpPr>
        <p:spPr bwMode="auto">
          <a:xfrm>
            <a:off x="1830388" y="1676400"/>
            <a:ext cx="2286000" cy="0"/>
          </a:xfrm>
          <a:prstGeom prst="line">
            <a:avLst/>
          </a:prstGeom>
          <a:noFill/>
          <a:ln w="38100">
            <a:solidFill>
              <a:srgbClr val="00FF00"/>
            </a:solidFill>
            <a:round/>
            <a:headEnd/>
            <a:tailEnd/>
          </a:ln>
        </p:spPr>
        <p:txBody>
          <a:bodyPr wrap="none" anchor="ctr"/>
          <a:lstStyle/>
          <a:p>
            <a:endParaRPr lang="en-US"/>
          </a:p>
        </p:txBody>
      </p:sp>
      <p:sp>
        <p:nvSpPr>
          <p:cNvPr id="180240" name="Line 16"/>
          <p:cNvSpPr>
            <a:spLocks noChangeShapeType="1"/>
          </p:cNvSpPr>
          <p:nvPr/>
        </p:nvSpPr>
        <p:spPr bwMode="auto">
          <a:xfrm>
            <a:off x="1830388" y="1905000"/>
            <a:ext cx="2286000" cy="0"/>
          </a:xfrm>
          <a:prstGeom prst="line">
            <a:avLst/>
          </a:prstGeom>
          <a:noFill/>
          <a:ln w="38100">
            <a:solidFill>
              <a:srgbClr val="00FF00"/>
            </a:solidFill>
            <a:prstDash val="sysDot"/>
            <a:round/>
            <a:headEnd/>
            <a:tailEnd/>
          </a:ln>
        </p:spPr>
        <p:txBody>
          <a:bodyPr wrap="none" anchor="ctr"/>
          <a:lstStyle/>
          <a:p>
            <a:endParaRPr lang="en-US"/>
          </a:p>
        </p:txBody>
      </p:sp>
      <p:sp>
        <p:nvSpPr>
          <p:cNvPr id="180241" name="Rectangle 17"/>
          <p:cNvSpPr>
            <a:spLocks noChangeArrowheads="1"/>
          </p:cNvSpPr>
          <p:nvPr/>
        </p:nvSpPr>
        <p:spPr bwMode="auto">
          <a:xfrm>
            <a:off x="5410200" y="1371600"/>
            <a:ext cx="2209800" cy="838200"/>
          </a:xfrm>
          <a:prstGeom prst="rect">
            <a:avLst/>
          </a:prstGeom>
          <a:noFill/>
          <a:ln w="9525">
            <a:noFill/>
            <a:miter lim="800000"/>
            <a:headEnd/>
            <a:tailEnd/>
          </a:ln>
        </p:spPr>
        <p:txBody>
          <a:bodyPr/>
          <a:lstStyle/>
          <a:p>
            <a:pPr marL="342900" indent="-342900" eaLnBrk="1" hangingPunct="1">
              <a:lnSpc>
                <a:spcPct val="90000"/>
              </a:lnSpc>
              <a:spcBef>
                <a:spcPct val="20000"/>
              </a:spcBef>
            </a:pPr>
            <a:r>
              <a:rPr lang="en-US" sz="1800">
                <a:latin typeface="Chalkboard" pitchFamily="32" charset="0"/>
              </a:rPr>
              <a:t>A			B	</a:t>
            </a:r>
            <a:endParaRPr lang="en-US" sz="1000">
              <a:latin typeface="Chalkboard" pitchFamily="32" charset="0"/>
            </a:endParaRPr>
          </a:p>
          <a:p>
            <a:pPr marL="342900" indent="-342900" eaLnBrk="1" hangingPunct="1">
              <a:lnSpc>
                <a:spcPct val="90000"/>
              </a:lnSpc>
              <a:spcBef>
                <a:spcPct val="20000"/>
              </a:spcBef>
            </a:pPr>
            <a:r>
              <a:rPr lang="en-US" sz="1800">
                <a:latin typeface="Chalkboard" pitchFamily="32" charset="0"/>
              </a:rPr>
              <a:t>a			b</a:t>
            </a:r>
          </a:p>
        </p:txBody>
      </p:sp>
      <p:sp>
        <p:nvSpPr>
          <p:cNvPr id="180242" name="Line 18"/>
          <p:cNvSpPr>
            <a:spLocks noChangeShapeType="1"/>
          </p:cNvSpPr>
          <p:nvPr/>
        </p:nvSpPr>
        <p:spPr bwMode="auto">
          <a:xfrm>
            <a:off x="5334000" y="1676400"/>
            <a:ext cx="2286000" cy="0"/>
          </a:xfrm>
          <a:prstGeom prst="line">
            <a:avLst/>
          </a:prstGeom>
          <a:noFill/>
          <a:ln w="38100">
            <a:solidFill>
              <a:srgbClr val="FF8000"/>
            </a:solidFill>
            <a:round/>
            <a:headEnd/>
            <a:tailEnd/>
          </a:ln>
        </p:spPr>
        <p:txBody>
          <a:bodyPr wrap="none" anchor="ctr"/>
          <a:lstStyle/>
          <a:p>
            <a:endParaRPr lang="en-US"/>
          </a:p>
        </p:txBody>
      </p:sp>
      <p:sp>
        <p:nvSpPr>
          <p:cNvPr id="180243" name="Line 19"/>
          <p:cNvSpPr>
            <a:spLocks noChangeShapeType="1"/>
          </p:cNvSpPr>
          <p:nvPr/>
        </p:nvSpPr>
        <p:spPr bwMode="auto">
          <a:xfrm>
            <a:off x="5334000" y="1905000"/>
            <a:ext cx="2286000" cy="0"/>
          </a:xfrm>
          <a:prstGeom prst="line">
            <a:avLst/>
          </a:prstGeom>
          <a:noFill/>
          <a:ln w="38100">
            <a:solidFill>
              <a:srgbClr val="FF8000"/>
            </a:solidFill>
            <a:prstDash val="sysDot"/>
            <a:round/>
            <a:headEnd/>
            <a:tailEnd/>
          </a:ln>
        </p:spPr>
        <p:txBody>
          <a:bodyPr wrap="none" anchor="ctr"/>
          <a:lstStyle/>
          <a:p>
            <a:endParaRPr lang="en-US"/>
          </a:p>
        </p:txBody>
      </p:sp>
      <p:sp>
        <p:nvSpPr>
          <p:cNvPr id="180244" name="Rectangle 20"/>
          <p:cNvSpPr>
            <a:spLocks noChangeArrowheads="1"/>
          </p:cNvSpPr>
          <p:nvPr/>
        </p:nvSpPr>
        <p:spPr bwMode="auto">
          <a:xfrm>
            <a:off x="234950" y="5607050"/>
            <a:ext cx="3587726" cy="707886"/>
          </a:xfrm>
          <a:prstGeom prst="rect">
            <a:avLst/>
          </a:prstGeom>
          <a:noFill/>
          <a:ln w="9525">
            <a:noFill/>
            <a:miter lim="800000"/>
            <a:headEnd/>
            <a:tailEnd/>
          </a:ln>
        </p:spPr>
        <p:txBody>
          <a:bodyPr wrap="none">
            <a:spAutoFit/>
          </a:bodyPr>
          <a:lstStyle/>
          <a:p>
            <a:r>
              <a:rPr lang="en-US" sz="2000" b="1" dirty="0">
                <a:solidFill>
                  <a:srgbClr val="FF0000"/>
                </a:solidFill>
                <a:latin typeface="Chalkboard" pitchFamily="32" charset="0"/>
              </a:rPr>
              <a:t>High LD</a:t>
            </a:r>
            <a:r>
              <a:rPr lang="en-US" sz="2000" dirty="0">
                <a:latin typeface="Chalkboard" pitchFamily="32" charset="0"/>
              </a:rPr>
              <a:t> -&gt; No Recombination</a:t>
            </a:r>
          </a:p>
          <a:p>
            <a:r>
              <a:rPr lang="en-US" sz="2000" dirty="0">
                <a:latin typeface="Chalkboard" pitchFamily="32" charset="0"/>
              </a:rPr>
              <a:t>(r</a:t>
            </a:r>
            <a:r>
              <a:rPr lang="en-US" sz="2000" baseline="30000" dirty="0">
                <a:latin typeface="Chalkboard" pitchFamily="32" charset="0"/>
              </a:rPr>
              <a:t>2</a:t>
            </a:r>
            <a:r>
              <a:rPr lang="en-US" sz="2000" dirty="0">
                <a:latin typeface="Chalkboard" pitchFamily="32" charset="0"/>
              </a:rPr>
              <a:t> = 1) SNP1 “</a:t>
            </a:r>
            <a:r>
              <a:rPr lang="en-US" sz="2000" dirty="0">
                <a:solidFill>
                  <a:srgbClr val="FF0000"/>
                </a:solidFill>
                <a:latin typeface="Chalkboard" pitchFamily="32" charset="0"/>
              </a:rPr>
              <a:t>tags</a:t>
            </a:r>
            <a:r>
              <a:rPr lang="en-US" sz="2000" dirty="0">
                <a:latin typeface="Chalkboard" pitchFamily="32" charset="0"/>
              </a:rPr>
              <a:t>” SNP2</a:t>
            </a:r>
          </a:p>
        </p:txBody>
      </p:sp>
      <p:sp>
        <p:nvSpPr>
          <p:cNvPr id="180246" name="Rectangle 22"/>
          <p:cNvSpPr>
            <a:spLocks noChangeArrowheads="1"/>
          </p:cNvSpPr>
          <p:nvPr/>
        </p:nvSpPr>
        <p:spPr bwMode="auto">
          <a:xfrm>
            <a:off x="765175" y="3100388"/>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47" name="Rectangle 23"/>
          <p:cNvSpPr>
            <a:spLocks noChangeArrowheads="1"/>
          </p:cNvSpPr>
          <p:nvPr/>
        </p:nvSpPr>
        <p:spPr bwMode="auto">
          <a:xfrm>
            <a:off x="755650" y="3497263"/>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48" name="Rectangle 24"/>
          <p:cNvSpPr>
            <a:spLocks noChangeArrowheads="1"/>
          </p:cNvSpPr>
          <p:nvPr/>
        </p:nvSpPr>
        <p:spPr bwMode="auto">
          <a:xfrm>
            <a:off x="2971800" y="4122738"/>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49" name="Rectangle 25"/>
          <p:cNvSpPr>
            <a:spLocks noChangeArrowheads="1"/>
          </p:cNvSpPr>
          <p:nvPr/>
        </p:nvSpPr>
        <p:spPr bwMode="auto">
          <a:xfrm>
            <a:off x="3025775" y="4503738"/>
            <a:ext cx="6969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50" name="Line 26"/>
          <p:cNvSpPr>
            <a:spLocks noChangeShapeType="1"/>
          </p:cNvSpPr>
          <p:nvPr/>
        </p:nvSpPr>
        <p:spPr bwMode="auto">
          <a:xfrm>
            <a:off x="2286000" y="3352800"/>
            <a:ext cx="838200" cy="0"/>
          </a:xfrm>
          <a:prstGeom prst="line">
            <a:avLst/>
          </a:prstGeom>
          <a:noFill/>
          <a:ln w="38100">
            <a:solidFill>
              <a:srgbClr val="00FF00"/>
            </a:solidFill>
            <a:prstDash val="sysDot"/>
            <a:round/>
            <a:headEnd/>
            <a:tailEnd/>
          </a:ln>
        </p:spPr>
        <p:txBody>
          <a:bodyPr wrap="none" anchor="ctr"/>
          <a:lstStyle/>
          <a:p>
            <a:endParaRPr lang="en-US"/>
          </a:p>
        </p:txBody>
      </p:sp>
      <p:sp>
        <p:nvSpPr>
          <p:cNvPr id="180251" name="Line 27"/>
          <p:cNvSpPr>
            <a:spLocks noChangeShapeType="1"/>
          </p:cNvSpPr>
          <p:nvPr/>
        </p:nvSpPr>
        <p:spPr bwMode="auto">
          <a:xfrm>
            <a:off x="2286000" y="3733800"/>
            <a:ext cx="838200" cy="0"/>
          </a:xfrm>
          <a:prstGeom prst="line">
            <a:avLst/>
          </a:prstGeom>
          <a:noFill/>
          <a:ln w="38100">
            <a:solidFill>
              <a:srgbClr val="FF8000"/>
            </a:solidFill>
            <a:prstDash val="sysDot"/>
            <a:round/>
            <a:headEnd/>
            <a:tailEnd/>
          </a:ln>
        </p:spPr>
        <p:txBody>
          <a:bodyPr wrap="none" anchor="ctr"/>
          <a:lstStyle/>
          <a:p>
            <a:endParaRPr lang="en-US"/>
          </a:p>
        </p:txBody>
      </p:sp>
      <p:sp>
        <p:nvSpPr>
          <p:cNvPr id="180253" name="Rectangle 29"/>
          <p:cNvSpPr>
            <a:spLocks noChangeArrowheads="1"/>
          </p:cNvSpPr>
          <p:nvPr/>
        </p:nvSpPr>
        <p:spPr bwMode="auto">
          <a:xfrm>
            <a:off x="2362200" y="3071813"/>
            <a:ext cx="6969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54" name="Rectangle 30"/>
          <p:cNvSpPr>
            <a:spLocks noChangeArrowheads="1"/>
          </p:cNvSpPr>
          <p:nvPr/>
        </p:nvSpPr>
        <p:spPr bwMode="auto">
          <a:xfrm>
            <a:off x="2339975" y="3452813"/>
            <a:ext cx="6969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55" name="Rectangle 31"/>
          <p:cNvSpPr>
            <a:spLocks noChangeArrowheads="1"/>
          </p:cNvSpPr>
          <p:nvPr/>
        </p:nvSpPr>
        <p:spPr bwMode="auto">
          <a:xfrm>
            <a:off x="5553075" y="5607050"/>
            <a:ext cx="3073400" cy="701675"/>
          </a:xfrm>
          <a:prstGeom prst="rect">
            <a:avLst/>
          </a:prstGeom>
          <a:noFill/>
          <a:ln w="9525">
            <a:noFill/>
            <a:miter lim="800000"/>
            <a:headEnd/>
            <a:tailEnd/>
          </a:ln>
        </p:spPr>
        <p:txBody>
          <a:bodyPr wrap="none">
            <a:spAutoFit/>
          </a:bodyPr>
          <a:lstStyle/>
          <a:p>
            <a:pPr algn="ctr"/>
            <a:r>
              <a:rPr lang="en-US" sz="2000" b="1">
                <a:solidFill>
                  <a:srgbClr val="FF0000"/>
                </a:solidFill>
                <a:latin typeface="Chalkboard" pitchFamily="32" charset="0"/>
              </a:rPr>
              <a:t>Low LD</a:t>
            </a:r>
            <a:r>
              <a:rPr lang="en-US" sz="2000">
                <a:latin typeface="Chalkboard" pitchFamily="32" charset="0"/>
              </a:rPr>
              <a:t> -&gt; Recombination</a:t>
            </a:r>
          </a:p>
          <a:p>
            <a:pPr algn="ctr"/>
            <a:r>
              <a:rPr lang="en-US" sz="2000">
                <a:latin typeface="Chalkboard" pitchFamily="32" charset="0"/>
              </a:rPr>
              <a:t>Many possibilities</a:t>
            </a:r>
          </a:p>
        </p:txBody>
      </p:sp>
      <p:sp>
        <p:nvSpPr>
          <p:cNvPr id="180271" name="Line 47"/>
          <p:cNvSpPr>
            <a:spLocks noChangeShapeType="1"/>
          </p:cNvSpPr>
          <p:nvPr/>
        </p:nvSpPr>
        <p:spPr bwMode="auto">
          <a:xfrm>
            <a:off x="5562600" y="4968875"/>
            <a:ext cx="838200" cy="0"/>
          </a:xfrm>
          <a:prstGeom prst="line">
            <a:avLst/>
          </a:prstGeom>
          <a:noFill/>
          <a:ln w="38100">
            <a:solidFill>
              <a:srgbClr val="FF8000"/>
            </a:solidFill>
            <a:round/>
            <a:headEnd/>
            <a:tailEnd/>
          </a:ln>
        </p:spPr>
        <p:txBody>
          <a:bodyPr wrap="none" anchor="ctr"/>
          <a:lstStyle/>
          <a:p>
            <a:endParaRPr lang="en-US"/>
          </a:p>
        </p:txBody>
      </p:sp>
      <p:sp>
        <p:nvSpPr>
          <p:cNvPr id="180272" name="Rectangle 48"/>
          <p:cNvSpPr>
            <a:spLocks noChangeArrowheads="1"/>
          </p:cNvSpPr>
          <p:nvPr/>
        </p:nvSpPr>
        <p:spPr bwMode="auto">
          <a:xfrm>
            <a:off x="6934200" y="3986213"/>
            <a:ext cx="7223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73" name="Rectangle 49"/>
          <p:cNvSpPr>
            <a:spLocks noChangeArrowheads="1"/>
          </p:cNvSpPr>
          <p:nvPr/>
        </p:nvSpPr>
        <p:spPr bwMode="auto">
          <a:xfrm>
            <a:off x="6924675" y="4383088"/>
            <a:ext cx="7223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74" name="Rectangle 50"/>
          <p:cNvSpPr>
            <a:spLocks noChangeArrowheads="1"/>
          </p:cNvSpPr>
          <p:nvPr/>
        </p:nvSpPr>
        <p:spPr bwMode="auto">
          <a:xfrm>
            <a:off x="5584825" y="4291013"/>
            <a:ext cx="6985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80" name="Line 56"/>
          <p:cNvSpPr>
            <a:spLocks noChangeShapeType="1"/>
          </p:cNvSpPr>
          <p:nvPr/>
        </p:nvSpPr>
        <p:spPr bwMode="auto">
          <a:xfrm>
            <a:off x="1371600" y="4419600"/>
            <a:ext cx="838200" cy="0"/>
          </a:xfrm>
          <a:prstGeom prst="line">
            <a:avLst/>
          </a:prstGeom>
          <a:noFill/>
          <a:ln w="38100">
            <a:solidFill>
              <a:srgbClr val="00FF00"/>
            </a:solidFill>
            <a:prstDash val="sysDot"/>
            <a:round/>
            <a:headEnd/>
            <a:tailEnd/>
          </a:ln>
        </p:spPr>
        <p:txBody>
          <a:bodyPr wrap="none" anchor="ctr"/>
          <a:lstStyle/>
          <a:p>
            <a:endParaRPr lang="en-US"/>
          </a:p>
        </p:txBody>
      </p:sp>
      <p:sp>
        <p:nvSpPr>
          <p:cNvPr id="180281" name="Line 57"/>
          <p:cNvSpPr>
            <a:spLocks noChangeShapeType="1"/>
          </p:cNvSpPr>
          <p:nvPr/>
        </p:nvSpPr>
        <p:spPr bwMode="auto">
          <a:xfrm>
            <a:off x="1371600" y="4800600"/>
            <a:ext cx="838200" cy="0"/>
          </a:xfrm>
          <a:prstGeom prst="line">
            <a:avLst/>
          </a:prstGeom>
          <a:noFill/>
          <a:ln w="38100">
            <a:solidFill>
              <a:srgbClr val="FF8000"/>
            </a:solidFill>
            <a:round/>
            <a:headEnd/>
            <a:tailEnd/>
          </a:ln>
        </p:spPr>
        <p:txBody>
          <a:bodyPr wrap="none" anchor="ctr"/>
          <a:lstStyle/>
          <a:p>
            <a:endParaRPr lang="en-US"/>
          </a:p>
        </p:txBody>
      </p:sp>
      <p:sp>
        <p:nvSpPr>
          <p:cNvPr id="180282" name="Rectangle 58"/>
          <p:cNvSpPr>
            <a:spLocks noChangeArrowheads="1"/>
          </p:cNvSpPr>
          <p:nvPr/>
        </p:nvSpPr>
        <p:spPr bwMode="auto">
          <a:xfrm>
            <a:off x="1455738" y="4122738"/>
            <a:ext cx="696912"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83" name="Rectangle 59"/>
          <p:cNvSpPr>
            <a:spLocks noChangeArrowheads="1"/>
          </p:cNvSpPr>
          <p:nvPr/>
        </p:nvSpPr>
        <p:spPr bwMode="auto">
          <a:xfrm>
            <a:off x="1425575" y="4503738"/>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284" name="Line 60"/>
          <p:cNvSpPr>
            <a:spLocks noChangeShapeType="1"/>
          </p:cNvSpPr>
          <p:nvPr/>
        </p:nvSpPr>
        <p:spPr bwMode="auto">
          <a:xfrm>
            <a:off x="6931025" y="4343400"/>
            <a:ext cx="381000" cy="0"/>
          </a:xfrm>
          <a:prstGeom prst="line">
            <a:avLst/>
          </a:prstGeom>
          <a:noFill/>
          <a:ln w="38100">
            <a:solidFill>
              <a:srgbClr val="00FF00"/>
            </a:solidFill>
            <a:round/>
            <a:headEnd/>
            <a:tailEnd/>
          </a:ln>
        </p:spPr>
        <p:txBody>
          <a:bodyPr wrap="none" anchor="ctr"/>
          <a:lstStyle/>
          <a:p>
            <a:endParaRPr lang="en-US"/>
          </a:p>
        </p:txBody>
      </p:sp>
      <p:sp>
        <p:nvSpPr>
          <p:cNvPr id="180285" name="Line 61"/>
          <p:cNvSpPr>
            <a:spLocks noChangeShapeType="1"/>
          </p:cNvSpPr>
          <p:nvPr/>
        </p:nvSpPr>
        <p:spPr bwMode="auto">
          <a:xfrm>
            <a:off x="7312025" y="4343400"/>
            <a:ext cx="381000" cy="0"/>
          </a:xfrm>
          <a:prstGeom prst="line">
            <a:avLst/>
          </a:prstGeom>
          <a:noFill/>
          <a:ln w="38100">
            <a:solidFill>
              <a:srgbClr val="00FF00"/>
            </a:solidFill>
            <a:prstDash val="sysDot"/>
            <a:round/>
            <a:headEnd/>
            <a:tailEnd/>
          </a:ln>
        </p:spPr>
        <p:txBody>
          <a:bodyPr wrap="none" anchor="ctr"/>
          <a:lstStyle/>
          <a:p>
            <a:endParaRPr lang="en-US"/>
          </a:p>
        </p:txBody>
      </p:sp>
      <p:sp>
        <p:nvSpPr>
          <p:cNvPr id="180286" name="Line 62"/>
          <p:cNvSpPr>
            <a:spLocks noChangeShapeType="1"/>
          </p:cNvSpPr>
          <p:nvPr/>
        </p:nvSpPr>
        <p:spPr bwMode="auto">
          <a:xfrm>
            <a:off x="6931025" y="4724400"/>
            <a:ext cx="381000" cy="0"/>
          </a:xfrm>
          <a:prstGeom prst="line">
            <a:avLst/>
          </a:prstGeom>
          <a:noFill/>
          <a:ln w="38100">
            <a:solidFill>
              <a:srgbClr val="FF8000"/>
            </a:solidFill>
            <a:round/>
            <a:headEnd/>
            <a:tailEnd/>
          </a:ln>
        </p:spPr>
        <p:txBody>
          <a:bodyPr wrap="none" anchor="ctr"/>
          <a:lstStyle/>
          <a:p>
            <a:endParaRPr lang="en-US"/>
          </a:p>
        </p:txBody>
      </p:sp>
      <p:sp>
        <p:nvSpPr>
          <p:cNvPr id="180287" name="Line 63"/>
          <p:cNvSpPr>
            <a:spLocks noChangeShapeType="1"/>
          </p:cNvSpPr>
          <p:nvPr/>
        </p:nvSpPr>
        <p:spPr bwMode="auto">
          <a:xfrm>
            <a:off x="7312025" y="4724400"/>
            <a:ext cx="381000" cy="0"/>
          </a:xfrm>
          <a:prstGeom prst="line">
            <a:avLst/>
          </a:prstGeom>
          <a:noFill/>
          <a:ln w="38100">
            <a:solidFill>
              <a:srgbClr val="FF8000"/>
            </a:solidFill>
            <a:prstDash val="sysDot"/>
            <a:round/>
            <a:headEnd/>
            <a:tailEnd/>
          </a:ln>
        </p:spPr>
        <p:txBody>
          <a:bodyPr wrap="none" anchor="ctr"/>
          <a:lstStyle/>
          <a:p>
            <a:endParaRPr lang="en-US"/>
          </a:p>
        </p:txBody>
      </p:sp>
      <p:sp>
        <p:nvSpPr>
          <p:cNvPr id="180292" name="Line 68"/>
          <p:cNvSpPr>
            <a:spLocks noChangeShapeType="1"/>
          </p:cNvSpPr>
          <p:nvPr/>
        </p:nvSpPr>
        <p:spPr bwMode="auto">
          <a:xfrm>
            <a:off x="5943600" y="4648200"/>
            <a:ext cx="381000" cy="0"/>
          </a:xfrm>
          <a:prstGeom prst="line">
            <a:avLst/>
          </a:prstGeom>
          <a:noFill/>
          <a:ln w="38100">
            <a:solidFill>
              <a:srgbClr val="00FF00"/>
            </a:solidFill>
            <a:round/>
            <a:headEnd/>
            <a:tailEnd/>
          </a:ln>
        </p:spPr>
        <p:txBody>
          <a:bodyPr wrap="none" anchor="ctr"/>
          <a:lstStyle/>
          <a:p>
            <a:endParaRPr lang="en-US"/>
          </a:p>
        </p:txBody>
      </p:sp>
      <p:sp>
        <p:nvSpPr>
          <p:cNvPr id="180293" name="Line 69"/>
          <p:cNvSpPr>
            <a:spLocks noChangeShapeType="1"/>
          </p:cNvSpPr>
          <p:nvPr/>
        </p:nvSpPr>
        <p:spPr bwMode="auto">
          <a:xfrm>
            <a:off x="5562600" y="4648200"/>
            <a:ext cx="381000" cy="0"/>
          </a:xfrm>
          <a:prstGeom prst="line">
            <a:avLst/>
          </a:prstGeom>
          <a:noFill/>
          <a:ln w="38100">
            <a:solidFill>
              <a:srgbClr val="00FF00"/>
            </a:solidFill>
            <a:prstDash val="sysDot"/>
            <a:round/>
            <a:headEnd/>
            <a:tailEnd/>
          </a:ln>
        </p:spPr>
        <p:txBody>
          <a:bodyPr wrap="none" anchor="ctr"/>
          <a:lstStyle/>
          <a:p>
            <a:endParaRPr lang="en-US"/>
          </a:p>
        </p:txBody>
      </p:sp>
      <p:sp>
        <p:nvSpPr>
          <p:cNvPr id="180295" name="Rectangle 71"/>
          <p:cNvSpPr>
            <a:spLocks noChangeArrowheads="1"/>
          </p:cNvSpPr>
          <p:nvPr/>
        </p:nvSpPr>
        <p:spPr bwMode="auto">
          <a:xfrm>
            <a:off x="5594350" y="4656138"/>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312" name="Rectangle 88"/>
          <p:cNvSpPr>
            <a:spLocks noChangeArrowheads="1"/>
          </p:cNvSpPr>
          <p:nvPr/>
        </p:nvSpPr>
        <p:spPr bwMode="auto">
          <a:xfrm>
            <a:off x="5943600" y="3513138"/>
            <a:ext cx="6985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313" name="Rectangle 89"/>
          <p:cNvSpPr>
            <a:spLocks noChangeArrowheads="1"/>
          </p:cNvSpPr>
          <p:nvPr/>
        </p:nvSpPr>
        <p:spPr bwMode="auto">
          <a:xfrm>
            <a:off x="5943600" y="3148013"/>
            <a:ext cx="722313"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314" name="Line 90"/>
          <p:cNvSpPr>
            <a:spLocks noChangeShapeType="1"/>
          </p:cNvSpPr>
          <p:nvPr/>
        </p:nvSpPr>
        <p:spPr bwMode="auto">
          <a:xfrm>
            <a:off x="6324600" y="3838575"/>
            <a:ext cx="381000" cy="0"/>
          </a:xfrm>
          <a:prstGeom prst="line">
            <a:avLst/>
          </a:prstGeom>
          <a:noFill/>
          <a:ln w="38100">
            <a:solidFill>
              <a:srgbClr val="FF8000"/>
            </a:solidFill>
            <a:round/>
            <a:headEnd/>
            <a:tailEnd/>
          </a:ln>
        </p:spPr>
        <p:txBody>
          <a:bodyPr wrap="none" anchor="ctr"/>
          <a:lstStyle/>
          <a:p>
            <a:endParaRPr lang="en-US"/>
          </a:p>
        </p:txBody>
      </p:sp>
      <p:sp>
        <p:nvSpPr>
          <p:cNvPr id="180315" name="Line 91"/>
          <p:cNvSpPr>
            <a:spLocks noChangeShapeType="1"/>
          </p:cNvSpPr>
          <p:nvPr/>
        </p:nvSpPr>
        <p:spPr bwMode="auto">
          <a:xfrm>
            <a:off x="5935663" y="3838575"/>
            <a:ext cx="381000" cy="0"/>
          </a:xfrm>
          <a:prstGeom prst="line">
            <a:avLst/>
          </a:prstGeom>
          <a:noFill/>
          <a:ln w="38100">
            <a:solidFill>
              <a:srgbClr val="FF8000"/>
            </a:solidFill>
            <a:prstDash val="sysDot"/>
            <a:round/>
            <a:headEnd/>
            <a:tailEnd/>
          </a:ln>
        </p:spPr>
        <p:txBody>
          <a:bodyPr wrap="none" anchor="ctr"/>
          <a:lstStyle/>
          <a:p>
            <a:endParaRPr lang="en-US"/>
          </a:p>
        </p:txBody>
      </p:sp>
      <p:sp>
        <p:nvSpPr>
          <p:cNvPr id="180317" name="Line 93"/>
          <p:cNvSpPr>
            <a:spLocks noChangeShapeType="1"/>
          </p:cNvSpPr>
          <p:nvPr/>
        </p:nvSpPr>
        <p:spPr bwMode="auto">
          <a:xfrm>
            <a:off x="5935663" y="3505200"/>
            <a:ext cx="381000" cy="0"/>
          </a:xfrm>
          <a:prstGeom prst="line">
            <a:avLst/>
          </a:prstGeom>
          <a:noFill/>
          <a:ln w="38100">
            <a:solidFill>
              <a:srgbClr val="00FF00"/>
            </a:solidFill>
            <a:round/>
            <a:headEnd/>
            <a:tailEnd/>
          </a:ln>
        </p:spPr>
        <p:txBody>
          <a:bodyPr wrap="none" anchor="ctr"/>
          <a:lstStyle/>
          <a:p>
            <a:endParaRPr lang="en-US"/>
          </a:p>
        </p:txBody>
      </p:sp>
      <p:sp>
        <p:nvSpPr>
          <p:cNvPr id="180318" name="Line 94"/>
          <p:cNvSpPr>
            <a:spLocks noChangeShapeType="1"/>
          </p:cNvSpPr>
          <p:nvPr/>
        </p:nvSpPr>
        <p:spPr bwMode="auto">
          <a:xfrm>
            <a:off x="6324600" y="3505200"/>
            <a:ext cx="388938" cy="0"/>
          </a:xfrm>
          <a:prstGeom prst="line">
            <a:avLst/>
          </a:prstGeom>
          <a:noFill/>
          <a:ln w="38100">
            <a:solidFill>
              <a:srgbClr val="00FF00"/>
            </a:solidFill>
            <a:prstDash val="sysDot"/>
            <a:round/>
            <a:headEnd/>
            <a:tailEnd/>
          </a:ln>
        </p:spPr>
        <p:txBody>
          <a:bodyPr wrap="none" anchor="ctr"/>
          <a:lstStyle/>
          <a:p>
            <a:endParaRPr lang="en-US"/>
          </a:p>
        </p:txBody>
      </p:sp>
      <p:sp>
        <p:nvSpPr>
          <p:cNvPr id="180325" name="Rectangle 101"/>
          <p:cNvSpPr>
            <a:spLocks noChangeArrowheads="1"/>
          </p:cNvSpPr>
          <p:nvPr/>
        </p:nvSpPr>
        <p:spPr bwMode="auto">
          <a:xfrm>
            <a:off x="7848600" y="4868863"/>
            <a:ext cx="693738" cy="366712"/>
          </a:xfrm>
          <a:prstGeom prst="rect">
            <a:avLst/>
          </a:prstGeom>
          <a:noFill/>
          <a:ln w="9525">
            <a:noFill/>
            <a:miter lim="800000"/>
            <a:headEnd/>
            <a:tailEnd/>
          </a:ln>
        </p:spPr>
        <p:txBody>
          <a:bodyPr wrap="none">
            <a:spAutoFit/>
          </a:bodyPr>
          <a:lstStyle/>
          <a:p>
            <a:r>
              <a:rPr lang="en-US" sz="1800">
                <a:latin typeface="Chalkboard" pitchFamily="32" charset="0"/>
              </a:rPr>
              <a:t>etc…</a:t>
            </a:r>
          </a:p>
        </p:txBody>
      </p:sp>
      <p:sp>
        <p:nvSpPr>
          <p:cNvPr id="180326" name="Oval 102"/>
          <p:cNvSpPr>
            <a:spLocks noChangeArrowheads="1"/>
          </p:cNvSpPr>
          <p:nvPr/>
        </p:nvSpPr>
        <p:spPr bwMode="auto">
          <a:xfrm>
            <a:off x="609600" y="3048000"/>
            <a:ext cx="1143000" cy="990600"/>
          </a:xfrm>
          <a:prstGeom prst="ellipse">
            <a:avLst/>
          </a:prstGeom>
          <a:noFill/>
          <a:ln w="9525">
            <a:solidFill>
              <a:schemeClr val="tx1"/>
            </a:solidFill>
            <a:round/>
            <a:headEnd/>
            <a:tailEnd/>
          </a:ln>
        </p:spPr>
        <p:txBody>
          <a:bodyPr wrap="none" anchor="ctr"/>
          <a:lstStyle/>
          <a:p>
            <a:endParaRPr lang="en-US"/>
          </a:p>
        </p:txBody>
      </p:sp>
      <p:sp>
        <p:nvSpPr>
          <p:cNvPr id="180327" name="Oval 103"/>
          <p:cNvSpPr>
            <a:spLocks noChangeArrowheads="1"/>
          </p:cNvSpPr>
          <p:nvPr/>
        </p:nvSpPr>
        <p:spPr bwMode="auto">
          <a:xfrm>
            <a:off x="2133600" y="2971800"/>
            <a:ext cx="1143000" cy="990600"/>
          </a:xfrm>
          <a:prstGeom prst="ellipse">
            <a:avLst/>
          </a:prstGeom>
          <a:noFill/>
          <a:ln w="9525">
            <a:solidFill>
              <a:schemeClr val="tx1"/>
            </a:solidFill>
            <a:round/>
            <a:headEnd/>
            <a:tailEnd/>
          </a:ln>
        </p:spPr>
        <p:txBody>
          <a:bodyPr wrap="none" anchor="ctr"/>
          <a:lstStyle/>
          <a:p>
            <a:endParaRPr lang="en-US"/>
          </a:p>
        </p:txBody>
      </p:sp>
      <p:sp>
        <p:nvSpPr>
          <p:cNvPr id="180328" name="Oval 104"/>
          <p:cNvSpPr>
            <a:spLocks noChangeArrowheads="1"/>
          </p:cNvSpPr>
          <p:nvPr/>
        </p:nvSpPr>
        <p:spPr bwMode="auto">
          <a:xfrm>
            <a:off x="2819400" y="4038600"/>
            <a:ext cx="1143000" cy="990600"/>
          </a:xfrm>
          <a:prstGeom prst="ellipse">
            <a:avLst/>
          </a:prstGeom>
          <a:noFill/>
          <a:ln w="9525">
            <a:solidFill>
              <a:schemeClr val="tx1"/>
            </a:solidFill>
            <a:round/>
            <a:headEnd/>
            <a:tailEnd/>
          </a:ln>
        </p:spPr>
        <p:txBody>
          <a:bodyPr wrap="none" anchor="ctr"/>
          <a:lstStyle/>
          <a:p>
            <a:endParaRPr lang="en-US"/>
          </a:p>
        </p:txBody>
      </p:sp>
      <p:sp>
        <p:nvSpPr>
          <p:cNvPr id="180329" name="Oval 105"/>
          <p:cNvSpPr>
            <a:spLocks noChangeArrowheads="1"/>
          </p:cNvSpPr>
          <p:nvPr/>
        </p:nvSpPr>
        <p:spPr bwMode="auto">
          <a:xfrm>
            <a:off x="1219200" y="4038600"/>
            <a:ext cx="1143000" cy="990600"/>
          </a:xfrm>
          <a:prstGeom prst="ellipse">
            <a:avLst/>
          </a:prstGeom>
          <a:noFill/>
          <a:ln w="9525">
            <a:solidFill>
              <a:schemeClr val="tx1"/>
            </a:solidFill>
            <a:round/>
            <a:headEnd/>
            <a:tailEnd/>
          </a:ln>
        </p:spPr>
        <p:txBody>
          <a:bodyPr wrap="none" anchor="ctr"/>
          <a:lstStyle/>
          <a:p>
            <a:endParaRPr lang="en-US"/>
          </a:p>
        </p:txBody>
      </p:sp>
      <p:sp>
        <p:nvSpPr>
          <p:cNvPr id="180330" name="Oval 106"/>
          <p:cNvSpPr>
            <a:spLocks noChangeArrowheads="1"/>
          </p:cNvSpPr>
          <p:nvPr/>
        </p:nvSpPr>
        <p:spPr bwMode="auto">
          <a:xfrm>
            <a:off x="5715000" y="3048000"/>
            <a:ext cx="1143000" cy="990600"/>
          </a:xfrm>
          <a:prstGeom prst="ellipse">
            <a:avLst/>
          </a:prstGeom>
          <a:noFill/>
          <a:ln w="9525">
            <a:solidFill>
              <a:schemeClr val="tx1"/>
            </a:solidFill>
            <a:round/>
            <a:headEnd/>
            <a:tailEnd/>
          </a:ln>
        </p:spPr>
        <p:txBody>
          <a:bodyPr wrap="none" anchor="ctr"/>
          <a:lstStyle/>
          <a:p>
            <a:endParaRPr lang="en-US"/>
          </a:p>
        </p:txBody>
      </p:sp>
      <p:sp>
        <p:nvSpPr>
          <p:cNvPr id="180331" name="Oval 107"/>
          <p:cNvSpPr>
            <a:spLocks noChangeArrowheads="1"/>
          </p:cNvSpPr>
          <p:nvPr/>
        </p:nvSpPr>
        <p:spPr bwMode="auto">
          <a:xfrm>
            <a:off x="6705600" y="3962400"/>
            <a:ext cx="1143000" cy="990600"/>
          </a:xfrm>
          <a:prstGeom prst="ellipse">
            <a:avLst/>
          </a:prstGeom>
          <a:noFill/>
          <a:ln w="9525">
            <a:solidFill>
              <a:schemeClr val="tx1"/>
            </a:solidFill>
            <a:round/>
            <a:headEnd/>
            <a:tailEnd/>
          </a:ln>
        </p:spPr>
        <p:txBody>
          <a:bodyPr wrap="none" anchor="ctr"/>
          <a:lstStyle/>
          <a:p>
            <a:endParaRPr lang="en-US"/>
          </a:p>
        </p:txBody>
      </p:sp>
      <p:sp>
        <p:nvSpPr>
          <p:cNvPr id="180332" name="Oval 108"/>
          <p:cNvSpPr>
            <a:spLocks noChangeArrowheads="1"/>
          </p:cNvSpPr>
          <p:nvPr/>
        </p:nvSpPr>
        <p:spPr bwMode="auto">
          <a:xfrm>
            <a:off x="5410200" y="4267200"/>
            <a:ext cx="1143000" cy="990600"/>
          </a:xfrm>
          <a:prstGeom prst="ellipse">
            <a:avLst/>
          </a:prstGeom>
          <a:noFill/>
          <a:ln w="9525">
            <a:solidFill>
              <a:schemeClr val="tx1"/>
            </a:solidFill>
            <a:round/>
            <a:headEnd/>
            <a:tailEnd/>
          </a:ln>
        </p:spPr>
        <p:txBody>
          <a:bodyPr wrap="none" anchor="ctr"/>
          <a:lstStyle/>
          <a:p>
            <a:endParaRPr lang="en-US"/>
          </a:p>
        </p:txBody>
      </p:sp>
      <p:sp>
        <p:nvSpPr>
          <p:cNvPr id="180336" name="Line 112"/>
          <p:cNvSpPr>
            <a:spLocks noChangeShapeType="1"/>
          </p:cNvSpPr>
          <p:nvPr/>
        </p:nvSpPr>
        <p:spPr bwMode="auto">
          <a:xfrm>
            <a:off x="7845425" y="3870324"/>
            <a:ext cx="765175" cy="15875"/>
          </a:xfrm>
          <a:prstGeom prst="line">
            <a:avLst/>
          </a:prstGeom>
          <a:noFill/>
          <a:ln w="38100">
            <a:solidFill>
              <a:srgbClr val="FF8000"/>
            </a:solidFill>
            <a:round/>
            <a:headEnd/>
            <a:tailEnd/>
          </a:ln>
        </p:spPr>
        <p:txBody>
          <a:bodyPr wrap="none" anchor="ctr"/>
          <a:lstStyle/>
          <a:p>
            <a:endParaRPr lang="en-US"/>
          </a:p>
        </p:txBody>
      </p:sp>
      <p:sp>
        <p:nvSpPr>
          <p:cNvPr id="180337" name="Rectangle 113"/>
          <p:cNvSpPr>
            <a:spLocks noChangeArrowheads="1"/>
          </p:cNvSpPr>
          <p:nvPr/>
        </p:nvSpPr>
        <p:spPr bwMode="auto">
          <a:xfrm>
            <a:off x="7848600" y="3176588"/>
            <a:ext cx="646395" cy="369332"/>
          </a:xfrm>
          <a:prstGeom prst="rect">
            <a:avLst/>
          </a:prstGeom>
          <a:noFill/>
          <a:ln w="9525">
            <a:noFill/>
            <a:miter lim="800000"/>
            <a:headEnd/>
            <a:tailEnd/>
          </a:ln>
        </p:spPr>
        <p:txBody>
          <a:bodyPr wrap="none">
            <a:spAutoFit/>
          </a:bodyPr>
          <a:lstStyle/>
          <a:p>
            <a:r>
              <a:rPr lang="en-US" sz="1800" dirty="0">
                <a:latin typeface="Chalkboard" pitchFamily="32" charset="0"/>
              </a:rPr>
              <a:t>A   </a:t>
            </a:r>
            <a:r>
              <a:rPr lang="en-US" sz="1800" dirty="0" smtClean="0">
                <a:latin typeface="Chalkboard" pitchFamily="32" charset="0"/>
              </a:rPr>
              <a:t>b</a:t>
            </a:r>
            <a:endParaRPr lang="en-US" sz="1800" dirty="0">
              <a:latin typeface="Chalkboard" pitchFamily="32" charset="0"/>
            </a:endParaRPr>
          </a:p>
        </p:txBody>
      </p:sp>
      <p:sp>
        <p:nvSpPr>
          <p:cNvPr id="180338" name="Rectangle 114"/>
          <p:cNvSpPr>
            <a:spLocks noChangeArrowheads="1"/>
          </p:cNvSpPr>
          <p:nvPr/>
        </p:nvSpPr>
        <p:spPr bwMode="auto">
          <a:xfrm>
            <a:off x="7839075" y="3573463"/>
            <a:ext cx="723900" cy="366712"/>
          </a:xfrm>
          <a:prstGeom prst="rect">
            <a:avLst/>
          </a:prstGeom>
          <a:noFill/>
          <a:ln w="9525">
            <a:noFill/>
            <a:miter lim="800000"/>
            <a:headEnd/>
            <a:tailEnd/>
          </a:ln>
        </p:spPr>
        <p:txBody>
          <a:bodyPr wrap="none">
            <a:spAutoFit/>
          </a:bodyPr>
          <a:lstStyle/>
          <a:p>
            <a:r>
              <a:rPr lang="en-US" sz="1800">
                <a:latin typeface="Chalkboard" pitchFamily="32" charset="0"/>
              </a:rPr>
              <a:t>A   B</a:t>
            </a:r>
          </a:p>
        </p:txBody>
      </p:sp>
      <p:sp>
        <p:nvSpPr>
          <p:cNvPr id="180339" name="Oval 115"/>
          <p:cNvSpPr>
            <a:spLocks noChangeArrowheads="1"/>
          </p:cNvSpPr>
          <p:nvPr/>
        </p:nvSpPr>
        <p:spPr bwMode="auto">
          <a:xfrm>
            <a:off x="7693025" y="3124200"/>
            <a:ext cx="1143000" cy="990600"/>
          </a:xfrm>
          <a:prstGeom prst="ellipse">
            <a:avLst/>
          </a:prstGeom>
          <a:noFill/>
          <a:ln w="9525">
            <a:solidFill>
              <a:schemeClr val="tx1"/>
            </a:solidFill>
            <a:round/>
            <a:headEnd/>
            <a:tailEnd/>
          </a:ln>
        </p:spPr>
        <p:txBody>
          <a:bodyPr wrap="none" anchor="ctr"/>
          <a:lstStyle/>
          <a:p>
            <a:endParaRPr lang="en-US"/>
          </a:p>
        </p:txBody>
      </p:sp>
      <p:sp>
        <p:nvSpPr>
          <p:cNvPr id="180340" name="Oval 116"/>
          <p:cNvSpPr>
            <a:spLocks noChangeArrowheads="1"/>
          </p:cNvSpPr>
          <p:nvPr/>
        </p:nvSpPr>
        <p:spPr bwMode="auto">
          <a:xfrm>
            <a:off x="1449388" y="1295400"/>
            <a:ext cx="3048000" cy="1066800"/>
          </a:xfrm>
          <a:prstGeom prst="ellipse">
            <a:avLst/>
          </a:prstGeom>
          <a:noFill/>
          <a:ln w="12700">
            <a:solidFill>
              <a:schemeClr val="tx1"/>
            </a:solidFill>
            <a:round/>
            <a:headEnd/>
            <a:tailEnd/>
          </a:ln>
        </p:spPr>
        <p:txBody>
          <a:bodyPr wrap="none" anchor="ctr"/>
          <a:lstStyle/>
          <a:p>
            <a:endParaRPr lang="en-US"/>
          </a:p>
        </p:txBody>
      </p:sp>
      <p:sp>
        <p:nvSpPr>
          <p:cNvPr id="180341" name="Oval 117"/>
          <p:cNvSpPr>
            <a:spLocks noChangeArrowheads="1"/>
          </p:cNvSpPr>
          <p:nvPr/>
        </p:nvSpPr>
        <p:spPr bwMode="auto">
          <a:xfrm>
            <a:off x="4876800" y="1295400"/>
            <a:ext cx="3048000" cy="1066800"/>
          </a:xfrm>
          <a:prstGeom prst="ellipse">
            <a:avLst/>
          </a:prstGeom>
          <a:noFill/>
          <a:ln w="12700">
            <a:solidFill>
              <a:schemeClr val="tx1"/>
            </a:solidFill>
            <a:round/>
            <a:headEnd/>
            <a:tailEnd/>
          </a:ln>
        </p:spPr>
        <p:txBody>
          <a:bodyPr wrap="none" anchor="ctr"/>
          <a:lstStyle/>
          <a:p>
            <a:endParaRPr lang="en-US"/>
          </a:p>
        </p:txBody>
      </p:sp>
      <p:sp>
        <p:nvSpPr>
          <p:cNvPr id="180342" name="Rectangle 118"/>
          <p:cNvSpPr>
            <a:spLocks noChangeArrowheads="1"/>
          </p:cNvSpPr>
          <p:nvPr/>
        </p:nvSpPr>
        <p:spPr bwMode="auto">
          <a:xfrm>
            <a:off x="4492625" y="1574800"/>
            <a:ext cx="350838" cy="396875"/>
          </a:xfrm>
          <a:prstGeom prst="rect">
            <a:avLst/>
          </a:prstGeom>
          <a:noFill/>
          <a:ln w="9525">
            <a:noFill/>
            <a:miter lim="800000"/>
            <a:headEnd/>
            <a:tailEnd/>
          </a:ln>
        </p:spPr>
        <p:txBody>
          <a:bodyPr wrap="none">
            <a:spAutoFit/>
          </a:bodyPr>
          <a:lstStyle/>
          <a:p>
            <a:r>
              <a:rPr lang="en-US" sz="2000">
                <a:latin typeface="Chalkboard" pitchFamily="32" charset="0"/>
              </a:rPr>
              <a:t>X</a:t>
            </a:r>
          </a:p>
        </p:txBody>
      </p:sp>
      <p:sp>
        <p:nvSpPr>
          <p:cNvPr id="180343" name="Line 119"/>
          <p:cNvSpPr>
            <a:spLocks noChangeShapeType="1"/>
          </p:cNvSpPr>
          <p:nvPr/>
        </p:nvSpPr>
        <p:spPr bwMode="auto">
          <a:xfrm>
            <a:off x="4724400" y="2133600"/>
            <a:ext cx="0" cy="762000"/>
          </a:xfrm>
          <a:prstGeom prst="line">
            <a:avLst/>
          </a:prstGeom>
          <a:noFill/>
          <a:ln w="28575">
            <a:solidFill>
              <a:schemeClr val="tx1"/>
            </a:solidFill>
            <a:round/>
            <a:headEnd/>
            <a:tailEnd type="triangle" w="med" len="med"/>
          </a:ln>
        </p:spPr>
        <p:txBody>
          <a:bodyPr wrap="none" anchor="ctr"/>
          <a:lstStyle/>
          <a:p>
            <a:endParaRPr lang="en-US"/>
          </a:p>
        </p:txBody>
      </p:sp>
      <p:sp>
        <p:nvSpPr>
          <p:cNvPr id="180344" name="Rectangle 120"/>
          <p:cNvSpPr>
            <a:spLocks noChangeArrowheads="1"/>
          </p:cNvSpPr>
          <p:nvPr/>
        </p:nvSpPr>
        <p:spPr bwMode="auto">
          <a:xfrm>
            <a:off x="4414838" y="3495675"/>
            <a:ext cx="527050" cy="396875"/>
          </a:xfrm>
          <a:prstGeom prst="rect">
            <a:avLst/>
          </a:prstGeom>
          <a:noFill/>
          <a:ln w="9525">
            <a:noFill/>
            <a:miter lim="800000"/>
            <a:headEnd/>
            <a:tailEnd/>
          </a:ln>
        </p:spPr>
        <p:txBody>
          <a:bodyPr wrap="none">
            <a:spAutoFit/>
          </a:bodyPr>
          <a:lstStyle/>
          <a:p>
            <a:r>
              <a:rPr lang="en-US" sz="2000" i="1">
                <a:latin typeface="Chalkboard" pitchFamily="32" charset="0"/>
              </a:rPr>
              <a:t>OR</a:t>
            </a:r>
          </a:p>
        </p:txBody>
      </p:sp>
      <p:sp>
        <p:nvSpPr>
          <p:cNvPr id="180345" name="Rectangle 121"/>
          <p:cNvSpPr>
            <a:spLocks noChangeArrowheads="1"/>
          </p:cNvSpPr>
          <p:nvPr/>
        </p:nvSpPr>
        <p:spPr bwMode="auto">
          <a:xfrm>
            <a:off x="2452688" y="928688"/>
            <a:ext cx="1052512" cy="366712"/>
          </a:xfrm>
          <a:prstGeom prst="rect">
            <a:avLst/>
          </a:prstGeom>
          <a:noFill/>
          <a:ln w="9525">
            <a:noFill/>
            <a:miter lim="800000"/>
            <a:headEnd/>
            <a:tailEnd/>
          </a:ln>
        </p:spPr>
        <p:txBody>
          <a:bodyPr wrap="none">
            <a:spAutoFit/>
          </a:bodyPr>
          <a:lstStyle/>
          <a:p>
            <a:r>
              <a:rPr lang="en-US" sz="1800">
                <a:latin typeface="Chalkboard" pitchFamily="32" charset="0"/>
              </a:rPr>
              <a:t>Parent 1</a:t>
            </a:r>
          </a:p>
        </p:txBody>
      </p:sp>
      <p:sp>
        <p:nvSpPr>
          <p:cNvPr id="180346" name="Rectangle 122"/>
          <p:cNvSpPr>
            <a:spLocks noChangeArrowheads="1"/>
          </p:cNvSpPr>
          <p:nvPr/>
        </p:nvSpPr>
        <p:spPr bwMode="auto">
          <a:xfrm>
            <a:off x="5867400" y="914400"/>
            <a:ext cx="1098550" cy="366713"/>
          </a:xfrm>
          <a:prstGeom prst="rect">
            <a:avLst/>
          </a:prstGeom>
          <a:noFill/>
          <a:ln w="9525">
            <a:noFill/>
            <a:miter lim="800000"/>
            <a:headEnd/>
            <a:tailEnd/>
          </a:ln>
        </p:spPr>
        <p:txBody>
          <a:bodyPr wrap="none">
            <a:spAutoFit/>
          </a:bodyPr>
          <a:lstStyle/>
          <a:p>
            <a:r>
              <a:rPr lang="en-US" sz="1800">
                <a:latin typeface="Chalkboard" pitchFamily="32" charset="0"/>
              </a:rPr>
              <a:t>Parent 2</a:t>
            </a:r>
          </a:p>
        </p:txBody>
      </p:sp>
      <p:sp>
        <p:nvSpPr>
          <p:cNvPr id="64" name="TextBox 63"/>
          <p:cNvSpPr txBox="1"/>
          <p:nvPr/>
        </p:nvSpPr>
        <p:spPr>
          <a:xfrm>
            <a:off x="0" y="6488668"/>
            <a:ext cx="9144000" cy="369332"/>
          </a:xfrm>
          <a:prstGeom prst="rect">
            <a:avLst/>
          </a:prstGeom>
          <a:noFill/>
        </p:spPr>
        <p:txBody>
          <a:bodyPr wrap="square" rtlCol="0">
            <a:spAutoFit/>
          </a:bodyPr>
          <a:lstStyle/>
          <a:p>
            <a:pPr algn="r"/>
            <a:r>
              <a:rPr lang="en-US" dirty="0" smtClean="0"/>
              <a:t>ASHG 2008 </a:t>
            </a:r>
            <a:r>
              <a:rPr lang="en-US" dirty="0" err="1" smtClean="0"/>
              <a:t>Hapmap</a:t>
            </a:r>
            <a:r>
              <a:rPr lang="en-US" dirty="0" smtClean="0"/>
              <a:t> Tutorial: </a:t>
            </a:r>
            <a:r>
              <a:rPr lang="en-US" dirty="0" smtClean="0">
                <a:hlinkClick r:id="rId3"/>
              </a:rPr>
              <a:t>http://hapmap.ncbi.nlm.nih.gov/tutorials.html.en</a:t>
            </a:r>
            <a:endParaRPr lang="en-US" dirty="0"/>
          </a:p>
        </p:txBody>
      </p:sp>
      <p:sp>
        <p:nvSpPr>
          <p:cNvPr id="72" name="Line 93"/>
          <p:cNvSpPr>
            <a:spLocks noChangeShapeType="1"/>
          </p:cNvSpPr>
          <p:nvPr/>
        </p:nvSpPr>
        <p:spPr bwMode="auto">
          <a:xfrm>
            <a:off x="7848600" y="3505200"/>
            <a:ext cx="381000" cy="0"/>
          </a:xfrm>
          <a:prstGeom prst="line">
            <a:avLst/>
          </a:prstGeom>
          <a:noFill/>
          <a:ln w="38100">
            <a:solidFill>
              <a:srgbClr val="00FF00"/>
            </a:solidFill>
            <a:round/>
            <a:headEnd/>
            <a:tailEnd/>
          </a:ln>
        </p:spPr>
        <p:txBody>
          <a:bodyPr wrap="none" anchor="ctr"/>
          <a:lstStyle/>
          <a:p>
            <a:endParaRPr lang="en-US"/>
          </a:p>
        </p:txBody>
      </p:sp>
      <p:sp>
        <p:nvSpPr>
          <p:cNvPr id="73" name="Line 94"/>
          <p:cNvSpPr>
            <a:spLocks noChangeShapeType="1"/>
          </p:cNvSpPr>
          <p:nvPr/>
        </p:nvSpPr>
        <p:spPr bwMode="auto">
          <a:xfrm>
            <a:off x="8237537" y="3505200"/>
            <a:ext cx="388938" cy="0"/>
          </a:xfrm>
          <a:prstGeom prst="line">
            <a:avLst/>
          </a:prstGeom>
          <a:noFill/>
          <a:ln w="38100">
            <a:solidFill>
              <a:srgbClr val="00FF00"/>
            </a:solidFill>
            <a:prstDash val="sysDot"/>
            <a:round/>
            <a:headEnd/>
            <a:tailEnd/>
          </a:ln>
        </p:spPr>
        <p:txBody>
          <a:bodyPr wrap="none" anchor="ctr"/>
          <a:lstStyle/>
          <a:p>
            <a:endParaRPr lang="en-US"/>
          </a:p>
        </p:txBody>
      </p:sp>
    </p:spTree>
    <p:extLst>
      <p:ext uri="{BB962C8B-B14F-4D97-AF65-F5344CB8AC3E}">
        <p14:creationId xmlns:p14="http://schemas.microsoft.com/office/powerpoint/2010/main" val="26579171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85775" y="134938"/>
            <a:ext cx="8229600" cy="1143000"/>
          </a:xfrm>
        </p:spPr>
        <p:txBody>
          <a:bodyPr/>
          <a:lstStyle/>
          <a:p>
            <a:pPr eaLnBrk="1" hangingPunct="1"/>
            <a:r>
              <a:rPr lang="en-US" sz="3200">
                <a:solidFill>
                  <a:srgbClr val="000090"/>
                </a:solidFill>
                <a:latin typeface="Arial" charset="0"/>
              </a:rPr>
              <a:t>Differential selective constraints among sub-categories</a:t>
            </a:r>
          </a:p>
        </p:txBody>
      </p:sp>
      <p:pic>
        <p:nvPicPr>
          <p:cNvPr id="92162"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1315919987"/>
      </p:ext>
    </p:extLst>
  </p:cSld>
  <p:clrMapOvr>
    <a:masterClrMapping/>
  </p:clrMapOvr>
  <p:transition xmlns:p14="http://schemas.microsoft.com/office/powerpoint/2010/main" spd="slow" advTm="17602"/>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85775" y="136525"/>
            <a:ext cx="8229600" cy="1143000"/>
          </a:xfrm>
        </p:spPr>
        <p:txBody>
          <a:bodyPr/>
          <a:lstStyle/>
          <a:p>
            <a:pPr eaLnBrk="1" hangingPunct="1"/>
            <a:r>
              <a:rPr lang="en-US" sz="3200">
                <a:solidFill>
                  <a:srgbClr val="000090"/>
                </a:solidFill>
                <a:latin typeface="Arial" charset="0"/>
              </a:rPr>
              <a:t>SNPs which break TF motifs are under stronger selection</a:t>
            </a:r>
          </a:p>
        </p:txBody>
      </p:sp>
      <p:pic>
        <p:nvPicPr>
          <p:cNvPr id="93186" name="Picture 10" descr="Figure2-May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1820593524"/>
      </p:ext>
    </p:extLst>
  </p:cSld>
  <p:clrMapOvr>
    <a:masterClrMapping/>
  </p:clrMapOvr>
  <p:transition xmlns:p14="http://schemas.microsoft.com/office/powerpoint/2010/main" spd="slow" advTm="2887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88"/>
            <a:ext cx="8229600" cy="1143000"/>
          </a:xfrm>
        </p:spPr>
        <p:txBody>
          <a:bodyPr rtlCol="0">
            <a:normAutofit fontScale="90000"/>
          </a:bodyPr>
          <a:lstStyle/>
          <a:p>
            <a:pPr eaLnBrk="1" fontAlgn="auto" hangingPunct="1">
              <a:spcAft>
                <a:spcPts val="0"/>
              </a:spcAft>
              <a:defRPr/>
            </a:pPr>
            <a:r>
              <a:rPr lang="en-US" dirty="0" smtClean="0">
                <a:ea typeface="+mj-ea"/>
              </a:rPr>
              <a:t>Negative selection and tissue-specificity of coding and non-coding regions</a:t>
            </a:r>
            <a:endParaRPr lang="en-US" dirty="0">
              <a:ea typeface="+mj-ea"/>
            </a:endParaRPr>
          </a:p>
        </p:txBody>
      </p:sp>
      <p:sp>
        <p:nvSpPr>
          <p:cNvPr id="5" name="Slide Number Placeholder 4"/>
          <p:cNvSpPr>
            <a:spLocks noGrp="1"/>
          </p:cNvSpPr>
          <p:nvPr>
            <p:ph type="sldNum" sz="quarter" idx="12"/>
          </p:nvPr>
        </p:nvSpPr>
        <p:spPr/>
        <p:txBody>
          <a:bodyPr/>
          <a:lstStyle/>
          <a:p>
            <a:pPr>
              <a:defRPr/>
            </a:pPr>
            <a:fld id="{683065B4-87C8-9640-B075-31E17C830018}" type="slidenum">
              <a:rPr lang="en-US"/>
              <a:pPr>
                <a:defRPr/>
              </a:pPr>
              <a:t>42</a:t>
            </a:fld>
            <a:endParaRPr lang="en-US"/>
          </a:p>
        </p:txBody>
      </p:sp>
      <p:sp>
        <p:nvSpPr>
          <p:cNvPr id="8" name="Rectangle 7"/>
          <p:cNvSpPr/>
          <p:nvPr/>
        </p:nvSpPr>
        <p:spPr>
          <a:xfrm>
            <a:off x="41275" y="1438275"/>
            <a:ext cx="415925" cy="3921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236" name="Content Placeholder 2"/>
          <p:cNvSpPr txBox="1">
            <a:spLocks/>
          </p:cNvSpPr>
          <p:nvPr/>
        </p:nvSpPr>
        <p:spPr bwMode="auto">
          <a:xfrm>
            <a:off x="976313" y="4852988"/>
            <a:ext cx="77390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spcBef>
                <a:spcPct val="20000"/>
              </a:spcBef>
              <a:buFont typeface="Wingdings" charset="0"/>
              <a:buChar char="q"/>
            </a:pPr>
            <a:r>
              <a:rPr lang="en-US" sz="2000">
                <a:latin typeface="Arial" charset="0"/>
                <a:cs typeface="Arial" charset="0"/>
              </a:rPr>
              <a:t>Ubiquitously expressed genes and bound regions show stronger selection</a:t>
            </a:r>
          </a:p>
          <a:p>
            <a:pPr lvl="1" eaLnBrk="1" hangingPunct="1">
              <a:spcBef>
                <a:spcPct val="20000"/>
              </a:spcBef>
              <a:buFont typeface="Wingdings" charset="0"/>
              <a:buChar char="q"/>
            </a:pPr>
            <a:r>
              <a:rPr lang="en-US" sz="2000">
                <a:latin typeface="Arial" charset="0"/>
                <a:cs typeface="Arial" charset="0"/>
              </a:rPr>
              <a:t>Differences in constraints amongst tissues</a:t>
            </a:r>
          </a:p>
          <a:p>
            <a:pPr lvl="1" eaLnBrk="1" hangingPunct="1">
              <a:spcBef>
                <a:spcPct val="20000"/>
              </a:spcBef>
              <a:buFont typeface="Wingdings" charset="0"/>
              <a:buChar char="q"/>
            </a:pPr>
            <a:r>
              <a:rPr lang="en-US" sz="2000">
                <a:latin typeface="Arial" charset="0"/>
                <a:cs typeface="Arial" charset="0"/>
              </a:rPr>
              <a:t>Constraints in coding genes and regulatory genes are correlated across tissues</a:t>
            </a:r>
          </a:p>
        </p:txBody>
      </p:sp>
      <p:pic>
        <p:nvPicPr>
          <p:cNvPr id="952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714500"/>
            <a:ext cx="8167687"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4269153533"/>
      </p:ext>
    </p:extLst>
  </p:cSld>
  <p:clrMapOvr>
    <a:masterClrMapping/>
  </p:clrMapOvr>
  <p:transition xmlns:p14="http://schemas.microsoft.com/office/powerpoint/2010/main" spd="slow" advTm="3310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239713" y="138113"/>
            <a:ext cx="8778875" cy="1143000"/>
          </a:xfrm>
        </p:spPr>
        <p:txBody>
          <a:bodyPr/>
          <a:lstStyle/>
          <a:p>
            <a:pPr eaLnBrk="1" hangingPunct="1"/>
            <a:r>
              <a:rPr lang="en-US" sz="3200">
                <a:solidFill>
                  <a:srgbClr val="000090"/>
                </a:solidFill>
                <a:latin typeface="Arial" charset="0"/>
                <a:cs typeface="Arial" charset="0"/>
              </a:rPr>
              <a:t>Can we identify which non-coding elements are under very strong “coding-like” selection ?</a:t>
            </a:r>
          </a:p>
        </p:txBody>
      </p:sp>
      <p:sp>
        <p:nvSpPr>
          <p:cNvPr id="9" name="Isosceles Triangle 8"/>
          <p:cNvSpPr/>
          <p:nvPr/>
        </p:nvSpPr>
        <p:spPr>
          <a:xfrm>
            <a:off x="2412213" y="2683459"/>
            <a:ext cx="3048000" cy="1635125"/>
          </a:xfrm>
          <a:prstGeom prst="triangle">
            <a:avLst/>
          </a:prstGeom>
          <a:solidFill>
            <a:schemeClr val="bg1"/>
          </a:solidFill>
          <a:ln>
            <a:solidFill>
              <a:schemeClr val="bg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96259" name="TextBox 12"/>
          <p:cNvSpPr txBox="1">
            <a:spLocks noChangeArrowheads="1"/>
          </p:cNvSpPr>
          <p:nvPr/>
        </p:nvSpPr>
        <p:spPr bwMode="auto">
          <a:xfrm>
            <a:off x="665163" y="3954463"/>
            <a:ext cx="3454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Wingdings" charset="0"/>
              <a:buChar char="q"/>
            </a:pPr>
            <a:r>
              <a:rPr lang="en-US" sz="1600">
                <a:solidFill>
                  <a:srgbClr val="000000"/>
                </a:solidFill>
              </a:rPr>
              <a:t>Start 677 high-resolution non-coding categories; Rank &amp; find those under strongest selection</a:t>
            </a:r>
          </a:p>
          <a:p>
            <a:pPr eaLnBrk="1" hangingPunct="1">
              <a:buFont typeface="Wingdings" charset="0"/>
              <a:buChar char="q"/>
            </a:pPr>
            <a:r>
              <a:rPr lang="en-US" sz="1600">
                <a:solidFill>
                  <a:srgbClr val="000000"/>
                </a:solidFill>
              </a:rPr>
              <a:t>Binding peaks of some general TFs (eg </a:t>
            </a:r>
            <a:r>
              <a:rPr lang="en-US" sz="1600" i="1">
                <a:solidFill>
                  <a:srgbClr val="000000"/>
                </a:solidFill>
              </a:rPr>
              <a:t>FAM48A</a:t>
            </a:r>
            <a:r>
              <a:rPr lang="en-US" sz="1600">
                <a:solidFill>
                  <a:srgbClr val="000000"/>
                </a:solidFill>
              </a:rPr>
              <a:t>)</a:t>
            </a:r>
          </a:p>
          <a:p>
            <a:pPr eaLnBrk="1" hangingPunct="1">
              <a:buFont typeface="Wingdings" charset="0"/>
              <a:buChar char="q"/>
            </a:pPr>
            <a:r>
              <a:rPr lang="en-US" sz="1600">
                <a:solidFill>
                  <a:srgbClr val="000000"/>
                </a:solidFill>
              </a:rPr>
              <a:t>Core motifs of some TF families (eg </a:t>
            </a:r>
            <a:r>
              <a:rPr lang="en-US" sz="1600" i="1">
                <a:solidFill>
                  <a:srgbClr val="000000"/>
                </a:solidFill>
              </a:rPr>
              <a:t>JUN</a:t>
            </a:r>
            <a:r>
              <a:rPr lang="en-US" sz="1600">
                <a:solidFill>
                  <a:srgbClr val="000000"/>
                </a:solidFill>
              </a:rPr>
              <a:t>, </a:t>
            </a:r>
            <a:r>
              <a:rPr lang="en-US" sz="1600" i="1">
                <a:solidFill>
                  <a:srgbClr val="000000"/>
                </a:solidFill>
              </a:rPr>
              <a:t>GATA</a:t>
            </a:r>
            <a:r>
              <a:rPr lang="en-US" sz="1400">
                <a:solidFill>
                  <a:srgbClr val="000000"/>
                </a:solidFill>
              </a:rPr>
              <a:t>)</a:t>
            </a:r>
          </a:p>
          <a:p>
            <a:pPr eaLnBrk="1" hangingPunct="1">
              <a:buFont typeface="Wingdings" charset="0"/>
              <a:buChar char="q"/>
            </a:pPr>
            <a:r>
              <a:rPr lang="en-US" sz="1600">
                <a:solidFill>
                  <a:srgbClr val="000000"/>
                </a:solidFill>
              </a:rPr>
              <a:t>DHS sites in spinal cord and connective tissue</a:t>
            </a:r>
          </a:p>
        </p:txBody>
      </p:sp>
      <p:sp>
        <p:nvSpPr>
          <p:cNvPr id="3" name="Rectangle 2"/>
          <p:cNvSpPr/>
          <p:nvPr/>
        </p:nvSpPr>
        <p:spPr>
          <a:xfrm>
            <a:off x="3086100" y="3482975"/>
            <a:ext cx="3683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96261" name="Picture 5" descr="Figure2-May3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1317625"/>
            <a:ext cx="52657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Box 14"/>
          <p:cNvSpPr txBox="1">
            <a:spLocks noChangeArrowheads="1"/>
          </p:cNvSpPr>
          <p:nvPr/>
        </p:nvSpPr>
        <p:spPr bwMode="auto">
          <a:xfrm>
            <a:off x="3956050" y="2300288"/>
            <a:ext cx="318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~0.4% genomic coverage  (~ top 25)</a:t>
            </a:r>
          </a:p>
        </p:txBody>
      </p:sp>
      <p:sp>
        <p:nvSpPr>
          <p:cNvPr id="96263" name="TextBox 13"/>
          <p:cNvSpPr txBox="1">
            <a:spLocks noChangeArrowheads="1"/>
          </p:cNvSpPr>
          <p:nvPr/>
        </p:nvSpPr>
        <p:spPr bwMode="auto">
          <a:xfrm>
            <a:off x="4913313" y="2651125"/>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~0.02% genomic coverage (top 5)</a:t>
            </a:r>
          </a:p>
        </p:txBody>
      </p:sp>
      <p:grpSp>
        <p:nvGrpSpPr>
          <p:cNvPr id="96264" name="Group 12"/>
          <p:cNvGrpSpPr>
            <a:grpSpLocks/>
          </p:cNvGrpSpPr>
          <p:nvPr/>
        </p:nvGrpSpPr>
        <p:grpSpPr bwMode="auto">
          <a:xfrm>
            <a:off x="4356100" y="3940175"/>
            <a:ext cx="2184400" cy="2386013"/>
            <a:chOff x="6351277" y="3641527"/>
            <a:chExt cx="2183164" cy="2385502"/>
          </a:xfrm>
        </p:grpSpPr>
        <p:pic>
          <p:nvPicPr>
            <p:cNvPr id="962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1277" y="3879461"/>
              <a:ext cx="2183164" cy="214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9" name="TextBox 8"/>
            <p:cNvSpPr txBox="1">
              <a:spLocks noChangeArrowheads="1"/>
            </p:cNvSpPr>
            <p:nvPr/>
          </p:nvSpPr>
          <p:spPr bwMode="auto">
            <a:xfrm>
              <a:off x="6910866" y="3641527"/>
              <a:ext cx="10731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a:solidFill>
                    <a:srgbClr val="000000"/>
                  </a:solidFill>
                </a:rPr>
                <a:t>~400-fold</a:t>
              </a:r>
            </a:p>
          </p:txBody>
        </p:sp>
        <p:sp>
          <p:nvSpPr>
            <p:cNvPr id="96270" name="TextBox 9"/>
            <p:cNvSpPr txBox="1">
              <a:spLocks noChangeArrowheads="1"/>
            </p:cNvSpPr>
            <p:nvPr/>
          </p:nvSpPr>
          <p:spPr bwMode="auto">
            <a:xfrm>
              <a:off x="7431763" y="4330039"/>
              <a:ext cx="10731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a:solidFill>
                    <a:srgbClr val="000000"/>
                  </a:solidFill>
                </a:rPr>
                <a:t>~40-fold</a:t>
              </a:r>
            </a:p>
          </p:txBody>
        </p:sp>
      </p:grpSp>
      <p:sp>
        <p:nvSpPr>
          <p:cNvPr id="10" name="Rectangle 9"/>
          <p:cNvSpPr/>
          <p:nvPr/>
        </p:nvSpPr>
        <p:spPr>
          <a:xfrm>
            <a:off x="6200775" y="4294188"/>
            <a:ext cx="2613025" cy="1077912"/>
          </a:xfrm>
          <a:prstGeom prst="rect">
            <a:avLst/>
          </a:prstGeom>
        </p:spPr>
        <p:txBody>
          <a:bodyPr>
            <a:spAutoFit/>
          </a:bodyPr>
          <a:lstStyle/>
          <a:p>
            <a:pPr algn="ctr" fontAlgn="auto">
              <a:spcBef>
                <a:spcPts val="0"/>
              </a:spcBef>
              <a:spcAft>
                <a:spcPts val="0"/>
              </a:spcAft>
              <a:defRPr/>
            </a:pPr>
            <a:r>
              <a:rPr lang="en-US" sz="1600" dirty="0">
                <a:solidFill>
                  <a:srgbClr val="000090"/>
                </a:solidFill>
                <a:latin typeface="Calibri"/>
                <a:ea typeface="+mn-ea"/>
                <a:cs typeface="Calibri"/>
              </a:rPr>
              <a:t>Enrichment of know disease-causing mutations from Human Gene Mutation database</a:t>
            </a:r>
          </a:p>
        </p:txBody>
      </p:sp>
      <p:sp>
        <p:nvSpPr>
          <p:cNvPr id="21" name="Rectangle 20"/>
          <p:cNvSpPr/>
          <p:nvPr/>
        </p:nvSpPr>
        <p:spPr>
          <a:xfrm>
            <a:off x="4362450" y="3902075"/>
            <a:ext cx="4425950" cy="2449513"/>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96267"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1847042443"/>
      </p:ext>
    </p:extLst>
  </p:cSld>
  <p:clrMapOvr>
    <a:masterClrMapping/>
  </p:clrMapOvr>
  <p:transition xmlns:p14="http://schemas.microsoft.com/office/powerpoint/2010/main" spd="slow" advTm="40232"/>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ea typeface="+mj-ea"/>
              </a:rPr>
              <a:t>Indels</a:t>
            </a:r>
            <a:r>
              <a:rPr lang="en-US" dirty="0" smtClean="0">
                <a:ea typeface="+mj-ea"/>
              </a:rPr>
              <a:t> and larger SVs show largely consistent patterns to SNPs</a:t>
            </a:r>
            <a:endParaRPr lang="en-US" dirty="0">
              <a:solidFill>
                <a:srgbClr val="FF0000"/>
              </a:solidFill>
              <a:ea typeface="+mj-ea"/>
            </a:endParaRPr>
          </a:p>
        </p:txBody>
      </p:sp>
      <p:sp>
        <p:nvSpPr>
          <p:cNvPr id="3" name="Slide Number Placeholder 2"/>
          <p:cNvSpPr>
            <a:spLocks noGrp="1"/>
          </p:cNvSpPr>
          <p:nvPr>
            <p:ph type="sldNum" sz="quarter" idx="12"/>
          </p:nvPr>
        </p:nvSpPr>
        <p:spPr/>
        <p:txBody>
          <a:bodyPr/>
          <a:lstStyle/>
          <a:p>
            <a:pPr>
              <a:defRPr/>
            </a:pPr>
            <a:fld id="{8D976337-DCD5-7742-AA58-AA13DF1E0397}" type="slidenum">
              <a:rPr lang="en-US"/>
              <a:pPr>
                <a:defRPr/>
              </a:pPr>
              <a:t>44</a:t>
            </a:fld>
            <a:endParaRPr lang="en-US"/>
          </a:p>
        </p:txBody>
      </p:sp>
      <p:pic>
        <p:nvPicPr>
          <p:cNvPr id="97283" name="Picture 4" descr="Khurana.Figure4.23Jan2013.pdf"/>
          <p:cNvPicPr>
            <a:picLocks noChangeAspect="1"/>
          </p:cNvPicPr>
          <p:nvPr/>
        </p:nvPicPr>
        <p:blipFill>
          <a:blip r:embed="rId4">
            <a:extLst>
              <a:ext uri="{28A0092B-C50C-407E-A947-70E740481C1C}">
                <a14:useLocalDpi xmlns:a14="http://schemas.microsoft.com/office/drawing/2010/main" val="0"/>
              </a:ext>
            </a:extLst>
          </a:blip>
          <a:srcRect l="-2" t="9329" r="53413" b="60004"/>
          <a:stretch>
            <a:fillRect/>
          </a:stretch>
        </p:blipFill>
        <p:spPr bwMode="auto">
          <a:xfrm>
            <a:off x="163513" y="2028825"/>
            <a:ext cx="3495675"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9"/>
          <p:cNvSpPr txBox="1">
            <a:spLocks noChangeArrowheads="1"/>
          </p:cNvSpPr>
          <p:nvPr/>
        </p:nvSpPr>
        <p:spPr bwMode="auto">
          <a:xfrm>
            <a:off x="979488" y="1520825"/>
            <a:ext cx="222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rPr>
              <a:t>Indels</a:t>
            </a:r>
          </a:p>
        </p:txBody>
      </p:sp>
      <p:sp>
        <p:nvSpPr>
          <p:cNvPr id="97285" name="TextBox 10"/>
          <p:cNvSpPr txBox="1">
            <a:spLocks noChangeArrowheads="1"/>
          </p:cNvSpPr>
          <p:nvPr/>
        </p:nvSpPr>
        <p:spPr bwMode="auto">
          <a:xfrm>
            <a:off x="4681538" y="1428750"/>
            <a:ext cx="37433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rPr>
              <a:t>Structural variants are generally depleted for functional elements</a:t>
            </a:r>
          </a:p>
        </p:txBody>
      </p:sp>
      <p:pic>
        <p:nvPicPr>
          <p:cNvPr id="9728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413000"/>
            <a:ext cx="4826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980056404"/>
      </p:ext>
    </p:extLst>
  </p:cSld>
  <p:clrMapOvr>
    <a:masterClrMapping/>
  </p:clrMapOvr>
  <p:transition xmlns:p14="http://schemas.microsoft.com/office/powerpoint/2010/main" spd="slow" advTm="42286"/>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01600"/>
            <a:ext cx="8521700" cy="1143000"/>
          </a:xfrm>
        </p:spPr>
        <p:txBody>
          <a:bodyPr>
            <a:normAutofit fontScale="90000"/>
          </a:bodyPr>
          <a:lstStyle/>
          <a:p>
            <a:pPr>
              <a:defRPr/>
            </a:pPr>
            <a:r>
              <a:rPr lang="en-US" dirty="0">
                <a:solidFill>
                  <a:schemeClr val="bg1">
                    <a:lumMod val="50000"/>
                  </a:schemeClr>
                </a:solidFill>
                <a:latin typeface="Arial" charset="0"/>
                <a:ea typeface="ＭＳ Ｐゴシック" charset="0"/>
                <a:cs typeface="ＭＳ Ｐゴシック" charset="0"/>
              </a:rPr>
              <a:t>Non-coding variant </a:t>
            </a:r>
            <a:r>
              <a:rPr lang="en-US" dirty="0" smtClean="0">
                <a:solidFill>
                  <a:schemeClr val="bg1">
                    <a:lumMod val="50000"/>
                  </a:schemeClr>
                </a:solidFill>
                <a:latin typeface="Arial" charset="0"/>
                <a:ea typeface="ＭＳ Ｐゴシック" charset="0"/>
                <a:cs typeface="ＭＳ Ｐゴシック" charset="0"/>
              </a:rPr>
              <a:t>annotation,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with </a:t>
            </a:r>
            <a:r>
              <a:rPr lang="en-US" dirty="0" err="1" smtClean="0">
                <a:solidFill>
                  <a:schemeClr val="bg1">
                    <a:lumMod val="50000"/>
                  </a:schemeClr>
                </a:solidFill>
                <a:latin typeface="Arial" charset="0"/>
                <a:ea typeface="ＭＳ Ｐゴシック" charset="0"/>
                <a:cs typeface="ＭＳ Ｐゴシック" charset="0"/>
              </a:rPr>
              <a:t>FunSeq</a:t>
            </a:r>
            <a:r>
              <a:rPr lang="en-US" dirty="0" smtClean="0">
                <a:solidFill>
                  <a:schemeClr val="bg1">
                    <a:lumMod val="50000"/>
                  </a:schemeClr>
                </a:solidFill>
                <a:latin typeface="Arial" charset="0"/>
                <a:ea typeface="ＭＳ Ｐゴシック" charset="0"/>
                <a:cs typeface="ＭＳ Ｐゴシック" charset="0"/>
              </a:rPr>
              <a:t> Workflow</a:t>
            </a:r>
            <a:endParaRPr lang="en-US" sz="1800" dirty="0">
              <a:solidFill>
                <a:schemeClr val="bg1">
                  <a:lumMod val="50000"/>
                </a:schemeClr>
              </a:solidFill>
            </a:endParaRPr>
          </a:p>
        </p:txBody>
      </p:sp>
      <p:sp>
        <p:nvSpPr>
          <p:cNvPr id="99331" name="Content Placeholder 3"/>
          <p:cNvSpPr>
            <a:spLocks noGrp="1"/>
          </p:cNvSpPr>
          <p:nvPr>
            <p:ph idx="1"/>
            <p:custDataLst>
              <p:tags r:id="rId3"/>
            </p:custDataLst>
          </p:nvPr>
        </p:nvSpPr>
        <p:spPr>
          <a:xfrm>
            <a:off x="520700" y="1346200"/>
            <a:ext cx="8115300" cy="5524500"/>
          </a:xfrm>
        </p:spPr>
        <p:txBody>
          <a:bodyPr>
            <a:normAutofit fontScale="92500" lnSpcReduction="20000"/>
          </a:bodyPr>
          <a:lstStyle/>
          <a:p>
            <a:r>
              <a:rPr lang="en-US">
                <a:solidFill>
                  <a:schemeClr val="bg1"/>
                </a:solidFill>
                <a:latin typeface="Arial" charset="0"/>
                <a:ea typeface="ＭＳ Ｐゴシック" charset="0"/>
                <a:cs typeface="ＭＳ Ｐゴシック" charset="0"/>
              </a:rPr>
              <a:t>Finding</a:t>
            </a:r>
            <a:r>
              <a:rPr lang="en-US">
                <a:solidFill>
                  <a:srgbClr val="FFFF00"/>
                </a:solidFill>
                <a:latin typeface="Arial" charset="0"/>
                <a:ea typeface="ＭＳ Ｐゴシック" charset="0"/>
                <a:cs typeface="ＭＳ Ｐゴシック" charset="0"/>
              </a:rPr>
              <a:t> ultra-sensitive non-coding regions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&amp; disruptive mutations</a:t>
            </a:r>
            <a:r>
              <a:rPr lang="en-US">
                <a:solidFill>
                  <a:schemeClr val="bg1"/>
                </a:solidFill>
                <a:latin typeface="Arial" charset="0"/>
                <a:ea typeface="ＭＳ Ｐゴシック" charset="0"/>
                <a:cs typeface="ＭＳ Ｐゴシック" charset="0"/>
              </a:rPr>
              <a:t> (eg motif breakers)</a:t>
            </a:r>
          </a:p>
          <a:p>
            <a:pPr lvl="1"/>
            <a:r>
              <a:rPr lang="en-US">
                <a:solidFill>
                  <a:schemeClr val="bg1"/>
                </a:solidFill>
                <a:latin typeface="Arial" charset="0"/>
                <a:ea typeface="ＭＳ Ｐゴシック" charset="0"/>
                <a:cs typeface="ＭＳ Ｐゴシック" charset="0"/>
              </a:rPr>
              <a:t>Using 1000G &amp; ENCODE to characterize natural patterns of variation in regulatory elements</a:t>
            </a:r>
            <a:endParaRPr lang="en-US">
              <a:solidFill>
                <a:schemeClr val="bg1"/>
              </a:solidFill>
              <a:latin typeface="Arial" charset="0"/>
              <a:ea typeface="ＭＳ Ｐゴシック" charset="0"/>
            </a:endParaRP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Also, annotation based on </a:t>
            </a:r>
            <a:r>
              <a:rPr lang="en-US">
                <a:solidFill>
                  <a:srgbClr val="FFFF00"/>
                </a:solidFill>
                <a:latin typeface="Arial" charset="0"/>
                <a:ea typeface="ＭＳ Ｐゴシック" charset="0"/>
                <a:cs typeface="ＭＳ Ｐゴシック" charset="0"/>
              </a:rPr>
              <a:t>network connectivity</a:t>
            </a:r>
          </a:p>
          <a:p>
            <a:pPr lvl="1"/>
            <a:r>
              <a:rPr lang="en-US">
                <a:solidFill>
                  <a:schemeClr val="bg1"/>
                </a:solidFill>
                <a:latin typeface="Arial" charset="0"/>
                <a:ea typeface="ＭＳ Ｐゴシック" charset="0"/>
                <a:cs typeface="ＭＳ Ｐゴシック" charset="0"/>
              </a:rPr>
              <a:t>Prioritize hubs</a:t>
            </a: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Building a </a:t>
            </a:r>
            <a:r>
              <a:rPr lang="en-US">
                <a:solidFill>
                  <a:srgbClr val="FFFF00"/>
                </a:solidFill>
                <a:latin typeface="Arial" charset="0"/>
                <a:ea typeface="ＭＳ Ｐゴシック" charset="0"/>
                <a:cs typeface="ＭＳ Ｐゴシック" charset="0"/>
              </a:rPr>
              <a:t>practical workflow</a:t>
            </a:r>
            <a:r>
              <a:rPr lang="en-US">
                <a:solidFill>
                  <a:schemeClr val="bg1"/>
                </a:solidFill>
                <a:latin typeface="Arial" charset="0"/>
                <a:ea typeface="ＭＳ Ｐゴシック" charset="0"/>
                <a:cs typeface="ＭＳ Ｐゴシック" charset="0"/>
              </a:rPr>
              <a:t> &amp; software tool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for cancer genomes</a:t>
            </a:r>
          </a:p>
          <a:p>
            <a:pPr lvl="1"/>
            <a:r>
              <a:rPr lang="en-US">
                <a:solidFill>
                  <a:schemeClr val="bg1"/>
                </a:solidFill>
                <a:latin typeface="Arial" charset="0"/>
                <a:ea typeface="ＭＳ Ｐゴシック" charset="0"/>
                <a:cs typeface="ＭＳ Ｐゴシック" charset="0"/>
              </a:rPr>
              <a:t>Identifying drivers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as somatic variants breaking natural patterns</a:t>
            </a:r>
            <a:endParaRPr lang="en-US">
              <a:solidFill>
                <a:schemeClr val="bg1"/>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4045988861"/>
      </p:ext>
    </p:extLst>
  </p:cSld>
  <p:clrMapOvr>
    <a:masterClrMapping/>
  </p:clrMapOvr>
  <mc:AlternateContent xmlns:mc="http://schemas.openxmlformats.org/markup-compatibility/2006">
    <mc:Choice xmlns:p14="http://schemas.microsoft.com/office/powerpoint/2010/main" Requires="p14">
      <p:transition spd="slow" p14:dur="2000" advTm="64447"/>
    </mc:Choice>
    <mc:Fallback>
      <p:transition xmlns:p14="http://schemas.microsoft.com/office/powerpoint/2010/main" spd="slow" advTm="64447"/>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568325" y="477838"/>
            <a:ext cx="3797300" cy="1143000"/>
          </a:xfrm>
        </p:spPr>
        <p:txBody>
          <a:bodyPr>
            <a:normAutofit fontScale="90000"/>
          </a:bodyPr>
          <a:lstStyle/>
          <a:p>
            <a:r>
              <a:rPr lang="en-US" sz="3000">
                <a:latin typeface="Arial" charset="0"/>
              </a:rPr>
              <a:t>Gene centralities in networks reflect their selection constraints</a:t>
            </a:r>
          </a:p>
        </p:txBody>
      </p:sp>
      <p:sp>
        <p:nvSpPr>
          <p:cNvPr id="3" name="Slide Number Placeholder 2"/>
          <p:cNvSpPr>
            <a:spLocks noGrp="1"/>
          </p:cNvSpPr>
          <p:nvPr>
            <p:ph type="sldNum" sz="quarter" idx="12"/>
          </p:nvPr>
        </p:nvSpPr>
        <p:spPr/>
        <p:txBody>
          <a:bodyPr/>
          <a:lstStyle/>
          <a:p>
            <a:pPr>
              <a:defRPr/>
            </a:pPr>
            <a:fld id="{4FEF0ADA-8BDE-2C44-B0D7-3E346F789F7E}" type="slidenum">
              <a:rPr lang="en-US" smtClean="0"/>
              <a:pPr>
                <a:defRPr/>
              </a:pPr>
              <a:t>46</a:t>
            </a:fld>
            <a:endParaRPr lang="en-US"/>
          </a:p>
        </p:txBody>
      </p:sp>
      <p:pic>
        <p:nvPicPr>
          <p:cNvPr id="100355" name="Picture 3" descr="1235587fig3.pdf"/>
          <p:cNvPicPr>
            <a:picLocks noChangeAspect="1"/>
          </p:cNvPicPr>
          <p:nvPr/>
        </p:nvPicPr>
        <p:blipFill>
          <a:blip r:embed="rId3">
            <a:extLst>
              <a:ext uri="{28A0092B-C50C-407E-A947-70E740481C1C}">
                <a14:useLocalDpi xmlns:a14="http://schemas.microsoft.com/office/drawing/2010/main" val="0"/>
              </a:ext>
            </a:extLst>
          </a:blip>
          <a:srcRect l="47" t="8003" r="58540" b="33069"/>
          <a:stretch>
            <a:fillRect/>
          </a:stretch>
        </p:blipFill>
        <p:spPr bwMode="auto">
          <a:xfrm>
            <a:off x="5048250" y="549275"/>
            <a:ext cx="3376613"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Khurana.Figure1.23Jan2013.pdf"/>
          <p:cNvPicPr>
            <a:picLocks noChangeAspect="1"/>
          </p:cNvPicPr>
          <p:nvPr/>
        </p:nvPicPr>
        <p:blipFill>
          <a:blip r:embed="rId4">
            <a:extLst>
              <a:ext uri="{28A0092B-C50C-407E-A947-70E740481C1C}">
                <a14:useLocalDpi xmlns:a14="http://schemas.microsoft.com/office/drawing/2010/main" val="0"/>
              </a:ext>
            </a:extLst>
          </a:blip>
          <a:srcRect l="11385" t="12019" r="41446" b="63979"/>
          <a:stretch>
            <a:fillRect/>
          </a:stretch>
        </p:blipFill>
        <p:spPr bwMode="auto">
          <a:xfrm>
            <a:off x="568325" y="2800350"/>
            <a:ext cx="42957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p:cNvSpPr txBox="1">
            <a:spLocks noChangeArrowheads="1"/>
          </p:cNvSpPr>
          <p:nvPr>
            <p:custDataLst>
              <p:tags r:id="rId1"/>
            </p:custDataLst>
          </p:nvPr>
        </p:nvSpPr>
        <p:spPr bwMode="auto">
          <a:xfrm>
            <a:off x="568325" y="6413500"/>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2896942803"/>
      </p:ext>
    </p:extLst>
  </p:cSld>
  <p:clrMapOvr>
    <a:masterClrMapping/>
  </p:clrMapOvr>
  <p:transition xmlns:p14="http://schemas.microsoft.com/office/powerpoint/2010/main" spd="slow" advTm="33397"/>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Placeholder 5"/>
          <p:cNvSpPr>
            <a:spLocks noGrp="1"/>
          </p:cNvSpPr>
          <p:nvPr>
            <p:ph type="body" sz="half" idx="2"/>
          </p:nvPr>
        </p:nvSpPr>
        <p:spPr>
          <a:xfrm>
            <a:off x="611188" y="3311525"/>
            <a:ext cx="3008312" cy="2505075"/>
          </a:xfrm>
        </p:spPr>
        <p:txBody>
          <a:bodyPr rtlCol="0">
            <a:normAutofit lnSpcReduction="10000"/>
          </a:bodyPr>
          <a:lstStyle/>
          <a:p>
            <a:pPr algn="ctr" eaLnBrk="1" fontAlgn="auto" hangingPunct="1">
              <a:spcAft>
                <a:spcPts val="0"/>
              </a:spcAft>
              <a:buFont typeface="Arial"/>
              <a:buNone/>
              <a:defRPr/>
            </a:pPr>
            <a:r>
              <a:rPr lang="en-US" sz="2000" dirty="0">
                <a:latin typeface="Calibri" charset="0"/>
                <a:ea typeface="+mn-ea"/>
                <a:cs typeface="+mn-cs"/>
              </a:rPr>
              <a:t>Combine </a:t>
            </a:r>
            <a:r>
              <a:rPr lang="en-US" sz="2000" b="1" dirty="0">
                <a:latin typeface="Calibri" charset="0"/>
                <a:ea typeface="+mn-ea"/>
                <a:cs typeface="+mn-cs"/>
              </a:rPr>
              <a:t>regulatory</a:t>
            </a:r>
            <a:r>
              <a:rPr lang="en-US" sz="2000" dirty="0">
                <a:latin typeface="Calibri" charset="0"/>
                <a:ea typeface="+mn-ea"/>
                <a:cs typeface="+mn-cs"/>
              </a:rPr>
              <a:t> interactions with other networks : </a:t>
            </a:r>
            <a:r>
              <a:rPr lang="en-US" sz="2000" b="1" dirty="0">
                <a:latin typeface="Calibri" charset="0"/>
                <a:ea typeface="+mn-ea"/>
                <a:cs typeface="+mn-cs"/>
              </a:rPr>
              <a:t>physical protein-protein</a:t>
            </a:r>
            <a:r>
              <a:rPr lang="en-US" sz="2000" dirty="0">
                <a:latin typeface="Calibri" charset="0"/>
                <a:ea typeface="+mn-ea"/>
                <a:cs typeface="+mn-cs"/>
              </a:rPr>
              <a:t>, </a:t>
            </a:r>
            <a:r>
              <a:rPr lang="en-US" sz="2000" b="1" dirty="0">
                <a:latin typeface="Calibri" charset="0"/>
                <a:ea typeface="+mn-ea"/>
                <a:cs typeface="+mn-cs"/>
              </a:rPr>
              <a:t>signaling</a:t>
            </a:r>
            <a:r>
              <a:rPr lang="en-US" sz="2000" dirty="0">
                <a:latin typeface="Calibri" charset="0"/>
                <a:ea typeface="+mn-ea"/>
                <a:cs typeface="+mn-cs"/>
              </a:rPr>
              <a:t>, </a:t>
            </a:r>
            <a:r>
              <a:rPr lang="en-US" sz="2000" b="1" dirty="0">
                <a:latin typeface="Calibri" charset="0"/>
                <a:ea typeface="+mn-ea"/>
                <a:cs typeface="+mn-cs"/>
              </a:rPr>
              <a:t>metabolic</a:t>
            </a:r>
            <a:r>
              <a:rPr lang="en-US" sz="2000" dirty="0">
                <a:latin typeface="Calibri" charset="0"/>
                <a:ea typeface="+mn-ea"/>
                <a:cs typeface="+mn-cs"/>
              </a:rPr>
              <a:t>, </a:t>
            </a:r>
            <a:r>
              <a:rPr lang="en-US" sz="2000" b="1" dirty="0">
                <a:latin typeface="Calibri" charset="0"/>
                <a:ea typeface="+mn-ea"/>
                <a:cs typeface="+mn-cs"/>
              </a:rPr>
              <a:t>phosphorylation</a:t>
            </a:r>
            <a:r>
              <a:rPr lang="en-US" sz="2000" dirty="0">
                <a:latin typeface="Calibri" charset="0"/>
                <a:ea typeface="+mn-ea"/>
                <a:cs typeface="+mn-cs"/>
              </a:rPr>
              <a:t> and </a:t>
            </a:r>
            <a:r>
              <a:rPr lang="en-US" sz="2000" b="1" dirty="0" smtClean="0">
                <a:latin typeface="Calibri" charset="0"/>
                <a:ea typeface="+mn-ea"/>
                <a:cs typeface="+mn-cs"/>
              </a:rPr>
              <a:t>genetic </a:t>
            </a:r>
            <a:r>
              <a:rPr lang="en-US" sz="2000" dirty="0" smtClean="0">
                <a:latin typeface="Calibri" charset="0"/>
                <a:ea typeface="+mn-ea"/>
                <a:cs typeface="+mn-cs"/>
              </a:rPr>
              <a:t>to create a </a:t>
            </a:r>
            <a:r>
              <a:rPr lang="en-US" sz="2000" b="1" dirty="0" smtClean="0">
                <a:latin typeface="Calibri" charset="0"/>
                <a:ea typeface="+mn-ea"/>
                <a:cs typeface="+mn-cs"/>
              </a:rPr>
              <a:t>unified network</a:t>
            </a:r>
            <a:r>
              <a:rPr lang="en-US" sz="2000" b="1" dirty="0">
                <a:latin typeface="Calibri" charset="0"/>
                <a:ea typeface="+mn-ea"/>
                <a:cs typeface="+mn-cs"/>
              </a:rPr>
              <a:t> </a:t>
            </a:r>
            <a:r>
              <a:rPr lang="en-US" sz="2000" b="1" dirty="0" smtClean="0">
                <a:latin typeface="Calibri" charset="0"/>
                <a:ea typeface="+mn-ea"/>
                <a:cs typeface="+mn-cs"/>
              </a:rPr>
              <a:t>(</a:t>
            </a:r>
            <a:r>
              <a:rPr lang="en-US" sz="2000" b="1" dirty="0" err="1" smtClean="0">
                <a:latin typeface="Calibri" charset="0"/>
                <a:ea typeface="+mn-ea"/>
                <a:cs typeface="+mn-cs"/>
              </a:rPr>
              <a:t>Multinet</a:t>
            </a:r>
            <a:r>
              <a:rPr lang="en-US" sz="2000" b="1" dirty="0" smtClean="0">
                <a:latin typeface="Calibri" charset="0"/>
                <a:ea typeface="+mn-ea"/>
                <a:cs typeface="+mn-cs"/>
              </a:rPr>
              <a:t>)</a:t>
            </a:r>
            <a:endParaRPr lang="en-US" sz="2000" b="1" dirty="0">
              <a:latin typeface="Calibri" charset="0"/>
              <a:ea typeface="+mn-ea"/>
              <a:cs typeface="+mn-cs"/>
            </a:endParaRPr>
          </a:p>
        </p:txBody>
      </p:sp>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39A13C4-697D-2640-8D05-697F78C135BB}" type="slidenum">
              <a:rPr lang="en-US" sz="1200">
                <a:solidFill>
                  <a:srgbClr val="898989"/>
                </a:solidFill>
              </a:rPr>
              <a:pPr eaLnBrk="1" hangingPunct="1"/>
              <a:t>47</a:t>
            </a:fld>
            <a:endParaRPr lang="en-US" sz="1200">
              <a:solidFill>
                <a:srgbClr val="898989"/>
              </a:solidFill>
            </a:endParaRPr>
          </a:p>
        </p:txBody>
      </p:sp>
      <p:sp>
        <p:nvSpPr>
          <p:cNvPr id="101379" name="TextBox 8"/>
          <p:cNvSpPr txBox="1">
            <a:spLocks noChangeArrowheads="1"/>
          </p:cNvSpPr>
          <p:nvPr/>
        </p:nvSpPr>
        <p:spPr bwMode="auto">
          <a:xfrm>
            <a:off x="4452938" y="177800"/>
            <a:ext cx="4017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rPr>
              <a:t>Multinet – the ultimate hairball! </a:t>
            </a:r>
          </a:p>
        </p:txBody>
      </p:sp>
      <p:sp>
        <p:nvSpPr>
          <p:cNvPr id="101380" name="TextBox 7"/>
          <p:cNvSpPr txBox="1">
            <a:spLocks noChangeArrowheads="1"/>
          </p:cNvSpPr>
          <p:nvPr/>
        </p:nvSpPr>
        <p:spPr bwMode="auto">
          <a:xfrm>
            <a:off x="5049838" y="5376863"/>
            <a:ext cx="2903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Nodes: ~15,000 genes</a:t>
            </a:r>
          </a:p>
          <a:p>
            <a:pPr eaLnBrk="1" hangingPunct="1"/>
            <a:r>
              <a:rPr lang="en-US" sz="1800">
                <a:solidFill>
                  <a:srgbClr val="000000"/>
                </a:solidFill>
              </a:rPr>
              <a:t>Edges: ~110,000 interactions</a:t>
            </a:r>
          </a:p>
          <a:p>
            <a:pPr eaLnBrk="1" hangingPunct="1"/>
            <a:endParaRPr lang="en-US" sz="1800">
              <a:solidFill>
                <a:srgbClr val="000000"/>
              </a:solidFill>
            </a:endParaRPr>
          </a:p>
        </p:txBody>
      </p:sp>
      <p:sp>
        <p:nvSpPr>
          <p:cNvPr id="101381"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101382" name="Title 1"/>
          <p:cNvSpPr txBox="1">
            <a:spLocks/>
          </p:cNvSpPr>
          <p:nvPr/>
        </p:nvSpPr>
        <p:spPr bwMode="auto">
          <a:xfrm>
            <a:off x="7938" y="476250"/>
            <a:ext cx="4213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rPr>
              <a:t>Genes participate in many networks and no single network captures the global picture of gene interactions</a:t>
            </a:r>
          </a:p>
        </p:txBody>
      </p:sp>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4368803" y="747498"/>
            <a:ext cx="4264025" cy="4505799"/>
          </a:xfrm>
          <a:prstGeom prst="rect">
            <a:avLst/>
          </a:prstGeom>
        </p:spPr>
      </p:pic>
      <p:sp>
        <p:nvSpPr>
          <p:cNvPr id="101384" name="TextBox 9"/>
          <p:cNvSpPr txBox="1">
            <a:spLocks noChangeArrowheads="1"/>
          </p:cNvSpPr>
          <p:nvPr/>
        </p:nvSpPr>
        <p:spPr bwMode="auto">
          <a:xfrm>
            <a:off x="5334000" y="6040438"/>
            <a:ext cx="2335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Edges shown in gray</a:t>
            </a:r>
          </a:p>
        </p:txBody>
      </p:sp>
    </p:spTree>
    <p:extLst>
      <p:ext uri="{BB962C8B-B14F-4D97-AF65-F5344CB8AC3E}">
        <p14:creationId xmlns:p14="http://schemas.microsoft.com/office/powerpoint/2010/main" val="3331819557"/>
      </p:ext>
    </p:extLst>
  </p:cSld>
  <p:clrMapOvr>
    <a:masterClrMapping/>
  </p:clrMapOvr>
  <p:transition xmlns:p14="http://schemas.microsoft.com/office/powerpoint/2010/main" spd="slow" advTm="16219"/>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A16A41E-3A27-1E44-8835-3A3C1B87E0CA}" type="slidenum">
              <a:rPr lang="en-US" sz="1200">
                <a:solidFill>
                  <a:srgbClr val="898989"/>
                </a:solidFill>
              </a:rPr>
              <a:pPr eaLnBrk="1" hangingPunct="1"/>
              <a:t>48</a:t>
            </a:fld>
            <a:endParaRPr lang="en-US" sz="1200">
              <a:solidFill>
                <a:srgbClr val="898989"/>
              </a:solidFill>
            </a:endParaRPr>
          </a:p>
        </p:txBody>
      </p:sp>
      <p:grpSp>
        <p:nvGrpSpPr>
          <p:cNvPr id="1034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103442"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034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LoF-tolerant genes</a:t>
            </a:r>
          </a:p>
        </p:txBody>
      </p:sp>
      <p:pic>
        <p:nvPicPr>
          <p:cNvPr id="10343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Unified network</a:t>
            </a:r>
          </a:p>
          <a:p>
            <a:pPr eaLnBrk="1" hangingPunct="1"/>
            <a:r>
              <a:rPr lang="en-US" sz="1400">
                <a:solidFill>
                  <a:srgbClr val="000000"/>
                </a:solidFill>
              </a:rPr>
              <a:t>degree (log scale)</a:t>
            </a:r>
          </a:p>
        </p:txBody>
      </p:sp>
      <p:sp>
        <p:nvSpPr>
          <p:cNvPr id="1034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Num of networks</a:t>
            </a:r>
          </a:p>
        </p:txBody>
      </p:sp>
      <p:sp>
        <p:nvSpPr>
          <p:cNvPr id="1034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Size of nodes scaled by total degree</a:t>
            </a:r>
          </a:p>
        </p:txBody>
      </p:sp>
      <p:sp>
        <p:nvSpPr>
          <p:cNvPr id="1034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Essential</a:t>
            </a:r>
          </a:p>
        </p:txBody>
      </p:sp>
      <p:sp>
        <p:nvSpPr>
          <p:cNvPr id="1034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LoF-tolerant</a:t>
            </a:r>
          </a:p>
        </p:txBody>
      </p:sp>
      <p:sp>
        <p:nvSpPr>
          <p:cNvPr id="1034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1034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Essential genes are</a:t>
            </a:r>
          </a:p>
        </p:txBody>
      </p:sp>
      <p:sp>
        <p:nvSpPr>
          <p:cNvPr id="1034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 Connected to more genes</a:t>
            </a:r>
          </a:p>
        </p:txBody>
      </p:sp>
      <p:sp>
        <p:nvSpPr>
          <p:cNvPr id="103439"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 Involved in more networks</a:t>
            </a:r>
          </a:p>
        </p:txBody>
      </p:sp>
      <p:sp>
        <p:nvSpPr>
          <p:cNvPr id="103440" name="Title 1"/>
          <p:cNvSpPr>
            <a:spLocks noGrp="1"/>
          </p:cNvSpPr>
          <p:nvPr>
            <p:ph type="title"/>
          </p:nvPr>
        </p:nvSpPr>
        <p:spPr>
          <a:xfrm>
            <a:off x="457200" y="107950"/>
            <a:ext cx="3008313" cy="1162050"/>
          </a:xfrm>
        </p:spPr>
        <p:txBody>
          <a:bodyPr/>
          <a:lstStyle/>
          <a:p>
            <a:pPr algn="ctr" eaLnBrk="1" hangingPunct="1"/>
            <a:r>
              <a:rPr lang="en-US" sz="2800">
                <a:latin typeface="Calibri" charset="0"/>
              </a:rPr>
              <a:t>Gene properties in Multinet</a:t>
            </a:r>
          </a:p>
        </p:txBody>
      </p:sp>
    </p:spTree>
    <p:extLst>
      <p:ext uri="{BB962C8B-B14F-4D97-AF65-F5344CB8AC3E}">
        <p14:creationId xmlns:p14="http://schemas.microsoft.com/office/powerpoint/2010/main" val="1645005093"/>
      </p:ext>
    </p:extLst>
  </p:cSld>
  <p:clrMapOvr>
    <a:masterClrMapping/>
  </p:clrMapOvr>
  <p:transition xmlns:p14="http://schemas.microsoft.com/office/powerpoint/2010/main" spd="slow" advTm="28243"/>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01600"/>
            <a:ext cx="8521700" cy="1143000"/>
          </a:xfrm>
        </p:spPr>
        <p:txBody>
          <a:bodyPr>
            <a:normAutofit fontScale="90000"/>
          </a:bodyPr>
          <a:lstStyle/>
          <a:p>
            <a:pPr>
              <a:defRPr/>
            </a:pPr>
            <a:r>
              <a:rPr lang="en-US" dirty="0">
                <a:solidFill>
                  <a:schemeClr val="bg1">
                    <a:lumMod val="50000"/>
                  </a:schemeClr>
                </a:solidFill>
                <a:latin typeface="Arial" charset="0"/>
                <a:ea typeface="ＭＳ Ｐゴシック" charset="0"/>
                <a:cs typeface="ＭＳ Ｐゴシック" charset="0"/>
              </a:rPr>
              <a:t>Non-coding variant </a:t>
            </a:r>
            <a:r>
              <a:rPr lang="en-US" dirty="0" smtClean="0">
                <a:solidFill>
                  <a:schemeClr val="bg1">
                    <a:lumMod val="50000"/>
                  </a:schemeClr>
                </a:solidFill>
                <a:latin typeface="Arial" charset="0"/>
                <a:ea typeface="ＭＳ Ｐゴシック" charset="0"/>
                <a:cs typeface="ＭＳ Ｐゴシック" charset="0"/>
              </a:rPr>
              <a:t>annotation,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with </a:t>
            </a:r>
            <a:r>
              <a:rPr lang="en-US" dirty="0" err="1" smtClean="0">
                <a:solidFill>
                  <a:schemeClr val="bg1">
                    <a:lumMod val="50000"/>
                  </a:schemeClr>
                </a:solidFill>
                <a:latin typeface="Arial" charset="0"/>
                <a:ea typeface="ＭＳ Ｐゴシック" charset="0"/>
                <a:cs typeface="ＭＳ Ｐゴシック" charset="0"/>
              </a:rPr>
              <a:t>FunSeq</a:t>
            </a:r>
            <a:r>
              <a:rPr lang="en-US" dirty="0" smtClean="0">
                <a:solidFill>
                  <a:schemeClr val="bg1">
                    <a:lumMod val="50000"/>
                  </a:schemeClr>
                </a:solidFill>
                <a:latin typeface="Arial" charset="0"/>
                <a:ea typeface="ＭＳ Ｐゴシック" charset="0"/>
                <a:cs typeface="ＭＳ Ｐゴシック" charset="0"/>
              </a:rPr>
              <a:t> Workflow</a:t>
            </a:r>
            <a:endParaRPr lang="en-US" sz="1800" dirty="0">
              <a:solidFill>
                <a:schemeClr val="bg1">
                  <a:lumMod val="50000"/>
                </a:schemeClr>
              </a:solidFill>
            </a:endParaRPr>
          </a:p>
        </p:txBody>
      </p:sp>
      <p:sp>
        <p:nvSpPr>
          <p:cNvPr id="105475" name="Content Placeholder 3"/>
          <p:cNvSpPr>
            <a:spLocks noGrp="1"/>
          </p:cNvSpPr>
          <p:nvPr>
            <p:ph idx="1"/>
            <p:custDataLst>
              <p:tags r:id="rId3"/>
            </p:custDataLst>
          </p:nvPr>
        </p:nvSpPr>
        <p:spPr>
          <a:xfrm>
            <a:off x="520700" y="1346200"/>
            <a:ext cx="8115300" cy="5524500"/>
          </a:xfrm>
        </p:spPr>
        <p:txBody>
          <a:bodyPr>
            <a:normAutofit fontScale="92500" lnSpcReduction="20000"/>
          </a:bodyPr>
          <a:lstStyle/>
          <a:p>
            <a:r>
              <a:rPr lang="en-US">
                <a:solidFill>
                  <a:schemeClr val="bg1"/>
                </a:solidFill>
                <a:latin typeface="Arial" charset="0"/>
                <a:ea typeface="ＭＳ Ｐゴシック" charset="0"/>
                <a:cs typeface="ＭＳ Ｐゴシック" charset="0"/>
              </a:rPr>
              <a:t>Finding</a:t>
            </a:r>
            <a:r>
              <a:rPr lang="en-US">
                <a:solidFill>
                  <a:srgbClr val="FFFF00"/>
                </a:solidFill>
                <a:latin typeface="Arial" charset="0"/>
                <a:ea typeface="ＭＳ Ｐゴシック" charset="0"/>
                <a:cs typeface="ＭＳ Ｐゴシック" charset="0"/>
              </a:rPr>
              <a:t> ultra-sensitive non-coding regions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&amp; disruptive mutations</a:t>
            </a:r>
            <a:r>
              <a:rPr lang="en-US">
                <a:solidFill>
                  <a:schemeClr val="bg1"/>
                </a:solidFill>
                <a:latin typeface="Arial" charset="0"/>
                <a:ea typeface="ＭＳ Ｐゴシック" charset="0"/>
                <a:cs typeface="ＭＳ Ｐゴシック" charset="0"/>
              </a:rPr>
              <a:t> (eg motif breakers)</a:t>
            </a:r>
          </a:p>
          <a:p>
            <a:pPr lvl="1"/>
            <a:r>
              <a:rPr lang="en-US">
                <a:solidFill>
                  <a:schemeClr val="bg1"/>
                </a:solidFill>
                <a:latin typeface="Arial" charset="0"/>
                <a:ea typeface="ＭＳ Ｐゴシック" charset="0"/>
                <a:cs typeface="ＭＳ Ｐゴシック" charset="0"/>
              </a:rPr>
              <a:t>Using 1000G &amp; ENCODE to characterize natural patterns of variation in regulatory elements</a:t>
            </a:r>
            <a:endParaRPr lang="en-US">
              <a:solidFill>
                <a:schemeClr val="bg1"/>
              </a:solidFill>
              <a:latin typeface="Arial" charset="0"/>
              <a:ea typeface="ＭＳ Ｐゴシック" charset="0"/>
            </a:endParaRP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Also, annotation based on </a:t>
            </a:r>
            <a:r>
              <a:rPr lang="en-US">
                <a:solidFill>
                  <a:srgbClr val="FFFF00"/>
                </a:solidFill>
                <a:latin typeface="Arial" charset="0"/>
                <a:ea typeface="ＭＳ Ｐゴシック" charset="0"/>
                <a:cs typeface="ＭＳ Ｐゴシック" charset="0"/>
              </a:rPr>
              <a:t>network connectivity</a:t>
            </a:r>
          </a:p>
          <a:p>
            <a:pPr lvl="1"/>
            <a:r>
              <a:rPr lang="en-US">
                <a:solidFill>
                  <a:schemeClr val="bg1"/>
                </a:solidFill>
                <a:latin typeface="Arial" charset="0"/>
                <a:ea typeface="ＭＳ Ｐゴシック" charset="0"/>
                <a:cs typeface="ＭＳ Ｐゴシック" charset="0"/>
              </a:rPr>
              <a:t>Prioritize hubs</a:t>
            </a: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Building a </a:t>
            </a:r>
            <a:r>
              <a:rPr lang="en-US">
                <a:solidFill>
                  <a:srgbClr val="FFFF00"/>
                </a:solidFill>
                <a:latin typeface="Arial" charset="0"/>
                <a:ea typeface="ＭＳ Ｐゴシック" charset="0"/>
                <a:cs typeface="ＭＳ Ｐゴシック" charset="0"/>
              </a:rPr>
              <a:t>practical workflow</a:t>
            </a:r>
            <a:r>
              <a:rPr lang="en-US">
                <a:solidFill>
                  <a:schemeClr val="bg1"/>
                </a:solidFill>
                <a:latin typeface="Arial" charset="0"/>
                <a:ea typeface="ＭＳ Ｐゴシック" charset="0"/>
                <a:cs typeface="ＭＳ Ｐゴシック" charset="0"/>
              </a:rPr>
              <a:t> &amp; software tool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for cancer genomes</a:t>
            </a:r>
          </a:p>
          <a:p>
            <a:pPr lvl="1"/>
            <a:r>
              <a:rPr lang="en-US">
                <a:solidFill>
                  <a:schemeClr val="bg1"/>
                </a:solidFill>
                <a:latin typeface="Arial" charset="0"/>
                <a:ea typeface="ＭＳ Ｐゴシック" charset="0"/>
                <a:cs typeface="ＭＳ Ｐゴシック" charset="0"/>
              </a:rPr>
              <a:t>Identifying drivers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as somatic variants breaking natural patterns</a:t>
            </a:r>
            <a:endParaRPr lang="en-US">
              <a:solidFill>
                <a:schemeClr val="bg1"/>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101848939"/>
      </p:ext>
    </p:extLst>
  </p:cSld>
  <p:clrMapOvr>
    <a:masterClrMapping/>
  </p:clrMapOvr>
  <mc:AlternateContent xmlns:mc="http://schemas.openxmlformats.org/markup-compatibility/2006">
    <mc:Choice xmlns:p14="http://schemas.microsoft.com/office/powerpoint/2010/main" Requires="p14">
      <p:transition spd="slow" p14:dur="2000" advTm="64447"/>
    </mc:Choice>
    <mc:Fallback>
      <p:transition xmlns:p14="http://schemas.microsoft.com/office/powerpoint/2010/main" spd="slow" advTm="64447"/>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1068"/>
            <a:ext cx="8229600" cy="5635096"/>
          </a:xfrm>
        </p:spPr>
        <p:txBody>
          <a:bodyPr>
            <a:normAutofit/>
          </a:bodyPr>
          <a:lstStyle/>
          <a:p>
            <a:r>
              <a:rPr lang="en-US" sz="2800" dirty="0" smtClean="0"/>
              <a:t>SNPs on microarrays are </a:t>
            </a:r>
            <a:r>
              <a:rPr lang="en-US" sz="2800" dirty="0" smtClean="0">
                <a:solidFill>
                  <a:srgbClr val="FF0000"/>
                </a:solidFill>
              </a:rPr>
              <a:t>“tagging” SNPs (reduce cost!!!)</a:t>
            </a:r>
          </a:p>
          <a:p>
            <a:r>
              <a:rPr lang="en-US" sz="2800" dirty="0" smtClean="0"/>
              <a:t>Selected based on </a:t>
            </a:r>
            <a:r>
              <a:rPr lang="en-US" sz="2800" dirty="0" smtClean="0">
                <a:solidFill>
                  <a:srgbClr val="FF0000"/>
                </a:solidFill>
              </a:rPr>
              <a:t>linkage-disequilibrium</a:t>
            </a:r>
            <a:r>
              <a:rPr lang="en-US" sz="2800" dirty="0" smtClean="0"/>
              <a:t> structure</a:t>
            </a:r>
          </a:p>
          <a:p>
            <a:r>
              <a:rPr lang="en-US" sz="2800" dirty="0" smtClean="0"/>
              <a:t>How do we know the LD structure?</a:t>
            </a:r>
          </a:p>
          <a:p>
            <a:pPr marL="0" indent="0">
              <a:buNone/>
            </a:pPr>
            <a:r>
              <a:rPr lang="en-US" sz="2800" dirty="0"/>
              <a:t>	</a:t>
            </a:r>
            <a:r>
              <a:rPr lang="en-US" sz="2800" dirty="0" smtClean="0"/>
              <a:t> The International </a:t>
            </a:r>
            <a:r>
              <a:rPr lang="en-US" sz="2800" dirty="0" err="1" smtClean="0"/>
              <a:t>HapMap</a:t>
            </a:r>
            <a:r>
              <a:rPr lang="en-US" sz="2800" dirty="0" smtClean="0"/>
              <a:t> Project</a:t>
            </a:r>
            <a:endParaRPr lang="en-US" sz="2800" dirty="0"/>
          </a:p>
        </p:txBody>
      </p:sp>
      <p:pic>
        <p:nvPicPr>
          <p:cNvPr id="4" name="Picture 3" descr="HapMaplogoweb1copy.jpg"/>
          <p:cNvPicPr>
            <a:picLocks noChangeAspect="1"/>
          </p:cNvPicPr>
          <p:nvPr/>
        </p:nvPicPr>
        <p:blipFill>
          <a:blip r:embed="rId2" cstate="print"/>
          <a:stretch>
            <a:fillRect/>
          </a:stretch>
        </p:blipFill>
        <p:spPr>
          <a:xfrm>
            <a:off x="777668" y="3031065"/>
            <a:ext cx="7274372" cy="2387601"/>
          </a:xfrm>
          <a:prstGeom prst="rect">
            <a:avLst/>
          </a:prstGeom>
        </p:spPr>
      </p:pic>
      <p:sp>
        <p:nvSpPr>
          <p:cNvPr id="5" name="TextBox 4"/>
          <p:cNvSpPr txBox="1"/>
          <p:nvPr/>
        </p:nvSpPr>
        <p:spPr>
          <a:xfrm>
            <a:off x="6172200" y="5765299"/>
            <a:ext cx="2133600" cy="369332"/>
          </a:xfrm>
          <a:prstGeom prst="rect">
            <a:avLst/>
          </a:prstGeom>
          <a:noFill/>
        </p:spPr>
        <p:txBody>
          <a:bodyPr wrap="square" rtlCol="0">
            <a:spAutoFit/>
          </a:bodyPr>
          <a:lstStyle/>
          <a:p>
            <a:r>
              <a:rPr lang="en-US" dirty="0" smtClean="0">
                <a:hlinkClick r:id="rId3"/>
              </a:rPr>
              <a:t>www.hapmap.org</a:t>
            </a:r>
            <a:endParaRPr lang="en-US" dirty="0"/>
          </a:p>
        </p:txBody>
      </p:sp>
    </p:spTree>
    <p:extLst>
      <p:ext uri="{BB962C8B-B14F-4D97-AF65-F5344CB8AC3E}">
        <p14:creationId xmlns:p14="http://schemas.microsoft.com/office/powerpoint/2010/main" val="1410586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5"/>
          <p:cNvSpPr>
            <a:spLocks noGrp="1"/>
          </p:cNvSpPr>
          <p:nvPr>
            <p:ph type="title"/>
          </p:nvPr>
        </p:nvSpPr>
        <p:spPr/>
        <p:txBody>
          <a:bodyPr>
            <a:normAutofit fontScale="90000"/>
          </a:bodyPr>
          <a:lstStyle/>
          <a:p>
            <a:pPr eaLnBrk="1" hangingPunct="1"/>
            <a:r>
              <a:rPr lang="en-US" sz="4000">
                <a:solidFill>
                  <a:srgbClr val="000090"/>
                </a:solidFill>
                <a:latin typeface="Calibri" charset="0"/>
              </a:rPr>
              <a:t>Noncoding cancer variants from whole-genome sequencing</a:t>
            </a:r>
          </a:p>
        </p:txBody>
      </p:sp>
      <p:sp>
        <p:nvSpPr>
          <p:cNvPr id="2" name="Content Placeholder 1"/>
          <p:cNvSpPr>
            <a:spLocks noGrp="1"/>
          </p:cNvSpPr>
          <p:nvPr>
            <p:ph idx="1"/>
          </p:nvPr>
        </p:nvSpPr>
        <p:spPr/>
        <p:txBody>
          <a:bodyPr rtlCol="0">
            <a:normAutofit fontScale="77500" lnSpcReduction="20000"/>
          </a:bodyPr>
          <a:lstStyle/>
          <a:p>
            <a:pPr eaLnBrk="1" fontAlgn="auto" hangingPunct="1">
              <a:spcAft>
                <a:spcPts val="0"/>
              </a:spcAft>
              <a:buFont typeface="Arial"/>
              <a:buChar char="•"/>
              <a:defRPr/>
            </a:pPr>
            <a:r>
              <a:rPr lang="en-US" dirty="0" smtClean="0">
                <a:ea typeface="+mn-ea"/>
                <a:cs typeface="+mn-cs"/>
              </a:rPr>
              <a:t>64 prostate cancer </a:t>
            </a:r>
            <a:br>
              <a:rPr lang="en-US" dirty="0" smtClean="0">
                <a:ea typeface="+mn-ea"/>
                <a:cs typeface="+mn-cs"/>
              </a:rPr>
            </a:br>
            <a:r>
              <a:rPr lang="en-US" dirty="0" smtClean="0">
                <a:ea typeface="+mn-ea"/>
                <a:cs typeface="+mn-cs"/>
              </a:rPr>
              <a:t>(Berger et al, Nature, 2011; Baca et al, Cell, 2013)</a:t>
            </a:r>
          </a:p>
          <a:p>
            <a:pPr marL="457200" lvl="1" indent="0" eaLnBrk="1" fontAlgn="auto" hangingPunct="1">
              <a:spcAft>
                <a:spcPts val="0"/>
              </a:spcAft>
              <a:buFont typeface="Arial"/>
              <a:buNone/>
              <a:defRPr/>
            </a:pPr>
            <a:r>
              <a:rPr lang="en-US" dirty="0" smtClean="0">
                <a:ea typeface="+mn-ea"/>
              </a:rPr>
              <a:t>~1500 to 18,000 per sample</a:t>
            </a:r>
          </a:p>
          <a:p>
            <a:pPr eaLnBrk="1" fontAlgn="auto" hangingPunct="1">
              <a:spcAft>
                <a:spcPts val="0"/>
              </a:spcAft>
              <a:buFont typeface="Arial"/>
              <a:buChar char="•"/>
              <a:defRPr/>
            </a:pPr>
            <a:r>
              <a:rPr lang="en-US" dirty="0" smtClean="0">
                <a:ea typeface="+mn-ea"/>
                <a:cs typeface="+mn-cs"/>
              </a:rPr>
              <a:t>21 breast cancer (</a:t>
            </a:r>
            <a:r>
              <a:rPr lang="en-US" dirty="0" err="1" smtClean="0">
                <a:ea typeface="+mn-ea"/>
                <a:cs typeface="+mn-cs"/>
              </a:rPr>
              <a:t>Nik-Zainal</a:t>
            </a:r>
            <a:r>
              <a:rPr lang="en-US" dirty="0" smtClean="0">
                <a:ea typeface="+mn-ea"/>
                <a:cs typeface="+mn-cs"/>
              </a:rPr>
              <a:t> et al, Cell, 2012)</a:t>
            </a:r>
          </a:p>
          <a:p>
            <a:pPr marL="457200" lvl="1" indent="0" eaLnBrk="1" fontAlgn="auto" hangingPunct="1">
              <a:spcAft>
                <a:spcPts val="0"/>
              </a:spcAft>
              <a:buFont typeface="Arial"/>
              <a:buNone/>
              <a:defRPr/>
            </a:pPr>
            <a:r>
              <a:rPr lang="en-US" dirty="0" smtClean="0">
                <a:ea typeface="+mn-ea"/>
              </a:rPr>
              <a:t>~2000 to 80,000 per sample</a:t>
            </a:r>
          </a:p>
          <a:p>
            <a:pPr eaLnBrk="1" fontAlgn="auto" hangingPunct="1">
              <a:spcAft>
                <a:spcPts val="0"/>
              </a:spcAft>
              <a:buFont typeface="Arial"/>
              <a:buChar char="•"/>
              <a:defRPr/>
            </a:pPr>
            <a:r>
              <a:rPr lang="en-US" dirty="0" smtClean="0">
                <a:ea typeface="+mn-ea"/>
                <a:cs typeface="+mn-cs"/>
              </a:rPr>
              <a:t>3 </a:t>
            </a:r>
            <a:r>
              <a:rPr lang="en-US" dirty="0" err="1" smtClean="0">
                <a:ea typeface="+mn-ea"/>
                <a:cs typeface="+mn-cs"/>
              </a:rPr>
              <a:t>medulloblastoma</a:t>
            </a:r>
            <a:r>
              <a:rPr lang="en-US" dirty="0">
                <a:ea typeface="+mn-ea"/>
                <a:cs typeface="+mn-cs"/>
              </a:rPr>
              <a:t> </a:t>
            </a:r>
            <a:r>
              <a:rPr lang="en-US" dirty="0" smtClean="0">
                <a:ea typeface="+mn-ea"/>
                <a:cs typeface="+mn-cs"/>
              </a:rPr>
              <a:t>(Rausch </a:t>
            </a:r>
            <a:r>
              <a:rPr lang="en-US" dirty="0">
                <a:ea typeface="+mn-ea"/>
                <a:cs typeface="+mn-cs"/>
              </a:rPr>
              <a:t>et al., </a:t>
            </a:r>
            <a:r>
              <a:rPr lang="en-US" dirty="0" smtClean="0">
                <a:ea typeface="+mn-ea"/>
                <a:cs typeface="+mn-cs"/>
              </a:rPr>
              <a:t>Cell </a:t>
            </a:r>
            <a:r>
              <a:rPr lang="en-US" dirty="0">
                <a:ea typeface="+mn-ea"/>
                <a:cs typeface="+mn-cs"/>
              </a:rPr>
              <a:t>148, </a:t>
            </a:r>
            <a:r>
              <a:rPr lang="en-US" dirty="0" smtClean="0">
                <a:ea typeface="+mn-ea"/>
                <a:cs typeface="+mn-cs"/>
              </a:rPr>
              <a:t>2012</a:t>
            </a:r>
            <a:r>
              <a:rPr lang="en-US" dirty="0">
                <a:ea typeface="+mn-ea"/>
                <a:cs typeface="+mn-cs"/>
              </a:rPr>
              <a:t>).</a:t>
            </a:r>
            <a:endParaRPr lang="en-US" dirty="0" smtClean="0">
              <a:ea typeface="+mn-ea"/>
              <a:cs typeface="+mn-cs"/>
            </a:endParaRPr>
          </a:p>
          <a:p>
            <a:pPr marL="457200" lvl="1" indent="0" eaLnBrk="1" fontAlgn="auto" hangingPunct="1">
              <a:spcAft>
                <a:spcPts val="0"/>
              </a:spcAft>
              <a:buFont typeface="Arial"/>
              <a:buNone/>
              <a:defRPr/>
            </a:pPr>
            <a:r>
              <a:rPr lang="en-US" dirty="0" smtClean="0">
                <a:ea typeface="+mn-ea"/>
              </a:rPr>
              <a:t>~1600 to 2000 per sample</a:t>
            </a:r>
          </a:p>
          <a:p>
            <a:pPr marL="457200" lvl="1" indent="0" eaLnBrk="1" fontAlgn="auto" hangingPunct="1">
              <a:spcAft>
                <a:spcPts val="0"/>
              </a:spcAft>
              <a:buFont typeface="Arial"/>
              <a:buNone/>
              <a:defRPr/>
            </a:pPr>
            <a:r>
              <a:rPr lang="en-US" dirty="0" smtClean="0">
                <a:latin typeface="Arial" charset="0"/>
                <a:ea typeface="+mn-ea"/>
              </a:rPr>
              <a:t> </a:t>
            </a:r>
            <a:endParaRPr lang="en-US" dirty="0">
              <a:latin typeface="Arial" charset="0"/>
              <a:ea typeface="+mn-ea"/>
            </a:endParaRPr>
          </a:p>
          <a:p>
            <a:pPr eaLnBrk="1" fontAlgn="auto" hangingPunct="1">
              <a:spcAft>
                <a:spcPts val="0"/>
              </a:spcAft>
              <a:buFont typeface="Arial"/>
              <a:buChar char="•"/>
              <a:defRPr/>
            </a:pPr>
            <a:r>
              <a:rPr lang="en-US" dirty="0" smtClean="0">
                <a:latin typeface="Arial" charset="0"/>
                <a:ea typeface="+mn-ea"/>
                <a:cs typeface="+mn-cs"/>
              </a:rPr>
              <a:t>~</a:t>
            </a:r>
            <a:r>
              <a:rPr lang="en-US" dirty="0">
                <a:latin typeface="Arial" charset="0"/>
                <a:ea typeface="+mn-ea"/>
                <a:cs typeface="+mn-cs"/>
              </a:rPr>
              <a:t>99% of somatic SNVs occur in non-coding regions, including TFBSs, ncRNAs and </a:t>
            </a:r>
            <a:r>
              <a:rPr lang="en-US" dirty="0" smtClean="0">
                <a:latin typeface="Arial" charset="0"/>
                <a:ea typeface="+mn-ea"/>
                <a:cs typeface="+mn-cs"/>
              </a:rPr>
              <a:t>pseudogenes</a:t>
            </a:r>
          </a:p>
          <a:p>
            <a:pPr eaLnBrk="1" fontAlgn="auto" hangingPunct="1">
              <a:spcAft>
                <a:spcPts val="0"/>
              </a:spcAft>
              <a:buFont typeface="Arial"/>
              <a:buChar char="•"/>
              <a:defRPr/>
            </a:pPr>
            <a:r>
              <a:rPr lang="en-US" sz="2000" dirty="0" smtClean="0">
                <a:latin typeface="Arial" charset="0"/>
                <a:ea typeface="+mn-ea"/>
                <a:cs typeface="+mn-cs"/>
              </a:rPr>
              <a:t>Cancer sequencing has been very </a:t>
            </a:r>
            <a:r>
              <a:rPr lang="en-US" sz="2000" dirty="0" err="1" smtClean="0">
                <a:latin typeface="Arial" charset="0"/>
                <a:ea typeface="+mn-ea"/>
                <a:cs typeface="+mn-cs"/>
              </a:rPr>
              <a:t>exome</a:t>
            </a:r>
            <a:r>
              <a:rPr lang="en-US" sz="2000" dirty="0" smtClean="0">
                <a:latin typeface="Arial" charset="0"/>
                <a:ea typeface="+mn-ea"/>
                <a:cs typeface="+mn-cs"/>
              </a:rPr>
              <a:t> focused </a:t>
            </a:r>
          </a:p>
          <a:p>
            <a:pPr eaLnBrk="1" fontAlgn="auto" hangingPunct="1">
              <a:spcAft>
                <a:spcPts val="0"/>
              </a:spcAft>
              <a:buFont typeface="Arial"/>
              <a:buChar char="•"/>
              <a:defRPr/>
            </a:pPr>
            <a:r>
              <a:rPr lang="en-US" sz="2000" dirty="0" smtClean="0">
                <a:latin typeface="Arial" charset="0"/>
                <a:ea typeface="+mn-ea"/>
                <a:cs typeface="+mn-cs"/>
              </a:rPr>
              <a:t>but TERT </a:t>
            </a:r>
            <a:r>
              <a:rPr lang="en-US" sz="2000" dirty="0" err="1">
                <a:latin typeface="Arial" charset="0"/>
                <a:ea typeface="+mn-ea"/>
                <a:cs typeface="+mn-cs"/>
              </a:rPr>
              <a:t>promotor</a:t>
            </a:r>
            <a:r>
              <a:rPr lang="en-US" sz="2000" dirty="0">
                <a:latin typeface="Arial" charset="0"/>
                <a:ea typeface="+mn-ea"/>
                <a:cs typeface="+mn-cs"/>
              </a:rPr>
              <a:t> </a:t>
            </a:r>
            <a:r>
              <a:rPr lang="en-US" sz="2000" dirty="0" smtClean="0">
                <a:latin typeface="Arial" charset="0"/>
                <a:ea typeface="+mn-ea"/>
                <a:cs typeface="+mn-cs"/>
              </a:rPr>
              <a:t>mutation</a:t>
            </a:r>
            <a:endParaRPr lang="en-US" sz="2000" dirty="0">
              <a:latin typeface="Arial" charset="0"/>
              <a:ea typeface="+mn-ea"/>
              <a:cs typeface="+mn-cs"/>
            </a:endParaRPr>
          </a:p>
          <a:p>
            <a:pPr marL="457200" lvl="1" indent="0" eaLnBrk="1" fontAlgn="auto" hangingPunct="1">
              <a:spcAft>
                <a:spcPts val="0"/>
              </a:spcAft>
              <a:buFont typeface="Arial"/>
              <a:buNone/>
              <a:defRPr/>
            </a:pPr>
            <a:endParaRPr lang="en-US" dirty="0" smtClean="0">
              <a:ea typeface="+mn-ea"/>
            </a:endParaRPr>
          </a:p>
          <a:p>
            <a:pPr marL="457200" lvl="1" indent="0" eaLnBrk="1" fontAlgn="auto" hangingPunct="1">
              <a:spcAft>
                <a:spcPts val="0"/>
              </a:spcAft>
              <a:buFont typeface="Arial"/>
              <a:buNone/>
              <a:defRPr/>
            </a:pPr>
            <a:endParaRPr lang="en-US" dirty="0">
              <a:ea typeface="+mn-ea"/>
            </a:endParaRPr>
          </a:p>
          <a:p>
            <a:pPr lvl="1" eaLnBrk="1" fontAlgn="auto" hangingPunct="1">
              <a:spcAft>
                <a:spcPts val="0"/>
              </a:spcAft>
              <a:buFont typeface="Arial"/>
              <a:buChar char="–"/>
              <a:defRPr/>
            </a:pPr>
            <a:endParaRPr lang="en-US" dirty="0">
              <a:ea typeface="+mn-ea"/>
            </a:endParaRPr>
          </a:p>
        </p:txBody>
      </p:sp>
      <p:sp>
        <p:nvSpPr>
          <p:cNvPr id="1064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F408AF-CE17-1543-95E3-B111A3B5D70A}" type="slidenum">
              <a:rPr lang="en-US" sz="1200">
                <a:solidFill>
                  <a:srgbClr val="898989"/>
                </a:solidFill>
              </a:rPr>
              <a:pPr eaLnBrk="1" hangingPunct="1"/>
              <a:t>50</a:t>
            </a:fld>
            <a:endParaRPr lang="en-US" sz="1200">
              <a:solidFill>
                <a:srgbClr val="898989"/>
              </a:solidFill>
            </a:endParaRPr>
          </a:p>
        </p:txBody>
      </p:sp>
    </p:spTree>
    <p:extLst>
      <p:ext uri="{BB962C8B-B14F-4D97-AF65-F5344CB8AC3E}">
        <p14:creationId xmlns:p14="http://schemas.microsoft.com/office/powerpoint/2010/main" val="1200745091"/>
      </p:ext>
    </p:extLst>
  </p:cSld>
  <p:clrMapOvr>
    <a:masterClrMapping/>
  </p:clrMapOvr>
  <p:transition xmlns:p14="http://schemas.microsoft.com/office/powerpoint/2010/main" spd="slow" advTm="69956"/>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123825"/>
            <a:ext cx="8229600" cy="1143000"/>
          </a:xfrm>
        </p:spPr>
        <p:txBody>
          <a:bodyPr/>
          <a:lstStyle/>
          <a:p>
            <a:pPr eaLnBrk="1" hangingPunct="1"/>
            <a:r>
              <a:rPr lang="en-US">
                <a:solidFill>
                  <a:srgbClr val="000090"/>
                </a:solidFill>
                <a:latin typeface="Arial" charset="0"/>
              </a:rPr>
              <a:t>Germline vs somatic variants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BA2AA3C-79F1-4048-B385-E8791E5A0B25}" type="slidenum">
              <a:rPr lang="en-US" sz="1200">
                <a:solidFill>
                  <a:srgbClr val="898989"/>
                </a:solidFill>
              </a:rPr>
              <a:pPr eaLnBrk="1" hangingPunct="1"/>
              <a:t>51</a:t>
            </a:fld>
            <a:endParaRPr lang="en-US" sz="1200">
              <a:solidFill>
                <a:srgbClr val="898989"/>
              </a:solidFill>
            </a:endParaRPr>
          </a:p>
        </p:txBody>
      </p:sp>
      <p:sp>
        <p:nvSpPr>
          <p:cNvPr id="108547" name="TextBox 2"/>
          <p:cNvSpPr txBox="1">
            <a:spLocks noChangeArrowheads="1"/>
          </p:cNvSpPr>
          <p:nvPr/>
        </p:nvSpPr>
        <p:spPr bwMode="auto">
          <a:xfrm>
            <a:off x="622300" y="4749800"/>
            <a:ext cx="8064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800">
                <a:solidFill>
                  <a:srgbClr val="000000"/>
                </a:solidFill>
              </a:rPr>
              <a:t>Somatic mutations do not follow patterns of natural polymorphisms</a:t>
            </a:r>
          </a:p>
          <a:p>
            <a:pPr eaLnBrk="1" hangingPunct="1">
              <a:buFont typeface="Arial" charset="0"/>
              <a:buChar char="•"/>
            </a:pPr>
            <a:r>
              <a:rPr lang="en-US" sz="1800">
                <a:solidFill>
                  <a:srgbClr val="000000"/>
                </a:solidFill>
              </a:rPr>
              <a:t>Those deviating the most from these patterns are most likely to be cancer drivers providing selective advantage to the tumor cells (confirmed for protein-coding genes)</a:t>
            </a:r>
          </a:p>
          <a:p>
            <a:pPr eaLnBrk="1" hangingPunct="1">
              <a:buFont typeface="Arial" charset="0"/>
              <a:buChar char="•"/>
            </a:pPr>
            <a:r>
              <a:rPr lang="en-US" sz="1800">
                <a:solidFill>
                  <a:srgbClr val="000000"/>
                </a:solidFill>
              </a:rPr>
              <a:t>Look for mutations in elements under strong negative selection</a:t>
            </a:r>
          </a:p>
        </p:txBody>
      </p:sp>
      <p:sp>
        <p:nvSpPr>
          <p:cNvPr id="5" name="Rectangle 4"/>
          <p:cNvSpPr/>
          <p:nvPr/>
        </p:nvSpPr>
        <p:spPr>
          <a:xfrm>
            <a:off x="8191500" y="1417638"/>
            <a:ext cx="495300" cy="4619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108549" name="Picture 7"/>
          <p:cNvPicPr>
            <a:picLocks noChangeAspect="1"/>
          </p:cNvPicPr>
          <p:nvPr/>
        </p:nvPicPr>
        <p:blipFill>
          <a:blip r:embed="rId3">
            <a:extLst>
              <a:ext uri="{28A0092B-C50C-407E-A947-70E740481C1C}">
                <a14:useLocalDpi xmlns:a14="http://schemas.microsoft.com/office/drawing/2010/main" val="0"/>
              </a:ext>
            </a:extLst>
          </a:blip>
          <a:srcRect l="13011" t="5687" r="40147" b="12013"/>
          <a:stretch>
            <a:fillRect/>
          </a:stretch>
        </p:blipFill>
        <p:spPr bwMode="auto">
          <a:xfrm>
            <a:off x="600075" y="1403350"/>
            <a:ext cx="49117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623300" y="1595438"/>
            <a:ext cx="495300" cy="4619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sp>
        <p:nvSpPr>
          <p:cNvPr id="7" name="Rectangle 6"/>
          <p:cNvSpPr/>
          <p:nvPr/>
        </p:nvSpPr>
        <p:spPr>
          <a:xfrm>
            <a:off x="5537200" y="1595438"/>
            <a:ext cx="1016000" cy="3154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108552" name="Picture 5" descr="Figure6.to-modify.pdf"/>
          <p:cNvPicPr>
            <a:picLocks noChangeAspect="1"/>
          </p:cNvPicPr>
          <p:nvPr/>
        </p:nvPicPr>
        <p:blipFill>
          <a:blip r:embed="rId4">
            <a:extLst>
              <a:ext uri="{28A0092B-C50C-407E-A947-70E740481C1C}">
                <a14:useLocalDpi xmlns:a14="http://schemas.microsoft.com/office/drawing/2010/main" val="0"/>
              </a:ext>
            </a:extLst>
          </a:blip>
          <a:srcRect l="22513" t="2669" r="42975" b="50665"/>
          <a:stretch>
            <a:fillRect/>
          </a:stretch>
        </p:blipFill>
        <p:spPr bwMode="auto">
          <a:xfrm>
            <a:off x="6048375" y="1063625"/>
            <a:ext cx="19685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3"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3009450475"/>
      </p:ext>
    </p:extLst>
  </p:cSld>
  <p:clrMapOvr>
    <a:masterClrMapping/>
  </p:clrMapOvr>
  <p:transition xmlns:p14="http://schemas.microsoft.com/office/powerpoint/2010/main" spd="slow" advTm="26089"/>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8E3D780-91E9-F24A-9A07-A819B6B4D480}" type="slidenum">
              <a:rPr lang="en-US"/>
              <a:pPr>
                <a:defRPr/>
              </a:pPr>
              <a:t>52</a:t>
            </a:fld>
            <a:endParaRPr lang="en-US"/>
          </a:p>
        </p:txBody>
      </p:sp>
      <p:sp>
        <p:nvSpPr>
          <p:cNvPr id="8" name="Title 5"/>
          <p:cNvSpPr>
            <a:spLocks noGrp="1"/>
          </p:cNvSpPr>
          <p:nvPr>
            <p:ph type="title"/>
          </p:nvPr>
        </p:nvSpPr>
        <p:spPr>
          <a:xfrm>
            <a:off x="84138" y="38100"/>
            <a:ext cx="8940800" cy="1143000"/>
          </a:xfrm>
        </p:spPr>
        <p:txBody>
          <a:bodyPr rtlCol="0">
            <a:normAutofit fontScale="90000"/>
          </a:bodyPr>
          <a:lstStyle/>
          <a:p>
            <a:pPr eaLnBrk="1" fontAlgn="auto" hangingPunct="1">
              <a:spcAft>
                <a:spcPts val="0"/>
              </a:spcAft>
              <a:defRPr/>
            </a:pPr>
            <a:r>
              <a:rPr lang="en-US" dirty="0">
                <a:ea typeface="+mj-ea"/>
              </a:rPr>
              <a:t>I</a:t>
            </a:r>
            <a:r>
              <a:rPr lang="en-US" dirty="0" smtClean="0">
                <a:ea typeface="+mj-ea"/>
              </a:rPr>
              <a:t>dentification of non-coding candidate drivers amongst somatic variants: Scheme</a:t>
            </a:r>
            <a:endParaRPr lang="en-US" dirty="0">
              <a:ea typeface="+mj-ea"/>
            </a:endParaRPr>
          </a:p>
        </p:txBody>
      </p:sp>
      <p:pic>
        <p:nvPicPr>
          <p:cNvPr id="1095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157288"/>
            <a:ext cx="72977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3737768211"/>
      </p:ext>
    </p:extLst>
  </p:cSld>
  <p:clrMapOvr>
    <a:masterClrMapping/>
  </p:clrMapOvr>
  <p:transition xmlns:p14="http://schemas.microsoft.com/office/powerpoint/2010/main" spd="slow" advTm="23244"/>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solidFill>
                  <a:srgbClr val="000090"/>
                </a:solidFill>
                <a:ea typeface="+mj-ea"/>
                <a:cs typeface="+mj-cs"/>
              </a:rPr>
              <a:t>FunSeq.GersteinLab.org</a:t>
            </a:r>
            <a:r>
              <a:rPr lang="en-US" dirty="0" smtClean="0">
                <a:solidFill>
                  <a:srgbClr val="000090"/>
                </a:solidFill>
                <a:ea typeface="+mj-ea"/>
                <a:cs typeface="+mj-cs"/>
              </a:rPr>
              <a:t> : </a:t>
            </a:r>
            <a:br>
              <a:rPr lang="en-US" dirty="0" smtClean="0">
                <a:solidFill>
                  <a:srgbClr val="000090"/>
                </a:solidFill>
                <a:ea typeface="+mj-ea"/>
                <a:cs typeface="+mj-cs"/>
              </a:rPr>
            </a:br>
            <a:r>
              <a:rPr lang="en-US" dirty="0" smtClean="0">
                <a:solidFill>
                  <a:srgbClr val="000090"/>
                </a:solidFill>
                <a:ea typeface="+mj-ea"/>
                <a:cs typeface="+mj-cs"/>
              </a:rPr>
              <a:t>webserver &amp; code download</a:t>
            </a:r>
            <a:endParaRPr lang="en-US" dirty="0">
              <a:solidFill>
                <a:srgbClr val="000090"/>
              </a:solidFill>
              <a:ea typeface="+mj-ea"/>
              <a:cs typeface="+mj-cs"/>
            </a:endParaRPr>
          </a:p>
        </p:txBody>
      </p:sp>
      <p:pic>
        <p:nvPicPr>
          <p:cNvPr id="110594" name="Picture 6" descr="Untitl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2155825"/>
            <a:ext cx="5091112" cy="34623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0595" name="Picture 4" descr="Funseq2-Figure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2019300"/>
            <a:ext cx="3368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970601"/>
      </p:ext>
    </p:extLst>
  </p:cSld>
  <p:clrMapOvr>
    <a:masterClrMapping/>
  </p:clrMapOvr>
  <p:transition xmlns:p14="http://schemas.microsoft.com/office/powerpoint/2010/main" spd="slow" advTm="4884"/>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7" name="Group 2"/>
          <p:cNvGrpSpPr>
            <a:grpSpLocks/>
          </p:cNvGrpSpPr>
          <p:nvPr/>
        </p:nvGrpSpPr>
        <p:grpSpPr bwMode="auto">
          <a:xfrm>
            <a:off x="908050" y="233363"/>
            <a:ext cx="7083425" cy="6567487"/>
            <a:chOff x="908700" y="234096"/>
            <a:chExt cx="7083487" cy="6567371"/>
          </a:xfrm>
        </p:grpSpPr>
        <p:grpSp>
          <p:nvGrpSpPr>
            <p:cNvPr id="111619" name="Group 25"/>
            <p:cNvGrpSpPr>
              <a:grpSpLocks/>
            </p:cNvGrpSpPr>
            <p:nvPr/>
          </p:nvGrpSpPr>
          <p:grpSpPr bwMode="auto">
            <a:xfrm>
              <a:off x="908700" y="234096"/>
              <a:ext cx="7083487" cy="6567371"/>
              <a:chOff x="908700" y="234096"/>
              <a:chExt cx="7083487" cy="6567371"/>
            </a:xfrm>
          </p:grpSpPr>
          <p:grpSp>
            <p:nvGrpSpPr>
              <p:cNvPr id="111622" name="Group 19"/>
              <p:cNvGrpSpPr>
                <a:grpSpLocks noChangeAspect="1"/>
              </p:cNvGrpSpPr>
              <p:nvPr/>
            </p:nvGrpSpPr>
            <p:grpSpPr bwMode="auto">
              <a:xfrm>
                <a:off x="1097847" y="501355"/>
                <a:ext cx="6894340" cy="6300112"/>
                <a:chOff x="964174" y="284098"/>
                <a:chExt cx="7147776" cy="6531703"/>
              </a:xfrm>
            </p:grpSpPr>
            <p:grpSp>
              <p:nvGrpSpPr>
                <p:cNvPr id="111626" name="Group 11"/>
                <p:cNvGrpSpPr>
                  <a:grpSpLocks/>
                </p:cNvGrpSpPr>
                <p:nvPr/>
              </p:nvGrpSpPr>
              <p:grpSpPr bwMode="auto">
                <a:xfrm>
                  <a:off x="964174" y="284098"/>
                  <a:ext cx="6431430" cy="6531703"/>
                  <a:chOff x="529740" y="284098"/>
                  <a:chExt cx="6431430" cy="6531703"/>
                </a:xfrm>
              </p:grpSpPr>
              <p:pic>
                <p:nvPicPr>
                  <p:cNvPr id="111628" name="Picture 3" descr="Khurana6.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70" y="722536"/>
                    <a:ext cx="3606645" cy="55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9499" y="2648566"/>
                    <a:ext cx="130023" cy="35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802447" y="4768392"/>
                    <a:ext cx="1270612" cy="17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659256" y="5555097"/>
                    <a:ext cx="641890" cy="14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788590" y="3181814"/>
                    <a:ext cx="972710" cy="275346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rapezoid 1"/>
                  <p:cNvSpPr/>
                  <p:nvPr/>
                </p:nvSpPr>
                <p:spPr>
                  <a:xfrm rot="16200000">
                    <a:off x="1468530" y="3506838"/>
                    <a:ext cx="4601733" cy="2016191"/>
                  </a:xfrm>
                  <a:prstGeom prst="trapezoid">
                    <a:avLst>
                      <a:gd name="adj" fmla="val 43834"/>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912031" y="601157"/>
                    <a:ext cx="1245924" cy="115207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rapezoid 13"/>
                  <p:cNvSpPr/>
                  <p:nvPr/>
                </p:nvSpPr>
                <p:spPr>
                  <a:xfrm rot="16200000">
                    <a:off x="3073216" y="368252"/>
                    <a:ext cx="1789014" cy="1619537"/>
                  </a:xfrm>
                  <a:prstGeom prst="trapezoid">
                    <a:avLst>
                      <a:gd name="adj" fmla="val 19942"/>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Khurana6.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492" y="283513"/>
                    <a:ext cx="2184071" cy="1789014"/>
                  </a:xfrm>
                  <a:prstGeom prst="rect">
                    <a:avLst/>
                  </a:prstGeom>
                  <a:ln>
                    <a:solidFill>
                      <a:srgbClr val="FFFFFF"/>
                    </a:solidFill>
                  </a:ln>
                  <a:effectLst>
                    <a:outerShdw blurRad="50800" dist="38100" algn="l" rotWithShape="0">
                      <a:prstClr val="black">
                        <a:alpha val="40000"/>
                      </a:prstClr>
                    </a:outerShdw>
                  </a:effectLst>
                </p:spPr>
              </p:pic>
            </p:grpSp>
            <p:sp>
              <p:nvSpPr>
                <p:cNvPr id="19" name="Rectangle 18"/>
                <p:cNvSpPr/>
                <p:nvPr/>
              </p:nvSpPr>
              <p:spPr>
                <a:xfrm>
                  <a:off x="7981927" y="6024159"/>
                  <a:ext cx="130023" cy="35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1623" name="Rectangle 20"/>
              <p:cNvSpPr>
                <a:spLocks noChangeArrowheads="1"/>
              </p:cNvSpPr>
              <p:nvPr/>
            </p:nvSpPr>
            <p:spPr bwMode="auto">
              <a:xfrm>
                <a:off x="908700" y="234096"/>
                <a:ext cx="368143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aseline="30000"/>
                  <a:t>Flowchart for 1 Prostate Cancer Genome (from Berger et al. '11)</a:t>
                </a:r>
                <a:endParaRPr lang="en-US" sz="2400"/>
              </a:p>
            </p:txBody>
          </p:sp>
          <p:sp>
            <p:nvSpPr>
              <p:cNvPr id="24" name="Rectangle 23"/>
              <p:cNvSpPr/>
              <p:nvPr/>
            </p:nvSpPr>
            <p:spPr>
              <a:xfrm>
                <a:off x="7849311" y="6037893"/>
                <a:ext cx="125414" cy="338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5510903" y="2367658"/>
                <a:ext cx="620717" cy="10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 name="Rectangle 27"/>
            <p:cNvSpPr/>
            <p:nvPr/>
          </p:nvSpPr>
          <p:spPr>
            <a:xfrm>
              <a:off x="6657088" y="2367658"/>
              <a:ext cx="620717" cy="46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 name="Picture 14" descr="Khurana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3" y="2359720"/>
              <a:ext cx="2103456" cy="4430635"/>
            </a:xfrm>
            <a:prstGeom prst="rect">
              <a:avLst/>
            </a:prstGeom>
            <a:ln>
              <a:solidFill>
                <a:srgbClr val="FFFFFF"/>
              </a:solidFill>
            </a:ln>
            <a:effectLst>
              <a:outerShdw blurRad="50800" dist="38100" algn="l" rotWithShape="0">
                <a:prstClr val="black">
                  <a:alpha val="40000"/>
                </a:prstClr>
              </a:outerShdw>
            </a:effectLst>
          </p:spPr>
        </p:pic>
      </p:grpSp>
      <p:sp>
        <p:nvSpPr>
          <p:cNvPr id="111618" name="Text Box 6"/>
          <p:cNvSpPr txBox="1">
            <a:spLocks noChangeArrowheads="1"/>
          </p:cNvSpPr>
          <p:nvPr>
            <p:custDataLst>
              <p:tags r:id="rId1"/>
            </p:custDataLst>
          </p:nvPr>
        </p:nvSpPr>
        <p:spPr bwMode="auto">
          <a:xfrm rot="-5400000">
            <a:off x="7890669" y="5531644"/>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2649352532"/>
      </p:ext>
    </p:extLst>
  </p:cSld>
  <p:clrMapOvr>
    <a:masterClrMapping/>
  </p:clrMapOvr>
  <p:transition xmlns:p14="http://schemas.microsoft.com/office/powerpoint/2010/main" spd="slow" advTm="41173"/>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45"/>
          <p:cNvGrpSpPr>
            <a:grpSpLocks/>
          </p:cNvGrpSpPr>
          <p:nvPr/>
        </p:nvGrpSpPr>
        <p:grpSpPr bwMode="auto">
          <a:xfrm>
            <a:off x="373063" y="144463"/>
            <a:ext cx="8888412" cy="6848475"/>
            <a:chOff x="373561" y="144965"/>
            <a:chExt cx="8887402" cy="6847530"/>
          </a:xfrm>
        </p:grpSpPr>
        <p:sp>
          <p:nvSpPr>
            <p:cNvPr id="14" name="Rectangle 13"/>
            <p:cNvSpPr/>
            <p:nvPr/>
          </p:nvSpPr>
          <p:spPr>
            <a:xfrm>
              <a:off x="975155" y="2584615"/>
              <a:ext cx="130160" cy="350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668" name="Rectangle 5"/>
            <p:cNvSpPr>
              <a:spLocks noChangeArrowheads="1"/>
            </p:cNvSpPr>
            <p:nvPr/>
          </p:nvSpPr>
          <p:spPr bwMode="auto">
            <a:xfrm>
              <a:off x="1188656" y="144965"/>
              <a:ext cx="7065584"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aseline="30000">
                  <a:solidFill>
                    <a:srgbClr val="000090"/>
                  </a:solidFill>
                  <a:latin typeface="Helvetica" charset="0"/>
                  <a:cs typeface="Helvetica" charset="0"/>
                </a:rPr>
                <a:t>Identification of non-coding candidate drivers amongst somatic variants: Examples</a:t>
              </a:r>
              <a:endParaRPr lang="en-US" sz="3200">
                <a:solidFill>
                  <a:srgbClr val="000090"/>
                </a:solidFill>
                <a:latin typeface="Helvetica" charset="0"/>
                <a:cs typeface="Helvetica" charset="0"/>
              </a:endParaRPr>
            </a:p>
          </p:txBody>
        </p:sp>
        <p:sp>
          <p:nvSpPr>
            <p:cNvPr id="19" name="Rectangle 18"/>
            <p:cNvSpPr/>
            <p:nvPr/>
          </p:nvSpPr>
          <p:spPr>
            <a:xfrm>
              <a:off x="1097379" y="2781438"/>
              <a:ext cx="126986" cy="33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3670" name="Picture 19" descr="Khurana6.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0764" y="924247"/>
              <a:ext cx="3478766" cy="539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289467" y="4827444"/>
              <a:ext cx="1225411" cy="1685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3151370" y="5586164"/>
              <a:ext cx="619055" cy="1380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100553" y="2816358"/>
              <a:ext cx="125398" cy="339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73561" y="4365545"/>
              <a:ext cx="119048" cy="319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4399004" y="1138603"/>
              <a:ext cx="4861959" cy="3785665"/>
            </a:xfrm>
            <a:prstGeom prst="rect">
              <a:avLst/>
            </a:prstGeom>
          </p:spPr>
          <p:txBody>
            <a:bodyPr>
              <a:spAutoFit/>
            </a:bodyPr>
            <a:lstStyle/>
            <a:p>
              <a:pPr fontAlgn="auto">
                <a:spcBef>
                  <a:spcPts val="0"/>
                </a:spcBef>
                <a:spcAft>
                  <a:spcPts val="0"/>
                </a:spcAft>
                <a:defRPr/>
              </a:pPr>
              <a:r>
                <a:rPr lang="en-US" sz="1200" b="1" dirty="0">
                  <a:latin typeface="Helvetica"/>
                  <a:ea typeface="+mn-ea"/>
                  <a:cs typeface="Helvetica"/>
                </a:rPr>
                <a:t>Validation of a candidate driver identified in prostate cancer sample in </a:t>
              </a:r>
              <a:r>
                <a:rPr lang="en-US" sz="1200" b="1" i="1" dirty="0">
                  <a:latin typeface="Helvetica"/>
                  <a:ea typeface="+mn-ea"/>
                  <a:cs typeface="Helvetica"/>
                </a:rPr>
                <a:t>WDR74 </a:t>
              </a:r>
              <a:r>
                <a:rPr lang="en-US" sz="1200" b="1" dirty="0">
                  <a:latin typeface="Helvetica"/>
                  <a:ea typeface="+mn-ea"/>
                  <a:cs typeface="Helvetica"/>
                </a:rPr>
                <a:t>gene promoter</a:t>
              </a:r>
            </a:p>
            <a:p>
              <a:pPr fontAlgn="auto">
                <a:spcBef>
                  <a:spcPts val="0"/>
                </a:spcBef>
                <a:spcAft>
                  <a:spcPts val="0"/>
                </a:spcAft>
                <a:defRPr/>
              </a:pPr>
              <a:endParaRPr lang="en-US" sz="1200" b="1" dirty="0">
                <a:latin typeface="Helvetica"/>
                <a:ea typeface="+mn-ea"/>
                <a:cs typeface="Helvetica"/>
              </a:endParaRPr>
            </a:p>
            <a:p>
              <a:pPr marL="285750" indent="-285750" fontAlgn="auto">
                <a:spcBef>
                  <a:spcPts val="0"/>
                </a:spcBef>
                <a:spcAft>
                  <a:spcPts val="0"/>
                </a:spcAft>
                <a:buFont typeface="Wingdings" charset="2"/>
                <a:buChar char="q"/>
                <a:defRPr/>
              </a:pPr>
              <a:r>
                <a:rPr lang="en-US" sz="1200" dirty="0">
                  <a:latin typeface="Helvetica"/>
                  <a:ea typeface="+mn-ea"/>
                  <a:cs typeface="Helvetica"/>
                </a:rPr>
                <a:t>Sanger sequencing in 19 additional samples confirms the recurrence</a:t>
              </a:r>
              <a:br>
                <a:rPr lang="en-US" sz="1200" dirty="0">
                  <a:latin typeface="Helvetica"/>
                  <a:ea typeface="+mn-ea"/>
                  <a:cs typeface="Helvetica"/>
                </a:rPr>
              </a:b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fontAlgn="auto">
                <a:spcBef>
                  <a:spcPts val="0"/>
                </a:spcBef>
                <a:spcAft>
                  <a:spcPts val="0"/>
                </a:spcAft>
                <a:defRPr/>
              </a:pPr>
              <a:endParaRPr lang="en-US" sz="1200" baseline="30000" dirty="0">
                <a:latin typeface="Helvetica"/>
                <a:ea typeface="+mn-ea"/>
                <a:cs typeface="Helvetica"/>
              </a:endParaRPr>
            </a:p>
            <a:p>
              <a:pPr marL="285750" indent="-285750" fontAlgn="auto">
                <a:spcBef>
                  <a:spcPts val="0"/>
                </a:spcBef>
                <a:spcAft>
                  <a:spcPts val="0"/>
                </a:spcAft>
                <a:buFont typeface="Wingdings" charset="2"/>
                <a:buChar char="q"/>
                <a:defRPr/>
              </a:pPr>
              <a:r>
                <a:rPr lang="en-US" sz="1200" i="1" dirty="0">
                  <a:latin typeface="Helvetica"/>
                  <a:ea typeface="+mn-ea"/>
                  <a:cs typeface="Helvetica"/>
                </a:rPr>
                <a:t>WDR74 </a:t>
              </a:r>
              <a:r>
                <a:rPr lang="en-US" sz="1200" dirty="0">
                  <a:latin typeface="Helvetica"/>
                  <a:ea typeface="+mn-ea"/>
                  <a:cs typeface="Helvetica"/>
                </a:rPr>
                <a:t>shows increased expression in tumor samples</a:t>
              </a:r>
            </a:p>
          </p:txBody>
        </p:sp>
        <p:pic>
          <p:nvPicPr>
            <p:cNvPr id="113676" name="Picture 1" descr="Khurana6.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3769" y="2099678"/>
              <a:ext cx="1975822" cy="254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77" name="Group 26"/>
            <p:cNvGrpSpPr>
              <a:grpSpLocks/>
            </p:cNvGrpSpPr>
            <p:nvPr/>
          </p:nvGrpSpPr>
          <p:grpSpPr bwMode="auto">
            <a:xfrm>
              <a:off x="4898870" y="4846587"/>
              <a:ext cx="3024410" cy="2145908"/>
              <a:chOff x="5015833" y="4746315"/>
              <a:chExt cx="3024410" cy="2145908"/>
            </a:xfrm>
          </p:grpSpPr>
          <p:pic>
            <p:nvPicPr>
              <p:cNvPr id="113681" name="Picture 2" descr="6.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5833" y="4746315"/>
                <a:ext cx="3024410" cy="210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5996935" y="6554132"/>
                <a:ext cx="126986" cy="33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7231870" y="6554132"/>
                <a:ext cx="125399" cy="338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684" name="TextBox 25"/>
              <p:cNvSpPr txBox="1">
                <a:spLocks noChangeArrowheads="1"/>
              </p:cNvSpPr>
              <p:nvPr/>
            </p:nvSpPr>
            <p:spPr bwMode="auto">
              <a:xfrm>
                <a:off x="5710986" y="4965323"/>
                <a:ext cx="87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Helvetica" charset="0"/>
                    <a:cs typeface="Helvetica" charset="0"/>
                  </a:rPr>
                  <a:t>benign</a:t>
                </a:r>
              </a:p>
            </p:txBody>
          </p:sp>
          <p:sp>
            <p:nvSpPr>
              <p:cNvPr id="113685" name="TextBox 30"/>
              <p:cNvSpPr txBox="1">
                <a:spLocks noChangeArrowheads="1"/>
              </p:cNvSpPr>
              <p:nvPr/>
            </p:nvSpPr>
            <p:spPr bwMode="auto">
              <a:xfrm>
                <a:off x="7059537" y="4965323"/>
                <a:ext cx="87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Helvetica" charset="0"/>
                    <a:cs typeface="Helvetica" charset="0"/>
                  </a:rPr>
                  <a:t>PCs</a:t>
                </a:r>
              </a:p>
            </p:txBody>
          </p:sp>
        </p:grpSp>
        <p:sp>
          <p:nvSpPr>
            <p:cNvPr id="34" name="Rectangle 33"/>
            <p:cNvSpPr/>
            <p:nvPr/>
          </p:nvSpPr>
          <p:spPr>
            <a:xfrm>
              <a:off x="2957717" y="5586164"/>
              <a:ext cx="315876" cy="363487"/>
            </a:xfrm>
            <a:prstGeom prst="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481544" y="1008446"/>
              <a:ext cx="4507988" cy="5738020"/>
            </a:xfrm>
            <a:prstGeom prst="rect">
              <a:avLst/>
            </a:prstGeom>
            <a:noFill/>
            <a:ln w="9525" cmpd="sng">
              <a:no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6959350" y="4230626"/>
              <a:ext cx="379370" cy="3380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3666" name="Text Box 6"/>
          <p:cNvSpPr txBox="1">
            <a:spLocks noChangeArrowheads="1"/>
          </p:cNvSpPr>
          <p:nvPr>
            <p:custDataLst>
              <p:tags r:id="rId1"/>
            </p:custDataLst>
          </p:nvPr>
        </p:nvSpPr>
        <p:spPr bwMode="auto">
          <a:xfrm rot="-5400000">
            <a:off x="7890669" y="5531644"/>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extLst>
      <p:ext uri="{BB962C8B-B14F-4D97-AF65-F5344CB8AC3E}">
        <p14:creationId xmlns:p14="http://schemas.microsoft.com/office/powerpoint/2010/main" val="1058260711"/>
      </p:ext>
    </p:extLst>
  </p:cSld>
  <p:clrMapOvr>
    <a:masterClrMapping/>
  </p:clrMapOvr>
  <p:transition xmlns:p14="http://schemas.microsoft.com/office/powerpoint/2010/main" spd="slow" advTm="2262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01600"/>
            <a:ext cx="8521700" cy="1143000"/>
          </a:xfrm>
        </p:spPr>
        <p:txBody>
          <a:bodyPr/>
          <a:lstStyle/>
          <a:p>
            <a:pPr>
              <a:defRPr/>
            </a:pPr>
            <a:r>
              <a:rPr lang="en-US" dirty="0">
                <a:solidFill>
                  <a:schemeClr val="bg1">
                    <a:lumMod val="50000"/>
                  </a:schemeClr>
                </a:solidFill>
                <a:latin typeface="Arial" charset="0"/>
                <a:ea typeface="ＭＳ Ｐゴシック" charset="0"/>
                <a:cs typeface="ＭＳ Ｐゴシック" charset="0"/>
              </a:rPr>
              <a:t>Non-coding variant </a:t>
            </a:r>
            <a:r>
              <a:rPr lang="en-US" dirty="0" smtClean="0">
                <a:solidFill>
                  <a:schemeClr val="bg1">
                    <a:lumMod val="50000"/>
                  </a:schemeClr>
                </a:solidFill>
                <a:latin typeface="Arial" charset="0"/>
                <a:ea typeface="ＭＳ Ｐゴシック" charset="0"/>
                <a:cs typeface="ＭＳ Ｐゴシック" charset="0"/>
              </a:rPr>
              <a:t>annotation,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with </a:t>
            </a:r>
            <a:r>
              <a:rPr lang="en-US" dirty="0" err="1" smtClean="0">
                <a:solidFill>
                  <a:schemeClr val="bg1">
                    <a:lumMod val="50000"/>
                  </a:schemeClr>
                </a:solidFill>
                <a:latin typeface="Arial" charset="0"/>
                <a:ea typeface="ＭＳ Ｐゴシック" charset="0"/>
                <a:cs typeface="ＭＳ Ｐゴシック" charset="0"/>
              </a:rPr>
              <a:t>FunSeq</a:t>
            </a:r>
            <a:r>
              <a:rPr lang="en-US" dirty="0" smtClean="0">
                <a:solidFill>
                  <a:schemeClr val="bg1">
                    <a:lumMod val="50000"/>
                  </a:schemeClr>
                </a:solidFill>
                <a:latin typeface="Arial" charset="0"/>
                <a:ea typeface="ＭＳ Ｐゴシック" charset="0"/>
                <a:cs typeface="ＭＳ Ｐゴシック" charset="0"/>
              </a:rPr>
              <a:t> Workflow</a:t>
            </a:r>
            <a:endParaRPr lang="en-US" sz="1800" dirty="0">
              <a:solidFill>
                <a:schemeClr val="bg1">
                  <a:lumMod val="50000"/>
                </a:schemeClr>
              </a:solidFill>
            </a:endParaRPr>
          </a:p>
        </p:txBody>
      </p:sp>
      <p:sp>
        <p:nvSpPr>
          <p:cNvPr id="114691" name="Content Placeholder 3"/>
          <p:cNvSpPr>
            <a:spLocks noGrp="1"/>
          </p:cNvSpPr>
          <p:nvPr>
            <p:ph idx="1"/>
            <p:custDataLst>
              <p:tags r:id="rId3"/>
            </p:custDataLst>
          </p:nvPr>
        </p:nvSpPr>
        <p:spPr>
          <a:xfrm>
            <a:off x="520700" y="1346200"/>
            <a:ext cx="8115300" cy="5524500"/>
          </a:xfrm>
        </p:spPr>
        <p:txBody>
          <a:bodyPr/>
          <a:lstStyle/>
          <a:p>
            <a:r>
              <a:rPr lang="en-US">
                <a:solidFill>
                  <a:schemeClr val="bg1"/>
                </a:solidFill>
                <a:latin typeface="Arial" charset="0"/>
                <a:ea typeface="ＭＳ Ｐゴシック" charset="0"/>
                <a:cs typeface="ＭＳ Ｐゴシック" charset="0"/>
              </a:rPr>
              <a:t>Finding</a:t>
            </a:r>
            <a:r>
              <a:rPr lang="en-US">
                <a:solidFill>
                  <a:srgbClr val="FFFF00"/>
                </a:solidFill>
                <a:latin typeface="Arial" charset="0"/>
                <a:ea typeface="ＭＳ Ｐゴシック" charset="0"/>
                <a:cs typeface="ＭＳ Ｐゴシック" charset="0"/>
              </a:rPr>
              <a:t> ultra-sensitive non-coding regions </a:t>
            </a:r>
            <a:br>
              <a:rPr lang="en-US">
                <a:solidFill>
                  <a:srgbClr val="FFFF00"/>
                </a:solidFill>
                <a:latin typeface="Arial" charset="0"/>
                <a:ea typeface="ＭＳ Ｐゴシック" charset="0"/>
                <a:cs typeface="ＭＳ Ｐゴシック" charset="0"/>
              </a:rPr>
            </a:br>
            <a:r>
              <a:rPr lang="en-US">
                <a:solidFill>
                  <a:srgbClr val="FFFF00"/>
                </a:solidFill>
                <a:latin typeface="Arial" charset="0"/>
                <a:ea typeface="ＭＳ Ｐゴシック" charset="0"/>
                <a:cs typeface="ＭＳ Ｐゴシック" charset="0"/>
              </a:rPr>
              <a:t>&amp; disruptive mutations</a:t>
            </a:r>
            <a:r>
              <a:rPr lang="en-US">
                <a:solidFill>
                  <a:schemeClr val="bg1"/>
                </a:solidFill>
                <a:latin typeface="Arial" charset="0"/>
                <a:ea typeface="ＭＳ Ｐゴシック" charset="0"/>
                <a:cs typeface="ＭＳ Ｐゴシック" charset="0"/>
              </a:rPr>
              <a:t> (eg motif breakers)</a:t>
            </a:r>
          </a:p>
          <a:p>
            <a:pPr lvl="1"/>
            <a:r>
              <a:rPr lang="en-US">
                <a:solidFill>
                  <a:schemeClr val="bg1"/>
                </a:solidFill>
                <a:latin typeface="Arial" charset="0"/>
                <a:ea typeface="ＭＳ Ｐゴシック" charset="0"/>
                <a:cs typeface="ＭＳ Ｐゴシック" charset="0"/>
              </a:rPr>
              <a:t>Using 1000G &amp; ENCODE to characterize natural patterns of variation in regulatory elements</a:t>
            </a:r>
            <a:endParaRPr lang="en-US">
              <a:solidFill>
                <a:schemeClr val="bg1"/>
              </a:solidFill>
              <a:latin typeface="Arial" charset="0"/>
              <a:ea typeface="ＭＳ Ｐゴシック" charset="0"/>
            </a:endParaRP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Also, annotation based on </a:t>
            </a:r>
            <a:r>
              <a:rPr lang="en-US">
                <a:solidFill>
                  <a:srgbClr val="FFFF00"/>
                </a:solidFill>
                <a:latin typeface="Arial" charset="0"/>
                <a:ea typeface="ＭＳ Ｐゴシック" charset="0"/>
                <a:cs typeface="ＭＳ Ｐゴシック" charset="0"/>
              </a:rPr>
              <a:t>network connectivity</a:t>
            </a:r>
          </a:p>
          <a:p>
            <a:pPr lvl="1"/>
            <a:r>
              <a:rPr lang="en-US">
                <a:solidFill>
                  <a:schemeClr val="bg1"/>
                </a:solidFill>
                <a:latin typeface="Arial" charset="0"/>
                <a:ea typeface="ＭＳ Ｐゴシック" charset="0"/>
                <a:cs typeface="ＭＳ Ｐゴシック" charset="0"/>
              </a:rPr>
              <a:t>Prioritize hubs</a:t>
            </a:r>
          </a:p>
          <a:p>
            <a:endParaRPr lang="en-US">
              <a:solidFill>
                <a:schemeClr val="bg1"/>
              </a:solidFill>
              <a:latin typeface="Arial" charset="0"/>
              <a:ea typeface="ＭＳ Ｐゴシック" charset="0"/>
              <a:cs typeface="ＭＳ Ｐゴシック" charset="0"/>
            </a:endParaRPr>
          </a:p>
          <a:p>
            <a:r>
              <a:rPr lang="en-US">
                <a:solidFill>
                  <a:schemeClr val="bg1"/>
                </a:solidFill>
                <a:latin typeface="Arial" charset="0"/>
                <a:ea typeface="ＭＳ Ｐゴシック" charset="0"/>
                <a:cs typeface="ＭＳ Ｐゴシック" charset="0"/>
              </a:rPr>
              <a:t>Building a </a:t>
            </a:r>
            <a:r>
              <a:rPr lang="en-US">
                <a:solidFill>
                  <a:srgbClr val="FFFF00"/>
                </a:solidFill>
                <a:latin typeface="Arial" charset="0"/>
                <a:ea typeface="ＭＳ Ｐゴシック" charset="0"/>
                <a:cs typeface="ＭＳ Ｐゴシック" charset="0"/>
              </a:rPr>
              <a:t>practical workflow</a:t>
            </a:r>
            <a:r>
              <a:rPr lang="en-US">
                <a:solidFill>
                  <a:schemeClr val="bg1"/>
                </a:solidFill>
                <a:latin typeface="Arial" charset="0"/>
                <a:ea typeface="ＭＳ Ｐゴシック" charset="0"/>
                <a:cs typeface="ＭＳ Ｐゴシック" charset="0"/>
              </a:rPr>
              <a:t> &amp; software tool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for cancer genomes</a:t>
            </a:r>
          </a:p>
          <a:p>
            <a:pPr lvl="1"/>
            <a:r>
              <a:rPr lang="en-US">
                <a:solidFill>
                  <a:schemeClr val="bg1"/>
                </a:solidFill>
                <a:latin typeface="Arial" charset="0"/>
                <a:ea typeface="ＭＳ Ｐゴシック" charset="0"/>
                <a:cs typeface="ＭＳ Ｐゴシック" charset="0"/>
              </a:rPr>
              <a:t>Identifying drivers </a:t>
            </a:r>
            <a:br>
              <a:rPr lang="en-US">
                <a:solidFill>
                  <a:schemeClr val="bg1"/>
                </a:solidFill>
                <a:latin typeface="Arial" charset="0"/>
                <a:ea typeface="ＭＳ Ｐゴシック" charset="0"/>
                <a:cs typeface="ＭＳ Ｐゴシック" charset="0"/>
              </a:rPr>
            </a:br>
            <a:r>
              <a:rPr lang="en-US">
                <a:solidFill>
                  <a:schemeClr val="bg1"/>
                </a:solidFill>
                <a:latin typeface="Arial" charset="0"/>
                <a:ea typeface="ＭＳ Ｐゴシック" charset="0"/>
                <a:cs typeface="ＭＳ Ｐゴシック" charset="0"/>
              </a:rPr>
              <a:t>as somatic variants breaking natural patterns</a:t>
            </a:r>
            <a:endParaRPr lang="en-US">
              <a:solidFill>
                <a:schemeClr val="bg1"/>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2526097121"/>
      </p:ext>
    </p:extLst>
  </p:cSld>
  <p:clrMapOvr>
    <a:masterClrMapping/>
  </p:clrMapOvr>
  <mc:AlternateContent xmlns:mc="http://schemas.openxmlformats.org/markup-compatibility/2006">
    <mc:Choice xmlns:p14="http://schemas.microsoft.com/office/powerpoint/2010/main" Requires="p14">
      <p:transition spd="slow" p14:dur="2000" advTm="64447"/>
    </mc:Choice>
    <mc:Fallback>
      <p:transition xmlns:p14="http://schemas.microsoft.com/office/powerpoint/2010/main" spd="slow" advTm="64447"/>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txBox="1">
            <a:spLocks/>
          </p:cNvSpPr>
          <p:nvPr/>
        </p:nvSpPr>
        <p:spPr bwMode="auto">
          <a:xfrm>
            <a:off x="115888" y="-41275"/>
            <a:ext cx="41021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solidFill>
                  <a:srgbClr val="800000"/>
                </a:solidFill>
              </a:rPr>
              <a:t>Cancer</a:t>
            </a:r>
            <a:r>
              <a:rPr lang="en-US" sz="3600" b="1">
                <a:solidFill>
                  <a:srgbClr val="000090"/>
                </a:solidFill>
              </a:rPr>
              <a:t> Prioritzation Acknowledgements</a:t>
            </a:r>
          </a:p>
        </p:txBody>
      </p:sp>
      <p:sp>
        <p:nvSpPr>
          <p:cNvPr id="115715" name="TextBox 9"/>
          <p:cNvSpPr txBox="1">
            <a:spLocks noChangeArrowheads="1"/>
          </p:cNvSpPr>
          <p:nvPr/>
        </p:nvSpPr>
        <p:spPr bwMode="auto">
          <a:xfrm>
            <a:off x="-227013" y="1203325"/>
            <a:ext cx="4787901"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latin typeface="Arial" charset="0"/>
                <a:cs typeface="Arial" charset="0"/>
              </a:rPr>
              <a:t>Yale</a:t>
            </a:r>
          </a:p>
          <a:p>
            <a:pPr algn="ctr" eaLnBrk="1" hangingPunct="1"/>
            <a:r>
              <a:rPr lang="en-US" sz="1600" b="1" u="sng">
                <a:solidFill>
                  <a:srgbClr val="77933C"/>
                </a:solidFill>
                <a:latin typeface="Arial" charset="0"/>
                <a:cs typeface="Arial" charset="0"/>
              </a:rPr>
              <a:t>Ekta Khurana, Yao Fu, Jieming Chen, </a:t>
            </a:r>
            <a:br>
              <a:rPr lang="en-US" sz="1600" b="1" u="sng">
                <a:solidFill>
                  <a:srgbClr val="77933C"/>
                </a:solidFill>
                <a:latin typeface="Arial" charset="0"/>
                <a:cs typeface="Arial" charset="0"/>
              </a:rPr>
            </a:br>
            <a:r>
              <a:rPr lang="en-US" sz="1600" b="1" u="sng">
                <a:solidFill>
                  <a:srgbClr val="008000"/>
                </a:solidFill>
                <a:latin typeface="Arial" charset="0"/>
                <a:cs typeface="Arial" charset="0"/>
              </a:rPr>
              <a:t>Xinmeng Mu</a:t>
            </a:r>
            <a:r>
              <a:rPr lang="en-US" sz="1600">
                <a:solidFill>
                  <a:srgbClr val="008000"/>
                </a:solidFill>
                <a:latin typeface="Arial" charset="0"/>
                <a:cs typeface="Arial" charset="0"/>
              </a:rPr>
              <a:t>, Lucas Lochovsky, </a:t>
            </a:r>
            <a:br>
              <a:rPr lang="en-US" sz="1600">
                <a:solidFill>
                  <a:srgbClr val="008000"/>
                </a:solidFill>
                <a:latin typeface="Arial" charset="0"/>
                <a:cs typeface="Arial" charset="0"/>
              </a:rPr>
            </a:br>
            <a:r>
              <a:rPr lang="en-US" sz="1600">
                <a:solidFill>
                  <a:srgbClr val="008000"/>
                </a:solidFill>
                <a:latin typeface="Arial" charset="0"/>
                <a:cs typeface="Arial" charset="0"/>
              </a:rPr>
              <a:t>Arif Harmanci, Alexej Abyzov, Suganthi Balasubramanian, Cristina Sisu, </a:t>
            </a:r>
            <a:br>
              <a:rPr lang="en-US" sz="1600">
                <a:solidFill>
                  <a:srgbClr val="008000"/>
                </a:solidFill>
                <a:latin typeface="Arial" charset="0"/>
                <a:cs typeface="Arial" charset="0"/>
              </a:rPr>
            </a:br>
            <a:r>
              <a:rPr lang="en-US" sz="1600">
                <a:solidFill>
                  <a:srgbClr val="008000"/>
                </a:solidFill>
                <a:latin typeface="Arial" charset="0"/>
                <a:cs typeface="Arial" charset="0"/>
              </a:rPr>
              <a:t>Declan Clarke, Mike Wilson</a:t>
            </a:r>
          </a:p>
          <a:p>
            <a:pPr algn="ctr" eaLnBrk="1" hangingPunct="1"/>
            <a:endParaRPr lang="en-US" sz="800" b="1">
              <a:solidFill>
                <a:srgbClr val="008000"/>
              </a:solidFill>
              <a:latin typeface="Arial" charset="0"/>
              <a:cs typeface="Arial" charset="0"/>
            </a:endParaRPr>
          </a:p>
          <a:p>
            <a:pPr algn="ctr" eaLnBrk="1" hangingPunct="1"/>
            <a:r>
              <a:rPr lang="en-US" sz="2000">
                <a:latin typeface="Arial" charset="0"/>
                <a:cs typeface="Arial" charset="0"/>
              </a:rPr>
              <a:t>Sanger</a:t>
            </a:r>
          </a:p>
          <a:p>
            <a:pPr algn="ctr" eaLnBrk="1" hangingPunct="1"/>
            <a:r>
              <a:rPr lang="en-US" sz="1600" b="1" u="sng">
                <a:solidFill>
                  <a:srgbClr val="008000"/>
                </a:solidFill>
                <a:latin typeface="Arial" charset="0"/>
                <a:cs typeface="Arial" charset="0"/>
              </a:rPr>
              <a:t>Vincenza Colonna</a:t>
            </a:r>
            <a:r>
              <a:rPr lang="en-US" sz="1600">
                <a:solidFill>
                  <a:srgbClr val="008000"/>
                </a:solidFill>
                <a:latin typeface="Arial" charset="0"/>
                <a:cs typeface="Arial" charset="0"/>
              </a:rPr>
              <a:t>, </a:t>
            </a:r>
          </a:p>
          <a:p>
            <a:pPr algn="ctr" eaLnBrk="1" hangingPunct="1"/>
            <a:r>
              <a:rPr lang="en-US" sz="1600">
                <a:solidFill>
                  <a:srgbClr val="008000"/>
                </a:solidFill>
                <a:latin typeface="Arial" charset="0"/>
                <a:cs typeface="Arial" charset="0"/>
              </a:rPr>
              <a:t>Yali Xue, </a:t>
            </a:r>
            <a:r>
              <a:rPr lang="en-US" sz="1600" b="1" u="sng">
                <a:solidFill>
                  <a:srgbClr val="008000"/>
                </a:solidFill>
                <a:latin typeface="Arial" charset="0"/>
                <a:cs typeface="Arial" charset="0"/>
              </a:rPr>
              <a:t>Chris Tyler-Smith</a:t>
            </a:r>
            <a:endParaRPr lang="en-US" sz="1800">
              <a:solidFill>
                <a:srgbClr val="800000"/>
              </a:solidFill>
              <a:latin typeface="Arial" charset="0"/>
              <a:cs typeface="Arial" charset="0"/>
            </a:endParaRPr>
          </a:p>
        </p:txBody>
      </p:sp>
      <p:sp>
        <p:nvSpPr>
          <p:cNvPr id="115716" name="Rectangle 13"/>
          <p:cNvSpPr>
            <a:spLocks noChangeArrowheads="1"/>
          </p:cNvSpPr>
          <p:nvPr/>
        </p:nvSpPr>
        <p:spPr bwMode="auto">
          <a:xfrm>
            <a:off x="388938" y="4108450"/>
            <a:ext cx="355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Arial" charset="0"/>
                <a:cs typeface="Arial" charset="0"/>
              </a:rPr>
              <a:t>US, UK, Switzerland….</a:t>
            </a:r>
          </a:p>
          <a:p>
            <a:pPr algn="ctr"/>
            <a:r>
              <a:rPr lang="en-US" sz="1100">
                <a:solidFill>
                  <a:srgbClr val="008000"/>
                </a:solidFill>
                <a:latin typeface="Arial" charset="0"/>
                <a:cs typeface="Arial" charset="0"/>
              </a:rPr>
              <a:t>Hyun Min Kang, Tuuli Lappalainen, Kathryn Beal, Daniel Challis, Yuan Chen, Laura Clarke, Fiona Cunningham, Emmanouil T. Dermitzakis, Uday Evani, Paul Flicek, Erik Garrison, Javier Herrero, Yong Kong, Kasper Lage, Daniel G. MacArthur, Gabor Marth, Donna Muzny, Tune H. Pers, Graham R. S. Ritchie, Jeffrey A. Rosenfeld, Fuli Yu, Richard Gibbs</a:t>
            </a:r>
          </a:p>
        </p:txBody>
      </p:sp>
      <p:sp>
        <p:nvSpPr>
          <p:cNvPr id="6" name="TextBox 5"/>
          <p:cNvSpPr txBox="1"/>
          <p:nvPr/>
        </p:nvSpPr>
        <p:spPr>
          <a:xfrm>
            <a:off x="501650" y="6445250"/>
            <a:ext cx="3330575" cy="276225"/>
          </a:xfrm>
          <a:prstGeom prst="rect">
            <a:avLst/>
          </a:prstGeom>
          <a:solidFill>
            <a:schemeClr val="tx1">
              <a:lumMod val="75000"/>
              <a:lumOff val="25000"/>
            </a:schemeClr>
          </a:solidFill>
          <a:ln>
            <a:solidFill>
              <a:schemeClr val="tx1"/>
            </a:solidFill>
          </a:ln>
        </p:spPr>
        <p:txBody>
          <a:bodyPr wrap="none">
            <a:spAutoFit/>
          </a:bodyPr>
          <a:lstStyle/>
          <a:p>
            <a:pPr defTabSz="914400">
              <a:defRPr/>
            </a:pPr>
            <a:r>
              <a:rPr lang="en-US" sz="1200" b="1" dirty="0">
                <a:solidFill>
                  <a:srgbClr val="FFFFFF"/>
                </a:solidFill>
                <a:latin typeface="Arial" charset="0"/>
              </a:rPr>
              <a:t>Hiring Postdocs. See </a:t>
            </a:r>
            <a:r>
              <a:rPr lang="en-US" sz="1200" b="1" dirty="0" err="1">
                <a:solidFill>
                  <a:srgbClr val="FFFFFF"/>
                </a:solidFill>
                <a:latin typeface="Arial" charset="0"/>
              </a:rPr>
              <a:t>gersteinlab.org</a:t>
            </a:r>
            <a:r>
              <a:rPr lang="en-US" sz="1200" b="1" dirty="0">
                <a:solidFill>
                  <a:srgbClr val="FFFFFF"/>
                </a:solidFill>
                <a:latin typeface="Arial" charset="0"/>
              </a:rPr>
              <a:t>/jobs !</a:t>
            </a:r>
          </a:p>
        </p:txBody>
      </p:sp>
      <p:pic>
        <p:nvPicPr>
          <p:cNvPr id="115718" name="Picture 199" descr="cover_nature.jpg"/>
          <p:cNvPicPr>
            <a:picLocks noChangeAspect="1"/>
          </p:cNvPicPr>
          <p:nvPr/>
        </p:nvPicPr>
        <p:blipFill>
          <a:blip r:embed="rId3">
            <a:extLst>
              <a:ext uri="{28A0092B-C50C-407E-A947-70E740481C1C}">
                <a14:useLocalDpi xmlns:a14="http://schemas.microsoft.com/office/drawing/2010/main" val="0"/>
              </a:ext>
            </a:extLst>
          </a:blip>
          <a:srcRect t="23117" b="15561"/>
          <a:stretch>
            <a:fillRect/>
          </a:stretch>
        </p:blipFill>
        <p:spPr bwMode="auto">
          <a:xfrm>
            <a:off x="7343775" y="646113"/>
            <a:ext cx="14081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1"/>
          <p:cNvSpPr txBox="1">
            <a:spLocks noChangeArrowheads="1"/>
          </p:cNvSpPr>
          <p:nvPr/>
        </p:nvSpPr>
        <p:spPr bwMode="auto">
          <a:xfrm>
            <a:off x="4995863" y="736600"/>
            <a:ext cx="1679575" cy="92392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8000"/>
                </a:solidFill>
              </a:rPr>
              <a:t>Functional Interpretation Subgroup</a:t>
            </a:r>
          </a:p>
        </p:txBody>
      </p:sp>
      <p:sp>
        <p:nvSpPr>
          <p:cNvPr id="115720" name="TextBox 8"/>
          <p:cNvSpPr txBox="1">
            <a:spLocks noChangeArrowheads="1"/>
          </p:cNvSpPr>
          <p:nvPr/>
        </p:nvSpPr>
        <p:spPr bwMode="auto">
          <a:xfrm>
            <a:off x="7245350" y="214313"/>
            <a:ext cx="173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~1000 “authors”</a:t>
            </a:r>
          </a:p>
        </p:txBody>
      </p:sp>
      <p:sp>
        <p:nvSpPr>
          <p:cNvPr id="115721" name="TextBox 10"/>
          <p:cNvSpPr txBox="1">
            <a:spLocks noChangeArrowheads="1"/>
          </p:cNvSpPr>
          <p:nvPr/>
        </p:nvSpPr>
        <p:spPr bwMode="auto">
          <a:xfrm>
            <a:off x="5187950" y="214313"/>
            <a:ext cx="1233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8000"/>
                </a:solidFill>
              </a:rPr>
              <a:t>~50 people</a:t>
            </a:r>
          </a:p>
        </p:txBody>
      </p:sp>
      <p:cxnSp>
        <p:nvCxnSpPr>
          <p:cNvPr id="8" name="Straight Arrow Connector 7"/>
          <p:cNvCxnSpPr>
            <a:endCxn id="115721" idx="3"/>
          </p:cNvCxnSpPr>
          <p:nvPr/>
        </p:nvCxnSpPr>
        <p:spPr>
          <a:xfrm flipH="1">
            <a:off x="6421438" y="396875"/>
            <a:ext cx="8239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5721" idx="1"/>
            <a:endCxn id="115714" idx="3"/>
          </p:cNvCxnSpPr>
          <p:nvPr/>
        </p:nvCxnSpPr>
        <p:spPr>
          <a:xfrm flipH="1">
            <a:off x="4217988" y="400050"/>
            <a:ext cx="96996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15724" name="Picture 1" descr="DSC0305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875" y="3635375"/>
            <a:ext cx="4273550" cy="3205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5725" name="TextBox 9"/>
          <p:cNvSpPr txBox="1">
            <a:spLocks noChangeArrowheads="1"/>
          </p:cNvSpPr>
          <p:nvPr/>
        </p:nvSpPr>
        <p:spPr bwMode="auto">
          <a:xfrm>
            <a:off x="4217988" y="1754188"/>
            <a:ext cx="4759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latin typeface="Arial" charset="0"/>
                <a:cs typeface="Arial" charset="0"/>
              </a:rPr>
              <a:t>Cornell</a:t>
            </a:r>
          </a:p>
          <a:p>
            <a:pPr algn="ctr" eaLnBrk="1" hangingPunct="1"/>
            <a:r>
              <a:rPr lang="en-US" sz="1600">
                <a:solidFill>
                  <a:srgbClr val="008000"/>
                </a:solidFill>
                <a:latin typeface="Arial" charset="0"/>
                <a:cs typeface="Arial" charset="0"/>
              </a:rPr>
              <a:t>Steven Lipkin, Jishnu Das, Robert Fragoza, Xiaomu Wei, </a:t>
            </a:r>
            <a:r>
              <a:rPr lang="en-US" sz="1600" b="1" u="sng">
                <a:solidFill>
                  <a:srgbClr val="008000"/>
                </a:solidFill>
                <a:latin typeface="Arial" charset="0"/>
                <a:cs typeface="Arial" charset="0"/>
              </a:rPr>
              <a:t>Haiyuan Yu</a:t>
            </a:r>
            <a:endParaRPr lang="en-US" sz="2000" b="1" u="sng">
              <a:solidFill>
                <a:srgbClr val="008000"/>
              </a:solidFill>
              <a:latin typeface="Arial" charset="0"/>
              <a:cs typeface="Arial" charset="0"/>
            </a:endParaRPr>
          </a:p>
          <a:p>
            <a:pPr algn="ctr" eaLnBrk="1" hangingPunct="1"/>
            <a:endParaRPr lang="en-US" sz="600" b="1">
              <a:solidFill>
                <a:srgbClr val="800000"/>
              </a:solidFill>
              <a:latin typeface="Arial" charset="0"/>
              <a:cs typeface="Arial" charset="0"/>
            </a:endParaRPr>
          </a:p>
          <a:p>
            <a:pPr algn="ctr" eaLnBrk="1" hangingPunct="1"/>
            <a:r>
              <a:rPr lang="en-US" sz="1800">
                <a:solidFill>
                  <a:srgbClr val="800000"/>
                </a:solidFill>
                <a:latin typeface="Arial" charset="0"/>
                <a:cs typeface="Arial" charset="0"/>
              </a:rPr>
              <a:t> Andrea Sboner, Dimple Chakravarty, Naoki Kitabayashi, Vaja Liluashvili, </a:t>
            </a:r>
            <a:br>
              <a:rPr lang="en-US" sz="1800">
                <a:solidFill>
                  <a:srgbClr val="800000"/>
                </a:solidFill>
                <a:latin typeface="Arial" charset="0"/>
                <a:cs typeface="Arial" charset="0"/>
              </a:rPr>
            </a:br>
            <a:r>
              <a:rPr lang="en-US" sz="1800">
                <a:solidFill>
                  <a:srgbClr val="800000"/>
                </a:solidFill>
                <a:latin typeface="Arial" charset="0"/>
                <a:cs typeface="Arial" charset="0"/>
              </a:rPr>
              <a:t>Zeynep H. Gümüş, </a:t>
            </a:r>
            <a:r>
              <a:rPr lang="en-US" sz="1800" b="1" u="sng">
                <a:solidFill>
                  <a:srgbClr val="800000"/>
                </a:solidFill>
                <a:latin typeface="Arial" charset="0"/>
                <a:cs typeface="Arial" charset="0"/>
              </a:rPr>
              <a:t>Mark A. Rubin</a:t>
            </a:r>
            <a:r>
              <a:rPr lang="en-US" sz="1800" b="1">
                <a:solidFill>
                  <a:srgbClr val="800000"/>
                </a:solidFill>
                <a:latin typeface="Arial" charset="0"/>
                <a:cs typeface="Arial" charset="0"/>
              </a:rPr>
              <a:t/>
            </a:r>
            <a:br>
              <a:rPr lang="en-US" sz="1800" b="1">
                <a:solidFill>
                  <a:srgbClr val="800000"/>
                </a:solidFill>
                <a:latin typeface="Arial" charset="0"/>
                <a:cs typeface="Arial" charset="0"/>
              </a:rPr>
            </a:br>
            <a:endParaRPr lang="en-US" sz="1800">
              <a:solidFill>
                <a:srgbClr val="800000"/>
              </a:solidFill>
              <a:latin typeface="Arial" charset="0"/>
              <a:cs typeface="Arial" charset="0"/>
            </a:endParaRPr>
          </a:p>
        </p:txBody>
      </p:sp>
    </p:spTree>
    <p:extLst>
      <p:ext uri="{BB962C8B-B14F-4D97-AF65-F5344CB8AC3E}">
        <p14:creationId xmlns:p14="http://schemas.microsoft.com/office/powerpoint/2010/main" val="1959800276"/>
      </p:ext>
    </p:extLst>
  </p:cSld>
  <p:clrMapOvr>
    <a:masterClrMapping/>
  </p:clrMapOvr>
  <mc:AlternateContent xmlns:mc="http://schemas.openxmlformats.org/markup-compatibility/2006">
    <mc:Choice xmlns:p14="http://schemas.microsoft.com/office/powerpoint/2010/main" Requires="p14">
      <p:transition spd="slow" p14:dur="2000" advTm="36164"/>
    </mc:Choice>
    <mc:Fallback>
      <p:transition xmlns:p14="http://schemas.microsoft.com/office/powerpoint/2010/main" spd="slow" advTm="36164"/>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a:latin typeface="Arial" charset="0"/>
                <a:ea typeface="ＭＳ Ｐゴシック" charset="0"/>
                <a:cs typeface="ＭＳ Ｐゴシック" charset="0"/>
              </a:rPr>
              <a:t>Info about content in this slide pack</a:t>
            </a:r>
          </a:p>
        </p:txBody>
      </p:sp>
      <p:sp>
        <p:nvSpPr>
          <p:cNvPr id="117762" name="Content Placeholder 2"/>
          <p:cNvSpPr>
            <a:spLocks noGrp="1"/>
          </p:cNvSpPr>
          <p:nvPr>
            <p:ph idx="1"/>
          </p:nvPr>
        </p:nvSpPr>
        <p:spPr/>
        <p:txBody>
          <a:bodyPr/>
          <a:lstStyle/>
          <a:p>
            <a:r>
              <a:rPr lang="en-US">
                <a:latin typeface="Arial" charset="0"/>
                <a:ea typeface="ＭＳ Ｐゴシック" charset="0"/>
                <a:cs typeface="ＭＳ Ｐゴシック" charset="0"/>
              </a:rPr>
              <a:t>PERMISSIONS: This Presentation is copyright Mark Gerstein, Yale University, 2013. Please read permissions statement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http://www.gersteinlab.org/misc/permissions.html . </a:t>
            </a:r>
            <a:br>
              <a:rPr lang="en-US">
                <a:latin typeface="Arial" charset="0"/>
                <a:ea typeface="ＭＳ Ｐゴシック" charset="0"/>
                <a:cs typeface="ＭＳ Ｐゴシック" charset="0"/>
              </a:rPr>
            </a:br>
            <a:r>
              <a:rPr lang="en-US" sz="1600">
                <a:latin typeface="Arial" charset="0"/>
                <a:ea typeface="ＭＳ Ｐゴシック" charset="0"/>
                <a:cs typeface="ＭＳ Ｐゴシック" charset="0"/>
              </a:rPr>
              <a:t>Feel free to use images in the talk with PROPER acknowledgement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(via citation to relevant papers or link to gersteinlab.org)</a:t>
            </a:r>
            <a:r>
              <a:rPr lang="en-US">
                <a:latin typeface="Arial" charset="0"/>
                <a:ea typeface="ＭＳ Ｐゴシック" charset="0"/>
                <a:cs typeface="ＭＳ Ｐゴシック" charset="0"/>
              </a:rPr>
              <a:t>. </a:t>
            </a:r>
          </a:p>
          <a:p>
            <a:r>
              <a:rPr lang="en-US" sz="1300">
                <a:latin typeface="Arial" charset="0"/>
                <a:ea typeface="ＭＳ Ｐゴシック" charset="0"/>
                <a:cs typeface="ＭＳ Ｐゴシック" charset="0"/>
              </a:rPr>
              <a:t>Paper references in the talk were mostly from Papers.GersteinLab.org.  </a:t>
            </a:r>
          </a:p>
          <a:p>
            <a:r>
              <a:rPr lang="en-US" sz="1300">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kwpotppt , that can be easily queried from flickr, viz: http://www.flickr.com/photos/mbgmbg/tags/kwpotppt </a:t>
            </a:r>
          </a:p>
        </p:txBody>
      </p:sp>
    </p:spTree>
    <p:extLst>
      <p:ext uri="{BB962C8B-B14F-4D97-AF65-F5344CB8AC3E}">
        <p14:creationId xmlns:p14="http://schemas.microsoft.com/office/powerpoint/2010/main" val="1733553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M\Desktop\blank_world_map.gif"/>
          <p:cNvPicPr>
            <a:picLocks noChangeAspect="1" noChangeArrowheads="1"/>
          </p:cNvPicPr>
          <p:nvPr/>
        </p:nvPicPr>
        <p:blipFill>
          <a:blip r:embed="rId2" cstate="print"/>
          <a:srcRect/>
          <a:stretch>
            <a:fillRect/>
          </a:stretch>
        </p:blipFill>
        <p:spPr bwMode="auto">
          <a:xfrm>
            <a:off x="4610215" y="1600200"/>
            <a:ext cx="4381385" cy="3124200"/>
          </a:xfrm>
          <a:prstGeom prst="rect">
            <a:avLst/>
          </a:prstGeom>
          <a:noFill/>
        </p:spPr>
      </p:pic>
      <p:sp>
        <p:nvSpPr>
          <p:cNvPr id="2" name="Title 1"/>
          <p:cNvSpPr>
            <a:spLocks noGrp="1"/>
          </p:cNvSpPr>
          <p:nvPr>
            <p:ph type="title"/>
          </p:nvPr>
        </p:nvSpPr>
        <p:spPr>
          <a:xfrm>
            <a:off x="457200" y="76200"/>
            <a:ext cx="8229600" cy="1143000"/>
          </a:xfrm>
        </p:spPr>
        <p:txBody>
          <a:bodyPr/>
          <a:lstStyle/>
          <a:p>
            <a:r>
              <a:rPr lang="en-US" dirty="0" smtClean="0"/>
              <a:t>The International </a:t>
            </a:r>
            <a:r>
              <a:rPr lang="en-US" dirty="0" err="1" smtClean="0"/>
              <a:t>HapMap</a:t>
            </a:r>
            <a:r>
              <a:rPr lang="en-US" dirty="0" smtClean="0"/>
              <a:t> Project</a:t>
            </a:r>
            <a:endParaRPr lang="en-US" dirty="0"/>
          </a:p>
        </p:txBody>
      </p:sp>
      <p:sp>
        <p:nvSpPr>
          <p:cNvPr id="3" name="Content Placeholder 2"/>
          <p:cNvSpPr>
            <a:spLocks noGrp="1"/>
          </p:cNvSpPr>
          <p:nvPr>
            <p:ph idx="1"/>
          </p:nvPr>
        </p:nvSpPr>
        <p:spPr>
          <a:xfrm>
            <a:off x="457200" y="1143000"/>
            <a:ext cx="8229600" cy="5486400"/>
          </a:xfrm>
        </p:spPr>
        <p:txBody>
          <a:bodyPr>
            <a:normAutofit/>
          </a:bodyPr>
          <a:lstStyle/>
          <a:p>
            <a:r>
              <a:rPr lang="en-US" sz="2400" dirty="0" smtClean="0"/>
              <a:t>Involved </a:t>
            </a:r>
            <a:r>
              <a:rPr lang="en-US" sz="2400" dirty="0" err="1" smtClean="0"/>
              <a:t>Illumina</a:t>
            </a:r>
            <a:r>
              <a:rPr lang="en-US" sz="2400" dirty="0" smtClean="0"/>
              <a:t>, </a:t>
            </a:r>
            <a:br>
              <a:rPr lang="en-US" sz="2400" dirty="0" smtClean="0"/>
            </a:br>
            <a:r>
              <a:rPr lang="en-US" sz="2400" dirty="0" err="1" smtClean="0"/>
              <a:t>Affymetrix</a:t>
            </a:r>
            <a:r>
              <a:rPr lang="en-US" sz="2400" dirty="0" smtClean="0"/>
              <a:t>,</a:t>
            </a:r>
            <a:br>
              <a:rPr lang="en-US" sz="2400" dirty="0" smtClean="0"/>
            </a:br>
            <a:r>
              <a:rPr lang="en-US" sz="2400" dirty="0" smtClean="0"/>
              <a:t>&gt;20 institutions worldwide</a:t>
            </a:r>
          </a:p>
          <a:p>
            <a:r>
              <a:rPr lang="en-US" sz="2400" dirty="0" smtClean="0"/>
              <a:t>HapMap1 (2003) and </a:t>
            </a:r>
            <a:br>
              <a:rPr lang="en-US" sz="2400" dirty="0" smtClean="0"/>
            </a:br>
            <a:r>
              <a:rPr lang="en-US" sz="2400" dirty="0" smtClean="0"/>
              <a:t>Hapmap2 (2005)</a:t>
            </a:r>
            <a:br>
              <a:rPr lang="en-US" sz="2400" dirty="0" smtClean="0"/>
            </a:br>
            <a:r>
              <a:rPr lang="en-US" sz="2400" dirty="0" smtClean="0"/>
              <a:t>- 4 populations (270 </a:t>
            </a:r>
            <a:r>
              <a:rPr lang="en-US" sz="2400" dirty="0" err="1" smtClean="0"/>
              <a:t>indiv</a:t>
            </a:r>
            <a:r>
              <a:rPr lang="en-US" sz="2400" dirty="0" smtClean="0"/>
              <a:t>): </a:t>
            </a:r>
            <a:br>
              <a:rPr lang="en-US" sz="2400" dirty="0" smtClean="0"/>
            </a:br>
            <a:r>
              <a:rPr lang="en-US" sz="2400" dirty="0" smtClean="0"/>
              <a:t>CEU (NW European from Utah), </a:t>
            </a:r>
            <a:br>
              <a:rPr lang="en-US" sz="2400" dirty="0" smtClean="0"/>
            </a:br>
            <a:r>
              <a:rPr lang="en-US" sz="2400" dirty="0" smtClean="0"/>
              <a:t>CHB (Han Chinese from Beijing), </a:t>
            </a:r>
            <a:br>
              <a:rPr lang="en-US" sz="2400" dirty="0" smtClean="0"/>
            </a:br>
            <a:r>
              <a:rPr lang="en-US" sz="2400" dirty="0" smtClean="0"/>
              <a:t>JPT (Japanese from Tokyo), </a:t>
            </a:r>
            <a:br>
              <a:rPr lang="en-US" sz="2400" dirty="0" smtClean="0"/>
            </a:br>
            <a:r>
              <a:rPr lang="en-US" sz="2400" dirty="0" smtClean="0"/>
              <a:t>YRI (</a:t>
            </a:r>
            <a:r>
              <a:rPr lang="en-US" sz="2400" dirty="0" err="1" smtClean="0"/>
              <a:t>Yoruban</a:t>
            </a:r>
            <a:r>
              <a:rPr lang="en-US" sz="2400" dirty="0" smtClean="0"/>
              <a:t> from Nigeria)</a:t>
            </a:r>
          </a:p>
          <a:p>
            <a:r>
              <a:rPr lang="en-US" sz="2400" dirty="0" smtClean="0"/>
              <a:t>Hapmap3 (2010) </a:t>
            </a:r>
            <a:br>
              <a:rPr lang="en-US" sz="2400" dirty="0" smtClean="0"/>
            </a:br>
            <a:r>
              <a:rPr lang="en-US" sz="2400" dirty="0" smtClean="0"/>
              <a:t>- 11 populations (4+7, 1301 </a:t>
            </a:r>
            <a:r>
              <a:rPr lang="en-US" sz="2400" dirty="0" err="1" smtClean="0"/>
              <a:t>indiv</a:t>
            </a:r>
            <a:r>
              <a:rPr lang="en-US" sz="2400" dirty="0" smtClean="0"/>
              <a:t>)</a:t>
            </a:r>
          </a:p>
        </p:txBody>
      </p:sp>
      <p:sp>
        <p:nvSpPr>
          <p:cNvPr id="9" name="Oval 8"/>
          <p:cNvSpPr/>
          <p:nvPr/>
        </p:nvSpPr>
        <p:spPr>
          <a:xfrm>
            <a:off x="7848600" y="2438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53400" y="251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93733" y="242993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00800" y="3048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2515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9248"/>
            <a:ext cx="8229600" cy="5586916"/>
          </a:xfrm>
        </p:spPr>
        <p:txBody>
          <a:bodyPr>
            <a:normAutofit fontScale="85000" lnSpcReduction="20000"/>
          </a:bodyPr>
          <a:lstStyle/>
          <a:p>
            <a:r>
              <a:rPr lang="en-US" dirty="0" smtClean="0"/>
              <a:t>In GWAS, only common SNPs (generally, with minor allele frequency &gt; 5%) are considered</a:t>
            </a:r>
          </a:p>
          <a:p>
            <a:pPr lvl="1"/>
            <a:r>
              <a:rPr lang="en-US" dirty="0" smtClean="0"/>
              <a:t>Only common SNPs can “tag” other common SNPs, and vice versa.</a:t>
            </a:r>
          </a:p>
          <a:p>
            <a:pPr lvl="1"/>
            <a:r>
              <a:rPr lang="en-US" dirty="0" smtClean="0"/>
              <a:t>The actual “causal” SNPs are usually not directly genotyped</a:t>
            </a:r>
          </a:p>
          <a:p>
            <a:endParaRPr lang="en-US" dirty="0"/>
          </a:p>
          <a:p>
            <a:r>
              <a:rPr lang="en-US" dirty="0" smtClean="0"/>
              <a:t>With NGS, we can:</a:t>
            </a:r>
          </a:p>
          <a:p>
            <a:pPr lvl="1"/>
            <a:r>
              <a:rPr lang="en-US" dirty="0" smtClean="0"/>
              <a:t>Analyze rare variants</a:t>
            </a:r>
          </a:p>
          <a:p>
            <a:pPr lvl="1"/>
            <a:r>
              <a:rPr lang="en-US" dirty="0" smtClean="0"/>
              <a:t>Get much better (highest possible) resolution</a:t>
            </a:r>
            <a:endParaRPr lang="en-US" dirty="0"/>
          </a:p>
          <a:p>
            <a:pPr marL="0" indent="0">
              <a:buNone/>
            </a:pPr>
            <a:endParaRPr lang="en-US" dirty="0" smtClean="0"/>
          </a:p>
          <a:p>
            <a:r>
              <a:rPr lang="en-US" dirty="0" smtClean="0"/>
              <a:t>But, are we there yet?</a:t>
            </a:r>
            <a:endParaRPr lang="en-US" dirty="0"/>
          </a:p>
          <a:p>
            <a:pPr lvl="1"/>
            <a:r>
              <a:rPr lang="en-US" dirty="0" smtClean="0"/>
              <a:t>What are the challenges of analyzing rare variants?</a:t>
            </a:r>
          </a:p>
          <a:p>
            <a:pPr lvl="1"/>
            <a:r>
              <a:rPr lang="en-US" dirty="0" smtClean="0"/>
              <a:t>What have we done?</a:t>
            </a:r>
          </a:p>
        </p:txBody>
      </p:sp>
    </p:spTree>
    <p:extLst>
      <p:ext uri="{BB962C8B-B14F-4D97-AF65-F5344CB8AC3E}">
        <p14:creationId xmlns:p14="http://schemas.microsoft.com/office/powerpoint/2010/main" val="22725518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4458"/>
            <a:ext cx="8229600" cy="6001292"/>
          </a:xfrm>
        </p:spPr>
        <p:txBody>
          <a:bodyPr/>
          <a:lstStyle/>
          <a:p>
            <a:r>
              <a:rPr lang="en-US" altLang="zh-CN" dirty="0" smtClean="0"/>
              <a:t>Challenge #1: </a:t>
            </a:r>
            <a:r>
              <a:rPr lang="en-US" altLang="zh-CN" dirty="0" smtClean="0">
                <a:solidFill>
                  <a:srgbClr val="FF0000"/>
                </a:solidFill>
              </a:rPr>
              <a:t>Very limited statistical power</a:t>
            </a:r>
            <a:endParaRPr lang="en-US" dirty="0" smtClean="0">
              <a:solidFill>
                <a:srgbClr val="FF0000"/>
              </a:solidFill>
            </a:endParaRPr>
          </a:p>
          <a:p>
            <a:r>
              <a:rPr lang="en-US" dirty="0" smtClean="0"/>
              <a:t>A toy example:</a:t>
            </a:r>
          </a:p>
          <a:p>
            <a:r>
              <a:rPr lang="en-US" dirty="0" smtClean="0"/>
              <a:t>Suppose we wish to test the association between a gene (with alleles A and B) and human height. </a:t>
            </a:r>
            <a:r>
              <a:rPr lang="en-US" dirty="0"/>
              <a:t>W</a:t>
            </a:r>
            <a:r>
              <a:rPr lang="en-US" dirty="0" smtClean="0"/>
              <a:t>e collected 100 individuals from the population</a:t>
            </a:r>
          </a:p>
          <a:p>
            <a:pPr marL="4572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09921187"/>
              </p:ext>
            </p:extLst>
          </p:nvPr>
        </p:nvGraphicFramePr>
        <p:xfrm>
          <a:off x="1524000" y="4093234"/>
          <a:ext cx="6096000" cy="1483360"/>
        </p:xfrm>
        <a:graphic>
          <a:graphicData uri="http://schemas.openxmlformats.org/drawingml/2006/table">
            <a:tbl>
              <a:tblPr firstRow="1" bandRow="1">
                <a:tableStyleId>{2D5ABB26-0587-4C30-8999-92F81FD0307C}</a:tableStyleId>
              </a:tblPr>
              <a:tblGrid>
                <a:gridCol w="1219200"/>
                <a:gridCol w="1219200"/>
                <a:gridCol w="1219200"/>
                <a:gridCol w="1219200"/>
                <a:gridCol w="1219200"/>
              </a:tblGrid>
              <a:tr h="370840">
                <a:tc rowSpan="2">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dirty="0" smtClean="0"/>
                        <a:t>Scenario</a:t>
                      </a:r>
                      <a:r>
                        <a:rPr lang="en-US" baseline="0" dirty="0" smtClean="0"/>
                        <a:t> #1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gridSpan="2">
                  <a:txBody>
                    <a:bodyPr/>
                    <a:lstStyle/>
                    <a:p>
                      <a:pPr algn="ctr"/>
                      <a:r>
                        <a:rPr lang="en-US" dirty="0" smtClean="0"/>
                        <a:t>Scenario</a:t>
                      </a:r>
                      <a:r>
                        <a:rPr lang="en-US" baseline="0" dirty="0" smtClean="0"/>
                        <a:t> #2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r>
              <a:tr h="370840">
                <a:tc vMerge="1">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Allele</a:t>
                      </a:r>
                      <a:r>
                        <a:rPr lang="en-US" baseline="0" dirty="0" smtClean="0"/>
                        <a:t> A</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Allele B</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Allele A</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Allele B</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smtClean="0"/>
                        <a:t># of </a:t>
                      </a:r>
                      <a:r>
                        <a:rPr lang="en-US" dirty="0" err="1" smtClean="0"/>
                        <a:t>indiv</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70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30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99</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dirty="0" err="1" smtClean="0"/>
                        <a:t>Avg</a:t>
                      </a:r>
                      <a:r>
                        <a:rPr lang="en-US" baseline="0" dirty="0" smtClean="0"/>
                        <a:t> height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6’1’’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287867" y="5690571"/>
            <a:ext cx="8635297" cy="830997"/>
          </a:xfrm>
          <a:prstGeom prst="rect">
            <a:avLst/>
          </a:prstGeom>
          <a:noFill/>
        </p:spPr>
        <p:txBody>
          <a:bodyPr wrap="none" rtlCol="0">
            <a:spAutoFit/>
          </a:bodyPr>
          <a:lstStyle/>
          <a:p>
            <a:r>
              <a:rPr lang="en-US" sz="2400" dirty="0" smtClean="0">
                <a:solidFill>
                  <a:srgbClr val="FF0000"/>
                </a:solidFill>
              </a:rPr>
              <a:t>Equal effect size</a:t>
            </a:r>
            <a:r>
              <a:rPr lang="en-US" sz="2400" dirty="0" smtClean="0"/>
              <a:t> for the variants in the two scenarios</a:t>
            </a:r>
          </a:p>
          <a:p>
            <a:r>
              <a:rPr lang="en-US" sz="2400" dirty="0" smtClean="0"/>
              <a:t>In which scenario, you are more inclined to believe the association?</a:t>
            </a:r>
            <a:endParaRPr lang="en-US" sz="2400" dirty="0"/>
          </a:p>
        </p:txBody>
      </p:sp>
    </p:spTree>
    <p:extLst>
      <p:ext uri="{BB962C8B-B14F-4D97-AF65-F5344CB8AC3E}">
        <p14:creationId xmlns:p14="http://schemas.microsoft.com/office/powerpoint/2010/main" val="40902292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185"/>
            <a:ext cx="8229600" cy="5465151"/>
          </a:xfrm>
        </p:spPr>
        <p:txBody>
          <a:bodyPr/>
          <a:lstStyle/>
          <a:p>
            <a:r>
              <a:rPr lang="en-US" dirty="0" smtClean="0"/>
              <a:t>To maintain the same statistical power, a rare variant must have </a:t>
            </a:r>
            <a:r>
              <a:rPr lang="en-US" dirty="0" smtClean="0">
                <a:solidFill>
                  <a:srgbClr val="FF0000"/>
                </a:solidFill>
              </a:rPr>
              <a:t>much larger effect size</a:t>
            </a:r>
            <a:r>
              <a:rPr lang="en-US" dirty="0" smtClean="0"/>
              <a:t> than a common variant.</a:t>
            </a:r>
            <a:endParaRPr lang="en-US" dirty="0"/>
          </a:p>
        </p:txBody>
      </p:sp>
      <p:pic>
        <p:nvPicPr>
          <p:cNvPr id="4" name="Picture 3" descr="effectSi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285" y="1495542"/>
            <a:ext cx="5604436" cy="4597076"/>
          </a:xfrm>
          <a:prstGeom prst="rect">
            <a:avLst/>
          </a:prstGeom>
        </p:spPr>
      </p:pic>
      <p:sp>
        <p:nvSpPr>
          <p:cNvPr id="5" name="TextBox 4"/>
          <p:cNvSpPr txBox="1"/>
          <p:nvPr/>
        </p:nvSpPr>
        <p:spPr>
          <a:xfrm>
            <a:off x="392507" y="6114362"/>
            <a:ext cx="8034681" cy="584776"/>
          </a:xfrm>
          <a:prstGeom prst="rect">
            <a:avLst/>
          </a:prstGeom>
          <a:noFill/>
        </p:spPr>
        <p:txBody>
          <a:bodyPr wrap="square" rtlCol="0">
            <a:spAutoFit/>
          </a:bodyPr>
          <a:lstStyle/>
          <a:p>
            <a:r>
              <a:rPr lang="en-US" sz="1600" dirty="0"/>
              <a:t>Finding the missing heritability of complex </a:t>
            </a:r>
            <a:r>
              <a:rPr lang="en-US" sz="1600" dirty="0" smtClean="0"/>
              <a:t>diseases. T A </a:t>
            </a:r>
            <a:r>
              <a:rPr lang="en-US" sz="1600" dirty="0" err="1" smtClean="0"/>
              <a:t>Manolio</a:t>
            </a:r>
            <a:r>
              <a:rPr lang="en-US" sz="1600" dirty="0" smtClean="0"/>
              <a:t>, F S </a:t>
            </a:r>
            <a:r>
              <a:rPr lang="en-US" sz="1600" dirty="0" err="1" smtClean="0"/>
              <a:t>Collions</a:t>
            </a:r>
            <a:r>
              <a:rPr lang="en-US" sz="1600" dirty="0" smtClean="0"/>
              <a:t>, N J Cox, et al. Nature Reviews. 2009</a:t>
            </a:r>
            <a:endParaRPr lang="en-US" sz="1600" dirty="0"/>
          </a:p>
        </p:txBody>
      </p:sp>
    </p:spTree>
    <p:extLst>
      <p:ext uri="{BB962C8B-B14F-4D97-AF65-F5344CB8AC3E}">
        <p14:creationId xmlns:p14="http://schemas.microsoft.com/office/powerpoint/2010/main" val="86738670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0.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1.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1.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2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9.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4518</TotalTime>
  <Words>2722</Words>
  <Application>Microsoft Macintosh PowerPoint</Application>
  <PresentationFormat>On-screen Show (4:3)</PresentationFormat>
  <Paragraphs>479</Paragraphs>
  <Slides>58</Slides>
  <Notes>19</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Genetic Association Analysis --- impact of NGS</vt:lpstr>
      <vt:lpstr>PowerPoint Presentation</vt:lpstr>
      <vt:lpstr>PowerPoint Presentation</vt:lpstr>
      <vt:lpstr>Linkage Disequilibrium</vt:lpstr>
      <vt:lpstr>PowerPoint Presentation</vt:lpstr>
      <vt:lpstr>The International HapMap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Non-coding variant annotation,  with the FunSeq Workflow</vt:lpstr>
      <vt:lpstr>Where is Waldo? (Using Annotation to Prioritize the ~3M Germline variants &amp;  ~5K Somatic Mutations in a Tumor Sample)</vt:lpstr>
      <vt:lpstr>Sources  of Annotation: Comparative  &amp;  Functional</vt:lpstr>
      <vt:lpstr>PowerPoint Presentation</vt:lpstr>
      <vt:lpstr>Noncoding Variant Annotation Tools</vt:lpstr>
      <vt:lpstr>Non-coding variant annotation,  with FunSeq Workflow</vt:lpstr>
      <vt:lpstr>Gene categories with known phenotypic effects</vt:lpstr>
      <vt:lpstr>Enrichment of rare SNPs as a metric for Negative Selection</vt:lpstr>
      <vt:lpstr>Negative selection in non-coding elements</vt:lpstr>
      <vt:lpstr>~700 specific sub-categories of broad non-coding categories; Possible to study now using 1000G Phase 1</vt:lpstr>
      <vt:lpstr>Differential selective constraints among sub-categories</vt:lpstr>
      <vt:lpstr>SNPs which break TF motifs are under stronger selection</vt:lpstr>
      <vt:lpstr>Negative selection and tissue-specificity of coding and non-coding regions</vt:lpstr>
      <vt:lpstr>Can we identify which non-coding elements are under very strong “coding-like” selection ?</vt:lpstr>
      <vt:lpstr>Indels and larger SVs show largely consistent patterns to SNPs</vt:lpstr>
      <vt:lpstr>Non-coding variant annotation,  with FunSeq Workflow</vt:lpstr>
      <vt:lpstr>Gene centralities in networks reflect their selection constraints</vt:lpstr>
      <vt:lpstr>PowerPoint Presentation</vt:lpstr>
      <vt:lpstr>Gene properties in Multinet</vt:lpstr>
      <vt:lpstr>Non-coding variant annotation,  with FunSeq Workflow</vt:lpstr>
      <vt:lpstr>Noncoding cancer variants from whole-genome sequencing</vt:lpstr>
      <vt:lpstr>Germline vs somatic variants</vt:lpstr>
      <vt:lpstr>Identification of non-coding candidate drivers amongst somatic variants: Scheme</vt:lpstr>
      <vt:lpstr>FunSeq.GersteinLab.org :  webserver &amp; code download</vt:lpstr>
      <vt:lpstr>PowerPoint Presentation</vt:lpstr>
      <vt:lpstr>PowerPoint Presentation</vt:lpstr>
      <vt:lpstr>Non-coding variant annotation,  with FunSeq Workflow</vt:lpstr>
      <vt:lpstr>PowerPoint Presentation</vt:lpstr>
      <vt:lpstr>Info about content in this slide pack</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Association Analysis --- implications of NGS</dc:title>
  <dc:creator>Cong Li</dc:creator>
  <cp:lastModifiedBy>Cong Li</cp:lastModifiedBy>
  <cp:revision>154</cp:revision>
  <dcterms:created xsi:type="dcterms:W3CDTF">2013-09-19T15:01:20Z</dcterms:created>
  <dcterms:modified xsi:type="dcterms:W3CDTF">2013-11-06T00:03:26Z</dcterms:modified>
</cp:coreProperties>
</file>