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83" r:id="rId5"/>
    <p:sldId id="282" r:id="rId6"/>
    <p:sldId id="284" r:id="rId7"/>
    <p:sldId id="259" r:id="rId8"/>
    <p:sldId id="260" r:id="rId9"/>
    <p:sldId id="285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8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FB11AA-6CDF-224E-90A1-70C3B7FE54C4}" type="datetimeFigureOut">
              <a:rPr lang="en-US" smtClean="0"/>
              <a:t>2/15/14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25D69B-F7AB-7143-ABDE-6308EFB4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860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background of GWAS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5D69B-F7AB-7143-ABDE-6308EFB49A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02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Define LD</a:t>
            </a:r>
            <a:r>
              <a:rPr lang="en-US" baseline="0" dirty="0" smtClean="0"/>
              <a:t> and common SNPs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5D69B-F7AB-7143-ABDE-6308EFB49A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04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D1D574-A1F2-4FBA-B2AB-E345D0CFA2A6}" type="slidenum">
              <a:rPr lang="en-US"/>
              <a:pPr/>
              <a:t>4</a:t>
            </a:fld>
            <a:endParaRPr lang="en-US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effect</a:t>
            </a:r>
            <a:r>
              <a:rPr lang="en-US" baseline="0" dirty="0" smtClean="0"/>
              <a:t> size?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5D69B-F7AB-7143-ABDE-6308EFB49AF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592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Define additive and dominant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5D69B-F7AB-7143-ABDE-6308EFB49AF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126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5D69B-F7AB-7143-ABDE-6308EFB49AF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4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B427B-499F-A645-B69E-70150C46E9E3}" type="datetimeFigureOut">
              <a:rPr lang="en-US" smtClean="0"/>
              <a:t>2/15/14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68B0-6207-BE40-8FB2-B3E99E160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52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B427B-499F-A645-B69E-70150C46E9E3}" type="datetimeFigureOut">
              <a:rPr lang="en-US" smtClean="0"/>
              <a:t>2/15/14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68B0-6207-BE40-8FB2-B3E99E160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833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B427B-499F-A645-B69E-70150C46E9E3}" type="datetimeFigureOut">
              <a:rPr lang="en-US" smtClean="0"/>
              <a:t>2/15/14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68B0-6207-BE40-8FB2-B3E99E160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411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B427B-499F-A645-B69E-70150C46E9E3}" type="datetimeFigureOut">
              <a:rPr lang="en-US" smtClean="0"/>
              <a:t>2/15/14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68B0-6207-BE40-8FB2-B3E99E160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74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B427B-499F-A645-B69E-70150C46E9E3}" type="datetimeFigureOut">
              <a:rPr lang="en-US" smtClean="0"/>
              <a:t>2/15/14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68B0-6207-BE40-8FB2-B3E99E160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18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B427B-499F-A645-B69E-70150C46E9E3}" type="datetimeFigureOut">
              <a:rPr lang="en-US" smtClean="0"/>
              <a:t>2/15/14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68B0-6207-BE40-8FB2-B3E99E160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669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B427B-499F-A645-B69E-70150C46E9E3}" type="datetimeFigureOut">
              <a:rPr lang="en-US" smtClean="0"/>
              <a:t>2/15/14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68B0-6207-BE40-8FB2-B3E99E160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36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B427B-499F-A645-B69E-70150C46E9E3}" type="datetimeFigureOut">
              <a:rPr lang="en-US" smtClean="0"/>
              <a:t>2/15/14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68B0-6207-BE40-8FB2-B3E99E160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47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B427B-499F-A645-B69E-70150C46E9E3}" type="datetimeFigureOut">
              <a:rPr lang="en-US" smtClean="0"/>
              <a:t>2/15/14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68B0-6207-BE40-8FB2-B3E99E160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79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B427B-499F-A645-B69E-70150C46E9E3}" type="datetimeFigureOut">
              <a:rPr lang="en-US" smtClean="0"/>
              <a:t>2/15/14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68B0-6207-BE40-8FB2-B3E99E160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76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B427B-499F-A645-B69E-70150C46E9E3}" type="datetimeFigureOut">
              <a:rPr lang="en-US" smtClean="0"/>
              <a:t>2/15/14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68B0-6207-BE40-8FB2-B3E99E160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506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B427B-499F-A645-B69E-70150C46E9E3}" type="datetimeFigureOut">
              <a:rPr lang="en-US" smtClean="0"/>
              <a:t>2/15/14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B68B0-6207-BE40-8FB2-B3E99E160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hapmap.ncbi.nlm.nih.gov/tutorials.html.en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hyperlink" Target="http://www.hapmap.org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Relationship Id="rId3" Type="http://schemas.openxmlformats.org/officeDocument/2006/relationships/hyperlink" Target="http://www.hapmap.org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Genetic </a:t>
            </a:r>
            <a:r>
              <a:rPr lang="en-US" dirty="0"/>
              <a:t>A</a:t>
            </a:r>
            <a:r>
              <a:rPr lang="en-US" dirty="0" smtClean="0"/>
              <a:t>ssociation Analysis</a:t>
            </a:r>
            <a:br>
              <a:rPr lang="en-US" dirty="0" smtClean="0"/>
            </a:br>
            <a:r>
              <a:rPr lang="en-US" dirty="0" smtClean="0"/>
              <a:t>--- impact of NGS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12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185"/>
            <a:ext cx="8229600" cy="5465151"/>
          </a:xfrm>
        </p:spPr>
        <p:txBody>
          <a:bodyPr/>
          <a:lstStyle/>
          <a:p>
            <a:r>
              <a:rPr lang="en-US" dirty="0" smtClean="0"/>
              <a:t>To maintain the same statistical power, a rare variant must have </a:t>
            </a:r>
            <a:r>
              <a:rPr lang="en-US" dirty="0" smtClean="0">
                <a:solidFill>
                  <a:srgbClr val="FF0000"/>
                </a:solidFill>
              </a:rPr>
              <a:t>much larger effect size</a:t>
            </a:r>
            <a:r>
              <a:rPr lang="en-US" dirty="0" smtClean="0"/>
              <a:t> than a common variant.</a:t>
            </a:r>
            <a:endParaRPr lang="en-US" dirty="0"/>
          </a:p>
        </p:txBody>
      </p:sp>
      <p:pic>
        <p:nvPicPr>
          <p:cNvPr id="4" name="Picture 3" descr="effectSiz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285" y="1495542"/>
            <a:ext cx="5604436" cy="45970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2507" y="6114362"/>
            <a:ext cx="803468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Finding the missing heritability of complex </a:t>
            </a:r>
            <a:r>
              <a:rPr lang="en-US" sz="1600" dirty="0" smtClean="0"/>
              <a:t>diseases. T A </a:t>
            </a:r>
            <a:r>
              <a:rPr lang="en-US" sz="1600" dirty="0" err="1" smtClean="0"/>
              <a:t>Manolio</a:t>
            </a:r>
            <a:r>
              <a:rPr lang="en-US" sz="1600" dirty="0" smtClean="0"/>
              <a:t>, F S </a:t>
            </a:r>
            <a:r>
              <a:rPr lang="en-US" sz="1600" dirty="0" err="1" smtClean="0"/>
              <a:t>Collions</a:t>
            </a:r>
            <a:r>
              <a:rPr lang="en-US" sz="1600" dirty="0" smtClean="0"/>
              <a:t>, N J Cox, et al. Nature Reviews. 2009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67386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96"/>
            <a:ext cx="8229600" cy="5778262"/>
          </a:xfrm>
        </p:spPr>
        <p:txBody>
          <a:bodyPr/>
          <a:lstStyle/>
          <a:p>
            <a:r>
              <a:rPr lang="en-US" dirty="0" smtClean="0"/>
              <a:t>With the same effect size, rare variants need  </a:t>
            </a:r>
            <a:r>
              <a:rPr lang="en-US" dirty="0" smtClean="0">
                <a:solidFill>
                  <a:srgbClr val="FF0000"/>
                </a:solidFill>
              </a:rPr>
              <a:t>much larger sample size</a:t>
            </a:r>
            <a:r>
              <a:rPr lang="en-US" dirty="0" smtClean="0"/>
              <a:t> to be detected than common variants</a:t>
            </a:r>
            <a:endParaRPr lang="en-US" dirty="0"/>
          </a:p>
        </p:txBody>
      </p:sp>
      <p:pic>
        <p:nvPicPr>
          <p:cNvPr id="4" name="Picture 3" descr="sampleSiz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00" y="1719968"/>
            <a:ext cx="7279327" cy="40756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1064" y="5998892"/>
            <a:ext cx="802573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Statistical analysis </a:t>
            </a:r>
            <a:r>
              <a:rPr lang="en-US" sz="1600" dirty="0" smtClean="0"/>
              <a:t>strategies for </a:t>
            </a:r>
            <a:r>
              <a:rPr lang="en-US" sz="1600" dirty="0"/>
              <a:t>association studies </a:t>
            </a:r>
            <a:r>
              <a:rPr lang="en-US" sz="1600" dirty="0" smtClean="0"/>
              <a:t>involving rare variants. V </a:t>
            </a:r>
            <a:r>
              <a:rPr lang="en-US" sz="1600" dirty="0" err="1" smtClean="0"/>
              <a:t>Bansal</a:t>
            </a:r>
            <a:r>
              <a:rPr lang="en-US" sz="1600" dirty="0" smtClean="0"/>
              <a:t>, O </a:t>
            </a:r>
            <a:r>
              <a:rPr lang="en-US" sz="1600" dirty="0" err="1" smtClean="0"/>
              <a:t>Libiger</a:t>
            </a:r>
            <a:r>
              <a:rPr lang="en-US" sz="1600" dirty="0" smtClean="0"/>
              <a:t>, A </a:t>
            </a:r>
            <a:r>
              <a:rPr lang="en-US" sz="1600" dirty="0" err="1" smtClean="0"/>
              <a:t>Torkamani</a:t>
            </a:r>
            <a:r>
              <a:rPr lang="en-US" sz="1600" dirty="0" smtClean="0"/>
              <a:t> and N J </a:t>
            </a:r>
            <a:r>
              <a:rPr lang="en-US" sz="1600" dirty="0" err="1" smtClean="0"/>
              <a:t>Schork</a:t>
            </a:r>
            <a:r>
              <a:rPr lang="en-US" sz="1600" dirty="0" smtClean="0"/>
              <a:t>. Nature Reviews Genetics. 2010.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14550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5569521"/>
          </a:xfrm>
        </p:spPr>
        <p:txBody>
          <a:bodyPr/>
          <a:lstStyle/>
          <a:p>
            <a:r>
              <a:rPr lang="en-US" dirty="0" smtClean="0"/>
              <a:t>One strategy to deal with this problem is to create a </a:t>
            </a:r>
            <a:r>
              <a:rPr lang="en-US" dirty="0" smtClean="0">
                <a:solidFill>
                  <a:srgbClr val="FF0000"/>
                </a:solidFill>
              </a:rPr>
              <a:t>“super-variant”</a:t>
            </a:r>
            <a:r>
              <a:rPr lang="en-US" dirty="0" smtClean="0"/>
              <a:t> by </a:t>
            </a:r>
            <a:r>
              <a:rPr lang="en-US" dirty="0" smtClean="0">
                <a:solidFill>
                  <a:srgbClr val="FF0000"/>
                </a:solidFill>
              </a:rPr>
              <a:t>“collapsing”</a:t>
            </a:r>
            <a:r>
              <a:rPr lang="en-US" dirty="0" smtClean="0"/>
              <a:t> rare variants that belong to a functional unit (e.g. a gene)</a:t>
            </a:r>
            <a:endParaRPr lang="en-US" dirty="0"/>
          </a:p>
        </p:txBody>
      </p:sp>
      <p:pic>
        <p:nvPicPr>
          <p:cNvPr id="4" name="Picture 3" descr="collap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489" y="2066948"/>
            <a:ext cx="5664713" cy="40509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1064" y="6126214"/>
            <a:ext cx="802573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Statistical analysis </a:t>
            </a:r>
            <a:r>
              <a:rPr lang="en-US" sz="1600" dirty="0" smtClean="0"/>
              <a:t>strategies for </a:t>
            </a:r>
            <a:r>
              <a:rPr lang="en-US" sz="1600" dirty="0"/>
              <a:t>association studies </a:t>
            </a:r>
            <a:r>
              <a:rPr lang="en-US" sz="1600" dirty="0" smtClean="0"/>
              <a:t>involving rare variants. V </a:t>
            </a:r>
            <a:r>
              <a:rPr lang="en-US" sz="1600" dirty="0" err="1" smtClean="0"/>
              <a:t>Bansal</a:t>
            </a:r>
            <a:r>
              <a:rPr lang="en-US" sz="1600" dirty="0" smtClean="0"/>
              <a:t>, O </a:t>
            </a:r>
            <a:r>
              <a:rPr lang="en-US" sz="1600" dirty="0" err="1" smtClean="0"/>
              <a:t>Libiger</a:t>
            </a:r>
            <a:r>
              <a:rPr lang="en-US" sz="1600" dirty="0" smtClean="0"/>
              <a:t>, A </a:t>
            </a:r>
            <a:r>
              <a:rPr lang="en-US" sz="1600" dirty="0" err="1" smtClean="0"/>
              <a:t>Torkamani</a:t>
            </a:r>
            <a:r>
              <a:rPr lang="en-US" sz="1600" dirty="0" smtClean="0"/>
              <a:t> and N J </a:t>
            </a:r>
            <a:r>
              <a:rPr lang="en-US" sz="1600" dirty="0" err="1" smtClean="0"/>
              <a:t>Schork</a:t>
            </a:r>
            <a:r>
              <a:rPr lang="en-US" sz="1600" dirty="0" smtClean="0"/>
              <a:t>. Nature Reviews Genetics. 2010.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25316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1433"/>
            <a:ext cx="8229600" cy="5308595"/>
          </a:xfrm>
        </p:spPr>
        <p:txBody>
          <a:bodyPr/>
          <a:lstStyle/>
          <a:p>
            <a:r>
              <a:rPr lang="en-US" dirty="0" smtClean="0"/>
              <a:t>Collapsing methods:</a:t>
            </a:r>
          </a:p>
          <a:p>
            <a:pPr lvl="1"/>
            <a:endParaRPr lang="en-US" dirty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Burden tests</a:t>
            </a:r>
          </a:p>
          <a:p>
            <a:pPr lvl="1"/>
            <a:endParaRPr lang="en-US" dirty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Kernel-based tests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739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9248"/>
            <a:ext cx="8229600" cy="4721891"/>
          </a:xfrm>
        </p:spPr>
        <p:txBody>
          <a:bodyPr/>
          <a:lstStyle/>
          <a:p>
            <a:r>
              <a:rPr lang="en-US" dirty="0" smtClean="0"/>
              <a:t>Sum </a:t>
            </a:r>
            <a:r>
              <a:rPr lang="en-US" dirty="0" smtClean="0"/>
              <a:t>tests</a:t>
            </a:r>
            <a:endParaRPr lang="en-US" dirty="0" smtClean="0"/>
          </a:p>
          <a:p>
            <a:pPr lvl="1"/>
            <a:r>
              <a:rPr lang="en-US" dirty="0" smtClean="0"/>
              <a:t>CAST (cohort allelic sums test)</a:t>
            </a:r>
          </a:p>
          <a:p>
            <a:pPr lvl="2"/>
            <a:r>
              <a:rPr lang="en-US" dirty="0" smtClean="0"/>
              <a:t>Define a “super variant” X</a:t>
            </a:r>
            <a:r>
              <a:rPr lang="en-US" baseline="-25000" dirty="0" smtClean="0"/>
              <a:t>C </a:t>
            </a:r>
            <a:r>
              <a:rPr lang="en-US" dirty="0" smtClean="0"/>
              <a:t> for each collapsing set C</a:t>
            </a:r>
            <a:endParaRPr lang="en-US" dirty="0"/>
          </a:p>
          <a:p>
            <a:pPr lvl="2"/>
            <a:r>
              <a:rPr lang="en-US" dirty="0" smtClean="0"/>
              <a:t>X</a:t>
            </a:r>
            <a:r>
              <a:rPr lang="en-US" baseline="-25000" dirty="0" smtClean="0"/>
              <a:t>C </a:t>
            </a:r>
            <a:r>
              <a:rPr lang="en-US" dirty="0" smtClean="0"/>
              <a:t>= 1 if the individual carries </a:t>
            </a:r>
            <a:r>
              <a:rPr lang="en-US" dirty="0" smtClean="0">
                <a:solidFill>
                  <a:srgbClr val="FF0000"/>
                </a:solidFill>
              </a:rPr>
              <a:t>any</a:t>
            </a:r>
            <a:r>
              <a:rPr lang="en-US" dirty="0" smtClean="0"/>
              <a:t> of the rare variants in the collapsing </a:t>
            </a:r>
            <a:r>
              <a:rPr lang="en-US" dirty="0" smtClean="0"/>
              <a:t>set</a:t>
            </a:r>
            <a:endParaRPr lang="en-US" dirty="0" smtClean="0"/>
          </a:p>
          <a:p>
            <a:pPr lvl="1"/>
            <a:r>
              <a:rPr lang="en-US" dirty="0" smtClean="0"/>
              <a:t>CMC test (combined multivariate and collapsing test)</a:t>
            </a:r>
          </a:p>
          <a:p>
            <a:pPr lvl="2"/>
            <a:r>
              <a:rPr lang="en-US" dirty="0" smtClean="0"/>
              <a:t>Extension of CAST</a:t>
            </a:r>
          </a:p>
          <a:p>
            <a:pPr lvl="2"/>
            <a:r>
              <a:rPr lang="en-US" dirty="0" smtClean="0"/>
              <a:t>Including each common variant (without collapsing) and do multivariate test</a:t>
            </a:r>
          </a:p>
          <a:p>
            <a:pPr lvl="1"/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57200" y="5261139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strategy to discover genes that carry multi-allelic or mono-allelic risk for common diseases: a cohort allelic sums test (CAST)</a:t>
            </a:r>
            <a:r>
              <a:rPr lang="en-US" dirty="0" smtClean="0"/>
              <a:t>. </a:t>
            </a:r>
            <a:r>
              <a:rPr lang="en-US" dirty="0" err="1" smtClean="0"/>
              <a:t>Morgenthaler</a:t>
            </a:r>
            <a:r>
              <a:rPr lang="en-US" dirty="0" smtClean="0"/>
              <a:t> S, </a:t>
            </a:r>
            <a:r>
              <a:rPr lang="en-US" dirty="0" err="1" smtClean="0"/>
              <a:t>Thilly</a:t>
            </a:r>
            <a:r>
              <a:rPr lang="en-US" dirty="0" smtClean="0"/>
              <a:t> W G. </a:t>
            </a:r>
            <a:r>
              <a:rPr lang="en-US" dirty="0" err="1" smtClean="0"/>
              <a:t>Mut</a:t>
            </a:r>
            <a:r>
              <a:rPr lang="en-US" dirty="0" smtClean="0"/>
              <a:t>. Res. 2007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1" y="5907470"/>
            <a:ext cx="8071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Methods for Detecting Associations with Rare Variants for Common Diseases: Application to Analysis of Sequence </a:t>
            </a:r>
            <a:r>
              <a:rPr lang="en-US" dirty="0" smtClean="0"/>
              <a:t>Data. Li B, Leal S M, 2008. Am J Hum Genet.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838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5802"/>
            <a:ext cx="8229600" cy="5430361"/>
          </a:xfrm>
        </p:spPr>
        <p:txBody>
          <a:bodyPr>
            <a:normAutofit/>
          </a:bodyPr>
          <a:lstStyle/>
          <a:p>
            <a:r>
              <a:rPr lang="en-US" dirty="0" smtClean="0"/>
              <a:t>In CAST and CMC tests, when a collapsing set is large enough, the “super-variant” for every individual will be 1</a:t>
            </a:r>
          </a:p>
          <a:p>
            <a:endParaRPr lang="en-US" dirty="0" smtClean="0"/>
          </a:p>
          <a:p>
            <a:r>
              <a:rPr lang="en-US" dirty="0" smtClean="0"/>
              <a:t>A modification: Sum test</a:t>
            </a:r>
          </a:p>
          <a:p>
            <a:pPr lvl="1"/>
            <a:r>
              <a:rPr lang="en-US" dirty="0" smtClean="0"/>
              <a:t>Define the super-variant X</a:t>
            </a:r>
            <a:r>
              <a:rPr lang="en-US" baseline="-25000" dirty="0" smtClean="0"/>
              <a:t>C</a:t>
            </a:r>
            <a:r>
              <a:rPr lang="en-US" dirty="0" smtClean="0"/>
              <a:t> as the </a:t>
            </a:r>
            <a:r>
              <a:rPr lang="en-US" dirty="0" smtClean="0">
                <a:solidFill>
                  <a:srgbClr val="FF0000"/>
                </a:solidFill>
              </a:rPr>
              <a:t>total number</a:t>
            </a:r>
            <a:r>
              <a:rPr lang="en-US" dirty="0" smtClean="0"/>
              <a:t> of rare variants within the collapsing set carried by an individual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5710923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Analysis of multiple SNPs in a candidate gene or region. Chapman J M, Whittaker. Genet </a:t>
            </a:r>
            <a:r>
              <a:rPr lang="en-US" dirty="0" err="1" smtClean="0"/>
              <a:t>Epidemiol</a:t>
            </a:r>
            <a:r>
              <a:rPr lang="en-US" dirty="0" smtClean="0"/>
              <a:t>. 2008.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529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677"/>
            <a:ext cx="8229600" cy="3699316"/>
          </a:xfrm>
        </p:spPr>
        <p:txBody>
          <a:bodyPr/>
          <a:lstStyle/>
          <a:p>
            <a:r>
              <a:rPr lang="en-US" dirty="0" smtClean="0"/>
              <a:t>A further extension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eighted-sum test (w-Sum)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llows one to include variants of all allele frequency in a collapsing set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eight variants according to allele frequency so that rare variants are not overwhelmed by common variants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855942"/>
            <a:ext cx="8229600" cy="200205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Pros and cons of </a:t>
            </a:r>
            <a:r>
              <a:rPr lang="en-US" altLang="zh-CN" dirty="0" smtClean="0"/>
              <a:t>burden </a:t>
            </a:r>
            <a:r>
              <a:rPr lang="en-US" dirty="0" smtClean="0"/>
              <a:t>tests</a:t>
            </a:r>
            <a:endParaRPr lang="en-US" dirty="0" smtClean="0"/>
          </a:p>
          <a:p>
            <a:pPr lvl="1"/>
            <a:r>
              <a:rPr lang="en-US" dirty="0" smtClean="0"/>
              <a:t>Pro: Degree of freedom is 1</a:t>
            </a:r>
          </a:p>
          <a:p>
            <a:pPr lvl="1"/>
            <a:r>
              <a:rPr lang="en-US" dirty="0" smtClean="0"/>
              <a:t>Con: won’t work when </a:t>
            </a:r>
            <a:r>
              <a:rPr lang="en-US" dirty="0"/>
              <a:t>variants within a collapsing set </a:t>
            </a:r>
            <a:r>
              <a:rPr lang="en-US" dirty="0" smtClean="0"/>
              <a:t>affect the phenotype in </a:t>
            </a:r>
            <a:r>
              <a:rPr lang="en-US" dirty="0" smtClean="0">
                <a:solidFill>
                  <a:srgbClr val="FF0000"/>
                </a:solidFill>
              </a:rPr>
              <a:t>different directions</a:t>
            </a:r>
            <a:r>
              <a:rPr lang="en-US" dirty="0" smtClean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3555827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dirty="0" err="1"/>
              <a:t>Groupwise</a:t>
            </a:r>
            <a:r>
              <a:rPr lang="en-US" dirty="0"/>
              <a:t> Association Test for Rare Mutations Using a Weighted Sum </a:t>
            </a:r>
            <a:r>
              <a:rPr lang="en-US" dirty="0" smtClean="0"/>
              <a:t>Statistic. Madsen B E, Browning S R. </a:t>
            </a:r>
            <a:r>
              <a:rPr lang="en-US" dirty="0" err="1" smtClean="0"/>
              <a:t>PLoS</a:t>
            </a:r>
            <a:r>
              <a:rPr lang="en-US" dirty="0" smtClean="0"/>
              <a:t> Genet. 2009.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4200969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Pooled association tests for rare variants in exon-</a:t>
            </a:r>
            <a:r>
              <a:rPr lang="en-US" dirty="0" err="1"/>
              <a:t>resequencing</a:t>
            </a:r>
            <a:r>
              <a:rPr lang="en-US" dirty="0"/>
              <a:t> studies</a:t>
            </a:r>
            <a:r>
              <a:rPr lang="en-US" dirty="0" smtClean="0"/>
              <a:t>. Price A L et al. Am J Hum Genetic, 2010.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26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3306"/>
            <a:ext cx="8229600" cy="4122621"/>
          </a:xfrm>
        </p:spPr>
        <p:txBody>
          <a:bodyPr/>
          <a:lstStyle/>
          <a:p>
            <a:r>
              <a:rPr lang="en-US" dirty="0" err="1" smtClean="0"/>
              <a:t>aSum</a:t>
            </a:r>
            <a:r>
              <a:rPr lang="en-US" dirty="0" smtClean="0"/>
              <a:t> (adaptive sum) test</a:t>
            </a:r>
          </a:p>
          <a:p>
            <a:pPr lvl="1"/>
            <a:r>
              <a:rPr lang="en-US" dirty="0" smtClean="0"/>
              <a:t>Decide the sign of each variant by its marginal association with the trait</a:t>
            </a:r>
          </a:p>
          <a:p>
            <a:pPr lvl="1"/>
            <a:r>
              <a:rPr lang="en-US" dirty="0" smtClean="0"/>
              <a:t>Account for possible opposite association direction</a:t>
            </a:r>
          </a:p>
          <a:p>
            <a:pPr lvl="1"/>
            <a:r>
              <a:rPr lang="en-US" altLang="zh-CN" dirty="0" smtClean="0"/>
              <a:t>The cost is that </a:t>
            </a:r>
            <a:r>
              <a:rPr lang="en-US" dirty="0" smtClean="0"/>
              <a:t>degrees of freedom are consumed while estimating the signs from the data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4923491"/>
            <a:ext cx="8229600" cy="1683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Another </a:t>
            </a:r>
            <a:r>
              <a:rPr lang="en-US" dirty="0" smtClean="0"/>
              <a:t>class of tests that account for possible sign differences within a collapsing set are the </a:t>
            </a:r>
            <a:r>
              <a:rPr lang="en-US" b="1" dirty="0" smtClean="0">
                <a:solidFill>
                  <a:srgbClr val="FF0000"/>
                </a:solidFill>
              </a:rPr>
              <a:t>kernel-based tests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3982697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data-adaptive sum test for disease association with multiple common or rare variants. Han F, Pan W. Hum. </a:t>
            </a:r>
            <a:r>
              <a:rPr lang="en-US" dirty="0" err="1" smtClean="0"/>
              <a:t>Hered</a:t>
            </a:r>
            <a:r>
              <a:rPr lang="en-US" dirty="0" smtClean="0"/>
              <a:t>. 2010.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136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6923"/>
            <a:ext cx="8229600" cy="563179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Kernel-based test</a:t>
            </a:r>
          </a:p>
          <a:p>
            <a:pPr lvl="1"/>
            <a:r>
              <a:rPr lang="en-US" dirty="0" smtClean="0"/>
              <a:t>Two ways to understand it</a:t>
            </a:r>
          </a:p>
          <a:p>
            <a:pPr lvl="1"/>
            <a:r>
              <a:rPr lang="en-US" dirty="0" smtClean="0"/>
              <a:t>A. If a set of variants contain some causal variants, then phenotype similarities should be correlated with the </a:t>
            </a:r>
            <a:r>
              <a:rPr lang="en-US" dirty="0" smtClean="0">
                <a:solidFill>
                  <a:srgbClr val="FF0000"/>
                </a:solidFill>
              </a:rPr>
              <a:t>“genotype similarities”</a:t>
            </a:r>
            <a:r>
              <a:rPr lang="en-US" dirty="0" smtClean="0"/>
              <a:t> defined on these variants</a:t>
            </a:r>
          </a:p>
          <a:p>
            <a:pPr lvl="1"/>
            <a:r>
              <a:rPr lang="en-US" dirty="0" smtClean="0"/>
              <a:t>B. Assuming the effects of a set of variants come from </a:t>
            </a:r>
            <a:r>
              <a:rPr lang="en-US" altLang="zh-CN" dirty="0" smtClean="0"/>
              <a:t>a </a:t>
            </a:r>
            <a:r>
              <a:rPr lang="en-US" dirty="0" smtClean="0"/>
              <a:t>distribution </a:t>
            </a:r>
            <a:r>
              <a:rPr lang="en-US" dirty="0" smtClean="0"/>
              <a:t>with zero mean and some </a:t>
            </a:r>
            <a:r>
              <a:rPr lang="en-US" dirty="0" smtClean="0">
                <a:solidFill>
                  <a:srgbClr val="FF0000"/>
                </a:solidFill>
              </a:rPr>
              <a:t>variance</a:t>
            </a:r>
            <a:r>
              <a:rPr lang="en-US" dirty="0" smtClean="0"/>
              <a:t>, it tests whether the variance is zero or not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No assumptions about the direction of association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88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1710"/>
            <a:ext cx="8229600" cy="5684454"/>
          </a:xfrm>
        </p:spPr>
        <p:txBody>
          <a:bodyPr/>
          <a:lstStyle/>
          <a:p>
            <a:r>
              <a:rPr lang="en-US" dirty="0" smtClean="0"/>
              <a:t>Kernel-based test</a:t>
            </a:r>
          </a:p>
          <a:p>
            <a:pPr lvl="1"/>
            <a:r>
              <a:rPr lang="en-US" dirty="0" smtClean="0"/>
              <a:t>Example: SKAT (Sequence Kernel Association Test)</a:t>
            </a:r>
          </a:p>
          <a:p>
            <a:pPr lvl="1"/>
            <a:r>
              <a:rPr lang="en-US" dirty="0" smtClean="0"/>
              <a:t>A very popular R package</a:t>
            </a:r>
          </a:p>
          <a:p>
            <a:pPr lvl="1"/>
            <a:r>
              <a:rPr lang="en-US" dirty="0" smtClean="0"/>
              <a:t>Use kernel methods to compute SNP-set level p-values efficiently</a:t>
            </a:r>
          </a:p>
          <a:p>
            <a:pPr lvl="1"/>
            <a:r>
              <a:rPr lang="en-US" dirty="0" smtClean="0"/>
              <a:t>Allows adjusting for covariates</a:t>
            </a:r>
          </a:p>
          <a:p>
            <a:pPr lvl="1"/>
            <a:r>
              <a:rPr lang="en-US" dirty="0" smtClean="0"/>
              <a:t>Flexible kernel choices (able to account for the interactions between variants)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5425249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Rare-variant association testing for sequencing data with the sequence kernel association test. Wu MC, Lee S, </a:t>
            </a:r>
            <a:r>
              <a:rPr lang="en-US" dirty="0" err="1" smtClean="0"/>
              <a:t>Cai</a:t>
            </a:r>
            <a:r>
              <a:rPr lang="en-US" dirty="0" smtClean="0"/>
              <a:t> T, Li Y, </a:t>
            </a:r>
            <a:r>
              <a:rPr lang="en-US" dirty="0" err="1" smtClean="0"/>
              <a:t>Boehnke</a:t>
            </a:r>
            <a:r>
              <a:rPr lang="en-US" dirty="0"/>
              <a:t> </a:t>
            </a:r>
            <a:r>
              <a:rPr lang="en-US" dirty="0" smtClean="0"/>
              <a:t>M, Lin X. Am J Hum Genet.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105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09517"/>
            <a:ext cx="8229600" cy="2316646"/>
          </a:xfrm>
        </p:spPr>
        <p:txBody>
          <a:bodyPr/>
          <a:lstStyle/>
          <a:p>
            <a:r>
              <a:rPr lang="en-US" dirty="0" smtClean="0"/>
              <a:t>One fundamental goal of genetics studies is to identify genetic variants causing phenotypic variations</a:t>
            </a:r>
          </a:p>
          <a:p>
            <a:r>
              <a:rPr lang="en-US" dirty="0" smtClean="0"/>
              <a:t>What does </a:t>
            </a:r>
            <a:r>
              <a:rPr lang="en-US" dirty="0" smtClean="0">
                <a:solidFill>
                  <a:srgbClr val="FF0000"/>
                </a:solidFill>
              </a:rPr>
              <a:t>NGS</a:t>
            </a:r>
            <a:r>
              <a:rPr lang="en-US" dirty="0" smtClean="0"/>
              <a:t> have to offer?</a:t>
            </a:r>
            <a:endParaRPr lang="en-US" dirty="0"/>
          </a:p>
        </p:txBody>
      </p:sp>
      <p:pic>
        <p:nvPicPr>
          <p:cNvPr id="5" name="Picture 4" descr="VariantIdentifica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77" y="108115"/>
            <a:ext cx="6840191" cy="37014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9492" y="6126163"/>
            <a:ext cx="8814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Genome-wide association studies for complex traits: consensus, uncertainty and </a:t>
            </a:r>
            <a:r>
              <a:rPr lang="en-US" dirty="0" smtClean="0"/>
              <a:t>challenges. </a:t>
            </a:r>
            <a:endParaRPr lang="en-US" dirty="0"/>
          </a:p>
          <a:p>
            <a:r>
              <a:rPr lang="en-US" dirty="0" smtClean="0"/>
              <a:t>M I McCarthy, G R </a:t>
            </a:r>
            <a:r>
              <a:rPr lang="en-US" dirty="0" err="1" smtClean="0"/>
              <a:t>Abecasis</a:t>
            </a:r>
            <a:r>
              <a:rPr lang="en-US" dirty="0" smtClean="0"/>
              <a:t>, et al. Nature Review Genetics, 2008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091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3420"/>
            <a:ext cx="8229600" cy="5242744"/>
          </a:xfrm>
        </p:spPr>
        <p:txBody>
          <a:bodyPr/>
          <a:lstStyle/>
          <a:p>
            <a:r>
              <a:rPr lang="en-US" dirty="0" smtClean="0"/>
              <a:t>Summary</a:t>
            </a:r>
          </a:p>
          <a:p>
            <a:pPr lvl="1"/>
            <a:r>
              <a:rPr lang="en-US" dirty="0" smtClean="0"/>
              <a:t>Due to the low allele frequency, direct testing rare variants has very limited power</a:t>
            </a:r>
          </a:p>
          <a:p>
            <a:pPr lvl="1"/>
            <a:r>
              <a:rPr lang="en-US" dirty="0" smtClean="0"/>
              <a:t>Assuming multiple causal variants fall in a pre-defined variant set, one can collapse the variants in the set and test on the set of variants</a:t>
            </a:r>
          </a:p>
          <a:p>
            <a:pPr lvl="1"/>
            <a:r>
              <a:rPr lang="en-US" dirty="0" smtClean="0"/>
              <a:t>Burden tests </a:t>
            </a:r>
            <a:r>
              <a:rPr lang="en-US" dirty="0" smtClean="0"/>
              <a:t>work well when all variants in a collapsing set affect the phenotype in the same direction</a:t>
            </a:r>
          </a:p>
          <a:p>
            <a:pPr lvl="1"/>
            <a:r>
              <a:rPr lang="en-US" dirty="0" smtClean="0"/>
              <a:t>Kernel-based test can deal with opposite association directions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735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2138"/>
            <a:ext cx="8229600" cy="5574026"/>
          </a:xfrm>
        </p:spPr>
        <p:txBody>
          <a:bodyPr/>
          <a:lstStyle/>
          <a:p>
            <a:r>
              <a:rPr lang="en-US" dirty="0" smtClean="0"/>
              <a:t>Family-based study design – enriching rare variants</a:t>
            </a:r>
          </a:p>
          <a:p>
            <a:pPr lvl="1"/>
            <a:r>
              <a:rPr lang="en-US" dirty="0" smtClean="0"/>
              <a:t>Rare variants may not longer be rare within a family</a:t>
            </a:r>
          </a:p>
          <a:p>
            <a:pPr lvl="1"/>
            <a:r>
              <a:rPr lang="en-US" dirty="0" smtClean="0"/>
              <a:t>Traditional association tests that assume independence between samples are no longer valid</a:t>
            </a:r>
          </a:p>
          <a:p>
            <a:pPr lvl="1"/>
            <a:r>
              <a:rPr lang="en-US" dirty="0" smtClean="0"/>
              <a:t>Relationships between family members need to be accounted for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672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62564"/>
            <a:ext cx="8229600" cy="5463599"/>
          </a:xfrm>
        </p:spPr>
        <p:txBody>
          <a:bodyPr/>
          <a:lstStyle/>
          <a:p>
            <a:r>
              <a:rPr lang="en-US" dirty="0" smtClean="0"/>
              <a:t>Testing rare variants in family-based design</a:t>
            </a:r>
          </a:p>
          <a:p>
            <a:pPr lvl="1"/>
            <a:r>
              <a:rPr lang="en-US" dirty="0" smtClean="0"/>
              <a:t>Example: </a:t>
            </a:r>
            <a:r>
              <a:rPr lang="en-US" dirty="0" err="1" smtClean="0"/>
              <a:t>famSKAT</a:t>
            </a:r>
            <a:r>
              <a:rPr lang="en-US" dirty="0" smtClean="0"/>
              <a:t> (family-based SKAT)</a:t>
            </a:r>
          </a:p>
          <a:p>
            <a:pPr lvl="1"/>
            <a:r>
              <a:rPr lang="en-US" dirty="0" smtClean="0"/>
              <a:t>Extension of the original SKAT method</a:t>
            </a:r>
          </a:p>
          <a:p>
            <a:pPr lvl="1"/>
            <a:r>
              <a:rPr lang="en-US" dirty="0" smtClean="0"/>
              <a:t>Adding a variance component to the original SKAT model to account for familial relatedness between samples</a:t>
            </a:r>
          </a:p>
          <a:p>
            <a:pPr lvl="1"/>
            <a:r>
              <a:rPr lang="en-US" dirty="0" smtClean="0"/>
              <a:t>Only available for quantitative trait yet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700302"/>
            <a:ext cx="817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Sequence Kernel Association Test for Quantitative Traits in Family Samples</a:t>
            </a:r>
            <a:r>
              <a:rPr lang="en-US" dirty="0" smtClean="0"/>
              <a:t>. </a:t>
            </a:r>
            <a:endParaRPr lang="en-US" dirty="0"/>
          </a:p>
          <a:p>
            <a:r>
              <a:rPr lang="en-US" dirty="0"/>
              <a:t>H</a:t>
            </a:r>
            <a:r>
              <a:rPr lang="en-US" dirty="0" smtClean="0"/>
              <a:t> Chen, </a:t>
            </a:r>
            <a:r>
              <a:rPr lang="en-US" dirty="0"/>
              <a:t>J</a:t>
            </a:r>
            <a:r>
              <a:rPr lang="en-US" dirty="0" smtClean="0"/>
              <a:t> </a:t>
            </a:r>
            <a:r>
              <a:rPr lang="en-US" dirty="0"/>
              <a:t>B</a:t>
            </a:r>
            <a:r>
              <a:rPr lang="en-US" dirty="0" smtClean="0"/>
              <a:t> </a:t>
            </a:r>
            <a:r>
              <a:rPr lang="en-US" dirty="0" err="1" smtClean="0"/>
              <a:t>Meigs</a:t>
            </a:r>
            <a:r>
              <a:rPr lang="en-US" dirty="0" smtClean="0"/>
              <a:t>, J Dupuis. Genetic Epidemiology,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754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8520"/>
            <a:ext cx="8229600" cy="5647644"/>
          </a:xfrm>
        </p:spPr>
        <p:txBody>
          <a:bodyPr/>
          <a:lstStyle/>
          <a:p>
            <a:r>
              <a:rPr lang="en-US" dirty="0" smtClean="0"/>
              <a:t>Challenge #2: </a:t>
            </a:r>
            <a:r>
              <a:rPr lang="en-US" dirty="0" smtClean="0">
                <a:solidFill>
                  <a:srgbClr val="FF0000"/>
                </a:solidFill>
              </a:rPr>
              <a:t>Needles in haystack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A few causal variants in a huge number of variants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 statistical language: “</a:t>
            </a:r>
            <a:r>
              <a:rPr lang="en-US" dirty="0" smtClean="0">
                <a:solidFill>
                  <a:srgbClr val="FF0000"/>
                </a:solidFill>
              </a:rPr>
              <a:t>multiple testing burden</a:t>
            </a:r>
            <a:r>
              <a:rPr lang="en-US" dirty="0" smtClean="0"/>
              <a:t>”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Need to reduce the total number of variants to be tested (and try to avoid missing true causal variants)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680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6924"/>
            <a:ext cx="8229600" cy="5629240"/>
          </a:xfrm>
        </p:spPr>
        <p:txBody>
          <a:bodyPr/>
          <a:lstStyle/>
          <a:p>
            <a:r>
              <a:rPr lang="en-US" dirty="0" smtClean="0"/>
              <a:t>Commonly used strategies</a:t>
            </a:r>
          </a:p>
          <a:p>
            <a:pPr lvl="1"/>
            <a:r>
              <a:rPr lang="en-US" dirty="0" smtClean="0"/>
              <a:t>Targeted sequencing (e.g. </a:t>
            </a:r>
            <a:r>
              <a:rPr lang="en-US" dirty="0" err="1" smtClean="0"/>
              <a:t>Exome-Seq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Filter variants by functional annotations (e.g. synonymous mutations)</a:t>
            </a:r>
          </a:p>
          <a:p>
            <a:pPr lvl="1"/>
            <a:r>
              <a:rPr lang="en-US" dirty="0" smtClean="0"/>
              <a:t>More generally speaking, filter variants based on predicted </a:t>
            </a:r>
            <a:r>
              <a:rPr lang="en-US" dirty="0" smtClean="0"/>
              <a:t>“</a:t>
            </a:r>
            <a:r>
              <a:rPr lang="en-US" altLang="zh-CN" dirty="0" smtClean="0">
                <a:solidFill>
                  <a:srgbClr val="FF0000"/>
                </a:solidFill>
              </a:rPr>
              <a:t>biological importance</a:t>
            </a:r>
            <a:r>
              <a:rPr lang="en-US" dirty="0" smtClean="0"/>
              <a:t>” </a:t>
            </a:r>
            <a:endParaRPr lang="en-US" dirty="0" smtClean="0"/>
          </a:p>
          <a:p>
            <a:pPr lvl="1"/>
            <a:r>
              <a:rPr lang="en-US" dirty="0" smtClean="0"/>
              <a:t>Rationale: a. reduce false positives; b. biologically unimportant variants usually have small effect sizes (hard to detect anyway)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531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lter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636" y="165641"/>
            <a:ext cx="3660386" cy="2521425"/>
          </a:xfrm>
          <a:prstGeom prst="rect">
            <a:avLst/>
          </a:prstGeom>
        </p:spPr>
      </p:pic>
      <p:pic>
        <p:nvPicPr>
          <p:cNvPr id="5" name="Picture 4" descr="filter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51" y="2687066"/>
            <a:ext cx="7542534" cy="31181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023467"/>
            <a:ext cx="817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Needles in stack of needles: finding disease-causal variants in a wealth of genomic data. G M Cooper, J </a:t>
            </a:r>
            <a:r>
              <a:rPr lang="en-US" dirty="0" err="1" smtClean="0"/>
              <a:t>Shendure</a:t>
            </a:r>
            <a:r>
              <a:rPr lang="en-US" dirty="0" smtClean="0"/>
              <a:t>. Nature Reviews Genetics. 2011.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240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ools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55" y="276069"/>
            <a:ext cx="8331200" cy="55411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6023467"/>
            <a:ext cx="817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Needles in stack of needles: finding disease-causal variants in a wealth of genomic data. G M Cooper, J </a:t>
            </a:r>
            <a:r>
              <a:rPr lang="en-US" dirty="0" err="1" smtClean="0"/>
              <a:t>Shendure</a:t>
            </a:r>
            <a:r>
              <a:rPr lang="en-US" dirty="0" smtClean="0"/>
              <a:t>. Nature Reviews Genetics. 2011.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681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ools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3" y="449597"/>
            <a:ext cx="8331200" cy="3517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6023467"/>
            <a:ext cx="817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Needles in stack of needles: finding disease-causal variants in a wealth of genomic data. G M Cooper, J </a:t>
            </a:r>
            <a:r>
              <a:rPr lang="en-US" dirty="0" err="1" smtClean="0"/>
              <a:t>Shendure</a:t>
            </a:r>
            <a:r>
              <a:rPr lang="en-US" dirty="0" smtClean="0"/>
              <a:t>. Nature Reviews Genetics. 2011.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088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8946"/>
            <a:ext cx="8229600" cy="553721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Despite so many efforts, not many rare variants were detected for </a:t>
            </a:r>
            <a:r>
              <a:rPr lang="en-US" dirty="0" smtClean="0">
                <a:solidFill>
                  <a:srgbClr val="FF0000"/>
                </a:solidFill>
              </a:rPr>
              <a:t>common diseases</a:t>
            </a:r>
          </a:p>
          <a:p>
            <a:r>
              <a:rPr lang="en-US" dirty="0" smtClean="0"/>
              <a:t>Rare variant detection is </a:t>
            </a:r>
            <a:r>
              <a:rPr lang="en-US" dirty="0" smtClean="0"/>
              <a:t>much more </a:t>
            </a:r>
            <a:r>
              <a:rPr lang="en-US" dirty="0" smtClean="0"/>
              <a:t>successful for </a:t>
            </a:r>
            <a:r>
              <a:rPr lang="en-US" dirty="0" smtClean="0">
                <a:solidFill>
                  <a:srgbClr val="FF0000"/>
                </a:solidFill>
              </a:rPr>
              <a:t>rare diseases</a:t>
            </a:r>
          </a:p>
          <a:p>
            <a:endParaRPr lang="en-US" dirty="0" smtClean="0"/>
          </a:p>
          <a:p>
            <a:r>
              <a:rPr lang="en-US" dirty="0" smtClean="0"/>
              <a:t>A possible explanation: even with all the above efforts, the power may be still not enough?</a:t>
            </a:r>
          </a:p>
          <a:p>
            <a:endParaRPr lang="en-US" dirty="0" smtClean="0"/>
          </a:p>
          <a:p>
            <a:r>
              <a:rPr lang="en-US" dirty="0" smtClean="0"/>
              <a:t>Or, rare variants may not contribute that much susceptibility for common disease?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46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33676"/>
            <a:ext cx="8229600" cy="259248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25 auto-immune risk genes’ coding regions were sequenced on 40,000 individuals</a:t>
            </a:r>
          </a:p>
          <a:p>
            <a:r>
              <a:rPr lang="en-US" dirty="0" smtClean="0"/>
              <a:t>Rare variants in these genes have negligible contribution to auto-immune disease susceptibility</a:t>
            </a:r>
            <a:endParaRPr lang="en-US" dirty="0"/>
          </a:p>
        </p:txBody>
      </p:sp>
      <p:pic>
        <p:nvPicPr>
          <p:cNvPr id="4" name="Picture 3" descr="rare_varia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2889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5952496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Negligible impact of rare autoimmune-locus coding-region variants on missing </a:t>
            </a:r>
            <a:r>
              <a:rPr lang="en-US" dirty="0" smtClean="0"/>
              <a:t>heritability. Hunt K A et al. Nature,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824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3196"/>
            <a:ext cx="8229600" cy="5412967"/>
          </a:xfrm>
        </p:spPr>
        <p:txBody>
          <a:bodyPr/>
          <a:lstStyle/>
          <a:p>
            <a:r>
              <a:rPr lang="en-US" dirty="0" smtClean="0"/>
              <a:t>Before NGS, what do people do?</a:t>
            </a:r>
          </a:p>
          <a:p>
            <a:pPr lvl="1"/>
            <a:r>
              <a:rPr lang="en-US" dirty="0" smtClean="0"/>
              <a:t>Linkage analysis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Genome-wide association studies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Genome-wide association studies (GWAS)</a:t>
            </a:r>
          </a:p>
          <a:p>
            <a:pPr lvl="1"/>
            <a:r>
              <a:rPr lang="en-US" sz="2000" dirty="0" smtClean="0"/>
              <a:t>SNP (</a:t>
            </a:r>
            <a:r>
              <a:rPr lang="en-US" sz="2000" b="1" dirty="0" smtClean="0">
                <a:solidFill>
                  <a:srgbClr val="FF0000"/>
                </a:solidFill>
              </a:rPr>
              <a:t>s</a:t>
            </a:r>
            <a:r>
              <a:rPr lang="en-US" sz="2000" dirty="0" smtClean="0"/>
              <a:t>ingle </a:t>
            </a:r>
            <a:r>
              <a:rPr lang="en-US" sz="2000" b="1" dirty="0" smtClean="0">
                <a:solidFill>
                  <a:srgbClr val="FF0000"/>
                </a:solidFill>
              </a:rPr>
              <a:t>n</a:t>
            </a:r>
            <a:r>
              <a:rPr lang="en-US" sz="2000" dirty="0" smtClean="0"/>
              <a:t>ucleotide </a:t>
            </a:r>
            <a:r>
              <a:rPr lang="en-US" sz="2000" b="1" dirty="0" smtClean="0">
                <a:solidFill>
                  <a:srgbClr val="FF0000"/>
                </a:solidFill>
              </a:rPr>
              <a:t>p</a:t>
            </a:r>
            <a:r>
              <a:rPr lang="en-US" sz="2000" dirty="0" smtClean="0"/>
              <a:t>olymorphism)</a:t>
            </a:r>
          </a:p>
          <a:p>
            <a:pPr lvl="1"/>
            <a:r>
              <a:rPr lang="en-US" sz="2000" dirty="0" smtClean="0"/>
              <a:t>Technology: Microarray</a:t>
            </a:r>
          </a:p>
          <a:p>
            <a:pPr lvl="1"/>
            <a:r>
              <a:rPr lang="en-US" sz="2000" dirty="0" smtClean="0"/>
              <a:t>Two major </a:t>
            </a:r>
            <a:r>
              <a:rPr lang="en-US" sz="2000" dirty="0" smtClean="0"/>
              <a:t>manufacturers:</a:t>
            </a:r>
            <a:endParaRPr lang="en-US" sz="2000" dirty="0" smtClean="0"/>
          </a:p>
          <a:p>
            <a:pPr lvl="1"/>
            <a:r>
              <a:rPr lang="en-US" sz="2000" dirty="0" err="1" smtClean="0"/>
              <a:t>Illumina</a:t>
            </a:r>
            <a:r>
              <a:rPr lang="en-US" sz="2000" dirty="0" smtClean="0"/>
              <a:t> and </a:t>
            </a:r>
            <a:r>
              <a:rPr lang="en-US" sz="2000" dirty="0" err="1" smtClean="0"/>
              <a:t>Affymetrix</a:t>
            </a:r>
            <a:r>
              <a:rPr lang="en-US" sz="2000" dirty="0" smtClean="0"/>
              <a:t>	</a:t>
            </a:r>
          </a:p>
          <a:p>
            <a:pPr lvl="1"/>
            <a:endParaRPr lang="en-US" sz="2000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" name="Picture 1" descr="Dna-SN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59" y="3657600"/>
            <a:ext cx="2460760" cy="30818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79260" y="5479832"/>
            <a:ext cx="36911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en.wikipedia.org</a:t>
            </a:r>
            <a:r>
              <a:rPr lang="en-US" dirty="0"/>
              <a:t>/wiki/Single-</a:t>
            </a:r>
            <a:r>
              <a:rPr lang="en-US" dirty="0" err="1"/>
              <a:t>nucleotide_polymorphism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195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8092"/>
            <a:ext cx="8229600" cy="5758072"/>
          </a:xfrm>
        </p:spPr>
        <p:txBody>
          <a:bodyPr/>
          <a:lstStyle/>
          <a:p>
            <a:r>
              <a:rPr lang="en-US" dirty="0" smtClean="0"/>
              <a:t>Summary</a:t>
            </a:r>
          </a:p>
          <a:p>
            <a:pPr lvl="1"/>
            <a:r>
              <a:rPr lang="en-US" dirty="0" smtClean="0"/>
              <a:t>NGS technology offers an opportunity to discover disease susceptibility rare variants</a:t>
            </a:r>
          </a:p>
          <a:p>
            <a:pPr lvl="1"/>
            <a:r>
              <a:rPr lang="en-US" dirty="0" smtClean="0"/>
              <a:t>Two major challenges in rare variant association studies:</a:t>
            </a:r>
          </a:p>
          <a:p>
            <a:pPr lvl="2"/>
            <a:r>
              <a:rPr lang="en-US" dirty="0" smtClean="0"/>
              <a:t>Limited power due to low allele frequency</a:t>
            </a:r>
          </a:p>
          <a:p>
            <a:pPr lvl="2"/>
            <a:r>
              <a:rPr lang="en-US" dirty="0" smtClean="0"/>
              <a:t>Too many rare </a:t>
            </a:r>
            <a:r>
              <a:rPr lang="en-US" dirty="0" smtClean="0"/>
              <a:t>variants (most are irrelevant)</a:t>
            </a:r>
            <a:endParaRPr lang="en-US" dirty="0" smtClean="0"/>
          </a:p>
          <a:p>
            <a:pPr lvl="1"/>
            <a:r>
              <a:rPr lang="en-US" dirty="0" smtClean="0"/>
              <a:t>Some strategies for </a:t>
            </a:r>
            <a:r>
              <a:rPr lang="en-US" dirty="0"/>
              <a:t>rare variant association studies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Collapsing</a:t>
            </a:r>
          </a:p>
          <a:p>
            <a:pPr lvl="2"/>
            <a:r>
              <a:rPr lang="en-US" dirty="0" smtClean="0"/>
              <a:t>Family-based design</a:t>
            </a:r>
          </a:p>
          <a:p>
            <a:pPr lvl="2"/>
            <a:r>
              <a:rPr lang="en-US" dirty="0" smtClean="0"/>
              <a:t>Variant filtering based on predicted deleteriousness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3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4000" dirty="0" smtClean="0"/>
              <a:t>Linkage Disequilibrium</a:t>
            </a:r>
            <a:endParaRPr lang="en-US" sz="4000" dirty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6588" y="1371600"/>
            <a:ext cx="2209800" cy="838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800" dirty="0">
                <a:latin typeface="Chalkboard" pitchFamily="32" charset="0"/>
              </a:rPr>
              <a:t>A			B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>
                <a:latin typeface="Chalkboard" pitchFamily="32" charset="0"/>
              </a:rPr>
              <a:t>a			b</a:t>
            </a:r>
          </a:p>
        </p:txBody>
      </p:sp>
      <p:sp>
        <p:nvSpPr>
          <p:cNvPr id="180235" name="Line 11"/>
          <p:cNvSpPr>
            <a:spLocks noChangeShapeType="1"/>
          </p:cNvSpPr>
          <p:nvPr/>
        </p:nvSpPr>
        <p:spPr bwMode="auto">
          <a:xfrm>
            <a:off x="762000" y="3413125"/>
            <a:ext cx="8382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236" name="Line 12"/>
          <p:cNvSpPr>
            <a:spLocks noChangeShapeType="1"/>
          </p:cNvSpPr>
          <p:nvPr/>
        </p:nvSpPr>
        <p:spPr bwMode="auto">
          <a:xfrm>
            <a:off x="762000" y="3794125"/>
            <a:ext cx="838200" cy="0"/>
          </a:xfrm>
          <a:prstGeom prst="line">
            <a:avLst/>
          </a:prstGeom>
          <a:noFill/>
          <a:ln w="38100">
            <a:solidFill>
              <a:srgbClr val="FF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237" name="Line 13"/>
          <p:cNvSpPr>
            <a:spLocks noChangeShapeType="1"/>
          </p:cNvSpPr>
          <p:nvPr/>
        </p:nvSpPr>
        <p:spPr bwMode="auto">
          <a:xfrm>
            <a:off x="2971800" y="4419600"/>
            <a:ext cx="8382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238" name="Line 14"/>
          <p:cNvSpPr>
            <a:spLocks noChangeShapeType="1"/>
          </p:cNvSpPr>
          <p:nvPr/>
        </p:nvSpPr>
        <p:spPr bwMode="auto">
          <a:xfrm>
            <a:off x="2971800" y="4784725"/>
            <a:ext cx="838200" cy="0"/>
          </a:xfrm>
          <a:prstGeom prst="line">
            <a:avLst/>
          </a:prstGeom>
          <a:noFill/>
          <a:ln w="38100">
            <a:solidFill>
              <a:srgbClr val="FF8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239" name="Line 15"/>
          <p:cNvSpPr>
            <a:spLocks noChangeShapeType="1"/>
          </p:cNvSpPr>
          <p:nvPr/>
        </p:nvSpPr>
        <p:spPr bwMode="auto">
          <a:xfrm>
            <a:off x="1830388" y="1676400"/>
            <a:ext cx="22860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240" name="Line 16"/>
          <p:cNvSpPr>
            <a:spLocks noChangeShapeType="1"/>
          </p:cNvSpPr>
          <p:nvPr/>
        </p:nvSpPr>
        <p:spPr bwMode="auto">
          <a:xfrm>
            <a:off x="1830388" y="1905000"/>
            <a:ext cx="2286000" cy="0"/>
          </a:xfrm>
          <a:prstGeom prst="line">
            <a:avLst/>
          </a:prstGeom>
          <a:noFill/>
          <a:ln w="38100">
            <a:solidFill>
              <a:srgbClr val="00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241" name="Rectangle 17"/>
          <p:cNvSpPr>
            <a:spLocks noChangeArrowheads="1"/>
          </p:cNvSpPr>
          <p:nvPr/>
        </p:nvSpPr>
        <p:spPr bwMode="auto">
          <a:xfrm>
            <a:off x="5410200" y="1371600"/>
            <a:ext cx="2209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800">
                <a:latin typeface="Chalkboard" pitchFamily="32" charset="0"/>
              </a:rPr>
              <a:t>A			B	</a:t>
            </a:r>
            <a:endParaRPr lang="en-US" sz="1000">
              <a:latin typeface="Chalkboard" pitchFamily="32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800">
                <a:latin typeface="Chalkboard" pitchFamily="32" charset="0"/>
              </a:rPr>
              <a:t>a			b</a:t>
            </a:r>
          </a:p>
        </p:txBody>
      </p:sp>
      <p:sp>
        <p:nvSpPr>
          <p:cNvPr id="180242" name="Line 18"/>
          <p:cNvSpPr>
            <a:spLocks noChangeShapeType="1"/>
          </p:cNvSpPr>
          <p:nvPr/>
        </p:nvSpPr>
        <p:spPr bwMode="auto">
          <a:xfrm>
            <a:off x="5334000" y="1676400"/>
            <a:ext cx="2286000" cy="0"/>
          </a:xfrm>
          <a:prstGeom prst="line">
            <a:avLst/>
          </a:prstGeom>
          <a:noFill/>
          <a:ln w="38100">
            <a:solidFill>
              <a:srgbClr val="FF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243" name="Line 19"/>
          <p:cNvSpPr>
            <a:spLocks noChangeShapeType="1"/>
          </p:cNvSpPr>
          <p:nvPr/>
        </p:nvSpPr>
        <p:spPr bwMode="auto">
          <a:xfrm>
            <a:off x="5334000" y="1905000"/>
            <a:ext cx="2286000" cy="0"/>
          </a:xfrm>
          <a:prstGeom prst="line">
            <a:avLst/>
          </a:prstGeom>
          <a:noFill/>
          <a:ln w="38100">
            <a:solidFill>
              <a:srgbClr val="FF8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244" name="Rectangle 20"/>
          <p:cNvSpPr>
            <a:spLocks noChangeArrowheads="1"/>
          </p:cNvSpPr>
          <p:nvPr/>
        </p:nvSpPr>
        <p:spPr bwMode="auto">
          <a:xfrm>
            <a:off x="234950" y="5607050"/>
            <a:ext cx="358772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halkboard" pitchFamily="32" charset="0"/>
              </a:rPr>
              <a:t>High LD</a:t>
            </a:r>
            <a:r>
              <a:rPr lang="en-US" sz="2000" dirty="0">
                <a:latin typeface="Chalkboard" pitchFamily="32" charset="0"/>
              </a:rPr>
              <a:t> -&gt; No Recombination</a:t>
            </a:r>
          </a:p>
          <a:p>
            <a:r>
              <a:rPr lang="en-US" sz="2000" dirty="0">
                <a:latin typeface="Chalkboard" pitchFamily="32" charset="0"/>
              </a:rPr>
              <a:t>(r</a:t>
            </a:r>
            <a:r>
              <a:rPr lang="en-US" sz="2000" baseline="30000" dirty="0">
                <a:latin typeface="Chalkboard" pitchFamily="32" charset="0"/>
              </a:rPr>
              <a:t>2</a:t>
            </a:r>
            <a:r>
              <a:rPr lang="en-US" sz="2000" dirty="0">
                <a:latin typeface="Chalkboard" pitchFamily="32" charset="0"/>
              </a:rPr>
              <a:t> = 1) SNP1 “</a:t>
            </a:r>
            <a:r>
              <a:rPr lang="en-US" sz="2000" dirty="0">
                <a:solidFill>
                  <a:srgbClr val="FF0000"/>
                </a:solidFill>
                <a:latin typeface="Chalkboard" pitchFamily="32" charset="0"/>
              </a:rPr>
              <a:t>tags</a:t>
            </a:r>
            <a:r>
              <a:rPr lang="en-US" sz="2000" dirty="0">
                <a:latin typeface="Chalkboard" pitchFamily="32" charset="0"/>
              </a:rPr>
              <a:t>” SNP2</a:t>
            </a:r>
          </a:p>
        </p:txBody>
      </p:sp>
      <p:sp>
        <p:nvSpPr>
          <p:cNvPr id="180246" name="Rectangle 22"/>
          <p:cNvSpPr>
            <a:spLocks noChangeArrowheads="1"/>
          </p:cNvSpPr>
          <p:nvPr/>
        </p:nvSpPr>
        <p:spPr bwMode="auto">
          <a:xfrm>
            <a:off x="765175" y="3100388"/>
            <a:ext cx="723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halkboard" pitchFamily="32" charset="0"/>
              </a:rPr>
              <a:t>A   B</a:t>
            </a:r>
          </a:p>
        </p:txBody>
      </p:sp>
      <p:sp>
        <p:nvSpPr>
          <p:cNvPr id="180247" name="Rectangle 23"/>
          <p:cNvSpPr>
            <a:spLocks noChangeArrowheads="1"/>
          </p:cNvSpPr>
          <p:nvPr/>
        </p:nvSpPr>
        <p:spPr bwMode="auto">
          <a:xfrm>
            <a:off x="755650" y="3497263"/>
            <a:ext cx="723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halkboard" pitchFamily="32" charset="0"/>
              </a:rPr>
              <a:t>A   B</a:t>
            </a:r>
          </a:p>
        </p:txBody>
      </p:sp>
      <p:sp>
        <p:nvSpPr>
          <p:cNvPr id="180248" name="Rectangle 24"/>
          <p:cNvSpPr>
            <a:spLocks noChangeArrowheads="1"/>
          </p:cNvSpPr>
          <p:nvPr/>
        </p:nvSpPr>
        <p:spPr bwMode="auto">
          <a:xfrm>
            <a:off x="2971800" y="4122738"/>
            <a:ext cx="723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halkboard" pitchFamily="32" charset="0"/>
              </a:rPr>
              <a:t>A   B</a:t>
            </a:r>
          </a:p>
        </p:txBody>
      </p:sp>
      <p:sp>
        <p:nvSpPr>
          <p:cNvPr id="180249" name="Rectangle 25"/>
          <p:cNvSpPr>
            <a:spLocks noChangeArrowheads="1"/>
          </p:cNvSpPr>
          <p:nvPr/>
        </p:nvSpPr>
        <p:spPr bwMode="auto">
          <a:xfrm>
            <a:off x="3025775" y="4503738"/>
            <a:ext cx="696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halkboard" pitchFamily="32" charset="0"/>
              </a:rPr>
              <a:t>a   b</a:t>
            </a:r>
          </a:p>
        </p:txBody>
      </p:sp>
      <p:sp>
        <p:nvSpPr>
          <p:cNvPr id="180250" name="Line 26"/>
          <p:cNvSpPr>
            <a:spLocks noChangeShapeType="1"/>
          </p:cNvSpPr>
          <p:nvPr/>
        </p:nvSpPr>
        <p:spPr bwMode="auto">
          <a:xfrm>
            <a:off x="2286000" y="3352800"/>
            <a:ext cx="838200" cy="0"/>
          </a:xfrm>
          <a:prstGeom prst="line">
            <a:avLst/>
          </a:prstGeom>
          <a:noFill/>
          <a:ln w="38100">
            <a:solidFill>
              <a:srgbClr val="00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251" name="Line 27"/>
          <p:cNvSpPr>
            <a:spLocks noChangeShapeType="1"/>
          </p:cNvSpPr>
          <p:nvPr/>
        </p:nvSpPr>
        <p:spPr bwMode="auto">
          <a:xfrm>
            <a:off x="2286000" y="3733800"/>
            <a:ext cx="838200" cy="0"/>
          </a:xfrm>
          <a:prstGeom prst="line">
            <a:avLst/>
          </a:prstGeom>
          <a:noFill/>
          <a:ln w="38100">
            <a:solidFill>
              <a:srgbClr val="FF8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253" name="Rectangle 29"/>
          <p:cNvSpPr>
            <a:spLocks noChangeArrowheads="1"/>
          </p:cNvSpPr>
          <p:nvPr/>
        </p:nvSpPr>
        <p:spPr bwMode="auto">
          <a:xfrm>
            <a:off x="2362200" y="3071813"/>
            <a:ext cx="696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halkboard" pitchFamily="32" charset="0"/>
              </a:rPr>
              <a:t>a   b</a:t>
            </a:r>
          </a:p>
        </p:txBody>
      </p:sp>
      <p:sp>
        <p:nvSpPr>
          <p:cNvPr id="180254" name="Rectangle 30"/>
          <p:cNvSpPr>
            <a:spLocks noChangeArrowheads="1"/>
          </p:cNvSpPr>
          <p:nvPr/>
        </p:nvSpPr>
        <p:spPr bwMode="auto">
          <a:xfrm>
            <a:off x="2339975" y="3452813"/>
            <a:ext cx="696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halkboard" pitchFamily="32" charset="0"/>
              </a:rPr>
              <a:t>a   b</a:t>
            </a:r>
          </a:p>
        </p:txBody>
      </p:sp>
      <p:sp>
        <p:nvSpPr>
          <p:cNvPr id="180255" name="Rectangle 31"/>
          <p:cNvSpPr>
            <a:spLocks noChangeArrowheads="1"/>
          </p:cNvSpPr>
          <p:nvPr/>
        </p:nvSpPr>
        <p:spPr bwMode="auto">
          <a:xfrm>
            <a:off x="5553075" y="5607050"/>
            <a:ext cx="307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halkboard" pitchFamily="32" charset="0"/>
              </a:rPr>
              <a:t>Low LD</a:t>
            </a:r>
            <a:r>
              <a:rPr lang="en-US" sz="2000">
                <a:latin typeface="Chalkboard" pitchFamily="32" charset="0"/>
              </a:rPr>
              <a:t> -&gt; Recombination</a:t>
            </a:r>
          </a:p>
          <a:p>
            <a:pPr algn="ctr"/>
            <a:r>
              <a:rPr lang="en-US" sz="2000">
                <a:latin typeface="Chalkboard" pitchFamily="32" charset="0"/>
              </a:rPr>
              <a:t>Many possibilities</a:t>
            </a:r>
          </a:p>
        </p:txBody>
      </p:sp>
      <p:sp>
        <p:nvSpPr>
          <p:cNvPr id="180271" name="Line 47"/>
          <p:cNvSpPr>
            <a:spLocks noChangeShapeType="1"/>
          </p:cNvSpPr>
          <p:nvPr/>
        </p:nvSpPr>
        <p:spPr bwMode="auto">
          <a:xfrm>
            <a:off x="5562600" y="4968875"/>
            <a:ext cx="838200" cy="0"/>
          </a:xfrm>
          <a:prstGeom prst="line">
            <a:avLst/>
          </a:prstGeom>
          <a:noFill/>
          <a:ln w="38100">
            <a:solidFill>
              <a:srgbClr val="FF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272" name="Rectangle 48"/>
          <p:cNvSpPr>
            <a:spLocks noChangeArrowheads="1"/>
          </p:cNvSpPr>
          <p:nvPr/>
        </p:nvSpPr>
        <p:spPr bwMode="auto">
          <a:xfrm>
            <a:off x="6934200" y="3986213"/>
            <a:ext cx="722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halkboard" pitchFamily="32" charset="0"/>
              </a:rPr>
              <a:t>A   b</a:t>
            </a:r>
          </a:p>
        </p:txBody>
      </p:sp>
      <p:sp>
        <p:nvSpPr>
          <p:cNvPr id="180273" name="Rectangle 49"/>
          <p:cNvSpPr>
            <a:spLocks noChangeArrowheads="1"/>
          </p:cNvSpPr>
          <p:nvPr/>
        </p:nvSpPr>
        <p:spPr bwMode="auto">
          <a:xfrm>
            <a:off x="6924675" y="4383088"/>
            <a:ext cx="722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halkboard" pitchFamily="32" charset="0"/>
              </a:rPr>
              <a:t>A   b</a:t>
            </a:r>
          </a:p>
        </p:txBody>
      </p:sp>
      <p:sp>
        <p:nvSpPr>
          <p:cNvPr id="180274" name="Rectangle 50"/>
          <p:cNvSpPr>
            <a:spLocks noChangeArrowheads="1"/>
          </p:cNvSpPr>
          <p:nvPr/>
        </p:nvSpPr>
        <p:spPr bwMode="auto">
          <a:xfrm>
            <a:off x="5584825" y="4291013"/>
            <a:ext cx="698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halkboard" pitchFamily="32" charset="0"/>
              </a:rPr>
              <a:t>a   B</a:t>
            </a:r>
          </a:p>
        </p:txBody>
      </p:sp>
      <p:sp>
        <p:nvSpPr>
          <p:cNvPr id="180280" name="Line 56"/>
          <p:cNvSpPr>
            <a:spLocks noChangeShapeType="1"/>
          </p:cNvSpPr>
          <p:nvPr/>
        </p:nvSpPr>
        <p:spPr bwMode="auto">
          <a:xfrm>
            <a:off x="1371600" y="4419600"/>
            <a:ext cx="838200" cy="0"/>
          </a:xfrm>
          <a:prstGeom prst="line">
            <a:avLst/>
          </a:prstGeom>
          <a:noFill/>
          <a:ln w="38100">
            <a:solidFill>
              <a:srgbClr val="00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281" name="Line 57"/>
          <p:cNvSpPr>
            <a:spLocks noChangeShapeType="1"/>
          </p:cNvSpPr>
          <p:nvPr/>
        </p:nvSpPr>
        <p:spPr bwMode="auto">
          <a:xfrm>
            <a:off x="1371600" y="4800600"/>
            <a:ext cx="838200" cy="0"/>
          </a:xfrm>
          <a:prstGeom prst="line">
            <a:avLst/>
          </a:prstGeom>
          <a:noFill/>
          <a:ln w="38100">
            <a:solidFill>
              <a:srgbClr val="FF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282" name="Rectangle 58"/>
          <p:cNvSpPr>
            <a:spLocks noChangeArrowheads="1"/>
          </p:cNvSpPr>
          <p:nvPr/>
        </p:nvSpPr>
        <p:spPr bwMode="auto">
          <a:xfrm>
            <a:off x="1455738" y="4122738"/>
            <a:ext cx="6969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halkboard" pitchFamily="32" charset="0"/>
              </a:rPr>
              <a:t>a   b</a:t>
            </a:r>
          </a:p>
        </p:txBody>
      </p:sp>
      <p:sp>
        <p:nvSpPr>
          <p:cNvPr id="180283" name="Rectangle 59"/>
          <p:cNvSpPr>
            <a:spLocks noChangeArrowheads="1"/>
          </p:cNvSpPr>
          <p:nvPr/>
        </p:nvSpPr>
        <p:spPr bwMode="auto">
          <a:xfrm>
            <a:off x="1425575" y="4503738"/>
            <a:ext cx="723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halkboard" pitchFamily="32" charset="0"/>
              </a:rPr>
              <a:t>A   B</a:t>
            </a:r>
          </a:p>
        </p:txBody>
      </p:sp>
      <p:sp>
        <p:nvSpPr>
          <p:cNvPr id="180284" name="Line 60"/>
          <p:cNvSpPr>
            <a:spLocks noChangeShapeType="1"/>
          </p:cNvSpPr>
          <p:nvPr/>
        </p:nvSpPr>
        <p:spPr bwMode="auto">
          <a:xfrm>
            <a:off x="6931025" y="4343400"/>
            <a:ext cx="3810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285" name="Line 61"/>
          <p:cNvSpPr>
            <a:spLocks noChangeShapeType="1"/>
          </p:cNvSpPr>
          <p:nvPr/>
        </p:nvSpPr>
        <p:spPr bwMode="auto">
          <a:xfrm>
            <a:off x="7312025" y="4343400"/>
            <a:ext cx="381000" cy="0"/>
          </a:xfrm>
          <a:prstGeom prst="line">
            <a:avLst/>
          </a:prstGeom>
          <a:noFill/>
          <a:ln w="38100">
            <a:solidFill>
              <a:srgbClr val="00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286" name="Line 62"/>
          <p:cNvSpPr>
            <a:spLocks noChangeShapeType="1"/>
          </p:cNvSpPr>
          <p:nvPr/>
        </p:nvSpPr>
        <p:spPr bwMode="auto">
          <a:xfrm>
            <a:off x="6931025" y="4724400"/>
            <a:ext cx="381000" cy="0"/>
          </a:xfrm>
          <a:prstGeom prst="line">
            <a:avLst/>
          </a:prstGeom>
          <a:noFill/>
          <a:ln w="38100">
            <a:solidFill>
              <a:srgbClr val="FF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287" name="Line 63"/>
          <p:cNvSpPr>
            <a:spLocks noChangeShapeType="1"/>
          </p:cNvSpPr>
          <p:nvPr/>
        </p:nvSpPr>
        <p:spPr bwMode="auto">
          <a:xfrm>
            <a:off x="7312025" y="4724400"/>
            <a:ext cx="381000" cy="0"/>
          </a:xfrm>
          <a:prstGeom prst="line">
            <a:avLst/>
          </a:prstGeom>
          <a:noFill/>
          <a:ln w="38100">
            <a:solidFill>
              <a:srgbClr val="FF8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292" name="Line 68"/>
          <p:cNvSpPr>
            <a:spLocks noChangeShapeType="1"/>
          </p:cNvSpPr>
          <p:nvPr/>
        </p:nvSpPr>
        <p:spPr bwMode="auto">
          <a:xfrm>
            <a:off x="5943600" y="4648200"/>
            <a:ext cx="3810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293" name="Line 69"/>
          <p:cNvSpPr>
            <a:spLocks noChangeShapeType="1"/>
          </p:cNvSpPr>
          <p:nvPr/>
        </p:nvSpPr>
        <p:spPr bwMode="auto">
          <a:xfrm>
            <a:off x="5562600" y="4648200"/>
            <a:ext cx="381000" cy="0"/>
          </a:xfrm>
          <a:prstGeom prst="line">
            <a:avLst/>
          </a:prstGeom>
          <a:noFill/>
          <a:ln w="38100">
            <a:solidFill>
              <a:srgbClr val="00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295" name="Rectangle 71"/>
          <p:cNvSpPr>
            <a:spLocks noChangeArrowheads="1"/>
          </p:cNvSpPr>
          <p:nvPr/>
        </p:nvSpPr>
        <p:spPr bwMode="auto">
          <a:xfrm>
            <a:off x="5594350" y="4656138"/>
            <a:ext cx="723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halkboard" pitchFamily="32" charset="0"/>
              </a:rPr>
              <a:t>A   B</a:t>
            </a:r>
          </a:p>
        </p:txBody>
      </p:sp>
      <p:sp>
        <p:nvSpPr>
          <p:cNvPr id="180312" name="Rectangle 88"/>
          <p:cNvSpPr>
            <a:spLocks noChangeArrowheads="1"/>
          </p:cNvSpPr>
          <p:nvPr/>
        </p:nvSpPr>
        <p:spPr bwMode="auto">
          <a:xfrm>
            <a:off x="5943600" y="3513138"/>
            <a:ext cx="698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halkboard" pitchFamily="32" charset="0"/>
              </a:rPr>
              <a:t>a   B</a:t>
            </a:r>
          </a:p>
        </p:txBody>
      </p:sp>
      <p:sp>
        <p:nvSpPr>
          <p:cNvPr id="180313" name="Rectangle 89"/>
          <p:cNvSpPr>
            <a:spLocks noChangeArrowheads="1"/>
          </p:cNvSpPr>
          <p:nvPr/>
        </p:nvSpPr>
        <p:spPr bwMode="auto">
          <a:xfrm>
            <a:off x="5943600" y="3148013"/>
            <a:ext cx="722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halkboard" pitchFamily="32" charset="0"/>
              </a:rPr>
              <a:t>A   b</a:t>
            </a:r>
          </a:p>
        </p:txBody>
      </p:sp>
      <p:sp>
        <p:nvSpPr>
          <p:cNvPr id="180314" name="Line 90"/>
          <p:cNvSpPr>
            <a:spLocks noChangeShapeType="1"/>
          </p:cNvSpPr>
          <p:nvPr/>
        </p:nvSpPr>
        <p:spPr bwMode="auto">
          <a:xfrm>
            <a:off x="6324600" y="3838575"/>
            <a:ext cx="381000" cy="0"/>
          </a:xfrm>
          <a:prstGeom prst="line">
            <a:avLst/>
          </a:prstGeom>
          <a:noFill/>
          <a:ln w="38100">
            <a:solidFill>
              <a:srgbClr val="FF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315" name="Line 91"/>
          <p:cNvSpPr>
            <a:spLocks noChangeShapeType="1"/>
          </p:cNvSpPr>
          <p:nvPr/>
        </p:nvSpPr>
        <p:spPr bwMode="auto">
          <a:xfrm>
            <a:off x="5935663" y="3838575"/>
            <a:ext cx="381000" cy="0"/>
          </a:xfrm>
          <a:prstGeom prst="line">
            <a:avLst/>
          </a:prstGeom>
          <a:noFill/>
          <a:ln w="38100">
            <a:solidFill>
              <a:srgbClr val="FF8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317" name="Line 93"/>
          <p:cNvSpPr>
            <a:spLocks noChangeShapeType="1"/>
          </p:cNvSpPr>
          <p:nvPr/>
        </p:nvSpPr>
        <p:spPr bwMode="auto">
          <a:xfrm>
            <a:off x="5935663" y="3505200"/>
            <a:ext cx="3810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318" name="Line 94"/>
          <p:cNvSpPr>
            <a:spLocks noChangeShapeType="1"/>
          </p:cNvSpPr>
          <p:nvPr/>
        </p:nvSpPr>
        <p:spPr bwMode="auto">
          <a:xfrm>
            <a:off x="6324600" y="3505200"/>
            <a:ext cx="388938" cy="0"/>
          </a:xfrm>
          <a:prstGeom prst="line">
            <a:avLst/>
          </a:prstGeom>
          <a:noFill/>
          <a:ln w="38100">
            <a:solidFill>
              <a:srgbClr val="00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325" name="Rectangle 101"/>
          <p:cNvSpPr>
            <a:spLocks noChangeArrowheads="1"/>
          </p:cNvSpPr>
          <p:nvPr/>
        </p:nvSpPr>
        <p:spPr bwMode="auto">
          <a:xfrm>
            <a:off x="7848600" y="4868863"/>
            <a:ext cx="6937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halkboard" pitchFamily="32" charset="0"/>
              </a:rPr>
              <a:t>etc…</a:t>
            </a:r>
          </a:p>
        </p:txBody>
      </p:sp>
      <p:sp>
        <p:nvSpPr>
          <p:cNvPr id="180326" name="Oval 102"/>
          <p:cNvSpPr>
            <a:spLocks noChangeArrowheads="1"/>
          </p:cNvSpPr>
          <p:nvPr/>
        </p:nvSpPr>
        <p:spPr bwMode="auto">
          <a:xfrm>
            <a:off x="609600" y="3048000"/>
            <a:ext cx="1143000" cy="990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327" name="Oval 103"/>
          <p:cNvSpPr>
            <a:spLocks noChangeArrowheads="1"/>
          </p:cNvSpPr>
          <p:nvPr/>
        </p:nvSpPr>
        <p:spPr bwMode="auto">
          <a:xfrm>
            <a:off x="2133600" y="2971800"/>
            <a:ext cx="1143000" cy="990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328" name="Oval 104"/>
          <p:cNvSpPr>
            <a:spLocks noChangeArrowheads="1"/>
          </p:cNvSpPr>
          <p:nvPr/>
        </p:nvSpPr>
        <p:spPr bwMode="auto">
          <a:xfrm>
            <a:off x="2819400" y="4038600"/>
            <a:ext cx="1143000" cy="990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329" name="Oval 105"/>
          <p:cNvSpPr>
            <a:spLocks noChangeArrowheads="1"/>
          </p:cNvSpPr>
          <p:nvPr/>
        </p:nvSpPr>
        <p:spPr bwMode="auto">
          <a:xfrm>
            <a:off x="1219200" y="4038600"/>
            <a:ext cx="1143000" cy="990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330" name="Oval 106"/>
          <p:cNvSpPr>
            <a:spLocks noChangeArrowheads="1"/>
          </p:cNvSpPr>
          <p:nvPr/>
        </p:nvSpPr>
        <p:spPr bwMode="auto">
          <a:xfrm>
            <a:off x="5715000" y="3048000"/>
            <a:ext cx="1143000" cy="990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331" name="Oval 107"/>
          <p:cNvSpPr>
            <a:spLocks noChangeArrowheads="1"/>
          </p:cNvSpPr>
          <p:nvPr/>
        </p:nvSpPr>
        <p:spPr bwMode="auto">
          <a:xfrm>
            <a:off x="6705600" y="3962400"/>
            <a:ext cx="1143000" cy="990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332" name="Oval 108"/>
          <p:cNvSpPr>
            <a:spLocks noChangeArrowheads="1"/>
          </p:cNvSpPr>
          <p:nvPr/>
        </p:nvSpPr>
        <p:spPr bwMode="auto">
          <a:xfrm>
            <a:off x="5410200" y="4267200"/>
            <a:ext cx="1143000" cy="990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336" name="Line 112"/>
          <p:cNvSpPr>
            <a:spLocks noChangeShapeType="1"/>
          </p:cNvSpPr>
          <p:nvPr/>
        </p:nvSpPr>
        <p:spPr bwMode="auto">
          <a:xfrm>
            <a:off x="7845425" y="3870324"/>
            <a:ext cx="765175" cy="15875"/>
          </a:xfrm>
          <a:prstGeom prst="line">
            <a:avLst/>
          </a:prstGeom>
          <a:noFill/>
          <a:ln w="38100">
            <a:solidFill>
              <a:srgbClr val="FF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337" name="Rectangle 113"/>
          <p:cNvSpPr>
            <a:spLocks noChangeArrowheads="1"/>
          </p:cNvSpPr>
          <p:nvPr/>
        </p:nvSpPr>
        <p:spPr bwMode="auto">
          <a:xfrm>
            <a:off x="7848600" y="3176588"/>
            <a:ext cx="6463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halkboard" pitchFamily="32" charset="0"/>
              </a:rPr>
              <a:t>A   </a:t>
            </a:r>
            <a:r>
              <a:rPr lang="en-US" sz="1800" dirty="0" smtClean="0">
                <a:latin typeface="Chalkboard" pitchFamily="32" charset="0"/>
              </a:rPr>
              <a:t>b</a:t>
            </a:r>
            <a:endParaRPr lang="en-US" sz="1800" dirty="0">
              <a:latin typeface="Chalkboard" pitchFamily="32" charset="0"/>
            </a:endParaRPr>
          </a:p>
        </p:txBody>
      </p:sp>
      <p:sp>
        <p:nvSpPr>
          <p:cNvPr id="180338" name="Rectangle 114"/>
          <p:cNvSpPr>
            <a:spLocks noChangeArrowheads="1"/>
          </p:cNvSpPr>
          <p:nvPr/>
        </p:nvSpPr>
        <p:spPr bwMode="auto">
          <a:xfrm>
            <a:off x="7839075" y="3573463"/>
            <a:ext cx="723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halkboard" pitchFamily="32" charset="0"/>
              </a:rPr>
              <a:t>A   B</a:t>
            </a:r>
          </a:p>
        </p:txBody>
      </p:sp>
      <p:sp>
        <p:nvSpPr>
          <p:cNvPr id="180339" name="Oval 115"/>
          <p:cNvSpPr>
            <a:spLocks noChangeArrowheads="1"/>
          </p:cNvSpPr>
          <p:nvPr/>
        </p:nvSpPr>
        <p:spPr bwMode="auto">
          <a:xfrm>
            <a:off x="7693025" y="3124200"/>
            <a:ext cx="1143000" cy="990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340" name="Oval 116"/>
          <p:cNvSpPr>
            <a:spLocks noChangeArrowheads="1"/>
          </p:cNvSpPr>
          <p:nvPr/>
        </p:nvSpPr>
        <p:spPr bwMode="auto">
          <a:xfrm>
            <a:off x="1449388" y="1295400"/>
            <a:ext cx="3048000" cy="1066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341" name="Oval 117"/>
          <p:cNvSpPr>
            <a:spLocks noChangeArrowheads="1"/>
          </p:cNvSpPr>
          <p:nvPr/>
        </p:nvSpPr>
        <p:spPr bwMode="auto">
          <a:xfrm>
            <a:off x="4876800" y="1295400"/>
            <a:ext cx="3048000" cy="1066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342" name="Rectangle 118"/>
          <p:cNvSpPr>
            <a:spLocks noChangeArrowheads="1"/>
          </p:cNvSpPr>
          <p:nvPr/>
        </p:nvSpPr>
        <p:spPr bwMode="auto">
          <a:xfrm>
            <a:off x="4492625" y="1574800"/>
            <a:ext cx="350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halkboard" pitchFamily="32" charset="0"/>
              </a:rPr>
              <a:t>X</a:t>
            </a:r>
          </a:p>
        </p:txBody>
      </p:sp>
      <p:sp>
        <p:nvSpPr>
          <p:cNvPr id="180343" name="Line 119"/>
          <p:cNvSpPr>
            <a:spLocks noChangeShapeType="1"/>
          </p:cNvSpPr>
          <p:nvPr/>
        </p:nvSpPr>
        <p:spPr bwMode="auto">
          <a:xfrm>
            <a:off x="4724400" y="21336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344" name="Rectangle 120"/>
          <p:cNvSpPr>
            <a:spLocks noChangeArrowheads="1"/>
          </p:cNvSpPr>
          <p:nvPr/>
        </p:nvSpPr>
        <p:spPr bwMode="auto">
          <a:xfrm>
            <a:off x="4414838" y="3495675"/>
            <a:ext cx="527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latin typeface="Chalkboard" pitchFamily="32" charset="0"/>
              </a:rPr>
              <a:t>OR</a:t>
            </a:r>
          </a:p>
        </p:txBody>
      </p:sp>
      <p:sp>
        <p:nvSpPr>
          <p:cNvPr id="180345" name="Rectangle 121"/>
          <p:cNvSpPr>
            <a:spLocks noChangeArrowheads="1"/>
          </p:cNvSpPr>
          <p:nvPr/>
        </p:nvSpPr>
        <p:spPr bwMode="auto">
          <a:xfrm>
            <a:off x="2452688" y="928688"/>
            <a:ext cx="1052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halkboard" pitchFamily="32" charset="0"/>
              </a:rPr>
              <a:t>Parent 1</a:t>
            </a:r>
          </a:p>
        </p:txBody>
      </p:sp>
      <p:sp>
        <p:nvSpPr>
          <p:cNvPr id="180346" name="Rectangle 122"/>
          <p:cNvSpPr>
            <a:spLocks noChangeArrowheads="1"/>
          </p:cNvSpPr>
          <p:nvPr/>
        </p:nvSpPr>
        <p:spPr bwMode="auto">
          <a:xfrm>
            <a:off x="5867400" y="914400"/>
            <a:ext cx="1098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halkboard" pitchFamily="32" charset="0"/>
              </a:rPr>
              <a:t>Parent 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ASHG 2008 </a:t>
            </a:r>
            <a:r>
              <a:rPr lang="en-US" dirty="0" err="1" smtClean="0"/>
              <a:t>Hapmap</a:t>
            </a:r>
            <a:r>
              <a:rPr lang="en-US" dirty="0" smtClean="0"/>
              <a:t> Tutorial: </a:t>
            </a:r>
            <a:r>
              <a:rPr lang="en-US" dirty="0" smtClean="0">
                <a:hlinkClick r:id="rId3"/>
              </a:rPr>
              <a:t>http://hapmap.ncbi.nlm.nih.gov/tutorials.html.en</a:t>
            </a:r>
            <a:endParaRPr lang="en-US" dirty="0"/>
          </a:p>
        </p:txBody>
      </p:sp>
      <p:sp>
        <p:nvSpPr>
          <p:cNvPr id="72" name="Line 93"/>
          <p:cNvSpPr>
            <a:spLocks noChangeShapeType="1"/>
          </p:cNvSpPr>
          <p:nvPr/>
        </p:nvSpPr>
        <p:spPr bwMode="auto">
          <a:xfrm>
            <a:off x="7848600" y="3505200"/>
            <a:ext cx="3810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Line 94"/>
          <p:cNvSpPr>
            <a:spLocks noChangeShapeType="1"/>
          </p:cNvSpPr>
          <p:nvPr/>
        </p:nvSpPr>
        <p:spPr bwMode="auto">
          <a:xfrm>
            <a:off x="8237537" y="3505200"/>
            <a:ext cx="388938" cy="0"/>
          </a:xfrm>
          <a:prstGeom prst="line">
            <a:avLst/>
          </a:prstGeom>
          <a:noFill/>
          <a:ln w="38100">
            <a:solidFill>
              <a:srgbClr val="00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917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1068"/>
            <a:ext cx="8229600" cy="563509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SNPs on microarrays are </a:t>
            </a:r>
            <a:r>
              <a:rPr lang="en-US" sz="2800" dirty="0" smtClean="0">
                <a:solidFill>
                  <a:srgbClr val="FF0000"/>
                </a:solidFill>
              </a:rPr>
              <a:t>“tagging” SNPs (reduce cost!!!)</a:t>
            </a:r>
          </a:p>
          <a:p>
            <a:r>
              <a:rPr lang="en-US" sz="2800" dirty="0" smtClean="0"/>
              <a:t>Selected based on </a:t>
            </a:r>
            <a:r>
              <a:rPr lang="en-US" sz="2800" dirty="0" smtClean="0">
                <a:solidFill>
                  <a:srgbClr val="FF0000"/>
                </a:solidFill>
              </a:rPr>
              <a:t>linkage-disequilibrium</a:t>
            </a:r>
            <a:r>
              <a:rPr lang="en-US" sz="2800" dirty="0" smtClean="0"/>
              <a:t> structure</a:t>
            </a:r>
          </a:p>
          <a:p>
            <a:r>
              <a:rPr lang="en-US" sz="2800" dirty="0" smtClean="0"/>
              <a:t>How do we know the LD structure?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 The International </a:t>
            </a:r>
            <a:r>
              <a:rPr lang="en-US" sz="2800" dirty="0" err="1" smtClean="0"/>
              <a:t>HapMap</a:t>
            </a:r>
            <a:r>
              <a:rPr lang="en-US" sz="2800" dirty="0" smtClean="0"/>
              <a:t> Project</a:t>
            </a:r>
            <a:endParaRPr lang="en-US" sz="2800" dirty="0"/>
          </a:p>
        </p:txBody>
      </p:sp>
      <p:pic>
        <p:nvPicPr>
          <p:cNvPr id="4" name="Picture 3" descr="HapMaplogoweb1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668" y="3031065"/>
            <a:ext cx="7274372" cy="23876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72200" y="5765299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www.hapmap.org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586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M\Desktop\blank_world_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0215" y="1600200"/>
            <a:ext cx="4381385" cy="3124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The International </a:t>
            </a:r>
            <a:r>
              <a:rPr lang="en-US" dirty="0" err="1" smtClean="0"/>
              <a:t>HapMap</a:t>
            </a:r>
            <a:r>
              <a:rPr lang="en-US" dirty="0" smtClean="0"/>
              <a:t>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Involved </a:t>
            </a:r>
            <a:r>
              <a:rPr lang="en-US" sz="2400" dirty="0" err="1" smtClean="0"/>
              <a:t>Illumina</a:t>
            </a:r>
            <a:r>
              <a:rPr lang="en-US" sz="2400" dirty="0" smtClean="0"/>
              <a:t>, </a:t>
            </a:r>
            <a:br>
              <a:rPr lang="en-US" sz="2400" dirty="0" smtClean="0"/>
            </a:br>
            <a:r>
              <a:rPr lang="en-US" sz="2400" dirty="0" err="1" smtClean="0"/>
              <a:t>Affymetrix</a:t>
            </a:r>
            <a:r>
              <a:rPr lang="en-US" sz="2400" dirty="0" smtClean="0"/>
              <a:t>,</a:t>
            </a:r>
            <a:br>
              <a:rPr lang="en-US" sz="2400" dirty="0" smtClean="0"/>
            </a:br>
            <a:r>
              <a:rPr lang="en-US" sz="2400" dirty="0" smtClean="0"/>
              <a:t>&gt;20 institutions worldwide</a:t>
            </a:r>
          </a:p>
          <a:p>
            <a:r>
              <a:rPr lang="en-US" sz="2400" dirty="0" smtClean="0"/>
              <a:t>HapMap1 (2003) and </a:t>
            </a:r>
            <a:br>
              <a:rPr lang="en-US" sz="2400" dirty="0" smtClean="0"/>
            </a:br>
            <a:r>
              <a:rPr lang="en-US" sz="2400" dirty="0" smtClean="0"/>
              <a:t>Hapmap2 (2005)</a:t>
            </a:r>
            <a:br>
              <a:rPr lang="en-US" sz="2400" dirty="0" smtClean="0"/>
            </a:br>
            <a:r>
              <a:rPr lang="en-US" sz="2400" dirty="0" smtClean="0"/>
              <a:t>- 4 populations (270 </a:t>
            </a:r>
            <a:r>
              <a:rPr lang="en-US" sz="2400" dirty="0" err="1" smtClean="0"/>
              <a:t>indiv</a:t>
            </a:r>
            <a:r>
              <a:rPr lang="en-US" sz="2400" dirty="0" smtClean="0"/>
              <a:t>): </a:t>
            </a:r>
            <a:br>
              <a:rPr lang="en-US" sz="2400" dirty="0" smtClean="0"/>
            </a:br>
            <a:r>
              <a:rPr lang="en-US" sz="2400" dirty="0" smtClean="0"/>
              <a:t>CEU (NW European from Utah), </a:t>
            </a:r>
            <a:br>
              <a:rPr lang="en-US" sz="2400" dirty="0" smtClean="0"/>
            </a:br>
            <a:r>
              <a:rPr lang="en-US" sz="2400" dirty="0" smtClean="0"/>
              <a:t>CHB (Han Chinese from Beijing), </a:t>
            </a:r>
            <a:br>
              <a:rPr lang="en-US" sz="2400" dirty="0" smtClean="0"/>
            </a:br>
            <a:r>
              <a:rPr lang="en-US" sz="2400" dirty="0" smtClean="0"/>
              <a:t>JPT (Japanese from Tokyo), </a:t>
            </a:r>
            <a:br>
              <a:rPr lang="en-US" sz="2400" dirty="0" smtClean="0"/>
            </a:br>
            <a:r>
              <a:rPr lang="en-US" sz="2400" dirty="0" smtClean="0"/>
              <a:t>YRI (</a:t>
            </a:r>
            <a:r>
              <a:rPr lang="en-US" sz="2400" dirty="0" err="1" smtClean="0"/>
              <a:t>Yoruban</a:t>
            </a:r>
            <a:r>
              <a:rPr lang="en-US" sz="2400" dirty="0" smtClean="0"/>
              <a:t> from Nigeria)</a:t>
            </a:r>
          </a:p>
          <a:p>
            <a:r>
              <a:rPr lang="en-US" sz="2400" dirty="0" smtClean="0"/>
              <a:t>Hapmap3 (2010) </a:t>
            </a:r>
            <a:br>
              <a:rPr lang="en-US" sz="2400" dirty="0" smtClean="0"/>
            </a:br>
            <a:r>
              <a:rPr lang="en-US" sz="2400" dirty="0" smtClean="0"/>
              <a:t>- 11 populations (4+7, 1301 </a:t>
            </a:r>
            <a:r>
              <a:rPr lang="en-US" sz="2400" dirty="0" err="1" smtClean="0"/>
              <a:t>indiv</a:t>
            </a:r>
            <a:r>
              <a:rPr lang="en-US" sz="2400" dirty="0" smtClean="0"/>
              <a:t>)</a:t>
            </a:r>
          </a:p>
        </p:txBody>
      </p:sp>
      <p:sp>
        <p:nvSpPr>
          <p:cNvPr id="9" name="Oval 8"/>
          <p:cNvSpPr/>
          <p:nvPr/>
        </p:nvSpPr>
        <p:spPr>
          <a:xfrm>
            <a:off x="7848600" y="2438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153400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893733" y="242993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400800" y="3048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172200" y="5765299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www.hapmap.org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251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9248"/>
            <a:ext cx="8229600" cy="558691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 GWAS, only </a:t>
            </a:r>
            <a:r>
              <a:rPr lang="en-US" dirty="0" smtClean="0">
                <a:solidFill>
                  <a:srgbClr val="FF0000"/>
                </a:solidFill>
              </a:rPr>
              <a:t>common SNPs </a:t>
            </a:r>
            <a:r>
              <a:rPr lang="en-US" dirty="0" smtClean="0"/>
              <a:t>(generally, with minor allele frequency &gt; 5%) are considered</a:t>
            </a:r>
          </a:p>
          <a:p>
            <a:pPr lvl="1"/>
            <a:r>
              <a:rPr lang="en-US" dirty="0" smtClean="0"/>
              <a:t>Only common SNPs can </a:t>
            </a:r>
            <a:r>
              <a:rPr lang="en-US" b="1" dirty="0" smtClean="0"/>
              <a:t>“tag” </a:t>
            </a:r>
            <a:r>
              <a:rPr lang="en-US" dirty="0" smtClean="0"/>
              <a:t>other common </a:t>
            </a:r>
            <a:r>
              <a:rPr lang="en-US" dirty="0" smtClean="0"/>
              <a:t>SNPs</a:t>
            </a:r>
            <a:endParaRPr lang="en-US" dirty="0" smtClean="0"/>
          </a:p>
          <a:p>
            <a:pPr lvl="1"/>
            <a:r>
              <a:rPr lang="en-US" dirty="0" smtClean="0"/>
              <a:t>The actual “causal” SNPs are usually not directly genotyped</a:t>
            </a:r>
          </a:p>
          <a:p>
            <a:endParaRPr lang="en-US" dirty="0"/>
          </a:p>
          <a:p>
            <a:r>
              <a:rPr lang="en-US" dirty="0" smtClean="0"/>
              <a:t>With NGS, we can:</a:t>
            </a:r>
          </a:p>
          <a:p>
            <a:pPr lvl="1"/>
            <a:r>
              <a:rPr lang="en-US" dirty="0" smtClean="0"/>
              <a:t>Analyze </a:t>
            </a:r>
            <a:r>
              <a:rPr lang="en-US" dirty="0" smtClean="0">
                <a:solidFill>
                  <a:srgbClr val="FF0000"/>
                </a:solidFill>
              </a:rPr>
              <a:t>rare variants</a:t>
            </a:r>
          </a:p>
          <a:p>
            <a:pPr lvl="1"/>
            <a:r>
              <a:rPr lang="en-US" dirty="0" smtClean="0"/>
              <a:t>Get much better (highest possible) resolution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But, are we there yet?</a:t>
            </a:r>
            <a:endParaRPr lang="en-US" dirty="0"/>
          </a:p>
          <a:p>
            <a:pPr lvl="1"/>
            <a:r>
              <a:rPr lang="en-US" dirty="0" smtClean="0"/>
              <a:t>What are the challenges of analyzing rare variants?</a:t>
            </a:r>
          </a:p>
          <a:p>
            <a:pPr lvl="1"/>
            <a:r>
              <a:rPr lang="en-US" dirty="0" smtClean="0"/>
              <a:t>What have we done?</a:t>
            </a:r>
          </a:p>
        </p:txBody>
      </p:sp>
    </p:spTree>
    <p:extLst>
      <p:ext uri="{BB962C8B-B14F-4D97-AF65-F5344CB8AC3E}">
        <p14:creationId xmlns:p14="http://schemas.microsoft.com/office/powerpoint/2010/main" val="2272551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4458"/>
            <a:ext cx="8229600" cy="6001292"/>
          </a:xfrm>
        </p:spPr>
        <p:txBody>
          <a:bodyPr/>
          <a:lstStyle/>
          <a:p>
            <a:r>
              <a:rPr lang="en-US" altLang="zh-CN" dirty="0" smtClean="0"/>
              <a:t>Challenge #1: </a:t>
            </a:r>
            <a:r>
              <a:rPr lang="en-US" altLang="zh-CN" dirty="0" smtClean="0">
                <a:solidFill>
                  <a:srgbClr val="FF0000"/>
                </a:solidFill>
              </a:rPr>
              <a:t>Very limited statistical power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A toy example:</a:t>
            </a:r>
          </a:p>
          <a:p>
            <a:r>
              <a:rPr lang="en-US" dirty="0" smtClean="0"/>
              <a:t>Suppose we wish to test the association between a gene (with alleles A and B) and human height. </a:t>
            </a:r>
            <a:r>
              <a:rPr lang="en-US" dirty="0"/>
              <a:t>W</a:t>
            </a:r>
            <a:r>
              <a:rPr lang="en-US" dirty="0" smtClean="0"/>
              <a:t>e collected 100 individuals from the population</a:t>
            </a:r>
          </a:p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921187"/>
              </p:ext>
            </p:extLst>
          </p:nvPr>
        </p:nvGraphicFramePr>
        <p:xfrm>
          <a:off x="1524000" y="4093234"/>
          <a:ext cx="6096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Scenario</a:t>
                      </a:r>
                      <a:r>
                        <a:rPr lang="en-US" baseline="0" dirty="0" smtClean="0"/>
                        <a:t> #1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Scenario</a:t>
                      </a:r>
                      <a:r>
                        <a:rPr lang="en-US" baseline="0" dirty="0" smtClean="0"/>
                        <a:t> #2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Allele</a:t>
                      </a:r>
                      <a:r>
                        <a:rPr lang="en-US" baseline="0" dirty="0" smtClean="0"/>
                        <a:t> 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Allele 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Allele 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Allele 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of </a:t>
                      </a:r>
                      <a:r>
                        <a:rPr lang="en-US" dirty="0" err="1" smtClean="0"/>
                        <a:t>indiv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Avg</a:t>
                      </a:r>
                      <a:r>
                        <a:rPr lang="en-US" baseline="0" dirty="0" smtClean="0"/>
                        <a:t> height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6’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6’1’’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6’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6’1’’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7867" y="5690571"/>
            <a:ext cx="73365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Equal effect size</a:t>
            </a:r>
            <a:r>
              <a:rPr lang="en-US" sz="2400" dirty="0" smtClean="0"/>
              <a:t> for the variants in the two scenarios</a:t>
            </a:r>
          </a:p>
          <a:p>
            <a:r>
              <a:rPr lang="en-US" sz="2400" dirty="0"/>
              <a:t>W</a:t>
            </a:r>
            <a:r>
              <a:rPr lang="en-US" sz="2400" dirty="0" smtClean="0"/>
              <a:t>hich scenario is more convincing about </a:t>
            </a:r>
            <a:r>
              <a:rPr lang="en-US" sz="2400" dirty="0" smtClean="0"/>
              <a:t>the association?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90229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4458"/>
            <a:ext cx="8229600" cy="6001292"/>
          </a:xfrm>
        </p:spPr>
        <p:txBody>
          <a:bodyPr/>
          <a:lstStyle/>
          <a:p>
            <a:r>
              <a:rPr lang="en-US" altLang="zh-CN" dirty="0" smtClean="0"/>
              <a:t>Challenge #1: </a:t>
            </a:r>
            <a:r>
              <a:rPr lang="en-US" altLang="zh-CN" dirty="0" smtClean="0">
                <a:solidFill>
                  <a:srgbClr val="FF0000"/>
                </a:solidFill>
              </a:rPr>
              <a:t>Very limited statistical power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A toy example:</a:t>
            </a:r>
          </a:p>
          <a:p>
            <a:r>
              <a:rPr lang="en-US" dirty="0" smtClean="0"/>
              <a:t>Suppose we wish to test the association between a gene (with alleles A and B) and human height. </a:t>
            </a:r>
            <a:r>
              <a:rPr lang="en-US" dirty="0"/>
              <a:t>W</a:t>
            </a:r>
            <a:r>
              <a:rPr lang="en-US" dirty="0" smtClean="0"/>
              <a:t>e collected 100 individuals from the population</a:t>
            </a:r>
          </a:p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902168"/>
              </p:ext>
            </p:extLst>
          </p:nvPr>
        </p:nvGraphicFramePr>
        <p:xfrm>
          <a:off x="1524000" y="4093234"/>
          <a:ext cx="6096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Scenario</a:t>
                      </a:r>
                      <a:r>
                        <a:rPr lang="en-US" baseline="0" dirty="0" smtClean="0"/>
                        <a:t> #1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Scenario</a:t>
                      </a:r>
                      <a:r>
                        <a:rPr lang="en-US" baseline="0" dirty="0" smtClean="0"/>
                        <a:t> #2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Allele</a:t>
                      </a:r>
                      <a:r>
                        <a:rPr lang="en-US" baseline="0" dirty="0" smtClean="0"/>
                        <a:t> 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Allele 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Allele 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Allele 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of </a:t>
                      </a:r>
                      <a:r>
                        <a:rPr lang="en-US" dirty="0" err="1" smtClean="0"/>
                        <a:t>indiv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Avg</a:t>
                      </a:r>
                      <a:r>
                        <a:rPr lang="en-US" baseline="0" dirty="0" smtClean="0"/>
                        <a:t> height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6’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6’1’’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6’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6’1’’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7867" y="5690571"/>
            <a:ext cx="73365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Equal effect size</a:t>
            </a:r>
            <a:r>
              <a:rPr lang="en-US" sz="2400" dirty="0" smtClean="0"/>
              <a:t> for the variants in the two scenarios</a:t>
            </a:r>
          </a:p>
          <a:p>
            <a:r>
              <a:rPr lang="en-US" sz="2400" dirty="0"/>
              <a:t>W</a:t>
            </a:r>
            <a:r>
              <a:rPr lang="en-US" sz="2400" dirty="0" smtClean="0"/>
              <a:t>hich scenario is more convincing about </a:t>
            </a:r>
            <a:r>
              <a:rPr lang="en-US" sz="2400" dirty="0" smtClean="0"/>
              <a:t>the association?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2615811" y="3945854"/>
            <a:ext cx="2721654" cy="1744717"/>
          </a:xfrm>
          <a:prstGeom prst="rect">
            <a:avLst/>
          </a:prstGeom>
          <a:solidFill>
            <a:schemeClr val="lt1">
              <a:alpha val="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73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8369</TotalTime>
  <Words>1802</Words>
  <Application>Microsoft Macintosh PowerPoint</Application>
  <PresentationFormat>On-screen Show (4:3)</PresentationFormat>
  <Paragraphs>225</Paragraphs>
  <Slides>30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Genetic Association Analysis --- impact of NGS</vt:lpstr>
      <vt:lpstr>PowerPoint Presentation</vt:lpstr>
      <vt:lpstr>PowerPoint Presentation</vt:lpstr>
      <vt:lpstr>Linkage Disequilibrium</vt:lpstr>
      <vt:lpstr>PowerPoint Presentation</vt:lpstr>
      <vt:lpstr>The International HapMap Project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 Association Analysis --- implications of NGS</dc:title>
  <dc:creator>Cong Li</dc:creator>
  <cp:lastModifiedBy>Cong Li</cp:lastModifiedBy>
  <cp:revision>185</cp:revision>
  <dcterms:created xsi:type="dcterms:W3CDTF">2013-09-19T15:01:20Z</dcterms:created>
  <dcterms:modified xsi:type="dcterms:W3CDTF">2014-02-17T21:43:24Z</dcterms:modified>
</cp:coreProperties>
</file>