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notesSlides/notesSlide4.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ppt/notesSlides/notesSlide5.xml" ContentType="application/vnd.openxmlformats-officedocument.presentationml.notesSlide+xml"/>
  <Override PartName="/ppt/embeddings/oleObject12.bin" ContentType="application/vnd.openxmlformats-officedocument.oleObject"/>
  <Override PartName="/ppt/embeddings/oleObject13.bin" ContentType="application/vnd.openxmlformats-officedocument.oleObject"/>
  <Override PartName="/ppt/notesSlides/notesSlide6.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notesSlides/notesSlide7.xml" ContentType="application/vnd.openxmlformats-officedocument.presentationml.notesSlide+xml"/>
  <Override PartName="/ppt/embeddings/oleObject16.bin" ContentType="application/vnd.openxmlformats-officedocument.oleObject"/>
  <Override PartName="/ppt/embeddings/oleObject17.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8.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19.bin" ContentType="application/vnd.openxmlformats-officedocument.oleObject"/>
  <Override PartName="/ppt/notesSlides/notesSlide14.xml" ContentType="application/vnd.openxmlformats-officedocument.presentationml.notesSlide+xml"/>
  <Override PartName="/ppt/embeddings/oleObject20.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21.bin" ContentType="application/vnd.openxmlformats-officedocument.oleObject"/>
  <Override PartName="/ppt/notesSlides/notesSlide19.xml" ContentType="application/vnd.openxmlformats-officedocument.presentationml.notesSlide+xml"/>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notesSlides/notesSlide20.xml" ContentType="application/vnd.openxmlformats-officedocument.presentationml.notesSlide+xml"/>
  <Override PartName="/ppt/embeddings/oleObject25.bin" ContentType="application/vnd.openxmlformats-officedocument.oleObject"/>
  <Override PartName="/ppt/embeddings/oleObject26.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27.bin" ContentType="application/vnd.openxmlformats-officedocument.oleObject"/>
  <Override PartName="/ppt/embeddings/oleObject28.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notesSlides/notesSlide46.xml" ContentType="application/vnd.openxmlformats-officedocument.presentationml.notesSlide+xml"/>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9"/>
  </p:notesMasterIdLst>
  <p:sldIdLst>
    <p:sldId id="272" r:id="rId2"/>
    <p:sldId id="273" r:id="rId3"/>
    <p:sldId id="274" r:id="rId4"/>
    <p:sldId id="275" r:id="rId5"/>
    <p:sldId id="276" r:id="rId6"/>
    <p:sldId id="279" r:id="rId7"/>
    <p:sldId id="280" r:id="rId8"/>
    <p:sldId id="282" r:id="rId9"/>
    <p:sldId id="283" r:id="rId10"/>
    <p:sldId id="284" r:id="rId11"/>
    <p:sldId id="285" r:id="rId12"/>
    <p:sldId id="286" r:id="rId13"/>
    <p:sldId id="287" r:id="rId14"/>
    <p:sldId id="288" r:id="rId15"/>
    <p:sldId id="289" r:id="rId16"/>
    <p:sldId id="290" r:id="rId17"/>
    <p:sldId id="291" r:id="rId18"/>
    <p:sldId id="292" r:id="rId19"/>
    <p:sldId id="293" r:id="rId20"/>
    <p:sldId id="294" r:id="rId21"/>
    <p:sldId id="295" r:id="rId22"/>
    <p:sldId id="296" r:id="rId23"/>
    <p:sldId id="298" r:id="rId24"/>
    <p:sldId id="305" r:id="rId25"/>
    <p:sldId id="306" r:id="rId26"/>
    <p:sldId id="307" r:id="rId27"/>
    <p:sldId id="308" r:id="rId28"/>
    <p:sldId id="312" r:id="rId29"/>
    <p:sldId id="313" r:id="rId30"/>
    <p:sldId id="314" r:id="rId31"/>
    <p:sldId id="315" r:id="rId32"/>
    <p:sldId id="316" r:id="rId33"/>
    <p:sldId id="317" r:id="rId34"/>
    <p:sldId id="318" r:id="rId35"/>
    <p:sldId id="319" r:id="rId36"/>
    <p:sldId id="320" r:id="rId37"/>
    <p:sldId id="321" r:id="rId38"/>
    <p:sldId id="322" r:id="rId39"/>
    <p:sldId id="323" r:id="rId40"/>
    <p:sldId id="324" r:id="rId41"/>
    <p:sldId id="325" r:id="rId42"/>
    <p:sldId id="326" r:id="rId43"/>
    <p:sldId id="327" r:id="rId44"/>
    <p:sldId id="328" r:id="rId45"/>
    <p:sldId id="329" r:id="rId46"/>
    <p:sldId id="330" r:id="rId47"/>
    <p:sldId id="331" r:id="rId48"/>
    <p:sldId id="332" r:id="rId49"/>
    <p:sldId id="333" r:id="rId50"/>
    <p:sldId id="334" r:id="rId51"/>
    <p:sldId id="335" r:id="rId52"/>
    <p:sldId id="336" r:id="rId53"/>
    <p:sldId id="337" r:id="rId54"/>
    <p:sldId id="338" r:id="rId55"/>
    <p:sldId id="339" r:id="rId56"/>
    <p:sldId id="340" r:id="rId57"/>
    <p:sldId id="341" r:id="rId58"/>
    <p:sldId id="342" r:id="rId59"/>
    <p:sldId id="343" r:id="rId60"/>
    <p:sldId id="344" r:id="rId61"/>
    <p:sldId id="345" r:id="rId62"/>
    <p:sldId id="346" r:id="rId63"/>
    <p:sldId id="347" r:id="rId64"/>
    <p:sldId id="348" r:id="rId65"/>
    <p:sldId id="349" r:id="rId66"/>
    <p:sldId id="350" r:id="rId67"/>
    <p:sldId id="351" r:id="rId68"/>
    <p:sldId id="352" r:id="rId69"/>
    <p:sldId id="353" r:id="rId70"/>
    <p:sldId id="354" r:id="rId71"/>
    <p:sldId id="355" r:id="rId72"/>
    <p:sldId id="356" r:id="rId73"/>
    <p:sldId id="357" r:id="rId74"/>
    <p:sldId id="358" r:id="rId75"/>
    <p:sldId id="359" r:id="rId76"/>
    <p:sldId id="360" r:id="rId77"/>
    <p:sldId id="362" r:id="rId78"/>
    <p:sldId id="363" r:id="rId79"/>
    <p:sldId id="364" r:id="rId80"/>
    <p:sldId id="365" r:id="rId81"/>
    <p:sldId id="366" r:id="rId82"/>
    <p:sldId id="367" r:id="rId83"/>
    <p:sldId id="369" r:id="rId84"/>
    <p:sldId id="370" r:id="rId85"/>
    <p:sldId id="371" r:id="rId86"/>
    <p:sldId id="381" r:id="rId87"/>
    <p:sldId id="382" r:id="rId88"/>
    <p:sldId id="415" r:id="rId89"/>
    <p:sldId id="390" r:id="rId90"/>
    <p:sldId id="384" r:id="rId91"/>
    <p:sldId id="385" r:id="rId92"/>
    <p:sldId id="386" r:id="rId93"/>
    <p:sldId id="387" r:id="rId94"/>
    <p:sldId id="388" r:id="rId95"/>
    <p:sldId id="389" r:id="rId96"/>
    <p:sldId id="414" r:id="rId97"/>
    <p:sldId id="393" r:id="rId98"/>
    <p:sldId id="394" r:id="rId99"/>
    <p:sldId id="395" r:id="rId100"/>
    <p:sldId id="396" r:id="rId101"/>
    <p:sldId id="397" r:id="rId102"/>
    <p:sldId id="398" r:id="rId103"/>
    <p:sldId id="399" r:id="rId104"/>
    <p:sldId id="400" r:id="rId105"/>
    <p:sldId id="401" r:id="rId106"/>
    <p:sldId id="402" r:id="rId107"/>
    <p:sldId id="403" r:id="rId108"/>
    <p:sldId id="404" r:id="rId109"/>
    <p:sldId id="405" r:id="rId110"/>
    <p:sldId id="406" r:id="rId111"/>
    <p:sldId id="407" r:id="rId112"/>
    <p:sldId id="408" r:id="rId113"/>
    <p:sldId id="409" r:id="rId114"/>
    <p:sldId id="410" r:id="rId115"/>
    <p:sldId id="411" r:id="rId116"/>
    <p:sldId id="412" r:id="rId117"/>
    <p:sldId id="413" r:id="rId1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5" d="100"/>
          <a:sy n="75" d="100"/>
        </p:scale>
        <p:origin x="-1848" y="-7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printerSettings" Target="printerSettings/printerSettings1.bin"/><Relationship Id="rId121" Type="http://schemas.openxmlformats.org/officeDocument/2006/relationships/presProps" Target="presProps.xml"/><Relationship Id="rId122" Type="http://schemas.openxmlformats.org/officeDocument/2006/relationships/viewProps" Target="viewProps.xml"/><Relationship Id="rId123" Type="http://schemas.openxmlformats.org/officeDocument/2006/relationships/theme" Target="theme/theme1.xml"/><Relationship Id="rId12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notesMaster" Target="notesMasters/notesMaster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image" Target="../media/image1.png"/><Relationship Id="rId2"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0.wmf"/><Relationship Id="rId2" Type="http://schemas.openxmlformats.org/officeDocument/2006/relationships/image" Target="../media/image31.wmf"/><Relationship Id="rId3" Type="http://schemas.openxmlformats.org/officeDocument/2006/relationships/image" Target="../media/image32.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3.wmf"/><Relationship Id="rId2" Type="http://schemas.openxmlformats.org/officeDocument/2006/relationships/image" Target="../media/image34.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5.wmf"/><Relationship Id="rId2" Type="http://schemas.openxmlformats.org/officeDocument/2006/relationships/image" Target="../media/image34.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36.wmf"/><Relationship Id="rId4" Type="http://schemas.openxmlformats.org/officeDocument/2006/relationships/image" Target="../media/image37.wmf"/><Relationship Id="rId1" Type="http://schemas.openxmlformats.org/officeDocument/2006/relationships/image" Target="../media/image33.wmf"/><Relationship Id="rId2" Type="http://schemas.openxmlformats.org/officeDocument/2006/relationships/image" Target="../media/image34.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image" Target="../media/image50.png"/><Relationship Id="rId2" Type="http://schemas.openxmlformats.org/officeDocument/2006/relationships/image" Target="../media/image51.png"/></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image" Target="../media/image50.png"/><Relationship Id="rId2" Type="http://schemas.openxmlformats.org/officeDocument/2006/relationships/image" Target="../media/image51.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3.wmf"/><Relationship Id="rId2"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00.emf"/><Relationship Id="rId4" Type="http://schemas.openxmlformats.org/officeDocument/2006/relationships/image" Target="../media/image101.emf"/><Relationship Id="rId5" Type="http://schemas.openxmlformats.org/officeDocument/2006/relationships/image" Target="../media/image102.emf"/><Relationship Id="rId1" Type="http://schemas.openxmlformats.org/officeDocument/2006/relationships/image" Target="../media/image98.emf"/><Relationship Id="rId2" Type="http://schemas.openxmlformats.org/officeDocument/2006/relationships/image" Target="../media/image99.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05.emf"/><Relationship Id="rId2" Type="http://schemas.openxmlformats.org/officeDocument/2006/relationships/image" Target="../media/image106.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12.emf"/><Relationship Id="rId4" Type="http://schemas.openxmlformats.org/officeDocument/2006/relationships/image" Target="../media/image113.emf"/><Relationship Id="rId5" Type="http://schemas.openxmlformats.org/officeDocument/2006/relationships/image" Target="../media/image109.emf"/><Relationship Id="rId1" Type="http://schemas.openxmlformats.org/officeDocument/2006/relationships/image" Target="../media/image110.emf"/><Relationship Id="rId2" Type="http://schemas.openxmlformats.org/officeDocument/2006/relationships/image" Target="../media/image11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15.emf"/><Relationship Id="rId2" Type="http://schemas.openxmlformats.org/officeDocument/2006/relationships/image" Target="../media/image1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emf"/><Relationship Id="rId2" Type="http://schemas.openxmlformats.org/officeDocument/2006/relationships/image" Target="../media/image1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emf"/><Relationship Id="rId2" Type="http://schemas.openxmlformats.org/officeDocument/2006/relationships/image" Target="../media/image1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emf"/><Relationship Id="rId2" Type="http://schemas.openxmlformats.org/officeDocument/2006/relationships/image" Target="../media/image1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emf"/><Relationship Id="rId2" Type="http://schemas.openxmlformats.org/officeDocument/2006/relationships/image" Target="../media/image1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F551DA-8ECB-974D-9098-F95B49AFE8FB}" type="datetimeFigureOut">
              <a:rPr lang="en-US" smtClean="0"/>
              <a:t>12/17/13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8AEF34-B435-9241-B9F7-76E9BE088E69}" type="slidenum">
              <a:rPr lang="en-US" smtClean="0"/>
              <a:t>‹#›</a:t>
            </a:fld>
            <a:endParaRPr lang="en-US"/>
          </a:p>
        </p:txBody>
      </p:sp>
    </p:spTree>
    <p:extLst>
      <p:ext uri="{BB962C8B-B14F-4D97-AF65-F5344CB8AC3E}">
        <p14:creationId xmlns:p14="http://schemas.microsoft.com/office/powerpoint/2010/main" val="23989355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0300D2CE-C290-9645-9C37-5D67B3F97265}" type="slidenum">
              <a:rPr lang="en-US" sz="1300" b="0"/>
              <a:pPr/>
              <a:t>1</a:t>
            </a:fld>
            <a:endParaRPr lang="en-US" sz="1300" b="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9855" tIns="44928" rIns="89855" bIns="44928"/>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42157F15-0CBD-8D45-9DEB-5B4A32296B61}" type="slidenum">
              <a:rPr lang="en-US" sz="1300" b="0">
                <a:solidFill>
                  <a:srgbClr val="000000"/>
                </a:solidFill>
              </a:rPr>
              <a:pPr/>
              <a:t>28</a:t>
            </a:fld>
            <a:endParaRPr lang="en-US" sz="1300" b="0">
              <a:solidFill>
                <a:srgbClr val="000000"/>
              </a:solidFill>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6A00F4FA-44DB-0B4D-9C97-40236B90656A}" type="slidenum">
              <a:rPr lang="en-US" sz="1300" b="0">
                <a:solidFill>
                  <a:srgbClr val="000000"/>
                </a:solidFill>
              </a:rPr>
              <a:pPr/>
              <a:t>29</a:t>
            </a:fld>
            <a:endParaRPr lang="en-US" sz="1300" b="0">
              <a:solidFill>
                <a:srgbClr val="000000"/>
              </a:solidFill>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xfrm>
            <a:off x="686112" y="4343713"/>
            <a:ext cx="5485778" cy="4113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22F05958-A93A-EB4F-8563-585CBDCD6778}" type="slidenum">
              <a:rPr lang="en-US" sz="1300" b="0">
                <a:solidFill>
                  <a:srgbClr val="000000"/>
                </a:solidFill>
              </a:rPr>
              <a:pPr/>
              <a:t>30</a:t>
            </a:fld>
            <a:endParaRPr lang="en-US" sz="1300" b="0">
              <a:solidFill>
                <a:srgbClr val="000000"/>
              </a:solidFill>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xfrm>
            <a:off x="686112" y="4343713"/>
            <a:ext cx="5485778" cy="4113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095A1905-26DF-C34A-903F-E034CB08648F}" type="slidenum">
              <a:rPr lang="en-US" sz="1300" b="0">
                <a:solidFill>
                  <a:srgbClr val="000000"/>
                </a:solidFill>
              </a:rPr>
              <a:pPr/>
              <a:t>31</a:t>
            </a:fld>
            <a:endParaRPr lang="en-US" sz="1300" b="0">
              <a:solidFill>
                <a:srgbClr val="000000"/>
              </a:solidFill>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xfrm>
            <a:off x="686112" y="4343713"/>
            <a:ext cx="5485778" cy="4113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3398280B-A639-EB41-A488-6BAE85479661}" type="slidenum">
              <a:rPr lang="en-US" sz="1300" b="0">
                <a:solidFill>
                  <a:srgbClr val="000000"/>
                </a:solidFill>
              </a:rPr>
              <a:pPr/>
              <a:t>32</a:t>
            </a:fld>
            <a:endParaRPr lang="en-US" sz="1300" b="0">
              <a:solidFill>
                <a:srgbClr val="000000"/>
              </a:solidFill>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xfrm>
            <a:off x="686112" y="4343713"/>
            <a:ext cx="5485778" cy="4113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73E16037-BAE4-2C40-ADC5-27F6465D2B4C}" type="slidenum">
              <a:rPr lang="en-US" sz="1300" b="0">
                <a:solidFill>
                  <a:srgbClr val="000000"/>
                </a:solidFill>
              </a:rPr>
              <a:pPr/>
              <a:t>33</a:t>
            </a:fld>
            <a:endParaRPr lang="en-US" sz="1300" b="0">
              <a:solidFill>
                <a:srgbClr val="000000"/>
              </a:solidFill>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xfrm>
            <a:off x="686112" y="4343713"/>
            <a:ext cx="5485778" cy="4113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29D5FBEF-E6C7-ED4A-A28A-270F51A8A5AF}" type="slidenum">
              <a:rPr lang="en-US" sz="1300" b="0">
                <a:solidFill>
                  <a:srgbClr val="000000"/>
                </a:solidFill>
              </a:rPr>
              <a:pPr/>
              <a:t>34</a:t>
            </a:fld>
            <a:endParaRPr lang="en-US" sz="1300" b="0">
              <a:solidFill>
                <a:srgbClr val="000000"/>
              </a:solidFill>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xfrm>
            <a:off x="686112" y="4343713"/>
            <a:ext cx="5485778" cy="4113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CFF4FC2D-983C-894D-8C53-B4886A227293}" type="slidenum">
              <a:rPr lang="en-US" sz="1300" b="0">
                <a:solidFill>
                  <a:srgbClr val="000000"/>
                </a:solidFill>
              </a:rPr>
              <a:pPr/>
              <a:t>35</a:t>
            </a:fld>
            <a:endParaRPr lang="en-US" sz="1300" b="0">
              <a:solidFill>
                <a:srgbClr val="000000"/>
              </a:solidFill>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xfrm>
            <a:off x="686112" y="4343713"/>
            <a:ext cx="5485778" cy="4113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22CD5B05-6172-954A-8C87-4B2EA3C5D764}" type="slidenum">
              <a:rPr lang="en-US" sz="1300" b="0">
                <a:solidFill>
                  <a:srgbClr val="000000"/>
                </a:solidFill>
              </a:rPr>
              <a:pPr/>
              <a:t>36</a:t>
            </a:fld>
            <a:endParaRPr lang="en-US" sz="1300" b="0">
              <a:solidFill>
                <a:srgbClr val="000000"/>
              </a:solidFill>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xfrm>
            <a:off x="686112" y="4343713"/>
            <a:ext cx="5485778" cy="4113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83D8FD10-532C-7B4F-9A23-BF44685AAAF4}" type="slidenum">
              <a:rPr lang="en-US" sz="1300" b="0">
                <a:solidFill>
                  <a:srgbClr val="000000"/>
                </a:solidFill>
              </a:rPr>
              <a:pPr/>
              <a:t>37</a:t>
            </a:fld>
            <a:endParaRPr lang="en-US" sz="1300" b="0">
              <a:solidFill>
                <a:srgbClr val="000000"/>
              </a:solidFill>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xfrm>
            <a:off x="686112" y="4343713"/>
            <a:ext cx="5485778" cy="4113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E1557AA8-8FEF-C24F-BCE1-EADDD304AF15}" type="slidenum">
              <a:rPr lang="en-US" sz="1300" b="0">
                <a:solidFill>
                  <a:srgbClr val="000000"/>
                </a:solidFill>
              </a:rPr>
              <a:pPr/>
              <a:t>3</a:t>
            </a:fld>
            <a:endParaRPr lang="en-US" sz="1300" b="0">
              <a:solidFill>
                <a:srgbClr val="000000"/>
              </a:solidFill>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8042B699-662C-564E-90F0-FE14718C3764}" type="slidenum">
              <a:rPr lang="en-US" sz="1300" b="0">
                <a:solidFill>
                  <a:srgbClr val="000000"/>
                </a:solidFill>
              </a:rPr>
              <a:pPr/>
              <a:t>38</a:t>
            </a:fld>
            <a:endParaRPr lang="en-US" sz="1300" b="0">
              <a:solidFill>
                <a:srgbClr val="000000"/>
              </a:solidFill>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xfrm>
            <a:off x="686112" y="4343713"/>
            <a:ext cx="5485778" cy="4113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5472B9DB-BCDC-384C-B109-6FEA5E2ED836}" type="slidenum">
              <a:rPr lang="en-US" sz="1300" b="0">
                <a:solidFill>
                  <a:srgbClr val="000000"/>
                </a:solidFill>
              </a:rPr>
              <a:pPr/>
              <a:t>39</a:t>
            </a:fld>
            <a:endParaRPr lang="en-US" sz="1300" b="0">
              <a:solidFill>
                <a:srgbClr val="000000"/>
              </a:solidFill>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xfrm>
            <a:off x="686112" y="4343713"/>
            <a:ext cx="5485778" cy="4113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E2CE5D11-B263-6B43-8D3D-9F469EA48B57}" type="slidenum">
              <a:rPr lang="en-US" sz="1300" b="0">
                <a:solidFill>
                  <a:srgbClr val="000000"/>
                </a:solidFill>
              </a:rPr>
              <a:pPr/>
              <a:t>40</a:t>
            </a:fld>
            <a:endParaRPr lang="en-US" sz="1300" b="0">
              <a:solidFill>
                <a:srgbClr val="000000"/>
              </a:solidFill>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xfrm>
            <a:off x="686112" y="4343713"/>
            <a:ext cx="5485778" cy="4113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B61781FF-94B3-2C4D-AF8D-E8F166E69253}" type="slidenum">
              <a:rPr lang="en-US" sz="1300" b="0">
                <a:solidFill>
                  <a:srgbClr val="000000"/>
                </a:solidFill>
              </a:rPr>
              <a:pPr/>
              <a:t>41</a:t>
            </a:fld>
            <a:endParaRPr lang="en-US" sz="1300" b="0">
              <a:solidFill>
                <a:srgbClr val="000000"/>
              </a:solidFill>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xfrm>
            <a:off x="686112" y="4343713"/>
            <a:ext cx="5485778" cy="4113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68744BEC-8F5C-F54A-9AD1-C6816A967C6F}" type="slidenum">
              <a:rPr lang="en-US" sz="1300" b="0">
                <a:solidFill>
                  <a:srgbClr val="000000"/>
                </a:solidFill>
              </a:rPr>
              <a:pPr/>
              <a:t>42</a:t>
            </a:fld>
            <a:endParaRPr lang="en-US" sz="1300" b="0">
              <a:solidFill>
                <a:srgbClr val="000000"/>
              </a:solidFill>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xfrm>
            <a:off x="686112" y="4343713"/>
            <a:ext cx="5485778" cy="4113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05A59536-653D-0647-ACBA-25EF164BCFAB}" type="slidenum">
              <a:rPr lang="en-US" sz="1300" b="0">
                <a:solidFill>
                  <a:srgbClr val="000000"/>
                </a:solidFill>
              </a:rPr>
              <a:pPr/>
              <a:t>44</a:t>
            </a:fld>
            <a:endParaRPr lang="en-US" sz="1300" b="0">
              <a:solidFill>
                <a:srgbClr val="000000"/>
              </a:solidFill>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xfrm>
            <a:off x="686112" y="4343713"/>
            <a:ext cx="5485778" cy="4113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E0971E3F-4F43-4441-BC08-ABBB05BC7907}" type="slidenum">
              <a:rPr lang="en-US" sz="1300" b="0">
                <a:solidFill>
                  <a:srgbClr val="000000"/>
                </a:solidFill>
              </a:rPr>
              <a:pPr/>
              <a:t>45</a:t>
            </a:fld>
            <a:endParaRPr lang="en-US" sz="1300" b="0">
              <a:solidFill>
                <a:srgbClr val="000000"/>
              </a:solidFill>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67408DE5-F781-194A-A85A-3E6181E12540}" type="slidenum">
              <a:rPr lang="en-US" sz="1300" b="0">
                <a:solidFill>
                  <a:srgbClr val="000000"/>
                </a:solidFill>
              </a:rPr>
              <a:pPr/>
              <a:t>46</a:t>
            </a:fld>
            <a:endParaRPr lang="en-US" sz="1300" b="0">
              <a:solidFill>
                <a:srgbClr val="000000"/>
              </a:solidFill>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xfrm>
            <a:off x="686112" y="4343713"/>
            <a:ext cx="5485778" cy="4113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057D3D11-9217-8047-8BCC-7C18599E866C}" type="slidenum">
              <a:rPr lang="en-US" sz="1300" b="0">
                <a:solidFill>
                  <a:srgbClr val="000000"/>
                </a:solidFill>
              </a:rPr>
              <a:pPr/>
              <a:t>47</a:t>
            </a:fld>
            <a:endParaRPr lang="en-US" sz="1300" b="0">
              <a:solidFill>
                <a:srgbClr val="000000"/>
              </a:solidFill>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xfrm>
            <a:off x="686112" y="4343713"/>
            <a:ext cx="5485778" cy="4113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C76B2635-DFBD-F446-BF11-D1F3EF626B17}" type="slidenum">
              <a:rPr lang="en-US" sz="1300" b="0">
                <a:solidFill>
                  <a:srgbClr val="000000"/>
                </a:solidFill>
              </a:rPr>
              <a:pPr/>
              <a:t>49</a:t>
            </a:fld>
            <a:endParaRPr lang="en-US" sz="1300" b="0">
              <a:solidFill>
                <a:srgbClr val="000000"/>
              </a:solidFill>
            </a:endParaRPr>
          </a:p>
        </p:txBody>
      </p:sp>
      <p:sp>
        <p:nvSpPr>
          <p:cNvPr id="165891" name="Rectangle 2"/>
          <p:cNvSpPr>
            <a:spLocks noGrp="1" noRot="1" noChangeAspect="1" noChangeArrowheads="1" noTextEdit="1"/>
          </p:cNvSpPr>
          <p:nvPr>
            <p:ph type="sldImg"/>
          </p:nvPr>
        </p:nvSpPr>
        <p:spPr>
          <a:xfrm>
            <a:off x="1338263" y="914400"/>
            <a:ext cx="4179887" cy="3135313"/>
          </a:xfrm>
          <a:solidFill>
            <a:srgbClr val="FFFFFF"/>
          </a:solidFill>
          <a:ln/>
        </p:spPr>
      </p:sp>
      <p:sp>
        <p:nvSpPr>
          <p:cNvPr id="165892" name="Text Box 3"/>
          <p:cNvSpPr>
            <a:spLocks noGrp="1" noChangeArrowheads="1"/>
          </p:cNvSpPr>
          <p:nvPr>
            <p:ph type="body" idx="1"/>
          </p:nvPr>
        </p:nvSpPr>
        <p:spPr>
          <a:xfrm>
            <a:off x="1047060" y="4353094"/>
            <a:ext cx="4770106" cy="34790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69A9E8DF-B4DD-9E49-9939-92BB71F449DC}" type="slidenum">
              <a:rPr lang="en-US" sz="1300" b="0"/>
              <a:pPr/>
              <a:t>6</a:t>
            </a:fld>
            <a:endParaRPr lang="en-US" sz="1300" b="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xfrm>
            <a:off x="686112" y="4343713"/>
            <a:ext cx="5485778" cy="4113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2DC9CDED-98D8-BE41-B03C-360F4FCAF4BC}" type="slidenum">
              <a:rPr lang="en-US" sz="1300" b="0">
                <a:solidFill>
                  <a:srgbClr val="000000"/>
                </a:solidFill>
              </a:rPr>
              <a:pPr/>
              <a:t>50</a:t>
            </a:fld>
            <a:endParaRPr lang="en-US" sz="1300" b="0">
              <a:solidFill>
                <a:srgbClr val="000000"/>
              </a:solidFill>
            </a:endParaRPr>
          </a:p>
        </p:txBody>
      </p:sp>
      <p:sp>
        <p:nvSpPr>
          <p:cNvPr id="167939" name="Rectangle 2"/>
          <p:cNvSpPr>
            <a:spLocks noGrp="1" noRot="1" noChangeAspect="1" noChangeArrowheads="1" noTextEdit="1"/>
          </p:cNvSpPr>
          <p:nvPr>
            <p:ph type="sldImg"/>
          </p:nvPr>
        </p:nvSpPr>
        <p:spPr>
          <a:xfrm>
            <a:off x="1338263" y="914400"/>
            <a:ext cx="4179887" cy="3135313"/>
          </a:xfrm>
          <a:solidFill>
            <a:srgbClr val="FFFFFF"/>
          </a:solidFill>
          <a:ln/>
        </p:spPr>
      </p:sp>
      <p:sp>
        <p:nvSpPr>
          <p:cNvPr id="167940" name="Text Box 3"/>
          <p:cNvSpPr>
            <a:spLocks noGrp="1" noChangeArrowheads="1"/>
          </p:cNvSpPr>
          <p:nvPr>
            <p:ph type="body" idx="1"/>
          </p:nvPr>
        </p:nvSpPr>
        <p:spPr>
          <a:xfrm>
            <a:off x="1047060" y="4353094"/>
            <a:ext cx="4770106" cy="34790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AC73DEE0-CE85-2E49-A352-1F895DBE7FED}" type="slidenum">
              <a:rPr lang="en-US" sz="1300" b="0">
                <a:solidFill>
                  <a:srgbClr val="000000"/>
                </a:solidFill>
              </a:rPr>
              <a:pPr/>
              <a:t>52</a:t>
            </a:fld>
            <a:endParaRPr lang="en-US" sz="1300" b="0">
              <a:solidFill>
                <a:srgbClr val="000000"/>
              </a:solidFill>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6D121CA6-7FE2-D84D-9BCC-E91EB23D6451}" type="slidenum">
              <a:rPr lang="en-GB" sz="1300" b="0">
                <a:solidFill>
                  <a:srgbClr val="000000"/>
                </a:solidFill>
              </a:rPr>
              <a:pPr/>
              <a:t>53</a:t>
            </a:fld>
            <a:endParaRPr lang="en-GB" sz="1300" b="0">
              <a:solidFill>
                <a:srgbClr val="000000"/>
              </a:solidFill>
            </a:endParaRPr>
          </a:p>
        </p:txBody>
      </p:sp>
      <p:sp>
        <p:nvSpPr>
          <p:cNvPr id="54273" name="Text Box 1"/>
          <p:cNvSpPr txBox="1">
            <a:spLocks noChangeArrowheads="1"/>
          </p:cNvSpPr>
          <p:nvPr/>
        </p:nvSpPr>
        <p:spPr bwMode="auto">
          <a:xfrm>
            <a:off x="1179302" y="686426"/>
            <a:ext cx="4499396"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6488" tIns="43244" rIns="86488" bIns="43244" anchor="ctr"/>
          <a:lstStyle/>
          <a:p>
            <a:pPr defTabSz="432441">
              <a:lnSpc>
                <a:spcPts val="3996"/>
              </a:lnSpc>
              <a:buClr>
                <a:srgbClr val="000000"/>
              </a:buClr>
              <a:buSzPct val="100000"/>
              <a:defRPr/>
            </a:pPr>
            <a:endParaRPr lang="en-US" sz="1700">
              <a:solidFill>
                <a:srgbClr val="FFFFFF"/>
              </a:solidFill>
              <a:cs typeface="Arial" charset="0"/>
            </a:endParaRPr>
          </a:p>
        </p:txBody>
      </p:sp>
      <p:sp>
        <p:nvSpPr>
          <p:cNvPr id="54274" name="Text Box 2"/>
          <p:cNvSpPr txBox="1">
            <a:spLocks noGrp="1" noChangeArrowheads="1"/>
          </p:cNvSpPr>
          <p:nvPr>
            <p:ph type="body"/>
          </p:nvPr>
        </p:nvSpPr>
        <p:spPr>
          <a:xfrm>
            <a:off x="686112" y="4343713"/>
            <a:ext cx="5476443" cy="41138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6"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C02E8847-48E0-F640-87BB-B4D37C1E8E72}" type="slidenum">
              <a:rPr lang="en-GB" sz="1300" b="0">
                <a:solidFill>
                  <a:srgbClr val="000000"/>
                </a:solidFill>
              </a:rPr>
              <a:pPr/>
              <a:t>54</a:t>
            </a:fld>
            <a:endParaRPr lang="en-GB" sz="1300" b="0">
              <a:solidFill>
                <a:srgbClr val="000000"/>
              </a:solidFill>
            </a:endParaRPr>
          </a:p>
        </p:txBody>
      </p:sp>
      <p:sp>
        <p:nvSpPr>
          <p:cNvPr id="60417" name="Text Box 1"/>
          <p:cNvSpPr txBox="1">
            <a:spLocks noChangeArrowheads="1"/>
          </p:cNvSpPr>
          <p:nvPr/>
        </p:nvSpPr>
        <p:spPr bwMode="auto">
          <a:xfrm>
            <a:off x="1179302" y="686426"/>
            <a:ext cx="4499396"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6488" tIns="43244" rIns="86488" bIns="43244" anchor="ctr"/>
          <a:lstStyle/>
          <a:p>
            <a:pPr defTabSz="432441">
              <a:lnSpc>
                <a:spcPts val="3996"/>
              </a:lnSpc>
              <a:buClr>
                <a:srgbClr val="000000"/>
              </a:buClr>
              <a:buSzPct val="100000"/>
              <a:defRPr/>
            </a:pPr>
            <a:endParaRPr lang="en-US" sz="1700">
              <a:solidFill>
                <a:srgbClr val="FFFFFF"/>
              </a:solidFill>
              <a:cs typeface="Arial" charset="0"/>
            </a:endParaRPr>
          </a:p>
        </p:txBody>
      </p:sp>
      <p:sp>
        <p:nvSpPr>
          <p:cNvPr id="60418" name="Text Box 2"/>
          <p:cNvSpPr txBox="1">
            <a:spLocks noGrp="1" noChangeArrowheads="1"/>
          </p:cNvSpPr>
          <p:nvPr>
            <p:ph type="body"/>
          </p:nvPr>
        </p:nvSpPr>
        <p:spPr>
          <a:xfrm>
            <a:off x="686112" y="4343713"/>
            <a:ext cx="5476443" cy="41138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358FA284-89D8-6848-8275-BF43ACA9318C}" type="slidenum">
              <a:rPr lang="en-GB" sz="1300" b="0">
                <a:solidFill>
                  <a:srgbClr val="000000"/>
                </a:solidFill>
              </a:rPr>
              <a:pPr/>
              <a:t>55</a:t>
            </a:fld>
            <a:endParaRPr lang="en-GB" sz="1300" b="0">
              <a:solidFill>
                <a:srgbClr val="000000"/>
              </a:solidFill>
            </a:endParaRPr>
          </a:p>
        </p:txBody>
      </p:sp>
      <p:sp>
        <p:nvSpPr>
          <p:cNvPr id="61441" name="Text Box 1"/>
          <p:cNvSpPr txBox="1">
            <a:spLocks noChangeArrowheads="1"/>
          </p:cNvSpPr>
          <p:nvPr/>
        </p:nvSpPr>
        <p:spPr bwMode="auto">
          <a:xfrm>
            <a:off x="1179302" y="686426"/>
            <a:ext cx="4499396"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6488" tIns="43244" rIns="86488" bIns="43244" anchor="ctr"/>
          <a:lstStyle/>
          <a:p>
            <a:pPr defTabSz="432441">
              <a:lnSpc>
                <a:spcPts val="3996"/>
              </a:lnSpc>
              <a:buClr>
                <a:srgbClr val="000000"/>
              </a:buClr>
              <a:buSzPct val="100000"/>
              <a:defRPr/>
            </a:pPr>
            <a:endParaRPr lang="en-US" sz="1700">
              <a:solidFill>
                <a:srgbClr val="FFFFFF"/>
              </a:solidFill>
              <a:cs typeface="Arial" charset="0"/>
            </a:endParaRPr>
          </a:p>
        </p:txBody>
      </p:sp>
      <p:sp>
        <p:nvSpPr>
          <p:cNvPr id="61442" name="Text Box 2"/>
          <p:cNvSpPr txBox="1">
            <a:spLocks noGrp="1" noChangeArrowheads="1"/>
          </p:cNvSpPr>
          <p:nvPr>
            <p:ph type="body"/>
          </p:nvPr>
        </p:nvSpPr>
        <p:spPr>
          <a:xfrm>
            <a:off x="686112" y="4343713"/>
            <a:ext cx="5476443" cy="41138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FC68F591-D52C-2F4C-9207-521FD07AB584}" type="slidenum">
              <a:rPr lang="en-GB" sz="1300" b="0">
                <a:solidFill>
                  <a:srgbClr val="000000"/>
                </a:solidFill>
              </a:rPr>
              <a:pPr/>
              <a:t>56</a:t>
            </a:fld>
            <a:endParaRPr lang="en-GB" sz="1300" b="0">
              <a:solidFill>
                <a:srgbClr val="000000"/>
              </a:solidFill>
            </a:endParaRPr>
          </a:p>
        </p:txBody>
      </p:sp>
      <p:sp>
        <p:nvSpPr>
          <p:cNvPr id="62465" name="Text Box 1"/>
          <p:cNvSpPr txBox="1">
            <a:spLocks noChangeArrowheads="1"/>
          </p:cNvSpPr>
          <p:nvPr/>
        </p:nvSpPr>
        <p:spPr bwMode="auto">
          <a:xfrm>
            <a:off x="1179302" y="686426"/>
            <a:ext cx="4499396"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6488" tIns="43244" rIns="86488" bIns="43244" anchor="ctr"/>
          <a:lstStyle/>
          <a:p>
            <a:pPr defTabSz="432441">
              <a:lnSpc>
                <a:spcPts val="3996"/>
              </a:lnSpc>
              <a:buClr>
                <a:srgbClr val="000000"/>
              </a:buClr>
              <a:buSzPct val="100000"/>
              <a:defRPr/>
            </a:pPr>
            <a:endParaRPr lang="en-US" sz="1700">
              <a:solidFill>
                <a:srgbClr val="FFFFFF"/>
              </a:solidFill>
              <a:cs typeface="Arial" charset="0"/>
            </a:endParaRPr>
          </a:p>
        </p:txBody>
      </p:sp>
      <p:sp>
        <p:nvSpPr>
          <p:cNvPr id="62466" name="Text Box 2"/>
          <p:cNvSpPr txBox="1">
            <a:spLocks noGrp="1" noChangeArrowheads="1"/>
          </p:cNvSpPr>
          <p:nvPr>
            <p:ph type="body"/>
          </p:nvPr>
        </p:nvSpPr>
        <p:spPr>
          <a:xfrm>
            <a:off x="686112" y="4343713"/>
            <a:ext cx="5476443" cy="41138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182A70A2-33B6-6A45-8B53-890AA1D64914}" type="slidenum">
              <a:rPr lang="en-GB" sz="1300" b="0">
                <a:solidFill>
                  <a:srgbClr val="000000"/>
                </a:solidFill>
              </a:rPr>
              <a:pPr/>
              <a:t>57</a:t>
            </a:fld>
            <a:endParaRPr lang="en-GB" sz="1300" b="0">
              <a:solidFill>
                <a:srgbClr val="000000"/>
              </a:solidFill>
            </a:endParaRPr>
          </a:p>
        </p:txBody>
      </p:sp>
      <p:sp>
        <p:nvSpPr>
          <p:cNvPr id="64513" name="Text Box 1"/>
          <p:cNvSpPr txBox="1">
            <a:spLocks noChangeArrowheads="1"/>
          </p:cNvSpPr>
          <p:nvPr/>
        </p:nvSpPr>
        <p:spPr bwMode="auto">
          <a:xfrm>
            <a:off x="1179302" y="686426"/>
            <a:ext cx="4499396"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6488" tIns="43244" rIns="86488" bIns="43244" anchor="ctr"/>
          <a:lstStyle/>
          <a:p>
            <a:pPr defTabSz="432441">
              <a:lnSpc>
                <a:spcPts val="3996"/>
              </a:lnSpc>
              <a:buClr>
                <a:srgbClr val="000000"/>
              </a:buClr>
              <a:buSzPct val="100000"/>
              <a:defRPr/>
            </a:pPr>
            <a:endParaRPr lang="en-US" sz="1700">
              <a:solidFill>
                <a:srgbClr val="FFFFFF"/>
              </a:solidFill>
              <a:cs typeface="Arial" charset="0"/>
            </a:endParaRPr>
          </a:p>
        </p:txBody>
      </p:sp>
      <p:sp>
        <p:nvSpPr>
          <p:cNvPr id="64514" name="Text Box 2"/>
          <p:cNvSpPr txBox="1">
            <a:spLocks noGrp="1" noChangeArrowheads="1"/>
          </p:cNvSpPr>
          <p:nvPr>
            <p:ph type="body"/>
          </p:nvPr>
        </p:nvSpPr>
        <p:spPr>
          <a:xfrm>
            <a:off x="686112" y="4343713"/>
            <a:ext cx="5476443" cy="41138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4ACE43DF-BC62-9144-AB0D-82B15CBC28B5}" type="slidenum">
              <a:rPr lang="en-GB" sz="1300" b="0">
                <a:solidFill>
                  <a:srgbClr val="000000"/>
                </a:solidFill>
              </a:rPr>
              <a:pPr/>
              <a:t>58</a:t>
            </a:fld>
            <a:endParaRPr lang="en-GB" sz="1300" b="0">
              <a:solidFill>
                <a:srgbClr val="000000"/>
              </a:solidFill>
            </a:endParaRPr>
          </a:p>
        </p:txBody>
      </p:sp>
      <p:sp>
        <p:nvSpPr>
          <p:cNvPr id="66561" name="Text Box 1"/>
          <p:cNvSpPr txBox="1">
            <a:spLocks noChangeArrowheads="1"/>
          </p:cNvSpPr>
          <p:nvPr/>
        </p:nvSpPr>
        <p:spPr bwMode="auto">
          <a:xfrm>
            <a:off x="1179302" y="686426"/>
            <a:ext cx="4499396"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6488" tIns="43244" rIns="86488" bIns="43244" anchor="ctr"/>
          <a:lstStyle/>
          <a:p>
            <a:pPr defTabSz="432441">
              <a:lnSpc>
                <a:spcPts val="3996"/>
              </a:lnSpc>
              <a:buClr>
                <a:srgbClr val="000000"/>
              </a:buClr>
              <a:buSzPct val="100000"/>
              <a:defRPr/>
            </a:pPr>
            <a:endParaRPr lang="en-US" sz="1700">
              <a:solidFill>
                <a:srgbClr val="FFFFFF"/>
              </a:solidFill>
              <a:cs typeface="Arial" charset="0"/>
            </a:endParaRPr>
          </a:p>
        </p:txBody>
      </p:sp>
      <p:sp>
        <p:nvSpPr>
          <p:cNvPr id="66562" name="Text Box 2"/>
          <p:cNvSpPr txBox="1">
            <a:spLocks noGrp="1" noChangeArrowheads="1"/>
          </p:cNvSpPr>
          <p:nvPr>
            <p:ph type="body"/>
          </p:nvPr>
        </p:nvSpPr>
        <p:spPr>
          <a:xfrm>
            <a:off x="686112" y="4343713"/>
            <a:ext cx="5476443" cy="41138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5346"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41300D68-FDE1-1F49-91BB-BCE9D5B55D10}" type="slidenum">
              <a:rPr lang="en-GB" sz="1300" b="0">
                <a:solidFill>
                  <a:srgbClr val="000000"/>
                </a:solidFill>
              </a:rPr>
              <a:pPr/>
              <a:t>59</a:t>
            </a:fld>
            <a:endParaRPr lang="en-GB" sz="1300" b="0">
              <a:solidFill>
                <a:srgbClr val="000000"/>
              </a:solidFill>
            </a:endParaRPr>
          </a:p>
        </p:txBody>
      </p:sp>
      <p:sp>
        <p:nvSpPr>
          <p:cNvPr id="67585" name="Text Box 1"/>
          <p:cNvSpPr txBox="1">
            <a:spLocks noChangeArrowheads="1"/>
          </p:cNvSpPr>
          <p:nvPr/>
        </p:nvSpPr>
        <p:spPr bwMode="auto">
          <a:xfrm>
            <a:off x="1179302" y="686426"/>
            <a:ext cx="4499396"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6488" tIns="43244" rIns="86488" bIns="43244" anchor="ctr"/>
          <a:lstStyle/>
          <a:p>
            <a:pPr defTabSz="432441">
              <a:lnSpc>
                <a:spcPts val="3996"/>
              </a:lnSpc>
              <a:buClr>
                <a:srgbClr val="000000"/>
              </a:buClr>
              <a:buSzPct val="100000"/>
              <a:defRPr/>
            </a:pPr>
            <a:endParaRPr lang="en-US" sz="1700">
              <a:solidFill>
                <a:srgbClr val="FFFFFF"/>
              </a:solidFill>
              <a:cs typeface="Arial" charset="0"/>
            </a:endParaRPr>
          </a:p>
        </p:txBody>
      </p:sp>
      <p:sp>
        <p:nvSpPr>
          <p:cNvPr id="67586" name="Text Box 2"/>
          <p:cNvSpPr txBox="1">
            <a:spLocks noGrp="1" noChangeArrowheads="1"/>
          </p:cNvSpPr>
          <p:nvPr>
            <p:ph type="body"/>
          </p:nvPr>
        </p:nvSpPr>
        <p:spPr>
          <a:xfrm>
            <a:off x="686112" y="4343713"/>
            <a:ext cx="5476443" cy="41138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7394"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7B7FC97D-F0D7-654A-A053-37BAEB724A80}" type="slidenum">
              <a:rPr lang="en-GB" sz="1300" b="0">
                <a:solidFill>
                  <a:srgbClr val="000000"/>
                </a:solidFill>
              </a:rPr>
              <a:pPr/>
              <a:t>60</a:t>
            </a:fld>
            <a:endParaRPr lang="en-GB" sz="1300" b="0">
              <a:solidFill>
                <a:srgbClr val="000000"/>
              </a:solidFill>
            </a:endParaRPr>
          </a:p>
        </p:txBody>
      </p:sp>
      <p:sp>
        <p:nvSpPr>
          <p:cNvPr id="68609" name="Text Box 1"/>
          <p:cNvSpPr txBox="1">
            <a:spLocks noChangeArrowheads="1"/>
          </p:cNvSpPr>
          <p:nvPr/>
        </p:nvSpPr>
        <p:spPr bwMode="auto">
          <a:xfrm>
            <a:off x="1179302" y="686426"/>
            <a:ext cx="4499396"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6488" tIns="43244" rIns="86488" bIns="43244" anchor="ctr"/>
          <a:lstStyle/>
          <a:p>
            <a:pPr defTabSz="432441">
              <a:lnSpc>
                <a:spcPts val="3996"/>
              </a:lnSpc>
              <a:buClr>
                <a:srgbClr val="000000"/>
              </a:buClr>
              <a:buSzPct val="100000"/>
              <a:defRPr/>
            </a:pPr>
            <a:endParaRPr lang="en-US" sz="1700">
              <a:solidFill>
                <a:srgbClr val="FFFFFF"/>
              </a:solidFill>
              <a:cs typeface="Arial" charset="0"/>
            </a:endParaRPr>
          </a:p>
        </p:txBody>
      </p:sp>
      <p:sp>
        <p:nvSpPr>
          <p:cNvPr id="68610" name="Text Box 2"/>
          <p:cNvSpPr txBox="1">
            <a:spLocks noGrp="1" noChangeArrowheads="1"/>
          </p:cNvSpPr>
          <p:nvPr>
            <p:ph type="body"/>
          </p:nvPr>
        </p:nvSpPr>
        <p:spPr>
          <a:xfrm>
            <a:off x="686112" y="4343713"/>
            <a:ext cx="5476443" cy="41138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46656AB9-145C-9F43-9EDF-5C3D620277FC}" type="slidenum">
              <a:rPr lang="en-US" sz="1300" b="0"/>
              <a:pPr/>
              <a:t>15</a:t>
            </a:fld>
            <a:endParaRPr lang="en-US" sz="1300" b="0"/>
          </a:p>
        </p:txBody>
      </p:sp>
      <p:sp>
        <p:nvSpPr>
          <p:cNvPr id="92162" name="Rectangle 2"/>
          <p:cNvSpPr>
            <a:spLocks noGrp="1" noRot="1" noChangeAspect="1" noChangeArrowheads="1" noTextEdit="1"/>
          </p:cNvSpPr>
          <p:nvPr>
            <p:ph type="sldImg"/>
          </p:nvPr>
        </p:nvSpPr>
        <p:spPr>
          <a:xfrm>
            <a:off x="1157521" y="686426"/>
            <a:ext cx="4547626" cy="3427436"/>
          </a:xfrm>
          <a:ln/>
        </p:spPr>
      </p:sp>
      <p:sp>
        <p:nvSpPr>
          <p:cNvPr id="92163" name="Rectangle 3"/>
          <p:cNvSpPr>
            <a:spLocks noGrp="1" noChangeArrowheads="1"/>
          </p:cNvSpPr>
          <p:nvPr>
            <p:ph type="body" idx="1"/>
          </p:nvPr>
        </p:nvSpPr>
        <p:spPr>
          <a:xfrm>
            <a:off x="914815" y="4345277"/>
            <a:ext cx="5026815" cy="41122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REM: Picking interesting relationships between genes pairs from ~18M possibilities</a:t>
            </a:r>
          </a:p>
          <a:p>
            <a:pPr eaLnBrk="1" hangingPunct="1"/>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442"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EAE00963-4605-B64F-8C71-FF2400878E3D}" type="slidenum">
              <a:rPr lang="en-GB" sz="1300" b="0">
                <a:solidFill>
                  <a:srgbClr val="000000"/>
                </a:solidFill>
              </a:rPr>
              <a:pPr/>
              <a:t>61</a:t>
            </a:fld>
            <a:endParaRPr lang="en-GB" sz="1300" b="0">
              <a:solidFill>
                <a:srgbClr val="000000"/>
              </a:solidFill>
            </a:endParaRPr>
          </a:p>
        </p:txBody>
      </p:sp>
      <p:sp>
        <p:nvSpPr>
          <p:cNvPr id="87041" name="Text Box 1"/>
          <p:cNvSpPr txBox="1">
            <a:spLocks noChangeArrowheads="1"/>
          </p:cNvSpPr>
          <p:nvPr/>
        </p:nvSpPr>
        <p:spPr bwMode="auto">
          <a:xfrm>
            <a:off x="1210419" y="694244"/>
            <a:ext cx="4435608" cy="3427436"/>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6488" tIns="43244" rIns="86488" bIns="43244" anchor="ctr"/>
          <a:lstStyle/>
          <a:p>
            <a:pPr defTabSz="432441">
              <a:lnSpc>
                <a:spcPts val="3996"/>
              </a:lnSpc>
              <a:buClr>
                <a:srgbClr val="000000"/>
              </a:buClr>
              <a:buSzPct val="100000"/>
              <a:defRPr/>
            </a:pPr>
            <a:endParaRPr lang="en-US" sz="1700">
              <a:solidFill>
                <a:srgbClr val="FFFFFF"/>
              </a:solidFill>
              <a:cs typeface="Arial" charset="0"/>
            </a:endParaRPr>
          </a:p>
        </p:txBody>
      </p:sp>
      <p:sp>
        <p:nvSpPr>
          <p:cNvPr id="87042" name="Text Box 2"/>
          <p:cNvSpPr txBox="1">
            <a:spLocks noGrp="1" noChangeArrowheads="1"/>
          </p:cNvSpPr>
          <p:nvPr>
            <p:ph type="body"/>
          </p:nvPr>
        </p:nvSpPr>
        <p:spPr>
          <a:xfrm>
            <a:off x="686112" y="4343713"/>
            <a:ext cx="5476443" cy="41138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490"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6CA2827F-8E93-9F48-9F0F-AF3BD77FD14D}" type="slidenum">
              <a:rPr lang="en-GB" sz="1300" b="0">
                <a:solidFill>
                  <a:srgbClr val="000000"/>
                </a:solidFill>
              </a:rPr>
              <a:pPr/>
              <a:t>62</a:t>
            </a:fld>
            <a:endParaRPr lang="en-GB" sz="1300" b="0">
              <a:solidFill>
                <a:srgbClr val="000000"/>
              </a:solidFill>
            </a:endParaRPr>
          </a:p>
        </p:txBody>
      </p:sp>
      <p:sp>
        <p:nvSpPr>
          <p:cNvPr id="99329" name="Text Box 1"/>
          <p:cNvSpPr txBox="1">
            <a:spLocks noChangeArrowheads="1"/>
          </p:cNvSpPr>
          <p:nvPr/>
        </p:nvSpPr>
        <p:spPr bwMode="auto">
          <a:xfrm>
            <a:off x="1179302" y="686427"/>
            <a:ext cx="4494729" cy="3424309"/>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6488" tIns="43244" rIns="86488" bIns="43244" anchor="ctr"/>
          <a:lstStyle/>
          <a:p>
            <a:pPr defTabSz="432441">
              <a:lnSpc>
                <a:spcPts val="3996"/>
              </a:lnSpc>
              <a:buClr>
                <a:srgbClr val="000000"/>
              </a:buClr>
              <a:buSzPct val="100000"/>
              <a:defRPr/>
            </a:pPr>
            <a:endParaRPr lang="en-US" sz="1700">
              <a:solidFill>
                <a:srgbClr val="FFFFFF"/>
              </a:solidFill>
              <a:cs typeface="Arial" charset="0"/>
            </a:endParaRPr>
          </a:p>
        </p:txBody>
      </p:sp>
      <p:sp>
        <p:nvSpPr>
          <p:cNvPr id="99330" name="Text Box 2"/>
          <p:cNvSpPr txBox="1">
            <a:spLocks noGrp="1" noChangeArrowheads="1"/>
          </p:cNvSpPr>
          <p:nvPr>
            <p:ph type="body"/>
          </p:nvPr>
        </p:nvSpPr>
        <p:spPr>
          <a:xfrm>
            <a:off x="686112" y="4343713"/>
            <a:ext cx="5476443" cy="41138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3538"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4F9EB943-FF9D-8347-A0CE-40A1DFC64626}" type="slidenum">
              <a:rPr lang="en-GB" sz="1300" b="0">
                <a:solidFill>
                  <a:srgbClr val="000000"/>
                </a:solidFill>
              </a:rPr>
              <a:pPr/>
              <a:t>63</a:t>
            </a:fld>
            <a:endParaRPr lang="en-GB" sz="1300" b="0">
              <a:solidFill>
                <a:srgbClr val="000000"/>
              </a:solidFill>
            </a:endParaRPr>
          </a:p>
        </p:txBody>
      </p:sp>
      <p:sp>
        <p:nvSpPr>
          <p:cNvPr id="100353" name="Text Box 1"/>
          <p:cNvSpPr txBox="1">
            <a:spLocks noChangeArrowheads="1"/>
          </p:cNvSpPr>
          <p:nvPr/>
        </p:nvSpPr>
        <p:spPr bwMode="auto">
          <a:xfrm>
            <a:off x="1179302" y="686426"/>
            <a:ext cx="4499396"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6488" tIns="43244" rIns="86488" bIns="43244" anchor="ctr"/>
          <a:lstStyle/>
          <a:p>
            <a:pPr defTabSz="432441">
              <a:lnSpc>
                <a:spcPts val="3996"/>
              </a:lnSpc>
              <a:buClr>
                <a:srgbClr val="000000"/>
              </a:buClr>
              <a:buSzPct val="100000"/>
              <a:defRPr/>
            </a:pPr>
            <a:endParaRPr lang="en-US" sz="1700">
              <a:solidFill>
                <a:srgbClr val="FFFFFF"/>
              </a:solidFill>
              <a:cs typeface="Arial" charset="0"/>
            </a:endParaRPr>
          </a:p>
        </p:txBody>
      </p:sp>
      <p:sp>
        <p:nvSpPr>
          <p:cNvPr id="100354" name="Text Box 2"/>
          <p:cNvSpPr txBox="1">
            <a:spLocks noGrp="1" noChangeArrowheads="1"/>
          </p:cNvSpPr>
          <p:nvPr>
            <p:ph type="body"/>
          </p:nvPr>
        </p:nvSpPr>
        <p:spPr>
          <a:xfrm>
            <a:off x="686112" y="4343713"/>
            <a:ext cx="5476443" cy="41138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6168AE02-D564-384E-AF49-F25D8787CAD5}" type="slidenum">
              <a:rPr lang="en-US" sz="1300" b="0">
                <a:solidFill>
                  <a:srgbClr val="000000"/>
                </a:solidFill>
              </a:rPr>
              <a:pPr/>
              <a:t>64</a:t>
            </a:fld>
            <a:endParaRPr lang="en-US" sz="1300" b="0">
              <a:solidFill>
                <a:srgbClr val="000000"/>
              </a:solidFill>
            </a:endParaRPr>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C8B2DA10-1415-BB4B-B8B5-BF2F3762C2F5}" type="slidenum">
              <a:rPr lang="en-US" sz="1300" b="0">
                <a:solidFill>
                  <a:srgbClr val="000000"/>
                </a:solidFill>
              </a:rPr>
              <a:pPr/>
              <a:t>66</a:t>
            </a:fld>
            <a:endParaRPr lang="en-US" sz="1300" b="0">
              <a:solidFill>
                <a:srgbClr val="000000"/>
              </a:solidFill>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Helvetica" charset="0"/>
                <a:ea typeface="ＭＳ Ｐゴシック" charset="0"/>
                <a:cs typeface="ＭＳ Ｐゴシック" charset="0"/>
              </a:rPr>
              <a:t>A biplot can be obtained through either PCA or SVD.</a:t>
            </a:r>
          </a:p>
          <a:p>
            <a:r>
              <a:rPr lang="en-US">
                <a:latin typeface="Helvetica" charset="0"/>
                <a:ea typeface="ＭＳ Ｐゴシック" charset="0"/>
                <a:cs typeface="ＭＳ Ｐゴシック" charset="0"/>
              </a:rPr>
              <a:t>A biplot is a direct visual representation of three types of relationships.</a:t>
            </a:r>
          </a:p>
          <a:p>
            <a:pPr lvl="1"/>
            <a:r>
              <a:rPr lang="en-US">
                <a:latin typeface="Helvetica" charset="0"/>
                <a:ea typeface="ＭＳ Ｐゴシック" charset="0"/>
              </a:rPr>
              <a:t>Observation to observation (point to point): are two observations like each other?</a:t>
            </a:r>
          </a:p>
          <a:p>
            <a:pPr lvl="1"/>
            <a:r>
              <a:rPr lang="en-US">
                <a:latin typeface="Helvetica" charset="0"/>
                <a:ea typeface="ＭＳ Ｐゴシック" charset="0"/>
              </a:rPr>
              <a:t>Variable to variable (line to line): are two variables correlated?</a:t>
            </a:r>
          </a:p>
          <a:p>
            <a:pPr lvl="1"/>
            <a:r>
              <a:rPr lang="en-US">
                <a:latin typeface="Helvetica" charset="0"/>
                <a:ea typeface="ＭＳ Ｐゴシック" charset="0"/>
              </a:rPr>
              <a:t>Observation to variable (point to line): How significant is a variable to an observation?</a:t>
            </a:r>
          </a:p>
          <a:p>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txBox="1">
            <a:spLocks noGrp="1" noChangeArrowheads="1"/>
          </p:cNvSpPr>
          <p:nvPr/>
        </p:nvSpPr>
        <p:spPr bwMode="auto">
          <a:xfrm>
            <a:off x="3887964" y="8687425"/>
            <a:ext cx="2970036" cy="45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98" tIns="48749" rIns="97498" bIns="48749" anchor="b"/>
          <a:lstStyle>
            <a:lvl1pPr defTabSz="984250" eaLnBrk="0" hangingPunct="0">
              <a:defRPr sz="2400" b="1">
                <a:solidFill>
                  <a:schemeClr val="tx1"/>
                </a:solidFill>
                <a:latin typeface="Arial" charset="0"/>
                <a:ea typeface="ＭＳ Ｐゴシック" charset="0"/>
                <a:cs typeface="ＭＳ Ｐゴシック" charset="0"/>
              </a:defRPr>
            </a:lvl1pPr>
            <a:lvl2pPr marL="742950" indent="-285750" defTabSz="984250" eaLnBrk="0" hangingPunct="0">
              <a:defRPr sz="2400" b="1">
                <a:solidFill>
                  <a:schemeClr val="tx1"/>
                </a:solidFill>
                <a:latin typeface="Arial" charset="0"/>
                <a:ea typeface="ＭＳ Ｐゴシック" charset="0"/>
              </a:defRPr>
            </a:lvl2pPr>
            <a:lvl3pPr marL="1143000" indent="-228600" defTabSz="984250" eaLnBrk="0" hangingPunct="0">
              <a:defRPr sz="2400" b="1">
                <a:solidFill>
                  <a:schemeClr val="tx1"/>
                </a:solidFill>
                <a:latin typeface="Arial" charset="0"/>
                <a:ea typeface="ＭＳ Ｐゴシック" charset="0"/>
              </a:defRPr>
            </a:lvl3pPr>
            <a:lvl4pPr marL="1600200" indent="-228600" defTabSz="984250" eaLnBrk="0" hangingPunct="0">
              <a:defRPr sz="2400" b="1">
                <a:solidFill>
                  <a:schemeClr val="tx1"/>
                </a:solidFill>
                <a:latin typeface="Arial" charset="0"/>
                <a:ea typeface="ＭＳ Ｐゴシック" charset="0"/>
              </a:defRPr>
            </a:lvl4pPr>
            <a:lvl5pPr marL="2057400" indent="-228600" defTabSz="984250" eaLnBrk="0" hangingPunct="0">
              <a:defRPr sz="2400" b="1">
                <a:solidFill>
                  <a:schemeClr val="tx1"/>
                </a:solidFill>
                <a:latin typeface="Arial" charset="0"/>
                <a:ea typeface="ＭＳ Ｐゴシック" charset="0"/>
              </a:defRPr>
            </a:lvl5pPr>
            <a:lvl6pPr marL="2514600" indent="-228600" defTabSz="984250"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84250"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84250"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84250" eaLnBrk="0" fontAlgn="base" hangingPunct="0">
              <a:spcBef>
                <a:spcPct val="0"/>
              </a:spcBef>
              <a:spcAft>
                <a:spcPct val="0"/>
              </a:spcAft>
              <a:defRPr sz="2400" b="1">
                <a:solidFill>
                  <a:schemeClr val="tx1"/>
                </a:solidFill>
                <a:latin typeface="Arial" charset="0"/>
                <a:ea typeface="ＭＳ Ｐゴシック" charset="0"/>
              </a:defRPr>
            </a:lvl9pPr>
          </a:lstStyle>
          <a:p>
            <a:pPr algn="r"/>
            <a:fld id="{43BA7E0F-0032-FA48-B00A-8A311BF7A2B8}" type="slidenum">
              <a:rPr lang="en-US" sz="1300" b="0">
                <a:solidFill>
                  <a:srgbClr val="000000"/>
                </a:solidFill>
              </a:rPr>
              <a:pPr algn="r"/>
              <a:t>67</a:t>
            </a:fld>
            <a:endParaRPr lang="en-US" sz="1300" b="0">
              <a:solidFill>
                <a:srgbClr val="000000"/>
              </a:solidFill>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txBox="1">
            <a:spLocks noGrp="1" noChangeArrowheads="1"/>
          </p:cNvSpPr>
          <p:nvPr/>
        </p:nvSpPr>
        <p:spPr bwMode="auto">
          <a:xfrm>
            <a:off x="3887964" y="8687425"/>
            <a:ext cx="2970036" cy="45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98" tIns="48749" rIns="97498" bIns="48749" anchor="b"/>
          <a:lstStyle>
            <a:lvl1pPr defTabSz="984250" eaLnBrk="0" hangingPunct="0">
              <a:defRPr sz="2400" b="1">
                <a:solidFill>
                  <a:schemeClr val="tx1"/>
                </a:solidFill>
                <a:latin typeface="Arial" charset="0"/>
                <a:ea typeface="ＭＳ Ｐゴシック" charset="0"/>
                <a:cs typeface="ＭＳ Ｐゴシック" charset="0"/>
              </a:defRPr>
            </a:lvl1pPr>
            <a:lvl2pPr marL="742950" indent="-285750" defTabSz="984250" eaLnBrk="0" hangingPunct="0">
              <a:defRPr sz="2400" b="1">
                <a:solidFill>
                  <a:schemeClr val="tx1"/>
                </a:solidFill>
                <a:latin typeface="Arial" charset="0"/>
                <a:ea typeface="ＭＳ Ｐゴシック" charset="0"/>
              </a:defRPr>
            </a:lvl2pPr>
            <a:lvl3pPr marL="1143000" indent="-228600" defTabSz="984250" eaLnBrk="0" hangingPunct="0">
              <a:defRPr sz="2400" b="1">
                <a:solidFill>
                  <a:schemeClr val="tx1"/>
                </a:solidFill>
                <a:latin typeface="Arial" charset="0"/>
                <a:ea typeface="ＭＳ Ｐゴシック" charset="0"/>
              </a:defRPr>
            </a:lvl3pPr>
            <a:lvl4pPr marL="1600200" indent="-228600" defTabSz="984250" eaLnBrk="0" hangingPunct="0">
              <a:defRPr sz="2400" b="1">
                <a:solidFill>
                  <a:schemeClr val="tx1"/>
                </a:solidFill>
                <a:latin typeface="Arial" charset="0"/>
                <a:ea typeface="ＭＳ Ｐゴシック" charset="0"/>
              </a:defRPr>
            </a:lvl4pPr>
            <a:lvl5pPr marL="2057400" indent="-228600" defTabSz="984250" eaLnBrk="0" hangingPunct="0">
              <a:defRPr sz="2400" b="1">
                <a:solidFill>
                  <a:schemeClr val="tx1"/>
                </a:solidFill>
                <a:latin typeface="Arial" charset="0"/>
                <a:ea typeface="ＭＳ Ｐゴシック" charset="0"/>
              </a:defRPr>
            </a:lvl5pPr>
            <a:lvl6pPr marL="2514600" indent="-228600" defTabSz="984250"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84250"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84250"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84250" eaLnBrk="0" fontAlgn="base" hangingPunct="0">
              <a:spcBef>
                <a:spcPct val="0"/>
              </a:spcBef>
              <a:spcAft>
                <a:spcPct val="0"/>
              </a:spcAft>
              <a:defRPr sz="2400" b="1">
                <a:solidFill>
                  <a:schemeClr val="tx1"/>
                </a:solidFill>
                <a:latin typeface="Arial" charset="0"/>
                <a:ea typeface="ＭＳ Ｐゴシック" charset="0"/>
              </a:defRPr>
            </a:lvl9pPr>
          </a:lstStyle>
          <a:p>
            <a:pPr algn="r"/>
            <a:fld id="{151B85C9-DC99-454F-AD89-9D25A87DFCDD}" type="slidenum">
              <a:rPr lang="en-US" sz="1300" b="0">
                <a:solidFill>
                  <a:srgbClr val="000000"/>
                </a:solidFill>
              </a:rPr>
              <a:pPr algn="r"/>
              <a:t>68</a:t>
            </a:fld>
            <a:endParaRPr lang="en-US" sz="1300" b="0">
              <a:solidFill>
                <a:srgbClr val="000000"/>
              </a:solidFill>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txBox="1">
            <a:spLocks noGrp="1" noChangeArrowheads="1"/>
          </p:cNvSpPr>
          <p:nvPr/>
        </p:nvSpPr>
        <p:spPr bwMode="auto">
          <a:xfrm>
            <a:off x="3887964" y="8687425"/>
            <a:ext cx="2970036" cy="45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98" tIns="48749" rIns="97498" bIns="48749" anchor="b"/>
          <a:lstStyle>
            <a:lvl1pPr defTabSz="984250" eaLnBrk="0" hangingPunct="0">
              <a:defRPr sz="2400" b="1">
                <a:solidFill>
                  <a:schemeClr val="tx1"/>
                </a:solidFill>
                <a:latin typeface="Arial" charset="0"/>
                <a:ea typeface="ＭＳ Ｐゴシック" charset="0"/>
                <a:cs typeface="ＭＳ Ｐゴシック" charset="0"/>
              </a:defRPr>
            </a:lvl1pPr>
            <a:lvl2pPr marL="742950" indent="-285750" defTabSz="984250" eaLnBrk="0" hangingPunct="0">
              <a:defRPr sz="2400" b="1">
                <a:solidFill>
                  <a:schemeClr val="tx1"/>
                </a:solidFill>
                <a:latin typeface="Arial" charset="0"/>
                <a:ea typeface="ＭＳ Ｐゴシック" charset="0"/>
              </a:defRPr>
            </a:lvl2pPr>
            <a:lvl3pPr marL="1143000" indent="-228600" defTabSz="984250" eaLnBrk="0" hangingPunct="0">
              <a:defRPr sz="2400" b="1">
                <a:solidFill>
                  <a:schemeClr val="tx1"/>
                </a:solidFill>
                <a:latin typeface="Arial" charset="0"/>
                <a:ea typeface="ＭＳ Ｐゴシック" charset="0"/>
              </a:defRPr>
            </a:lvl3pPr>
            <a:lvl4pPr marL="1600200" indent="-228600" defTabSz="984250" eaLnBrk="0" hangingPunct="0">
              <a:defRPr sz="2400" b="1">
                <a:solidFill>
                  <a:schemeClr val="tx1"/>
                </a:solidFill>
                <a:latin typeface="Arial" charset="0"/>
                <a:ea typeface="ＭＳ Ｐゴシック" charset="0"/>
              </a:defRPr>
            </a:lvl4pPr>
            <a:lvl5pPr marL="2057400" indent="-228600" defTabSz="984250" eaLnBrk="0" hangingPunct="0">
              <a:defRPr sz="2400" b="1">
                <a:solidFill>
                  <a:schemeClr val="tx1"/>
                </a:solidFill>
                <a:latin typeface="Arial" charset="0"/>
                <a:ea typeface="ＭＳ Ｐゴシック" charset="0"/>
              </a:defRPr>
            </a:lvl5pPr>
            <a:lvl6pPr marL="2514600" indent="-228600" defTabSz="984250"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84250"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84250"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84250" eaLnBrk="0" fontAlgn="base" hangingPunct="0">
              <a:spcBef>
                <a:spcPct val="0"/>
              </a:spcBef>
              <a:spcAft>
                <a:spcPct val="0"/>
              </a:spcAft>
              <a:defRPr sz="2400" b="1">
                <a:solidFill>
                  <a:schemeClr val="tx1"/>
                </a:solidFill>
                <a:latin typeface="Arial" charset="0"/>
                <a:ea typeface="ＭＳ Ｐゴシック" charset="0"/>
              </a:defRPr>
            </a:lvl9pPr>
          </a:lstStyle>
          <a:p>
            <a:pPr algn="r"/>
            <a:fld id="{ADB63EB9-7BA3-154C-8C08-0B54632DAA32}" type="slidenum">
              <a:rPr lang="en-US" sz="1300" b="0">
                <a:solidFill>
                  <a:srgbClr val="000000"/>
                </a:solidFill>
              </a:rPr>
              <a:pPr algn="r"/>
              <a:t>72</a:t>
            </a:fld>
            <a:endParaRPr lang="en-US" sz="1300" b="0">
              <a:solidFill>
                <a:srgbClr val="000000"/>
              </a:solidFill>
            </a:endParaRPr>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xfrm>
            <a:off x="686112" y="4343713"/>
            <a:ext cx="5485778" cy="4113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txBox="1">
            <a:spLocks noGrp="1" noChangeArrowheads="1"/>
          </p:cNvSpPr>
          <p:nvPr/>
        </p:nvSpPr>
        <p:spPr bwMode="auto">
          <a:xfrm>
            <a:off x="3887964" y="8687425"/>
            <a:ext cx="2970036" cy="45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98" tIns="48749" rIns="97498" bIns="48749" anchor="b"/>
          <a:lstStyle>
            <a:lvl1pPr defTabSz="984250" eaLnBrk="0" hangingPunct="0">
              <a:defRPr sz="2400" b="1">
                <a:solidFill>
                  <a:schemeClr val="tx1"/>
                </a:solidFill>
                <a:latin typeface="Arial" charset="0"/>
                <a:ea typeface="ＭＳ Ｐゴシック" charset="0"/>
                <a:cs typeface="ＭＳ Ｐゴシック" charset="0"/>
              </a:defRPr>
            </a:lvl1pPr>
            <a:lvl2pPr marL="742950" indent="-285750" defTabSz="984250" eaLnBrk="0" hangingPunct="0">
              <a:defRPr sz="2400" b="1">
                <a:solidFill>
                  <a:schemeClr val="tx1"/>
                </a:solidFill>
                <a:latin typeface="Arial" charset="0"/>
                <a:ea typeface="ＭＳ Ｐゴシック" charset="0"/>
              </a:defRPr>
            </a:lvl2pPr>
            <a:lvl3pPr marL="1143000" indent="-228600" defTabSz="984250" eaLnBrk="0" hangingPunct="0">
              <a:defRPr sz="2400" b="1">
                <a:solidFill>
                  <a:schemeClr val="tx1"/>
                </a:solidFill>
                <a:latin typeface="Arial" charset="0"/>
                <a:ea typeface="ＭＳ Ｐゴシック" charset="0"/>
              </a:defRPr>
            </a:lvl3pPr>
            <a:lvl4pPr marL="1600200" indent="-228600" defTabSz="984250" eaLnBrk="0" hangingPunct="0">
              <a:defRPr sz="2400" b="1">
                <a:solidFill>
                  <a:schemeClr val="tx1"/>
                </a:solidFill>
                <a:latin typeface="Arial" charset="0"/>
                <a:ea typeface="ＭＳ Ｐゴシック" charset="0"/>
              </a:defRPr>
            </a:lvl4pPr>
            <a:lvl5pPr marL="2057400" indent="-228600" defTabSz="984250" eaLnBrk="0" hangingPunct="0">
              <a:defRPr sz="2400" b="1">
                <a:solidFill>
                  <a:schemeClr val="tx1"/>
                </a:solidFill>
                <a:latin typeface="Arial" charset="0"/>
                <a:ea typeface="ＭＳ Ｐゴシック" charset="0"/>
              </a:defRPr>
            </a:lvl5pPr>
            <a:lvl6pPr marL="2514600" indent="-228600" defTabSz="984250"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84250"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84250"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84250" eaLnBrk="0" fontAlgn="base" hangingPunct="0">
              <a:spcBef>
                <a:spcPct val="0"/>
              </a:spcBef>
              <a:spcAft>
                <a:spcPct val="0"/>
              </a:spcAft>
              <a:defRPr sz="2400" b="1">
                <a:solidFill>
                  <a:schemeClr val="tx1"/>
                </a:solidFill>
                <a:latin typeface="Arial" charset="0"/>
                <a:ea typeface="ＭＳ Ｐゴシック" charset="0"/>
              </a:defRPr>
            </a:lvl9pPr>
          </a:lstStyle>
          <a:p>
            <a:pPr algn="r"/>
            <a:fld id="{5405C647-BFDC-6E4D-8F3F-751E5314143D}" type="slidenum">
              <a:rPr lang="en-US" sz="1300" b="0">
                <a:solidFill>
                  <a:srgbClr val="000000"/>
                </a:solidFill>
              </a:rPr>
              <a:pPr algn="r"/>
              <a:t>73</a:t>
            </a:fld>
            <a:endParaRPr lang="en-US" sz="1300" b="0">
              <a:solidFill>
                <a:srgbClr val="000000"/>
              </a:solidFill>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xfrm>
            <a:off x="686112" y="4343713"/>
            <a:ext cx="5485778" cy="4113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7321" eaLnBrk="0" hangingPunct="0">
              <a:defRPr sz="2400" b="1">
                <a:solidFill>
                  <a:schemeClr val="tx1"/>
                </a:solidFill>
                <a:latin typeface="Arial" charset="0"/>
                <a:ea typeface="ＭＳ Ｐゴシック" charset="0"/>
                <a:cs typeface="ＭＳ Ｐゴシック" charset="0"/>
              </a:defRPr>
            </a:lvl1pPr>
            <a:lvl2pPr marL="730171" indent="-280835" defTabSz="967321" eaLnBrk="0" hangingPunct="0">
              <a:defRPr sz="2400" b="1">
                <a:solidFill>
                  <a:schemeClr val="tx1"/>
                </a:solidFill>
                <a:latin typeface="Arial" charset="0"/>
                <a:ea typeface="ＭＳ Ｐゴシック" charset="0"/>
              </a:defRPr>
            </a:lvl2pPr>
            <a:lvl3pPr marL="1123340" indent="-224668" defTabSz="967321" eaLnBrk="0" hangingPunct="0">
              <a:defRPr sz="2400" b="1">
                <a:solidFill>
                  <a:schemeClr val="tx1"/>
                </a:solidFill>
                <a:latin typeface="Arial" charset="0"/>
                <a:ea typeface="ＭＳ Ｐゴシック" charset="0"/>
              </a:defRPr>
            </a:lvl3pPr>
            <a:lvl4pPr marL="1572677" indent="-224668" defTabSz="967321" eaLnBrk="0" hangingPunct="0">
              <a:defRPr sz="2400" b="1">
                <a:solidFill>
                  <a:schemeClr val="tx1"/>
                </a:solidFill>
                <a:latin typeface="Arial" charset="0"/>
                <a:ea typeface="ＭＳ Ｐゴシック" charset="0"/>
              </a:defRPr>
            </a:lvl4pPr>
            <a:lvl5pPr marL="2022013" indent="-224668" defTabSz="967321" eaLnBrk="0" hangingPunct="0">
              <a:defRPr sz="2400" b="1">
                <a:solidFill>
                  <a:schemeClr val="tx1"/>
                </a:solidFill>
                <a:latin typeface="Arial" charset="0"/>
                <a:ea typeface="ＭＳ Ｐゴシック" charset="0"/>
              </a:defRPr>
            </a:lvl5pPr>
            <a:lvl6pPr marL="2471349" indent="-224668" defTabSz="967321"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67321"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67321"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67321" eaLnBrk="0" fontAlgn="base" hangingPunct="0">
              <a:spcBef>
                <a:spcPct val="0"/>
              </a:spcBef>
              <a:spcAft>
                <a:spcPct val="0"/>
              </a:spcAft>
              <a:defRPr sz="2400" b="1">
                <a:solidFill>
                  <a:schemeClr val="tx1"/>
                </a:solidFill>
                <a:latin typeface="Arial" charset="0"/>
                <a:ea typeface="ＭＳ Ｐゴシック" charset="0"/>
              </a:defRPr>
            </a:lvl9pPr>
          </a:lstStyle>
          <a:p>
            <a:fld id="{1CE8733E-7336-A247-9919-CCE4552EBDEA}" type="slidenum">
              <a:rPr lang="en-US" sz="1300" b="0">
                <a:solidFill>
                  <a:srgbClr val="000000"/>
                </a:solidFill>
              </a:rPr>
              <a:pPr/>
              <a:t>75</a:t>
            </a:fld>
            <a:endParaRPr lang="en-US" sz="1300" b="0">
              <a:solidFill>
                <a:srgbClr val="000000"/>
              </a:solidFill>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b="1">
                <a:ea typeface="ＭＳ Ｐゴシック" charset="0"/>
                <a:cs typeface="ＭＳ Ｐゴシック" charset="0"/>
              </a:rPr>
              <a:t>Add viral dataaverage trimmed sequence read length 822 bp (1-2 genes)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46E07A85-A91C-1743-9002-FB80155756D6}" type="slidenum">
              <a:rPr lang="en-US" sz="1300" b="0"/>
              <a:pPr/>
              <a:t>16</a:t>
            </a:fld>
            <a:endParaRPr lang="en-US" sz="1300" b="0"/>
          </a:p>
        </p:txBody>
      </p:sp>
      <p:sp>
        <p:nvSpPr>
          <p:cNvPr id="94210" name="Rectangle 2"/>
          <p:cNvSpPr>
            <a:spLocks noGrp="1" noRot="1" noChangeAspect="1" noChangeArrowheads="1" noTextEdit="1"/>
          </p:cNvSpPr>
          <p:nvPr>
            <p:ph type="sldImg"/>
          </p:nvPr>
        </p:nvSpPr>
        <p:spPr>
          <a:xfrm>
            <a:off x="1157521" y="686426"/>
            <a:ext cx="4547626" cy="3427436"/>
          </a:xfrm>
          <a:ln/>
        </p:spPr>
      </p:sp>
      <p:sp>
        <p:nvSpPr>
          <p:cNvPr id="94211" name="Rectangle 3"/>
          <p:cNvSpPr>
            <a:spLocks noGrp="1" noChangeArrowheads="1"/>
          </p:cNvSpPr>
          <p:nvPr>
            <p:ph type="body" idx="1"/>
          </p:nvPr>
        </p:nvSpPr>
        <p:spPr>
          <a:xfrm>
            <a:off x="914815" y="4345277"/>
            <a:ext cx="5026815" cy="41122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4" tIns="45792" rIns="91584" bIns="45792"/>
          <a:lstStyle/>
          <a:p>
            <a:pPr eaLnBrk="1" hangingPunct="1"/>
            <a:r>
              <a:rPr lang="en-US">
                <a:ea typeface="ＭＳ Ｐゴシック" charset="0"/>
                <a:cs typeface="ＭＳ Ｐゴシック" charset="0"/>
              </a:rPr>
              <a:t>REM: Picking interesting relationships between genes pairs from ~18M possibilities</a:t>
            </a:r>
          </a:p>
          <a:p>
            <a:pPr eaLnBrk="1" hangingPunct="1"/>
            <a:endParaRPr lang="en-US">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7321" eaLnBrk="0" hangingPunct="0">
              <a:defRPr sz="2400" b="1">
                <a:solidFill>
                  <a:schemeClr val="tx1"/>
                </a:solidFill>
                <a:latin typeface="Arial" charset="0"/>
                <a:ea typeface="ＭＳ Ｐゴシック" charset="0"/>
                <a:cs typeface="ＭＳ Ｐゴシック" charset="0"/>
              </a:defRPr>
            </a:lvl1pPr>
            <a:lvl2pPr marL="730171" indent="-280835" defTabSz="967321" eaLnBrk="0" hangingPunct="0">
              <a:defRPr sz="2400" b="1">
                <a:solidFill>
                  <a:schemeClr val="tx1"/>
                </a:solidFill>
                <a:latin typeface="Arial" charset="0"/>
                <a:ea typeface="ＭＳ Ｐゴシック" charset="0"/>
              </a:defRPr>
            </a:lvl2pPr>
            <a:lvl3pPr marL="1123340" indent="-224668" defTabSz="967321" eaLnBrk="0" hangingPunct="0">
              <a:defRPr sz="2400" b="1">
                <a:solidFill>
                  <a:schemeClr val="tx1"/>
                </a:solidFill>
                <a:latin typeface="Arial" charset="0"/>
                <a:ea typeface="ＭＳ Ｐゴシック" charset="0"/>
              </a:defRPr>
            </a:lvl3pPr>
            <a:lvl4pPr marL="1572677" indent="-224668" defTabSz="967321" eaLnBrk="0" hangingPunct="0">
              <a:defRPr sz="2400" b="1">
                <a:solidFill>
                  <a:schemeClr val="tx1"/>
                </a:solidFill>
                <a:latin typeface="Arial" charset="0"/>
                <a:ea typeface="ＭＳ Ｐゴシック" charset="0"/>
              </a:defRPr>
            </a:lvl4pPr>
            <a:lvl5pPr marL="2022013" indent="-224668" defTabSz="967321" eaLnBrk="0" hangingPunct="0">
              <a:defRPr sz="2400" b="1">
                <a:solidFill>
                  <a:schemeClr val="tx1"/>
                </a:solidFill>
                <a:latin typeface="Arial" charset="0"/>
                <a:ea typeface="ＭＳ Ｐゴシック" charset="0"/>
              </a:defRPr>
            </a:lvl5pPr>
            <a:lvl6pPr marL="2471349" indent="-224668" defTabSz="967321"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67321"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67321"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67321" eaLnBrk="0" fontAlgn="base" hangingPunct="0">
              <a:spcBef>
                <a:spcPct val="0"/>
              </a:spcBef>
              <a:spcAft>
                <a:spcPct val="0"/>
              </a:spcAft>
              <a:defRPr sz="2400" b="1">
                <a:solidFill>
                  <a:schemeClr val="tx1"/>
                </a:solidFill>
                <a:latin typeface="Arial" charset="0"/>
                <a:ea typeface="ＭＳ Ｐゴシック" charset="0"/>
              </a:defRPr>
            </a:lvl9pPr>
          </a:lstStyle>
          <a:p>
            <a:fld id="{320AE9D3-0D2A-9844-8757-3D7D76A011DE}" type="slidenum">
              <a:rPr lang="en-US" sz="1300" b="0">
                <a:solidFill>
                  <a:srgbClr val="000000"/>
                </a:solidFill>
              </a:rPr>
              <a:pPr/>
              <a:t>76</a:t>
            </a:fld>
            <a:endParaRPr lang="en-US" sz="1300" b="0">
              <a:solidFill>
                <a:srgbClr val="000000"/>
              </a:solidFill>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b="1">
                <a:ea typeface="ＭＳ Ｐゴシック" charset="0"/>
                <a:cs typeface="ＭＳ Ｐゴシック" charset="0"/>
              </a:rPr>
              <a:t>trimmed sequence read length 822 bp (1-2 genes) </a:t>
            </a:r>
          </a:p>
          <a:p>
            <a:pPr>
              <a:spcBef>
                <a:spcPct val="0"/>
              </a:spcBef>
            </a:pPr>
            <a:r>
              <a:rPr lang="en-US" b="1">
                <a:ea typeface="ＭＳ Ｐゴシック" charset="0"/>
                <a:cs typeface="ＭＳ Ｐゴシック" charset="0"/>
              </a:rPr>
              <a:t>Rusch et. al., (2007) </a:t>
            </a:r>
            <a:r>
              <a:rPr lang="en-US" b="1" i="1">
                <a:ea typeface="ＭＳ Ｐゴシック" charset="0"/>
                <a:cs typeface="ＭＳ Ｐゴシック" charset="0"/>
              </a:rPr>
              <a:t>PLOS Biology</a:t>
            </a:r>
          </a:p>
          <a:p>
            <a:pPr>
              <a:spcBef>
                <a:spcPct val="0"/>
              </a:spcBef>
            </a:pPr>
            <a:r>
              <a:rPr lang="en-US" b="1">
                <a:ea typeface="ＭＳ Ｐゴシック" charset="0"/>
                <a:cs typeface="ＭＳ Ｐゴシック" charset="0"/>
              </a:rPr>
              <a:t>starting in Halifax, Canada and samples were collected at sites along the U.S. east coast, Gulf of Mexico, Galapagos Islands, central and south Pacific Oceans, Australia, Indian Ocean, South Africa, across the Atlantic back to the U.S.,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txBox="1">
            <a:spLocks noGrp="1" noChangeArrowheads="1"/>
          </p:cNvSpPr>
          <p:nvPr/>
        </p:nvSpPr>
        <p:spPr bwMode="auto">
          <a:xfrm>
            <a:off x="3887964" y="8687425"/>
            <a:ext cx="2970036" cy="45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98" tIns="48749" rIns="97498" bIns="48749" anchor="b"/>
          <a:lstStyle>
            <a:lvl1pPr defTabSz="1023938" eaLnBrk="0" hangingPunct="0">
              <a:defRPr sz="2400" b="1">
                <a:solidFill>
                  <a:schemeClr val="tx1"/>
                </a:solidFill>
                <a:latin typeface="Arial" charset="0"/>
                <a:ea typeface="ＭＳ Ｐゴシック" charset="0"/>
                <a:cs typeface="ＭＳ Ｐゴシック" charset="0"/>
              </a:defRPr>
            </a:lvl1pPr>
            <a:lvl2pPr marL="742950" indent="-285750" defTabSz="1023938" eaLnBrk="0" hangingPunct="0">
              <a:defRPr sz="2400" b="1">
                <a:solidFill>
                  <a:schemeClr val="tx1"/>
                </a:solidFill>
                <a:latin typeface="Arial" charset="0"/>
                <a:ea typeface="ＭＳ Ｐゴシック" charset="0"/>
              </a:defRPr>
            </a:lvl2pPr>
            <a:lvl3pPr marL="1143000" indent="-228600" defTabSz="1023938" eaLnBrk="0" hangingPunct="0">
              <a:defRPr sz="2400" b="1">
                <a:solidFill>
                  <a:schemeClr val="tx1"/>
                </a:solidFill>
                <a:latin typeface="Arial" charset="0"/>
                <a:ea typeface="ＭＳ Ｐゴシック" charset="0"/>
              </a:defRPr>
            </a:lvl3pPr>
            <a:lvl4pPr marL="1600200" indent="-228600" defTabSz="1023938" eaLnBrk="0" hangingPunct="0">
              <a:defRPr sz="2400" b="1">
                <a:solidFill>
                  <a:schemeClr val="tx1"/>
                </a:solidFill>
                <a:latin typeface="Arial" charset="0"/>
                <a:ea typeface="ＭＳ Ｐゴシック" charset="0"/>
              </a:defRPr>
            </a:lvl4pPr>
            <a:lvl5pPr marL="2057400" indent="-228600" defTabSz="1023938" eaLnBrk="0" hangingPunct="0">
              <a:defRPr sz="24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2400" b="1">
                <a:solidFill>
                  <a:schemeClr val="tx1"/>
                </a:solidFill>
                <a:latin typeface="Arial" charset="0"/>
                <a:ea typeface="ＭＳ Ｐゴシック" charset="0"/>
              </a:defRPr>
            </a:lvl9pPr>
          </a:lstStyle>
          <a:p>
            <a:pPr algn="r"/>
            <a:fld id="{ABF9FA22-A95B-7E4A-A332-3FF5FA76D114}" type="slidenum">
              <a:rPr lang="en-US" sz="1300" b="0">
                <a:solidFill>
                  <a:srgbClr val="000000"/>
                </a:solidFill>
              </a:rPr>
              <a:pPr algn="r"/>
              <a:t>77</a:t>
            </a:fld>
            <a:endParaRPr lang="en-US" sz="1300" b="0">
              <a:solidFill>
                <a:srgbClr val="000000"/>
              </a:solidFill>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b="1">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txBox="1">
            <a:spLocks noGrp="1" noChangeArrowheads="1"/>
          </p:cNvSpPr>
          <p:nvPr/>
        </p:nvSpPr>
        <p:spPr bwMode="auto">
          <a:xfrm>
            <a:off x="3884852" y="8684298"/>
            <a:ext cx="2971593" cy="45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nchor="b"/>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fld id="{FD51EC3E-547B-3943-B820-C9E081C70A04}" type="slidenum">
              <a:rPr lang="en-US" sz="1200" b="0">
                <a:solidFill>
                  <a:srgbClr val="000000"/>
                </a:solidFill>
                <a:cs typeface="Arial" charset="0"/>
              </a:rPr>
              <a:pPr algn="r" eaLnBrk="1" hangingPunct="1"/>
              <a:t>78</a:t>
            </a:fld>
            <a:endParaRPr lang="en-US" sz="1200" b="0">
              <a:solidFill>
                <a:srgbClr val="000000"/>
              </a:solidFill>
              <a:cs typeface="Arial" charset="0"/>
            </a:endParaRPr>
          </a:p>
        </p:txBody>
      </p:sp>
      <p:sp>
        <p:nvSpPr>
          <p:cNvPr id="221186" name="Rectangle 1026"/>
          <p:cNvSpPr>
            <a:spLocks noGrp="1" noRot="1" noChangeAspect="1" noChangeArrowheads="1" noTextEdit="1"/>
          </p:cNvSpPr>
          <p:nvPr>
            <p:ph type="sldImg"/>
          </p:nvPr>
        </p:nvSpPr>
        <p:spPr>
          <a:xfrm>
            <a:off x="1154410" y="684862"/>
            <a:ext cx="4549181" cy="3429000"/>
          </a:xfrm>
          <a:solidFill>
            <a:srgbClr val="FFFFFF"/>
          </a:solidFill>
          <a:ln/>
        </p:spPr>
      </p:sp>
      <p:sp>
        <p:nvSpPr>
          <p:cNvPr id="221187" name="Rectangle 1027"/>
          <p:cNvSpPr>
            <a:spLocks noGrp="1" noChangeArrowheads="1"/>
          </p:cNvSpPr>
          <p:nvPr>
            <p:ph type="body" idx="1"/>
          </p:nvPr>
        </p:nvSpPr>
        <p:spPr>
          <a:xfrm>
            <a:off x="686112" y="4343713"/>
            <a:ext cx="5485778" cy="4115425"/>
          </a:xfrm>
          <a:solidFill>
            <a:srgbClr val="FFFFFF"/>
          </a:solidFill>
          <a:ln>
            <a:solidFill>
              <a:srgbClr val="000000"/>
            </a:solidFill>
          </a:ln>
        </p:spPr>
        <p:txBody>
          <a:bodyPr lIns="91419" tIns="45710" rIns="91419" bIns="45710"/>
          <a:lstStyle/>
          <a:p>
            <a:pPr eaLnBrk="1" hangingPunct="1">
              <a:spcBef>
                <a:spcPct val="0"/>
              </a:spcBef>
            </a:pPr>
            <a:r>
              <a:rPr lang="en-US" b="1">
                <a:ea typeface="ＭＳ Ｐゴシック" charset="0"/>
                <a:cs typeface="ＭＳ Ｐゴシック" charset="0"/>
              </a:rPr>
              <a:t>What is GOS</a:t>
            </a:r>
          </a:p>
          <a:p>
            <a:pPr eaLnBrk="1" hangingPunct="1">
              <a:spcBef>
                <a:spcPct val="0"/>
              </a:spcBef>
            </a:pPr>
            <a:r>
              <a:rPr lang="en-US" b="1">
                <a:ea typeface="ＭＳ Ｐゴシック" charset="0"/>
                <a:cs typeface="ＭＳ Ｐゴシック" charset="0"/>
              </a:rPr>
              <a:t>In this study, water was filtered and sequenced.  In addition, environmental features such as temperature, salinity, etc were also collected</a:t>
            </a:r>
          </a:p>
          <a:p>
            <a:pPr eaLnBrk="1" hangingPunct="1">
              <a:spcBef>
                <a:spcPct val="0"/>
              </a:spcBef>
            </a:pPr>
            <a:r>
              <a:rPr lang="en-US" b="1">
                <a:ea typeface="ＭＳ Ｐゴシック" charset="0"/>
                <a:cs typeface="ＭＳ Ｐゴシック" charset="0"/>
              </a:rPr>
              <a:t>WE USED THIS DATASET to investigate our initial hypothesis that </a:t>
            </a:r>
          </a:p>
          <a:p>
            <a:pPr eaLnBrk="1" hangingPunct="1">
              <a:spcBef>
                <a:spcPct val="0"/>
              </a:spcBef>
            </a:pPr>
            <a:r>
              <a:rPr lang="en-US" b="1">
                <a:ea typeface="ＭＳ Ｐゴシック" charset="0"/>
                <a:cs typeface="ＭＳ Ｐゴシック" charset="0"/>
              </a:rPr>
              <a:t>QUANTITATIVE DESCRIPTION OF how our environments are changing</a:t>
            </a:r>
          </a:p>
          <a:p>
            <a:pPr eaLnBrk="1" hangingPunct="1">
              <a:spcBef>
                <a:spcPct val="0"/>
              </a:spcBef>
            </a:pPr>
            <a:r>
              <a:rPr lang="en-US" b="1">
                <a:ea typeface="ＭＳ Ｐゴシック" charset="0"/>
                <a:cs typeface="ＭＳ Ｐゴシック" charset="0"/>
              </a:rPr>
              <a:t>There would be co-variation between particular pathways and environmental features</a:t>
            </a:r>
          </a:p>
          <a:p>
            <a:pPr eaLnBrk="1" hangingPunct="1">
              <a:spcBef>
                <a:spcPct val="0"/>
              </a:spcBef>
            </a:pPr>
            <a:r>
              <a:rPr lang="en-US" b="1">
                <a:ea typeface="ＭＳ Ｐゴシック" charset="0"/>
                <a:cs typeface="ＭＳ Ｐゴシック" charset="0"/>
              </a:rPr>
              <a:t>To do this, we first needed to map sequences to pathways</a:t>
            </a:r>
          </a:p>
          <a:p>
            <a:pPr eaLnBrk="1" hangingPunct="1">
              <a:spcBef>
                <a:spcPct val="0"/>
              </a:spcBef>
            </a:pPr>
            <a:r>
              <a:rPr lang="en-US" b="1">
                <a:ea typeface="ＭＳ Ｐゴシック" charset="0"/>
                <a:cs typeface="ＭＳ Ｐゴシック" charset="0"/>
              </a:rPr>
              <a:t>Further, we wanted to use the measurements from the environment explicitly and  in the remainder of this section of the talk </a:t>
            </a:r>
          </a:p>
          <a:p>
            <a:pPr eaLnBrk="1" hangingPunct="1">
              <a:spcBef>
                <a:spcPct val="0"/>
              </a:spcBef>
            </a:pPr>
            <a:r>
              <a:rPr lang="en-US" b="1">
                <a:ea typeface="ＭＳ Ｐゴシック" charset="0"/>
                <a:cs typeface="ＭＳ Ｐゴシック" charset="0"/>
              </a:rPr>
              <a:t>I will discuss the development of these methodologies and provide a few examples</a:t>
            </a:r>
          </a:p>
          <a:p>
            <a:pPr eaLnBrk="1" hangingPunct="1">
              <a:spcBef>
                <a:spcPct val="0"/>
              </a:spcBef>
            </a:pPr>
            <a:endParaRPr lang="en-US" b="1">
              <a:ea typeface="ＭＳ Ｐゴシック" charset="0"/>
              <a:cs typeface="ＭＳ Ｐゴシック" charset="0"/>
            </a:endParaRPr>
          </a:p>
          <a:p>
            <a:pPr eaLnBrk="1" hangingPunct="1">
              <a:spcBef>
                <a:spcPct val="0"/>
              </a:spcBef>
            </a:pPr>
            <a:endParaRPr lang="en-US" b="1">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txBox="1">
            <a:spLocks noGrp="1" noChangeArrowheads="1"/>
          </p:cNvSpPr>
          <p:nvPr/>
        </p:nvSpPr>
        <p:spPr bwMode="auto">
          <a:xfrm>
            <a:off x="3884852" y="8684298"/>
            <a:ext cx="2971593" cy="45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nchor="b"/>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fld id="{85FE169F-3628-A249-A5D0-62D5BD069624}" type="slidenum">
              <a:rPr lang="en-US" sz="1200" b="0">
                <a:solidFill>
                  <a:srgbClr val="000000"/>
                </a:solidFill>
                <a:cs typeface="Arial" charset="0"/>
              </a:rPr>
              <a:pPr algn="r" eaLnBrk="1" hangingPunct="1"/>
              <a:t>79</a:t>
            </a:fld>
            <a:endParaRPr lang="en-US" sz="1200" b="0">
              <a:solidFill>
                <a:srgbClr val="000000"/>
              </a:solidFill>
              <a:cs typeface="Arial" charset="0"/>
            </a:endParaRPr>
          </a:p>
        </p:txBody>
      </p:sp>
      <p:sp>
        <p:nvSpPr>
          <p:cNvPr id="223234" name="Rectangle 2"/>
          <p:cNvSpPr>
            <a:spLocks noGrp="1" noRot="1" noChangeAspect="1" noChangeArrowheads="1" noTextEdit="1"/>
          </p:cNvSpPr>
          <p:nvPr>
            <p:ph type="sldImg"/>
          </p:nvPr>
        </p:nvSpPr>
        <p:spPr>
          <a:xfrm>
            <a:off x="1154410" y="684862"/>
            <a:ext cx="4549181" cy="3429000"/>
          </a:xfrm>
          <a:ln/>
        </p:spPr>
      </p:sp>
      <p:sp>
        <p:nvSpPr>
          <p:cNvPr id="223235" name="Rectangle 3"/>
          <p:cNvSpPr>
            <a:spLocks noGrp="1" noChangeArrowheads="1"/>
          </p:cNvSpPr>
          <p:nvPr>
            <p:ph type="body" idx="1"/>
          </p:nvPr>
        </p:nvSpPr>
        <p:spPr>
          <a:xfrm>
            <a:off x="686112" y="4343713"/>
            <a:ext cx="5485778" cy="4115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p>
            <a:pPr eaLnBrk="1" hangingPunct="1">
              <a:spcBef>
                <a:spcPct val="0"/>
              </a:spcBef>
            </a:pPr>
            <a:r>
              <a:rPr lang="en-US" b="1">
                <a:ea typeface="ＭＳ Ｐゴシック" charset="0"/>
                <a:cs typeface="ＭＳ Ｐゴシック" charset="0"/>
              </a:rPr>
              <a:t>Step-wise (backwards elimination) linear regression to select features</a:t>
            </a:r>
          </a:p>
          <a:p>
            <a:pPr eaLnBrk="1" hangingPunct="1">
              <a:spcBef>
                <a:spcPct val="0"/>
              </a:spcBef>
            </a:pPr>
            <a:r>
              <a:rPr lang="en-US" b="1">
                <a:ea typeface="ＭＳ Ｐゴシック" charset="0"/>
                <a:cs typeface="ＭＳ Ｐゴシック" charset="0"/>
              </a:rPr>
              <a:t>Metabolic repertoire of microbial community modulated by a number of different environmental features</a:t>
            </a:r>
          </a:p>
          <a:p>
            <a:pPr eaLnBrk="1" hangingPunct="1">
              <a:spcBef>
                <a:spcPct val="0"/>
              </a:spcBef>
            </a:pPr>
            <a:r>
              <a:rPr lang="en-US" b="1">
                <a:ea typeface="ＭＳ Ｐゴシック" charset="0"/>
                <a:cs typeface="ＭＳ Ｐゴシック" charset="0"/>
              </a:rPr>
              <a:t>This treats each feature in isolation</a:t>
            </a:r>
          </a:p>
          <a:p>
            <a:pPr eaLnBrk="1" hangingPunct="1">
              <a:spcBef>
                <a:spcPct val="0"/>
              </a:spcBef>
            </a:pPr>
            <a:r>
              <a:rPr lang="en-US" b="1">
                <a:ea typeface="ＭＳ Ｐゴシック" charset="0"/>
                <a:cs typeface="ＭＳ Ｐゴシック" charset="0"/>
              </a:rPr>
              <a:t>We want a way to look at the environment as a whole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txBox="1">
            <a:spLocks noGrp="1" noChangeArrowheads="1"/>
          </p:cNvSpPr>
          <p:nvPr/>
        </p:nvSpPr>
        <p:spPr bwMode="auto">
          <a:xfrm>
            <a:off x="3884852" y="8684298"/>
            <a:ext cx="2971593" cy="45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nchor="b"/>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fld id="{AD2FF114-DBE4-054F-983F-069463FE1F66}" type="slidenum">
              <a:rPr lang="en-US" sz="1200" b="0">
                <a:solidFill>
                  <a:srgbClr val="000000"/>
                </a:solidFill>
                <a:cs typeface="Arial" charset="0"/>
              </a:rPr>
              <a:pPr algn="r" eaLnBrk="1" hangingPunct="1"/>
              <a:t>80</a:t>
            </a:fld>
            <a:endParaRPr lang="en-US" sz="1200" b="0">
              <a:solidFill>
                <a:srgbClr val="000000"/>
              </a:solidFill>
              <a:cs typeface="Arial" charset="0"/>
            </a:endParaRPr>
          </a:p>
        </p:txBody>
      </p:sp>
      <p:sp>
        <p:nvSpPr>
          <p:cNvPr id="225282" name="Rectangle 2"/>
          <p:cNvSpPr>
            <a:spLocks noGrp="1" noRot="1" noChangeAspect="1" noChangeArrowheads="1" noTextEdit="1"/>
          </p:cNvSpPr>
          <p:nvPr>
            <p:ph type="sldImg"/>
          </p:nvPr>
        </p:nvSpPr>
        <p:spPr>
          <a:xfrm>
            <a:off x="1154410" y="684862"/>
            <a:ext cx="4549181" cy="3429000"/>
          </a:xfrm>
          <a:solidFill>
            <a:srgbClr val="FFFFFF"/>
          </a:solidFill>
          <a:ln/>
        </p:spPr>
      </p:sp>
      <p:sp>
        <p:nvSpPr>
          <p:cNvPr id="225283" name="Rectangle 3"/>
          <p:cNvSpPr>
            <a:spLocks noGrp="1" noChangeArrowheads="1"/>
          </p:cNvSpPr>
          <p:nvPr>
            <p:ph type="body" idx="1"/>
          </p:nvPr>
        </p:nvSpPr>
        <p:spPr>
          <a:xfrm>
            <a:off x="686112" y="4343713"/>
            <a:ext cx="5485778" cy="4115425"/>
          </a:xfrm>
          <a:solidFill>
            <a:srgbClr val="FFFFFF"/>
          </a:solidFill>
          <a:ln>
            <a:solidFill>
              <a:srgbClr val="000000"/>
            </a:solidFill>
          </a:ln>
        </p:spPr>
        <p:txBody>
          <a:bodyPr lIns="91419" tIns="45710" rIns="91419" bIns="45710"/>
          <a:lstStyle/>
          <a:p>
            <a:pPr eaLnBrk="1" hangingPunct="1">
              <a:spcBef>
                <a:spcPct val="0"/>
              </a:spcBef>
            </a:pPr>
            <a:r>
              <a:rPr lang="en-US" b="1">
                <a:ea typeface="ＭＳ Ｐゴシック" charset="0"/>
                <a:cs typeface="ＭＳ Ｐゴシック" charset="0"/>
              </a:rPr>
              <a:t>Blood pressure, cholesterol levels, body weight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txBox="1">
            <a:spLocks noGrp="1" noChangeArrowheads="1"/>
          </p:cNvSpPr>
          <p:nvPr/>
        </p:nvSpPr>
        <p:spPr bwMode="auto">
          <a:xfrm>
            <a:off x="3884852" y="8684298"/>
            <a:ext cx="2971593" cy="45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nchor="b"/>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fld id="{AC3B759B-E4B7-FD4A-A59B-3CC719791019}" type="slidenum">
              <a:rPr lang="en-US" sz="1200" b="0">
                <a:solidFill>
                  <a:srgbClr val="000000"/>
                </a:solidFill>
                <a:cs typeface="Arial" charset="0"/>
              </a:rPr>
              <a:pPr algn="r" eaLnBrk="1" hangingPunct="1"/>
              <a:t>81</a:t>
            </a:fld>
            <a:endParaRPr lang="en-US" sz="1200" b="0">
              <a:solidFill>
                <a:srgbClr val="000000"/>
              </a:solidFill>
              <a:cs typeface="Arial" charset="0"/>
            </a:endParaRPr>
          </a:p>
        </p:txBody>
      </p:sp>
      <p:sp>
        <p:nvSpPr>
          <p:cNvPr id="227330" name="Rectangle 2"/>
          <p:cNvSpPr>
            <a:spLocks noGrp="1" noRot="1" noChangeAspect="1" noChangeArrowheads="1" noTextEdit="1"/>
          </p:cNvSpPr>
          <p:nvPr>
            <p:ph type="sldImg"/>
          </p:nvPr>
        </p:nvSpPr>
        <p:spPr>
          <a:xfrm>
            <a:off x="1154410" y="684862"/>
            <a:ext cx="4549181" cy="3429000"/>
          </a:xfrm>
          <a:solidFill>
            <a:srgbClr val="FFFFFF"/>
          </a:solidFill>
          <a:ln/>
        </p:spPr>
      </p:sp>
      <p:sp>
        <p:nvSpPr>
          <p:cNvPr id="227331" name="Rectangle 3"/>
          <p:cNvSpPr>
            <a:spLocks noGrp="1" noChangeArrowheads="1"/>
          </p:cNvSpPr>
          <p:nvPr>
            <p:ph type="body" idx="1"/>
          </p:nvPr>
        </p:nvSpPr>
        <p:spPr>
          <a:xfrm>
            <a:off x="686112" y="4343713"/>
            <a:ext cx="5485778" cy="4115425"/>
          </a:xfrm>
          <a:solidFill>
            <a:srgbClr val="FFFFFF"/>
          </a:solidFill>
          <a:ln>
            <a:solidFill>
              <a:srgbClr val="000000"/>
            </a:solidFill>
          </a:ln>
        </p:spPr>
        <p:txBody>
          <a:bodyPr lIns="91419" tIns="45710" rIns="91419" bIns="45710"/>
          <a:lstStyle/>
          <a:p>
            <a:pPr eaLnBrk="1" hangingPunct="1">
              <a:spcBef>
                <a:spcPct val="0"/>
              </a:spcBef>
            </a:pPr>
            <a:r>
              <a:rPr lang="en-US" b="1">
                <a:ea typeface="ＭＳ Ｐゴシック" charset="0"/>
                <a:cs typeface="ＭＳ Ｐゴシック" charset="0"/>
              </a:rPr>
              <a:t>Blood pressure, cholesterol levels, body weight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txBox="1">
            <a:spLocks noGrp="1" noChangeArrowheads="1"/>
          </p:cNvSpPr>
          <p:nvPr/>
        </p:nvSpPr>
        <p:spPr bwMode="auto">
          <a:xfrm>
            <a:off x="3884852" y="8684298"/>
            <a:ext cx="2971593" cy="45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nchor="b"/>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fld id="{BA41714C-D4E3-454F-8C18-5C0B56B2F0A6}" type="slidenum">
              <a:rPr lang="en-US" sz="1200" b="0">
                <a:solidFill>
                  <a:srgbClr val="000000"/>
                </a:solidFill>
                <a:cs typeface="Arial" charset="0"/>
              </a:rPr>
              <a:pPr algn="r" eaLnBrk="1" hangingPunct="1"/>
              <a:t>82</a:t>
            </a:fld>
            <a:endParaRPr lang="en-US" sz="1200" b="0">
              <a:solidFill>
                <a:srgbClr val="000000"/>
              </a:solidFill>
              <a:cs typeface="Arial" charset="0"/>
            </a:endParaRPr>
          </a:p>
        </p:txBody>
      </p:sp>
      <p:sp>
        <p:nvSpPr>
          <p:cNvPr id="229378" name="Rectangle 2"/>
          <p:cNvSpPr>
            <a:spLocks noGrp="1" noRot="1" noChangeAspect="1" noChangeArrowheads="1" noTextEdit="1"/>
          </p:cNvSpPr>
          <p:nvPr>
            <p:ph type="sldImg"/>
          </p:nvPr>
        </p:nvSpPr>
        <p:spPr>
          <a:xfrm>
            <a:off x="1154410" y="684862"/>
            <a:ext cx="4549181" cy="3429000"/>
          </a:xfrm>
          <a:ln/>
        </p:spPr>
      </p:sp>
      <p:sp>
        <p:nvSpPr>
          <p:cNvPr id="229379" name="Rectangle 3"/>
          <p:cNvSpPr>
            <a:spLocks noGrp="1" noChangeArrowheads="1"/>
          </p:cNvSpPr>
          <p:nvPr>
            <p:ph type="body" idx="1"/>
          </p:nvPr>
        </p:nvSpPr>
        <p:spPr>
          <a:xfrm>
            <a:off x="686112" y="4343713"/>
            <a:ext cx="5485778" cy="4115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p>
            <a:pPr marL="215307" indent="-215307">
              <a:spcBef>
                <a:spcPct val="0"/>
              </a:spcBef>
            </a:pPr>
            <a:r>
              <a:rPr lang="en-US" b="1">
                <a:ea typeface="ＭＳ Ｐゴシック" charset="0"/>
                <a:cs typeface="ＭＳ Ｐゴシック" charset="0"/>
              </a:rPr>
              <a:t>I am first going to give a high-level overview of how we can use this technique to investigate the co-variation between the environment and metabolic pathways</a:t>
            </a:r>
          </a:p>
          <a:p>
            <a:pPr marL="215307" indent="-215307">
              <a:spcBef>
                <a:spcPct val="0"/>
              </a:spcBef>
            </a:pPr>
            <a:r>
              <a:rPr lang="en-US" b="1">
                <a:ea typeface="ＭＳ Ｐゴシック" charset="0"/>
                <a:cs typeface="ＭＳ Ｐゴシック" charset="0"/>
              </a:rPr>
              <a:t>Next, since George mentioned a few statisticians will be in the audience, I want to briefly provide a little bit of the technical details to give some intiution (you can ignore this).  </a:t>
            </a:r>
            <a:endParaRPr lang="en-US" sz="1300" b="1">
              <a:ea typeface="ＭＳ Ｐゴシック" charset="0"/>
              <a:cs typeface="ＭＳ Ｐゴシック" charset="0"/>
            </a:endParaRPr>
          </a:p>
          <a:p>
            <a:pPr marL="215307" indent="-215307">
              <a:spcBef>
                <a:spcPct val="0"/>
              </a:spcBef>
            </a:pPr>
            <a:r>
              <a:rPr lang="en-US" b="1">
                <a:ea typeface="ＭＳ Ｐゴシック" charset="0"/>
                <a:cs typeface="ＭＳ Ｐゴシック" charset="0"/>
              </a:rPr>
              <a:t>Maximize the objective function, can be formulated as an eigen problem</a:t>
            </a:r>
          </a:p>
          <a:p>
            <a:pPr marL="215307" indent="-215307">
              <a:spcBef>
                <a:spcPct val="0"/>
              </a:spcBef>
            </a:pPr>
            <a:r>
              <a:rPr lang="en-US" b="1">
                <a:ea typeface="ＭＳ Ｐゴシック" charset="0"/>
                <a:cs typeface="ＭＳ Ｐゴシック" charset="0"/>
              </a:rPr>
              <a:t>Plotting degrees in the same coordinate system with carbohydrate metabolism or methionine biosynthesis would not make any sense. </a:t>
            </a:r>
          </a:p>
          <a:p>
            <a:pPr marL="215307" indent="-215307">
              <a:spcBef>
                <a:spcPct val="0"/>
              </a:spcBef>
            </a:pPr>
            <a:r>
              <a:rPr lang="en-US" b="1">
                <a:ea typeface="ＭＳ Ｐゴシック" charset="0"/>
                <a:cs typeface="ＭＳ Ｐゴシック" charset="0"/>
              </a:rPr>
              <a:t>First dimension then we take the orthogonal direction</a:t>
            </a:r>
          </a:p>
          <a:p>
            <a:pPr marL="215307" indent="-215307">
              <a:spcBef>
                <a:spcPct val="0"/>
              </a:spcBef>
            </a:pPr>
            <a:r>
              <a:rPr lang="en-US" b="1">
                <a:ea typeface="ＭＳ Ｐゴシック" charset="0"/>
                <a:cs typeface="ＭＳ Ｐゴシック" charset="0"/>
              </a:rPr>
              <a:t>The goal of this technique is to interpret cross-variance matrices.</a:t>
            </a:r>
          </a:p>
          <a:p>
            <a:pPr marL="215307" indent="-215307">
              <a:spcBef>
                <a:spcPct val="0"/>
              </a:spcBef>
            </a:pPr>
            <a:r>
              <a:rPr lang="en-US" b="1">
                <a:ea typeface="ＭＳ Ｐゴシック" charset="0"/>
                <a:cs typeface="ＭＳ Ｐゴシック" charset="0"/>
              </a:rPr>
              <a:t>More formally, we are defining a change of basis.</a:t>
            </a:r>
          </a:p>
          <a:p>
            <a:pPr marL="215307" indent="-215307">
              <a:spcBef>
                <a:spcPct val="0"/>
              </a:spcBef>
            </a:pPr>
            <a:r>
              <a:rPr lang="en-US" b="1">
                <a:ea typeface="ＭＳ Ｐゴシック" charset="0"/>
                <a:cs typeface="ＭＳ Ｐゴシック" charset="0"/>
              </a:rPr>
              <a:t>We compute the covariance </a:t>
            </a:r>
          </a:p>
          <a:p>
            <a:pPr marL="215307" indent="-215307">
              <a:spcBef>
                <a:spcPct val="0"/>
              </a:spcBef>
            </a:pPr>
            <a:endParaRPr lang="en-US" b="1">
              <a:ea typeface="ＭＳ Ｐゴシック" charset="0"/>
              <a:cs typeface="ＭＳ Ｐゴシック" charset="0"/>
            </a:endParaRPr>
          </a:p>
          <a:p>
            <a:pPr marL="215307" indent="-215307">
              <a:spcBef>
                <a:spcPct val="0"/>
              </a:spcBef>
            </a:pPr>
            <a:endParaRPr lang="en-US" b="1">
              <a:ea typeface="ＭＳ Ｐゴシック" charset="0"/>
              <a:cs typeface="ＭＳ Ｐゴシック" charset="0"/>
            </a:endParaRPr>
          </a:p>
          <a:p>
            <a:pPr marL="215307" indent="-215307">
              <a:spcBef>
                <a:spcPct val="0"/>
              </a:spcBef>
            </a:pPr>
            <a:r>
              <a:rPr lang="en-US" b="1">
                <a:ea typeface="ＭＳ Ｐゴシック" charset="0"/>
                <a:cs typeface="ＭＳ Ｐゴシック" charset="0"/>
              </a:rPr>
              <a:t>The units are completely different!!</a:t>
            </a:r>
          </a:p>
          <a:p>
            <a:pPr marL="215307" indent="-215307">
              <a:spcBef>
                <a:spcPct val="0"/>
              </a:spcBef>
            </a:pPr>
            <a:endParaRPr lang="en-US" b="1">
              <a:ea typeface="ＭＳ Ｐゴシック" charset="0"/>
              <a:cs typeface="ＭＳ Ｐゴシック" charset="0"/>
            </a:endParaRPr>
          </a:p>
          <a:p>
            <a:pPr marL="215307" indent="-215307">
              <a:spcBef>
                <a:spcPct val="0"/>
              </a:spcBef>
            </a:pPr>
            <a:r>
              <a:rPr lang="en-US" b="1">
                <a:ea typeface="ＭＳ Ｐゴシック" charset="0"/>
                <a:cs typeface="ＭＳ Ｐゴシック" charset="0"/>
              </a:rPr>
              <a:t>However, the power of CCA is that defines a new coordinate system as shown by the heavy dotted line and thin dashed line in the plot</a:t>
            </a:r>
          </a:p>
          <a:p>
            <a:pPr marL="215307" indent="-215307">
              <a:spcBef>
                <a:spcPct val="0"/>
              </a:spcBef>
            </a:pPr>
            <a:r>
              <a:rPr lang="en-US" b="1">
                <a:ea typeface="ＭＳ Ｐゴシック" charset="0"/>
                <a:cs typeface="ＭＳ Ｐゴシック" charset="0"/>
              </a:rPr>
              <a:t>The normalized weights essentially give pathways and environment the same units </a:t>
            </a:r>
          </a:p>
          <a:p>
            <a:pPr marL="215307" indent="-215307">
              <a:spcBef>
                <a:spcPct val="0"/>
              </a:spcBef>
            </a:pPr>
            <a:endParaRPr lang="en-US" b="1">
              <a:ea typeface="ＭＳ Ｐゴシック" charset="0"/>
              <a:cs typeface="ＭＳ Ｐゴシック" charset="0"/>
            </a:endParaRPr>
          </a:p>
          <a:p>
            <a:pPr marL="215307" indent="-215307">
              <a:spcBef>
                <a:spcPct val="0"/>
              </a:spcBef>
            </a:pPr>
            <a:r>
              <a:rPr lang="en-US" b="1">
                <a:ea typeface="ＭＳ Ｐゴシック" charset="0"/>
                <a:cs typeface="ＭＳ Ｐゴシック" charset="0"/>
              </a:rPr>
              <a:t>The circle around 0.3 represents the accepted cut-off for features that do </a:t>
            </a:r>
            <a:r>
              <a:rPr lang="ja-JP" altLang="en-US" b="1">
                <a:ea typeface="ＭＳ Ｐゴシック" charset="0"/>
                <a:cs typeface="ＭＳ Ｐゴシック" charset="0"/>
              </a:rPr>
              <a:t>“</a:t>
            </a:r>
            <a:r>
              <a:rPr lang="en-US" altLang="ja-JP" b="1">
                <a:ea typeface="ＭＳ Ｐゴシック" charset="0"/>
                <a:cs typeface="ＭＳ Ｐゴシック" charset="0"/>
              </a:rPr>
              <a:t>fit the model</a:t>
            </a:r>
            <a:r>
              <a:rPr lang="ja-JP" altLang="en-US" b="1">
                <a:ea typeface="ＭＳ Ｐゴシック" charset="0"/>
                <a:cs typeface="ＭＳ Ｐゴシック" charset="0"/>
              </a:rPr>
              <a:t>”</a:t>
            </a:r>
            <a:r>
              <a:rPr lang="en-US" altLang="ja-JP" b="1">
                <a:ea typeface="ＭＳ Ｐゴシック" charset="0"/>
                <a:cs typeface="ＭＳ Ｐゴシック" charset="0"/>
              </a:rPr>
              <a:t> or are co-varying and those that don</a:t>
            </a:r>
            <a:r>
              <a:rPr lang="ja-JP" altLang="en-US" b="1">
                <a:ea typeface="ＭＳ Ｐゴシック" charset="0"/>
                <a:cs typeface="ＭＳ Ｐゴシック" charset="0"/>
              </a:rPr>
              <a:t>’</a:t>
            </a:r>
            <a:r>
              <a:rPr lang="en-US" altLang="ja-JP" b="1">
                <a:ea typeface="ＭＳ Ｐゴシック" charset="0"/>
                <a:cs typeface="ＭＳ Ｐゴシック" charset="0"/>
              </a:rPr>
              <a:t>t</a:t>
            </a:r>
          </a:p>
          <a:p>
            <a:pPr marL="215307" indent="-215307">
              <a:spcBef>
                <a:spcPct val="0"/>
              </a:spcBef>
            </a:pPr>
            <a:r>
              <a:rPr lang="en-US" b="1">
                <a:ea typeface="ＭＳ Ｐゴシック" charset="0"/>
                <a:cs typeface="ＭＳ Ｐゴシック" charset="0"/>
              </a:rPr>
              <a:t>In the next few slides, I will show these results plotted in a couple of different ways to provide some intuition on what they mean</a:t>
            </a:r>
          </a:p>
          <a:p>
            <a:pPr marL="215307" indent="-215307">
              <a:spcBef>
                <a:spcPct val="0"/>
              </a:spcBef>
            </a:pPr>
            <a:r>
              <a:rPr lang="en-US" b="1">
                <a:ea typeface="ＭＳ Ｐゴシック" charset="0"/>
                <a:cs typeface="ＭＳ Ｐゴシック" charset="0"/>
              </a:rPr>
              <a:t>Further, I will use </a:t>
            </a:r>
            <a:r>
              <a:rPr lang="ja-JP" altLang="en-US" b="1">
                <a:ea typeface="ＭＳ Ｐゴシック" charset="0"/>
                <a:cs typeface="ＭＳ Ｐゴシック" charset="0"/>
              </a:rPr>
              <a:t>“</a:t>
            </a:r>
            <a:r>
              <a:rPr lang="en-US" altLang="ja-JP" b="1">
                <a:ea typeface="ＭＳ Ｐゴシック" charset="0"/>
                <a:cs typeface="ＭＳ Ｐゴシック" charset="0"/>
              </a:rPr>
              <a:t>footprints</a:t>
            </a:r>
            <a:r>
              <a:rPr lang="ja-JP" altLang="en-US" b="1">
                <a:ea typeface="ＭＳ Ｐゴシック" charset="0"/>
                <a:cs typeface="ＭＳ Ｐゴシック" charset="0"/>
              </a:rPr>
              <a:t>”</a:t>
            </a:r>
            <a:r>
              <a:rPr lang="en-US" altLang="ja-JP" b="1">
                <a:ea typeface="ＭＳ Ｐゴシック" charset="0"/>
                <a:cs typeface="ＭＳ Ｐゴシック" charset="0"/>
              </a:rPr>
              <a:t> derived from all  three levels of the analysis: linear models, DPM, and CCA to illustrate more general trends in linking environment and metabolism</a:t>
            </a:r>
            <a:endParaRPr lang="en-US" b="1">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txBox="1">
            <a:spLocks noGrp="1" noChangeArrowheads="1"/>
          </p:cNvSpPr>
          <p:nvPr/>
        </p:nvSpPr>
        <p:spPr bwMode="auto">
          <a:xfrm>
            <a:off x="3884852" y="8684298"/>
            <a:ext cx="2971593" cy="45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nchor="b"/>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fld id="{0EEDEAA5-F9DC-CD4B-86E8-2F2EEE6606C0}" type="slidenum">
              <a:rPr lang="en-US" sz="1200" b="0">
                <a:solidFill>
                  <a:srgbClr val="000000"/>
                </a:solidFill>
                <a:cs typeface="Arial" charset="0"/>
              </a:rPr>
              <a:pPr algn="r" eaLnBrk="1" hangingPunct="1"/>
              <a:t>84</a:t>
            </a:fld>
            <a:endParaRPr lang="en-US" sz="1200" b="0">
              <a:solidFill>
                <a:srgbClr val="000000"/>
              </a:solidFill>
              <a:cs typeface="Arial" charset="0"/>
            </a:endParaRPr>
          </a:p>
        </p:txBody>
      </p:sp>
      <p:sp>
        <p:nvSpPr>
          <p:cNvPr id="233474" name="Rectangle 1026"/>
          <p:cNvSpPr>
            <a:spLocks noGrp="1" noRot="1" noChangeAspect="1" noChangeArrowheads="1" noTextEdit="1"/>
          </p:cNvSpPr>
          <p:nvPr>
            <p:ph type="sldImg"/>
          </p:nvPr>
        </p:nvSpPr>
        <p:spPr>
          <a:xfrm>
            <a:off x="1154410" y="684862"/>
            <a:ext cx="4549181" cy="3429000"/>
          </a:xfrm>
          <a:solidFill>
            <a:srgbClr val="FFFFFF"/>
          </a:solidFill>
          <a:ln/>
        </p:spPr>
      </p:sp>
      <p:sp>
        <p:nvSpPr>
          <p:cNvPr id="233475" name="Rectangle 1027"/>
          <p:cNvSpPr>
            <a:spLocks noGrp="1" noChangeArrowheads="1"/>
          </p:cNvSpPr>
          <p:nvPr>
            <p:ph type="body" idx="1"/>
          </p:nvPr>
        </p:nvSpPr>
        <p:spPr>
          <a:xfrm>
            <a:off x="686112" y="4343713"/>
            <a:ext cx="5485778" cy="4115425"/>
          </a:xfrm>
          <a:solidFill>
            <a:srgbClr val="FFFFFF"/>
          </a:solidFill>
          <a:ln>
            <a:solidFill>
              <a:srgbClr val="000000"/>
            </a:solidFill>
          </a:ln>
        </p:spPr>
        <p:txBody>
          <a:bodyPr lIns="91419" tIns="45710" rIns="91419" bIns="45710"/>
          <a:lstStyle/>
          <a:p>
            <a:pPr eaLnBrk="1" hangingPunct="1">
              <a:spcBef>
                <a:spcPct val="0"/>
              </a:spcBef>
            </a:pPr>
            <a:r>
              <a:rPr lang="en-US" b="1">
                <a:ea typeface="ＭＳ Ｐゴシック" charset="0"/>
                <a:cs typeface="ＭＳ Ｐゴシック" charset="0"/>
              </a:rPr>
              <a:t>Because if we showed this bullseye it would just be a cloud dense mess of points; I am going to display the results in a slightly different way</a:t>
            </a:r>
          </a:p>
          <a:p>
            <a:pPr eaLnBrk="1" hangingPunct="1">
              <a:spcBef>
                <a:spcPct val="0"/>
              </a:spcBef>
            </a:pPr>
            <a:r>
              <a:rPr lang="en-US" b="1">
                <a:ea typeface="ＭＳ Ｐゴシック" charset="0"/>
                <a:cs typeface="ＭＳ Ｐゴシック" charset="0"/>
              </a:rPr>
              <a:t>Here I am showing a representation of the metabolic map </a:t>
            </a:r>
          </a:p>
          <a:p>
            <a:pPr eaLnBrk="1" hangingPunct="1">
              <a:spcBef>
                <a:spcPct val="0"/>
              </a:spcBef>
            </a:pPr>
            <a:endParaRPr lang="en-US" b="1">
              <a:ea typeface="ＭＳ Ｐゴシック" charset="0"/>
              <a:cs typeface="ＭＳ Ｐゴシック" charset="0"/>
            </a:endParaRPr>
          </a:p>
          <a:p>
            <a:pPr eaLnBrk="1" hangingPunct="1">
              <a:spcBef>
                <a:spcPct val="0"/>
              </a:spcBef>
            </a:pPr>
            <a:r>
              <a:rPr lang="en-US" b="1">
                <a:ea typeface="ＭＳ Ｐゴシック" charset="0"/>
                <a:cs typeface="ＭＳ Ｐゴシック" charset="0"/>
              </a:rPr>
              <a:t>The strength of the pathways</a:t>
            </a:r>
            <a:r>
              <a:rPr lang="ja-JP" altLang="en-US" b="1">
                <a:ea typeface="ＭＳ Ｐゴシック" charset="0"/>
                <a:cs typeface="ＭＳ Ｐゴシック" charset="0"/>
              </a:rPr>
              <a:t>’</a:t>
            </a:r>
            <a:r>
              <a:rPr lang="en-US" altLang="ja-JP" b="1">
                <a:ea typeface="ＭＳ Ｐゴシック" charset="0"/>
                <a:cs typeface="ＭＳ Ｐゴシック" charset="0"/>
              </a:rPr>
              <a:t> environmental co-variation is color-coded (yellow strongest to blue weakest) as measured by the absolute value of their structural correlations (normalized weights) derived from CCA.  </a:t>
            </a:r>
          </a:p>
          <a:p>
            <a:pPr eaLnBrk="1" hangingPunct="1">
              <a:spcBef>
                <a:spcPct val="0"/>
              </a:spcBef>
            </a:pPr>
            <a:r>
              <a:rPr lang="en-US" b="1">
                <a:ea typeface="ＭＳ Ｐゴシック" charset="0"/>
                <a:cs typeface="ＭＳ Ｐゴシック" charset="0"/>
              </a:rPr>
              <a:t>Nodes (balls) symbolize compound, whereas connecting lines are enzymes.</a:t>
            </a:r>
          </a:p>
          <a:p>
            <a:pPr eaLnBrk="1" hangingPunct="1">
              <a:spcBef>
                <a:spcPct val="0"/>
              </a:spcBef>
            </a:pPr>
            <a:r>
              <a:rPr lang="en-US" b="1">
                <a:ea typeface="ＭＳ Ｐゴシック" charset="0"/>
                <a:cs typeface="ＭＳ Ｐゴシック" charset="0"/>
              </a:rPr>
              <a:t>Balls and lines are color-coded according to their KEGG-level co-variation score, which is calculated as an aggregate over all enzymes (lines) in a given map; all enzymes (lines) corresponding to a single KEGG map will have the same color.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txBox="1">
            <a:spLocks noGrp="1" noChangeArrowheads="1"/>
          </p:cNvSpPr>
          <p:nvPr/>
        </p:nvSpPr>
        <p:spPr bwMode="auto">
          <a:xfrm>
            <a:off x="3884852" y="8684298"/>
            <a:ext cx="2971593" cy="45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nchor="b"/>
          <a:lstStyle>
            <a:lvl1pPr defTabSz="966788" eaLnBrk="0" hangingPunct="0">
              <a:defRPr sz="2400" b="1">
                <a:solidFill>
                  <a:schemeClr val="tx1"/>
                </a:solidFill>
                <a:latin typeface="Arial" charset="0"/>
                <a:ea typeface="ＭＳ Ｐゴシック" charset="0"/>
                <a:cs typeface="ＭＳ Ｐゴシック" charset="0"/>
              </a:defRPr>
            </a:lvl1pPr>
            <a:lvl2pPr marL="742950" indent="-285750" defTabSz="966788" eaLnBrk="0" hangingPunct="0">
              <a:defRPr sz="2400" b="1">
                <a:solidFill>
                  <a:schemeClr val="tx1"/>
                </a:solidFill>
                <a:latin typeface="Arial" charset="0"/>
                <a:ea typeface="ＭＳ Ｐゴシック" charset="0"/>
              </a:defRPr>
            </a:lvl2pPr>
            <a:lvl3pPr marL="1143000" indent="-228600" defTabSz="966788" eaLnBrk="0" hangingPunct="0">
              <a:defRPr sz="2400" b="1">
                <a:solidFill>
                  <a:schemeClr val="tx1"/>
                </a:solidFill>
                <a:latin typeface="Arial" charset="0"/>
                <a:ea typeface="ＭＳ Ｐゴシック" charset="0"/>
              </a:defRPr>
            </a:lvl3pPr>
            <a:lvl4pPr marL="1600200" indent="-228600" defTabSz="966788" eaLnBrk="0" hangingPunct="0">
              <a:defRPr sz="2400" b="1">
                <a:solidFill>
                  <a:schemeClr val="tx1"/>
                </a:solidFill>
                <a:latin typeface="Arial" charset="0"/>
                <a:ea typeface="ＭＳ Ｐゴシック" charset="0"/>
              </a:defRPr>
            </a:lvl4pPr>
            <a:lvl5pPr marL="2057400" indent="-228600" defTabSz="966788" eaLnBrk="0" hangingPunct="0">
              <a:defRPr sz="2400" b="1">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fld id="{3EB25511-970C-1643-A725-C36FB68CE51C}" type="slidenum">
              <a:rPr lang="en-US" sz="1200" b="0">
                <a:solidFill>
                  <a:srgbClr val="000000"/>
                </a:solidFill>
                <a:cs typeface="Arial" charset="0"/>
              </a:rPr>
              <a:pPr algn="r" eaLnBrk="1" hangingPunct="1"/>
              <a:t>85</a:t>
            </a:fld>
            <a:endParaRPr lang="en-US" sz="1200" b="0">
              <a:solidFill>
                <a:srgbClr val="000000"/>
              </a:solidFill>
              <a:cs typeface="Arial" charset="0"/>
            </a:endParaRPr>
          </a:p>
        </p:txBody>
      </p:sp>
      <p:sp>
        <p:nvSpPr>
          <p:cNvPr id="235522" name="Rectangle 2"/>
          <p:cNvSpPr>
            <a:spLocks noGrp="1" noRot="1" noChangeAspect="1" noChangeArrowheads="1" noTextEdit="1"/>
          </p:cNvSpPr>
          <p:nvPr>
            <p:ph type="sldImg"/>
          </p:nvPr>
        </p:nvSpPr>
        <p:spPr>
          <a:xfrm>
            <a:off x="1154410" y="684862"/>
            <a:ext cx="4549181" cy="3429000"/>
          </a:xfrm>
          <a:ln/>
        </p:spPr>
      </p:sp>
      <p:sp>
        <p:nvSpPr>
          <p:cNvPr id="235523" name="Rectangle 3"/>
          <p:cNvSpPr>
            <a:spLocks noGrp="1" noChangeArrowheads="1"/>
          </p:cNvSpPr>
          <p:nvPr>
            <p:ph type="body" idx="1"/>
          </p:nvPr>
        </p:nvSpPr>
        <p:spPr>
          <a:xfrm>
            <a:off x="686112" y="4343713"/>
            <a:ext cx="5485778" cy="4115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19" tIns="45710" rIns="91419" bIns="45710"/>
          <a:lstStyle/>
          <a:p>
            <a:pPr eaLnBrk="1" hangingPunct="1">
              <a:spcBef>
                <a:spcPct val="0"/>
              </a:spcBef>
            </a:pPr>
            <a:endParaRPr lang="en-US" b="1">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AEF34-B435-9241-B9F7-76E9BE088E69}" type="slidenum">
              <a:rPr lang="en-US" smtClean="0"/>
              <a:t>89</a:t>
            </a:fld>
            <a:endParaRPr lang="en-US"/>
          </a:p>
        </p:txBody>
      </p:sp>
    </p:spTree>
    <p:extLst>
      <p:ext uri="{BB962C8B-B14F-4D97-AF65-F5344CB8AC3E}">
        <p14:creationId xmlns:p14="http://schemas.microsoft.com/office/powerpoint/2010/main" val="2955618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5AAC7501-EECE-604E-9798-9BDC7021E827}" type="slidenum">
              <a:rPr lang="en-US" sz="1300" b="0"/>
              <a:pPr/>
              <a:t>17</a:t>
            </a:fld>
            <a:endParaRPr lang="en-US" sz="1300" b="0"/>
          </a:p>
        </p:txBody>
      </p:sp>
      <p:sp>
        <p:nvSpPr>
          <p:cNvPr id="96258" name="Rectangle 2"/>
          <p:cNvSpPr>
            <a:spLocks noGrp="1" noRot="1" noChangeAspect="1" noChangeArrowheads="1" noTextEdit="1"/>
          </p:cNvSpPr>
          <p:nvPr>
            <p:ph type="sldImg"/>
          </p:nvPr>
        </p:nvSpPr>
        <p:spPr>
          <a:xfrm>
            <a:off x="1157521" y="686426"/>
            <a:ext cx="4547626" cy="3427436"/>
          </a:xfrm>
          <a:ln/>
        </p:spPr>
      </p:sp>
      <p:sp>
        <p:nvSpPr>
          <p:cNvPr id="96259" name="Rectangle 3"/>
          <p:cNvSpPr>
            <a:spLocks noGrp="1" noChangeArrowheads="1"/>
          </p:cNvSpPr>
          <p:nvPr>
            <p:ph type="body" idx="1"/>
          </p:nvPr>
        </p:nvSpPr>
        <p:spPr>
          <a:xfrm>
            <a:off x="914815" y="4345277"/>
            <a:ext cx="5026815" cy="41122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REM: Picking interesting relationships between genes pairs from ~18M possibilities</a:t>
            </a:r>
          </a:p>
          <a:p>
            <a:pPr eaLnBrk="1" hangingPunct="1"/>
            <a:endParaRPr lang="en-US">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Emphasize</a:t>
            </a:r>
            <a:r>
              <a:rPr lang="en-US" baseline="0" dirty="0" smtClean="0"/>
              <a:t> that classification is based on underlying characteristics</a:t>
            </a:r>
            <a:endParaRPr lang="en-US" dirty="0"/>
          </a:p>
        </p:txBody>
      </p:sp>
      <p:sp>
        <p:nvSpPr>
          <p:cNvPr id="4" name="Slide Number Placeholder 3"/>
          <p:cNvSpPr>
            <a:spLocks noGrp="1"/>
          </p:cNvSpPr>
          <p:nvPr>
            <p:ph type="sldNum" sz="quarter" idx="10"/>
          </p:nvPr>
        </p:nvSpPr>
        <p:spPr/>
        <p:txBody>
          <a:bodyPr/>
          <a:lstStyle/>
          <a:p>
            <a:fld id="{6B8AEF34-B435-9241-B9F7-76E9BE088E69}" type="slidenum">
              <a:rPr lang="en-US" smtClean="0"/>
              <a:t>90</a:t>
            </a:fld>
            <a:endParaRPr lang="en-US"/>
          </a:p>
        </p:txBody>
      </p:sp>
    </p:spTree>
    <p:extLst>
      <p:ext uri="{BB962C8B-B14F-4D97-AF65-F5344CB8AC3E}">
        <p14:creationId xmlns:p14="http://schemas.microsoft.com/office/powerpoint/2010/main" val="33797425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AEF34-B435-9241-B9F7-76E9BE088E69}" type="slidenum">
              <a:rPr lang="en-US" smtClean="0"/>
              <a:t>91</a:t>
            </a:fld>
            <a:endParaRPr lang="en-US"/>
          </a:p>
        </p:txBody>
      </p:sp>
    </p:spTree>
    <p:extLst>
      <p:ext uri="{BB962C8B-B14F-4D97-AF65-F5344CB8AC3E}">
        <p14:creationId xmlns:p14="http://schemas.microsoft.com/office/powerpoint/2010/main" val="14327063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Emphasize that this is a toy example</a:t>
            </a:r>
            <a:r>
              <a:rPr lang="en-US" baseline="0" dirty="0" smtClean="0"/>
              <a:t>.  Would be good to show how this actually performs</a:t>
            </a:r>
            <a:endParaRPr lang="en-US" dirty="0"/>
          </a:p>
        </p:txBody>
      </p:sp>
      <p:sp>
        <p:nvSpPr>
          <p:cNvPr id="4" name="Slide Number Placeholder 3"/>
          <p:cNvSpPr>
            <a:spLocks noGrp="1"/>
          </p:cNvSpPr>
          <p:nvPr>
            <p:ph type="sldNum" sz="quarter" idx="10"/>
          </p:nvPr>
        </p:nvSpPr>
        <p:spPr/>
        <p:txBody>
          <a:bodyPr/>
          <a:lstStyle/>
          <a:p>
            <a:fld id="{6B8AEF34-B435-9241-B9F7-76E9BE088E69}" type="slidenum">
              <a:rPr lang="en-US" smtClean="0"/>
              <a:t>94</a:t>
            </a:fld>
            <a:endParaRPr lang="en-US"/>
          </a:p>
        </p:txBody>
      </p:sp>
    </p:spTree>
    <p:extLst>
      <p:ext uri="{BB962C8B-B14F-4D97-AF65-F5344CB8AC3E}">
        <p14:creationId xmlns:p14="http://schemas.microsoft.com/office/powerpoint/2010/main" val="12468957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references</a:t>
            </a:r>
            <a:endParaRPr lang="en-US" dirty="0"/>
          </a:p>
        </p:txBody>
      </p:sp>
      <p:sp>
        <p:nvSpPr>
          <p:cNvPr id="4" name="Slide Number Placeholder 3"/>
          <p:cNvSpPr>
            <a:spLocks noGrp="1"/>
          </p:cNvSpPr>
          <p:nvPr>
            <p:ph type="sldNum" sz="quarter" idx="10"/>
          </p:nvPr>
        </p:nvSpPr>
        <p:spPr/>
        <p:txBody>
          <a:bodyPr/>
          <a:lstStyle/>
          <a:p>
            <a:fld id="{39CBE8F9-97BC-304A-9809-66FF91857D1F}" type="slidenum">
              <a:rPr lang="en-US" smtClean="0"/>
              <a:t>117</a:t>
            </a:fld>
            <a:endParaRPr lang="en-US"/>
          </a:p>
        </p:txBody>
      </p:sp>
    </p:spTree>
    <p:extLst>
      <p:ext uri="{BB962C8B-B14F-4D97-AF65-F5344CB8AC3E}">
        <p14:creationId xmlns:p14="http://schemas.microsoft.com/office/powerpoint/2010/main" val="2679497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352CBDBA-782D-EB42-AD5E-18EF427825EB}" type="slidenum">
              <a:rPr lang="en-US" sz="1300" b="0"/>
              <a:pPr/>
              <a:t>18</a:t>
            </a:fld>
            <a:endParaRPr lang="en-US" sz="1300" b="0"/>
          </a:p>
        </p:txBody>
      </p:sp>
      <p:sp>
        <p:nvSpPr>
          <p:cNvPr id="98306" name="Rectangle 2"/>
          <p:cNvSpPr>
            <a:spLocks noGrp="1" noRot="1" noChangeAspect="1" noChangeArrowheads="1" noTextEdit="1"/>
          </p:cNvSpPr>
          <p:nvPr>
            <p:ph type="sldImg"/>
          </p:nvPr>
        </p:nvSpPr>
        <p:spPr>
          <a:xfrm>
            <a:off x="1157521" y="686426"/>
            <a:ext cx="4547626" cy="3427436"/>
          </a:xfrm>
          <a:ln/>
        </p:spPr>
      </p:sp>
      <p:sp>
        <p:nvSpPr>
          <p:cNvPr id="98307" name="Rectangle 3"/>
          <p:cNvSpPr>
            <a:spLocks noGrp="1" noChangeArrowheads="1"/>
          </p:cNvSpPr>
          <p:nvPr>
            <p:ph type="body" idx="1"/>
          </p:nvPr>
        </p:nvSpPr>
        <p:spPr>
          <a:xfrm>
            <a:off x="914815" y="4345277"/>
            <a:ext cx="5026815" cy="41122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REM: Picking interesting relationships between genes pairs from ~18M possibilities</a:t>
            </a:r>
          </a:p>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0EB20DD2-1AB6-9E4C-BCFA-148362E5CDE5}" type="slidenum">
              <a:rPr lang="en-GB" sz="1300" b="0"/>
              <a:pPr/>
              <a:t>20</a:t>
            </a:fld>
            <a:endParaRPr lang="en-GB" sz="1300" b="0"/>
          </a:p>
        </p:txBody>
      </p:sp>
      <p:sp>
        <p:nvSpPr>
          <p:cNvPr id="55297" name="Text Box 1"/>
          <p:cNvSpPr txBox="1">
            <a:spLocks noChangeArrowheads="1"/>
          </p:cNvSpPr>
          <p:nvPr/>
        </p:nvSpPr>
        <p:spPr bwMode="auto">
          <a:xfrm>
            <a:off x="1179302" y="686426"/>
            <a:ext cx="4499396"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6488" tIns="43244" rIns="86488" bIns="43244" anchor="ctr"/>
          <a:lstStyle/>
          <a:p>
            <a:pPr defTabSz="432441">
              <a:lnSpc>
                <a:spcPts val="3996"/>
              </a:lnSpc>
              <a:buClr>
                <a:srgbClr val="000000"/>
              </a:buClr>
              <a:buSzPct val="100000"/>
              <a:defRPr/>
            </a:pPr>
            <a:endParaRPr lang="en-US" sz="1700">
              <a:solidFill>
                <a:srgbClr val="FFFFFF"/>
              </a:solidFill>
              <a:cs typeface="Arial" charset="0"/>
            </a:endParaRPr>
          </a:p>
        </p:txBody>
      </p:sp>
      <p:sp>
        <p:nvSpPr>
          <p:cNvPr id="55298" name="Text Box 2"/>
          <p:cNvSpPr txBox="1">
            <a:spLocks noGrp="1" noChangeArrowheads="1"/>
          </p:cNvSpPr>
          <p:nvPr>
            <p:ph type="body"/>
          </p:nvPr>
        </p:nvSpPr>
        <p:spPr>
          <a:xfrm>
            <a:off x="686112" y="4343713"/>
            <a:ext cx="5476443" cy="41138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58" eaLnBrk="0" hangingPunct="0">
              <a:defRPr sz="2400" b="1">
                <a:solidFill>
                  <a:schemeClr val="tx1"/>
                </a:solidFill>
                <a:latin typeface="Arial" charset="0"/>
                <a:ea typeface="ＭＳ Ｐゴシック" charset="0"/>
                <a:cs typeface="ＭＳ Ｐゴシック" charset="0"/>
              </a:defRPr>
            </a:lvl1pPr>
            <a:lvl2pPr marL="730171" indent="-280835" defTabSz="942358" eaLnBrk="0" hangingPunct="0">
              <a:defRPr sz="2400" b="1">
                <a:solidFill>
                  <a:schemeClr val="tx1"/>
                </a:solidFill>
                <a:latin typeface="Arial" charset="0"/>
                <a:ea typeface="ＭＳ Ｐゴシック" charset="0"/>
              </a:defRPr>
            </a:lvl2pPr>
            <a:lvl3pPr marL="1123340" indent="-224668" defTabSz="942358" eaLnBrk="0" hangingPunct="0">
              <a:defRPr sz="2400" b="1">
                <a:solidFill>
                  <a:schemeClr val="tx1"/>
                </a:solidFill>
                <a:latin typeface="Arial" charset="0"/>
                <a:ea typeface="ＭＳ Ｐゴシック" charset="0"/>
              </a:defRPr>
            </a:lvl3pPr>
            <a:lvl4pPr marL="1572677" indent="-224668" defTabSz="942358" eaLnBrk="0" hangingPunct="0">
              <a:defRPr sz="2400" b="1">
                <a:solidFill>
                  <a:schemeClr val="tx1"/>
                </a:solidFill>
                <a:latin typeface="Arial" charset="0"/>
                <a:ea typeface="ＭＳ Ｐゴシック" charset="0"/>
              </a:defRPr>
            </a:lvl4pPr>
            <a:lvl5pPr marL="2022013" indent="-224668" defTabSz="942358" eaLnBrk="0" hangingPunct="0">
              <a:defRPr sz="2400" b="1">
                <a:solidFill>
                  <a:schemeClr val="tx1"/>
                </a:solidFill>
                <a:latin typeface="Arial" charset="0"/>
                <a:ea typeface="ＭＳ Ｐゴシック" charset="0"/>
              </a:defRPr>
            </a:lvl5pPr>
            <a:lvl6pPr marL="2471349" indent="-224668" defTabSz="942358" eaLnBrk="0" fontAlgn="base" hangingPunct="0">
              <a:spcBef>
                <a:spcPct val="0"/>
              </a:spcBef>
              <a:spcAft>
                <a:spcPct val="0"/>
              </a:spcAft>
              <a:defRPr sz="2400" b="1">
                <a:solidFill>
                  <a:schemeClr val="tx1"/>
                </a:solidFill>
                <a:latin typeface="Arial" charset="0"/>
                <a:ea typeface="ＭＳ Ｐゴシック" charset="0"/>
              </a:defRPr>
            </a:lvl6pPr>
            <a:lvl7pPr marL="2920685" indent="-224668" defTabSz="942358" eaLnBrk="0" fontAlgn="base" hangingPunct="0">
              <a:spcBef>
                <a:spcPct val="0"/>
              </a:spcBef>
              <a:spcAft>
                <a:spcPct val="0"/>
              </a:spcAft>
              <a:defRPr sz="2400" b="1">
                <a:solidFill>
                  <a:schemeClr val="tx1"/>
                </a:solidFill>
                <a:latin typeface="Arial" charset="0"/>
                <a:ea typeface="ＭＳ Ｐゴシック" charset="0"/>
              </a:defRPr>
            </a:lvl7pPr>
            <a:lvl8pPr marL="3370021" indent="-224668" defTabSz="942358" eaLnBrk="0" fontAlgn="base" hangingPunct="0">
              <a:spcBef>
                <a:spcPct val="0"/>
              </a:spcBef>
              <a:spcAft>
                <a:spcPct val="0"/>
              </a:spcAft>
              <a:defRPr sz="2400" b="1">
                <a:solidFill>
                  <a:schemeClr val="tx1"/>
                </a:solidFill>
                <a:latin typeface="Arial" charset="0"/>
                <a:ea typeface="ＭＳ Ｐゴシック" charset="0"/>
              </a:defRPr>
            </a:lvl8pPr>
            <a:lvl9pPr marL="3819357" indent="-224668" defTabSz="942358" eaLnBrk="0" fontAlgn="base" hangingPunct="0">
              <a:spcBef>
                <a:spcPct val="0"/>
              </a:spcBef>
              <a:spcAft>
                <a:spcPct val="0"/>
              </a:spcAft>
              <a:defRPr sz="2400" b="1">
                <a:solidFill>
                  <a:schemeClr val="tx1"/>
                </a:solidFill>
                <a:latin typeface="Arial" charset="0"/>
                <a:ea typeface="ＭＳ Ｐゴシック" charset="0"/>
              </a:defRPr>
            </a:lvl9pPr>
          </a:lstStyle>
          <a:p>
            <a:fld id="{B4144FFB-4B83-6A4A-A5D4-E42288025A1E}" type="slidenum">
              <a:rPr lang="en-US" sz="1300" b="0">
                <a:solidFill>
                  <a:srgbClr val="000000"/>
                </a:solidFill>
              </a:rPr>
              <a:pPr/>
              <a:t>21</a:t>
            </a:fld>
            <a:endParaRPr lang="en-US" sz="1300" b="0">
              <a:solidFill>
                <a:srgbClr val="000000"/>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DC64CB-1B8F-3745-8FB2-1EFE57823902}" type="datetimeFigureOut">
              <a:rPr lang="en-US" smtClean="0"/>
              <a:t>12/17/13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0D2F82-7FAC-4A46-BA1A-9DED85EDF27B}" type="slidenum">
              <a:rPr lang="en-US" smtClean="0"/>
              <a:t>‹#›</a:t>
            </a:fld>
            <a:endParaRPr lang="en-US"/>
          </a:p>
        </p:txBody>
      </p:sp>
    </p:spTree>
    <p:extLst>
      <p:ext uri="{BB962C8B-B14F-4D97-AF65-F5344CB8AC3E}">
        <p14:creationId xmlns:p14="http://schemas.microsoft.com/office/powerpoint/2010/main" val="3833060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DC64CB-1B8F-3745-8FB2-1EFE57823902}" type="datetimeFigureOut">
              <a:rPr lang="en-US" smtClean="0"/>
              <a:t>12/17/13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0D2F82-7FAC-4A46-BA1A-9DED85EDF27B}" type="slidenum">
              <a:rPr lang="en-US" smtClean="0"/>
              <a:t>‹#›</a:t>
            </a:fld>
            <a:endParaRPr lang="en-US"/>
          </a:p>
        </p:txBody>
      </p:sp>
    </p:spTree>
    <p:extLst>
      <p:ext uri="{BB962C8B-B14F-4D97-AF65-F5344CB8AC3E}">
        <p14:creationId xmlns:p14="http://schemas.microsoft.com/office/powerpoint/2010/main" val="499305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DC64CB-1B8F-3745-8FB2-1EFE57823902}" type="datetimeFigureOut">
              <a:rPr lang="en-US" smtClean="0"/>
              <a:t>12/17/13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0D2F82-7FAC-4A46-BA1A-9DED85EDF27B}" type="slidenum">
              <a:rPr lang="en-US" smtClean="0"/>
              <a:t>‹#›</a:t>
            </a:fld>
            <a:endParaRPr lang="en-US"/>
          </a:p>
        </p:txBody>
      </p:sp>
    </p:spTree>
    <p:extLst>
      <p:ext uri="{BB962C8B-B14F-4D97-AF65-F5344CB8AC3E}">
        <p14:creationId xmlns:p14="http://schemas.microsoft.com/office/powerpoint/2010/main" val="1907371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38"/>
            <a:ext cx="8218488" cy="14128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2250" cy="6769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850" y="1600200"/>
            <a:ext cx="4033838" cy="6769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defTabSz="914400">
              <a:buClrTx/>
              <a:buSzTx/>
              <a:buFontTx/>
              <a:buNone/>
              <a:defRPr b="1">
                <a:cs typeface="ＭＳ Ｐゴシック" charset="0"/>
              </a:defRPr>
            </a:lvl1pPr>
          </a:lstStyle>
          <a:p>
            <a:pPr>
              <a:defRPr/>
            </a:pPr>
            <a:endParaRPr lang="en-GB"/>
          </a:p>
        </p:txBody>
      </p:sp>
      <p:sp>
        <p:nvSpPr>
          <p:cNvPr id="6" name="Footer Placeholder 5"/>
          <p:cNvSpPr>
            <a:spLocks noGrp="1"/>
          </p:cNvSpPr>
          <p:nvPr>
            <p:ph type="ftr" idx="11"/>
          </p:nvPr>
        </p:nvSpPr>
        <p:spPr/>
        <p:txBody>
          <a:bodyPr/>
          <a:lstStyle>
            <a:lvl1pPr defTabSz="914400">
              <a:buClrTx/>
              <a:buSzTx/>
              <a:buFontTx/>
              <a:buNone/>
              <a:defRPr b="1">
                <a:cs typeface="ＭＳ Ｐゴシック" charset="0"/>
              </a:defRPr>
            </a:lvl1pPr>
          </a:lstStyle>
          <a:p>
            <a:pPr>
              <a:defRPr/>
            </a:pPr>
            <a:endParaRPr lang="en-GB"/>
          </a:p>
        </p:txBody>
      </p:sp>
      <p:sp>
        <p:nvSpPr>
          <p:cNvPr id="7" name="Slide Number Placeholder 6"/>
          <p:cNvSpPr>
            <a:spLocks noGrp="1"/>
          </p:cNvSpPr>
          <p:nvPr>
            <p:ph type="sldNum" idx="12"/>
          </p:nvPr>
        </p:nvSpPr>
        <p:spPr/>
        <p:txBody>
          <a:bodyPr/>
          <a:lstStyle>
            <a:lvl1pPr defTabSz="914400">
              <a:buClrTx/>
              <a:buSzTx/>
              <a:buFontTx/>
              <a:buNone/>
              <a:defRPr b="1">
                <a:cs typeface="ＭＳ Ｐゴシック" charset="0"/>
              </a:defRPr>
            </a:lvl1pPr>
          </a:lstStyle>
          <a:p>
            <a:pPr>
              <a:defRPr/>
            </a:pPr>
            <a:fld id="{4C042B98-E4B3-4F4E-B99E-35420BFF83D4}" type="slidenum">
              <a:rPr lang="en-GB"/>
              <a:pPr>
                <a:defRPr/>
              </a:pPr>
              <a:t>‹#›</a:t>
            </a:fld>
            <a:endParaRPr lang="en-GB"/>
          </a:p>
        </p:txBody>
      </p:sp>
    </p:spTree>
    <p:extLst>
      <p:ext uri="{BB962C8B-B14F-4D97-AF65-F5344CB8AC3E}">
        <p14:creationId xmlns:p14="http://schemas.microsoft.com/office/powerpoint/2010/main" val="1841979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DC64CB-1B8F-3745-8FB2-1EFE57823902}" type="datetimeFigureOut">
              <a:rPr lang="en-US" smtClean="0"/>
              <a:t>12/17/13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0D2F82-7FAC-4A46-BA1A-9DED85EDF27B}" type="slidenum">
              <a:rPr lang="en-US" smtClean="0"/>
              <a:t>‹#›</a:t>
            </a:fld>
            <a:endParaRPr lang="en-US"/>
          </a:p>
        </p:txBody>
      </p:sp>
    </p:spTree>
    <p:extLst>
      <p:ext uri="{BB962C8B-B14F-4D97-AF65-F5344CB8AC3E}">
        <p14:creationId xmlns:p14="http://schemas.microsoft.com/office/powerpoint/2010/main" val="4063455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DC64CB-1B8F-3745-8FB2-1EFE57823902}" type="datetimeFigureOut">
              <a:rPr lang="en-US" smtClean="0"/>
              <a:t>12/17/13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0D2F82-7FAC-4A46-BA1A-9DED85EDF27B}" type="slidenum">
              <a:rPr lang="en-US" smtClean="0"/>
              <a:t>‹#›</a:t>
            </a:fld>
            <a:endParaRPr lang="en-US"/>
          </a:p>
        </p:txBody>
      </p:sp>
    </p:spTree>
    <p:extLst>
      <p:ext uri="{BB962C8B-B14F-4D97-AF65-F5344CB8AC3E}">
        <p14:creationId xmlns:p14="http://schemas.microsoft.com/office/powerpoint/2010/main" val="3835765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DC64CB-1B8F-3745-8FB2-1EFE57823902}" type="datetimeFigureOut">
              <a:rPr lang="en-US" smtClean="0"/>
              <a:t>12/17/13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0D2F82-7FAC-4A46-BA1A-9DED85EDF27B}" type="slidenum">
              <a:rPr lang="en-US" smtClean="0"/>
              <a:t>‹#›</a:t>
            </a:fld>
            <a:endParaRPr lang="en-US"/>
          </a:p>
        </p:txBody>
      </p:sp>
    </p:spTree>
    <p:extLst>
      <p:ext uri="{BB962C8B-B14F-4D97-AF65-F5344CB8AC3E}">
        <p14:creationId xmlns:p14="http://schemas.microsoft.com/office/powerpoint/2010/main" val="991247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DC64CB-1B8F-3745-8FB2-1EFE57823902}" type="datetimeFigureOut">
              <a:rPr lang="en-US" smtClean="0"/>
              <a:t>12/17/13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0D2F82-7FAC-4A46-BA1A-9DED85EDF27B}" type="slidenum">
              <a:rPr lang="en-US" smtClean="0"/>
              <a:t>‹#›</a:t>
            </a:fld>
            <a:endParaRPr lang="en-US"/>
          </a:p>
        </p:txBody>
      </p:sp>
    </p:spTree>
    <p:extLst>
      <p:ext uri="{BB962C8B-B14F-4D97-AF65-F5344CB8AC3E}">
        <p14:creationId xmlns:p14="http://schemas.microsoft.com/office/powerpoint/2010/main" val="1780356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DC64CB-1B8F-3745-8FB2-1EFE57823902}" type="datetimeFigureOut">
              <a:rPr lang="en-US" smtClean="0"/>
              <a:t>12/17/13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0D2F82-7FAC-4A46-BA1A-9DED85EDF27B}" type="slidenum">
              <a:rPr lang="en-US" smtClean="0"/>
              <a:t>‹#›</a:t>
            </a:fld>
            <a:endParaRPr lang="en-US"/>
          </a:p>
        </p:txBody>
      </p:sp>
    </p:spTree>
    <p:extLst>
      <p:ext uri="{BB962C8B-B14F-4D97-AF65-F5344CB8AC3E}">
        <p14:creationId xmlns:p14="http://schemas.microsoft.com/office/powerpoint/2010/main" val="2938954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DC64CB-1B8F-3745-8FB2-1EFE57823902}" type="datetimeFigureOut">
              <a:rPr lang="en-US" smtClean="0"/>
              <a:t>12/17/13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0D2F82-7FAC-4A46-BA1A-9DED85EDF27B}" type="slidenum">
              <a:rPr lang="en-US" smtClean="0"/>
              <a:t>‹#›</a:t>
            </a:fld>
            <a:endParaRPr lang="en-US"/>
          </a:p>
        </p:txBody>
      </p:sp>
    </p:spTree>
    <p:extLst>
      <p:ext uri="{BB962C8B-B14F-4D97-AF65-F5344CB8AC3E}">
        <p14:creationId xmlns:p14="http://schemas.microsoft.com/office/powerpoint/2010/main" val="102051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DC64CB-1B8F-3745-8FB2-1EFE57823902}" type="datetimeFigureOut">
              <a:rPr lang="en-US" smtClean="0"/>
              <a:t>12/17/13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0D2F82-7FAC-4A46-BA1A-9DED85EDF27B}" type="slidenum">
              <a:rPr lang="en-US" smtClean="0"/>
              <a:t>‹#›</a:t>
            </a:fld>
            <a:endParaRPr lang="en-US"/>
          </a:p>
        </p:txBody>
      </p:sp>
    </p:spTree>
    <p:extLst>
      <p:ext uri="{BB962C8B-B14F-4D97-AF65-F5344CB8AC3E}">
        <p14:creationId xmlns:p14="http://schemas.microsoft.com/office/powerpoint/2010/main" val="1612017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DC64CB-1B8F-3745-8FB2-1EFE57823902}" type="datetimeFigureOut">
              <a:rPr lang="en-US" smtClean="0"/>
              <a:t>12/17/13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0D2F82-7FAC-4A46-BA1A-9DED85EDF27B}" type="slidenum">
              <a:rPr lang="en-US" smtClean="0"/>
              <a:t>‹#›</a:t>
            </a:fld>
            <a:endParaRPr lang="en-US"/>
          </a:p>
        </p:txBody>
      </p:sp>
    </p:spTree>
    <p:extLst>
      <p:ext uri="{BB962C8B-B14F-4D97-AF65-F5344CB8AC3E}">
        <p14:creationId xmlns:p14="http://schemas.microsoft.com/office/powerpoint/2010/main" val="17160008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DC64CB-1B8F-3745-8FB2-1EFE57823902}" type="datetimeFigureOut">
              <a:rPr lang="en-US" smtClean="0"/>
              <a:t>12/17/13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0D2F82-7FAC-4A46-BA1A-9DED85EDF27B}" type="slidenum">
              <a:rPr lang="en-US" smtClean="0"/>
              <a:t>‹#›</a:t>
            </a:fld>
            <a:endParaRPr lang="en-US"/>
          </a:p>
        </p:txBody>
      </p:sp>
    </p:spTree>
    <p:extLst>
      <p:ext uri="{BB962C8B-B14F-4D97-AF65-F5344CB8AC3E}">
        <p14:creationId xmlns:p14="http://schemas.microsoft.com/office/powerpoint/2010/main" val="288084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4.png"/><Relationship Id="rId12" Type="http://schemas.openxmlformats.org/officeDocument/2006/relationships/oleObject" Target="../embeddings/oleObject5.bin"/><Relationship Id="rId13" Type="http://schemas.openxmlformats.org/officeDocument/2006/relationships/image" Target="../media/image5.png"/><Relationship Id="rId14" Type="http://schemas.openxmlformats.org/officeDocument/2006/relationships/oleObject" Target="../embeddings/oleObject6.bin"/><Relationship Id="rId15" Type="http://schemas.openxmlformats.org/officeDocument/2006/relationships/image" Target="../media/image6.png"/><Relationship Id="rId16" Type="http://schemas.openxmlformats.org/officeDocument/2006/relationships/oleObject" Target="../embeddings/oleObject7.bin"/><Relationship Id="rId17" Type="http://schemas.openxmlformats.org/officeDocument/2006/relationships/image" Target="../media/image7.png"/><Relationship Id="rId1" Type="http://schemas.openxmlformats.org/officeDocument/2006/relationships/vmlDrawing" Target="../drawings/vmlDrawing1.vml"/><Relationship Id="rId2" Type="http://schemas.openxmlformats.org/officeDocument/2006/relationships/slideLayout" Target="../slideLayouts/slideLayout1.xml"/><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image" Target="../media/image1.png"/><Relationship Id="rId6" Type="http://schemas.openxmlformats.org/officeDocument/2006/relationships/oleObject" Target="../embeddings/oleObject2.bin"/><Relationship Id="rId7" Type="http://schemas.openxmlformats.org/officeDocument/2006/relationships/image" Target="../media/image2.png"/><Relationship Id="rId8" Type="http://schemas.openxmlformats.org/officeDocument/2006/relationships/oleObject" Target="../embeddings/oleObject3.bin"/><Relationship Id="rId9" Type="http://schemas.openxmlformats.org/officeDocument/2006/relationships/image" Target="../media/image3.png"/><Relationship Id="rId10" Type="http://schemas.openxmlformats.org/officeDocument/2006/relationships/oleObject" Target="../embeddings/oleObject4.bin"/></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10.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45.bin"/><Relationship Id="rId4" Type="http://schemas.openxmlformats.org/officeDocument/2006/relationships/image" Target="../media/image96.emf"/><Relationship Id="rId5" Type="http://schemas.openxmlformats.org/officeDocument/2006/relationships/image" Target="../media/image97.png"/><Relationship Id="rId1" Type="http://schemas.openxmlformats.org/officeDocument/2006/relationships/vmlDrawing" Target="../drawings/vmlDrawing20.vml"/><Relationship Id="rId2"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1" Type="http://schemas.openxmlformats.org/officeDocument/2006/relationships/oleObject" Target="../embeddings/oleObject50.bin"/><Relationship Id="rId12" Type="http://schemas.openxmlformats.org/officeDocument/2006/relationships/image" Target="../media/image102.emf"/><Relationship Id="rId1" Type="http://schemas.openxmlformats.org/officeDocument/2006/relationships/vmlDrawing" Target="../drawings/vmlDrawing21.vml"/><Relationship Id="rId2" Type="http://schemas.openxmlformats.org/officeDocument/2006/relationships/slideLayout" Target="../slideLayouts/slideLayout2.xml"/><Relationship Id="rId3" Type="http://schemas.openxmlformats.org/officeDocument/2006/relationships/oleObject" Target="../embeddings/oleObject46.bin"/><Relationship Id="rId4" Type="http://schemas.openxmlformats.org/officeDocument/2006/relationships/image" Target="../media/image98.emf"/><Relationship Id="rId5" Type="http://schemas.openxmlformats.org/officeDocument/2006/relationships/oleObject" Target="../embeddings/oleObject47.bin"/><Relationship Id="rId6" Type="http://schemas.openxmlformats.org/officeDocument/2006/relationships/image" Target="../media/image99.emf"/><Relationship Id="rId7" Type="http://schemas.openxmlformats.org/officeDocument/2006/relationships/oleObject" Target="../embeddings/oleObject48.bin"/><Relationship Id="rId8" Type="http://schemas.openxmlformats.org/officeDocument/2006/relationships/image" Target="../media/image100.emf"/><Relationship Id="rId9" Type="http://schemas.openxmlformats.org/officeDocument/2006/relationships/oleObject" Target="../embeddings/oleObject49.bin"/><Relationship Id="rId10" Type="http://schemas.openxmlformats.org/officeDocument/2006/relationships/image" Target="../media/image101.em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51.bin"/><Relationship Id="rId4" Type="http://schemas.openxmlformats.org/officeDocument/2006/relationships/image" Target="../media/image105.emf"/><Relationship Id="rId5" Type="http://schemas.openxmlformats.org/officeDocument/2006/relationships/oleObject" Target="../embeddings/oleObject52.bin"/><Relationship Id="rId6" Type="http://schemas.openxmlformats.org/officeDocument/2006/relationships/image" Target="../media/image106.emf"/><Relationship Id="rId1" Type="http://schemas.openxmlformats.org/officeDocument/2006/relationships/vmlDrawing" Target="../drawings/vmlDrawing22.vml"/><Relationship Id="rId2"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53.bin"/><Relationship Id="rId4" Type="http://schemas.openxmlformats.org/officeDocument/2006/relationships/image" Target="../media/image109.emf"/><Relationship Id="rId1" Type="http://schemas.openxmlformats.org/officeDocument/2006/relationships/vmlDrawing" Target="../drawings/vmlDrawing23.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11.png"/><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1" Type="http://schemas.openxmlformats.org/officeDocument/2006/relationships/oleObject" Target="../embeddings/oleObject58.bin"/><Relationship Id="rId12" Type="http://schemas.openxmlformats.org/officeDocument/2006/relationships/image" Target="../media/image109.emf"/><Relationship Id="rId1" Type="http://schemas.openxmlformats.org/officeDocument/2006/relationships/vmlDrawing" Target="../drawings/vmlDrawing24.vml"/><Relationship Id="rId2" Type="http://schemas.openxmlformats.org/officeDocument/2006/relationships/slideLayout" Target="../slideLayouts/slideLayout2.xml"/><Relationship Id="rId3" Type="http://schemas.openxmlformats.org/officeDocument/2006/relationships/oleObject" Target="../embeddings/oleObject54.bin"/><Relationship Id="rId4" Type="http://schemas.openxmlformats.org/officeDocument/2006/relationships/image" Target="../media/image110.emf"/><Relationship Id="rId5" Type="http://schemas.openxmlformats.org/officeDocument/2006/relationships/oleObject" Target="../embeddings/oleObject55.bin"/><Relationship Id="rId6" Type="http://schemas.openxmlformats.org/officeDocument/2006/relationships/image" Target="../media/image111.emf"/><Relationship Id="rId7" Type="http://schemas.openxmlformats.org/officeDocument/2006/relationships/oleObject" Target="../embeddings/oleObject56.bin"/><Relationship Id="rId8" Type="http://schemas.openxmlformats.org/officeDocument/2006/relationships/image" Target="../media/image112.emf"/><Relationship Id="rId9" Type="http://schemas.openxmlformats.org/officeDocument/2006/relationships/oleObject" Target="../embeddings/oleObject57.bin"/><Relationship Id="rId10" Type="http://schemas.openxmlformats.org/officeDocument/2006/relationships/image" Target="../media/image113.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59.bin"/><Relationship Id="rId4" Type="http://schemas.openxmlformats.org/officeDocument/2006/relationships/image" Target="../media/image115.emf"/><Relationship Id="rId5" Type="http://schemas.openxmlformats.org/officeDocument/2006/relationships/oleObject" Target="../embeddings/oleObject60.bin"/><Relationship Id="rId6" Type="http://schemas.openxmlformats.org/officeDocument/2006/relationships/image" Target="../media/image116.emf"/><Relationship Id="rId1" Type="http://schemas.openxmlformats.org/officeDocument/2006/relationships/vmlDrawing" Target="../drawings/vmlDrawing25.vml"/><Relationship Id="rId2"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 Id="rId3" Type="http://schemas.openxmlformats.org/officeDocument/2006/relationships/image" Target="../media/image119.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14.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7.png"/><Relationship Id="rId5" Type="http://schemas.openxmlformats.org/officeDocument/2006/relationships/oleObject" Target="../embeddings/oleObject10.bin"/><Relationship Id="rId6" Type="http://schemas.openxmlformats.org/officeDocument/2006/relationships/image" Target="../media/image15.emf"/><Relationship Id="rId7" Type="http://schemas.openxmlformats.org/officeDocument/2006/relationships/oleObject" Target="../embeddings/oleObject11.bin"/><Relationship Id="rId8" Type="http://schemas.openxmlformats.org/officeDocument/2006/relationships/image" Target="../media/image16.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7.png"/><Relationship Id="rId5" Type="http://schemas.openxmlformats.org/officeDocument/2006/relationships/oleObject" Target="../embeddings/oleObject12.bin"/><Relationship Id="rId6" Type="http://schemas.openxmlformats.org/officeDocument/2006/relationships/image" Target="../media/image18.emf"/><Relationship Id="rId7" Type="http://schemas.openxmlformats.org/officeDocument/2006/relationships/oleObject" Target="../embeddings/oleObject13.bin"/><Relationship Id="rId8" Type="http://schemas.openxmlformats.org/officeDocument/2006/relationships/image" Target="../media/image16.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7.png"/><Relationship Id="rId5" Type="http://schemas.openxmlformats.org/officeDocument/2006/relationships/oleObject" Target="../embeddings/oleObject14.bin"/><Relationship Id="rId6" Type="http://schemas.openxmlformats.org/officeDocument/2006/relationships/image" Target="../media/image19.emf"/><Relationship Id="rId7" Type="http://schemas.openxmlformats.org/officeDocument/2006/relationships/oleObject" Target="../embeddings/oleObject15.bin"/><Relationship Id="rId8" Type="http://schemas.openxmlformats.org/officeDocument/2006/relationships/image" Target="../media/image16.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7.png"/><Relationship Id="rId5" Type="http://schemas.openxmlformats.org/officeDocument/2006/relationships/oleObject" Target="../embeddings/oleObject16.bin"/><Relationship Id="rId6" Type="http://schemas.openxmlformats.org/officeDocument/2006/relationships/image" Target="../media/image20.emf"/><Relationship Id="rId7" Type="http://schemas.openxmlformats.org/officeDocument/2006/relationships/oleObject" Target="../embeddings/oleObject17.bin"/><Relationship Id="rId8" Type="http://schemas.openxmlformats.org/officeDocument/2006/relationships/image" Target="../media/image16.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w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image" Target="../media/image25.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19.bin"/><Relationship Id="rId5" Type="http://schemas.openxmlformats.org/officeDocument/2006/relationships/image" Target="../media/image27.wmf"/><Relationship Id="rId6" Type="http://schemas.openxmlformats.org/officeDocument/2006/relationships/image" Target="../media/image26.png"/><Relationship Id="rId1" Type="http://schemas.openxmlformats.org/officeDocument/2006/relationships/vmlDrawing" Target="../drawings/vmlDrawing10.vml"/><Relationship Id="rId2"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20.bin"/><Relationship Id="rId5" Type="http://schemas.openxmlformats.org/officeDocument/2006/relationships/image" Target="../media/image28.wmf"/><Relationship Id="rId6" Type="http://schemas.openxmlformats.org/officeDocument/2006/relationships/image" Target="../media/image26.png"/><Relationship Id="rId1" Type="http://schemas.openxmlformats.org/officeDocument/2006/relationships/vmlDrawing" Target="../drawings/vmlDrawing11.vml"/><Relationship Id="rId2"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21.bin"/><Relationship Id="rId5" Type="http://schemas.openxmlformats.org/officeDocument/2006/relationships/image" Target="../media/image29.w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22.bin"/><Relationship Id="rId5" Type="http://schemas.openxmlformats.org/officeDocument/2006/relationships/image" Target="../media/image30.wmf"/><Relationship Id="rId6" Type="http://schemas.openxmlformats.org/officeDocument/2006/relationships/oleObject" Target="../embeddings/oleObject23.bin"/><Relationship Id="rId7" Type="http://schemas.openxmlformats.org/officeDocument/2006/relationships/image" Target="../media/image31.wmf"/><Relationship Id="rId8" Type="http://schemas.openxmlformats.org/officeDocument/2006/relationships/oleObject" Target="../embeddings/oleObject24.bin"/><Relationship Id="rId9" Type="http://schemas.openxmlformats.org/officeDocument/2006/relationships/image" Target="../media/image32.w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25.bin"/><Relationship Id="rId5" Type="http://schemas.openxmlformats.org/officeDocument/2006/relationships/image" Target="../media/image33.wmf"/><Relationship Id="rId6" Type="http://schemas.openxmlformats.org/officeDocument/2006/relationships/oleObject" Target="../embeddings/oleObject26.bin"/><Relationship Id="rId7" Type="http://schemas.openxmlformats.org/officeDocument/2006/relationships/image" Target="../media/image34.wmf"/><Relationship Id="rId1" Type="http://schemas.openxmlformats.org/officeDocument/2006/relationships/vmlDrawing" Target="../drawings/vmlDrawing14.vml"/><Relationship Id="rId2"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27.bin"/><Relationship Id="rId5" Type="http://schemas.openxmlformats.org/officeDocument/2006/relationships/image" Target="../media/image35.wmf"/><Relationship Id="rId6" Type="http://schemas.openxmlformats.org/officeDocument/2006/relationships/oleObject" Target="../embeddings/oleObject28.bin"/><Relationship Id="rId7" Type="http://schemas.openxmlformats.org/officeDocument/2006/relationships/image" Target="../media/image34.wmf"/><Relationship Id="rId1" Type="http://schemas.openxmlformats.org/officeDocument/2006/relationships/vmlDrawing" Target="../drawings/vmlDrawing15.vml"/><Relationship Id="rId2"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29.bin"/><Relationship Id="rId5" Type="http://schemas.openxmlformats.org/officeDocument/2006/relationships/image" Target="../media/image33.wmf"/><Relationship Id="rId6" Type="http://schemas.openxmlformats.org/officeDocument/2006/relationships/oleObject" Target="../embeddings/oleObject30.bin"/><Relationship Id="rId7" Type="http://schemas.openxmlformats.org/officeDocument/2006/relationships/image" Target="../media/image34.wmf"/><Relationship Id="rId8" Type="http://schemas.openxmlformats.org/officeDocument/2006/relationships/oleObject" Target="../embeddings/oleObject31.bin"/><Relationship Id="rId9" Type="http://schemas.openxmlformats.org/officeDocument/2006/relationships/image" Target="../media/image36.wmf"/><Relationship Id="rId10" Type="http://schemas.openxmlformats.org/officeDocument/2006/relationships/oleObject" Target="../embeddings/oleObject32.bin"/><Relationship Id="rId11" Type="http://schemas.openxmlformats.org/officeDocument/2006/relationships/image" Target="../media/image37.w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wmf"/><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3.jpeg"/><Relationship Id="rId5" Type="http://schemas.openxmlformats.org/officeDocument/2006/relationships/image" Target="../media/image44.wmf"/><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4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9.png"/></Relationships>
</file>

<file path=ppt/slides/_rels/slide67.xml.rels><?xml version="1.0" encoding="UTF-8" standalone="yes"?>
<Relationships xmlns="http://schemas.openxmlformats.org/package/2006/relationships"><Relationship Id="rId11" Type="http://schemas.openxmlformats.org/officeDocument/2006/relationships/image" Target="../media/image53.png"/><Relationship Id="rId12" Type="http://schemas.openxmlformats.org/officeDocument/2006/relationships/image" Target="../media/image54.png"/><Relationship Id="rId13" Type="http://schemas.openxmlformats.org/officeDocument/2006/relationships/image" Target="../media/image55.png"/><Relationship Id="rId1" Type="http://schemas.openxmlformats.org/officeDocument/2006/relationships/vmlDrawing" Target="../drawings/vmlDrawing17.vml"/><Relationship Id="rId2" Type="http://schemas.openxmlformats.org/officeDocument/2006/relationships/slideLayout" Target="../slideLayouts/slideLayout7.xml"/><Relationship Id="rId3" Type="http://schemas.openxmlformats.org/officeDocument/2006/relationships/notesSlide" Target="../notesSlides/notesSlide45.xml"/><Relationship Id="rId4" Type="http://schemas.openxmlformats.org/officeDocument/2006/relationships/oleObject" Target="../embeddings/oleObject33.bin"/><Relationship Id="rId5" Type="http://schemas.openxmlformats.org/officeDocument/2006/relationships/image" Target="../media/image50.png"/><Relationship Id="rId6" Type="http://schemas.openxmlformats.org/officeDocument/2006/relationships/oleObject" Target="../embeddings/oleObject34.bin"/><Relationship Id="rId7" Type="http://schemas.openxmlformats.org/officeDocument/2006/relationships/image" Target="../media/image51.png"/><Relationship Id="rId8" Type="http://schemas.openxmlformats.org/officeDocument/2006/relationships/oleObject" Target="../embeddings/oleObject35.bin"/><Relationship Id="rId9" Type="http://schemas.openxmlformats.org/officeDocument/2006/relationships/image" Target="../media/image52.png"/><Relationship Id="rId10" Type="http://schemas.openxmlformats.org/officeDocument/2006/relationships/oleObject" Target="../embeddings/oleObject36.bin"/></Relationships>
</file>

<file path=ppt/slides/_rels/slide68.xml.rels><?xml version="1.0" encoding="UTF-8" standalone="yes"?>
<Relationships xmlns="http://schemas.openxmlformats.org/package/2006/relationships"><Relationship Id="rId11" Type="http://schemas.openxmlformats.org/officeDocument/2006/relationships/image" Target="../media/image53.png"/><Relationship Id="rId12" Type="http://schemas.openxmlformats.org/officeDocument/2006/relationships/oleObject" Target="../embeddings/oleObject41.bin"/><Relationship Id="rId13" Type="http://schemas.openxmlformats.org/officeDocument/2006/relationships/image" Target="../media/image56.png"/><Relationship Id="rId14" Type="http://schemas.openxmlformats.org/officeDocument/2006/relationships/oleObject" Target="../embeddings/oleObject42.bin"/><Relationship Id="rId15" Type="http://schemas.openxmlformats.org/officeDocument/2006/relationships/image" Target="../media/image57.png"/><Relationship Id="rId1" Type="http://schemas.openxmlformats.org/officeDocument/2006/relationships/vmlDrawing" Target="../drawings/vmlDrawing18.vml"/><Relationship Id="rId2" Type="http://schemas.openxmlformats.org/officeDocument/2006/relationships/slideLayout" Target="../slideLayouts/slideLayout7.xml"/><Relationship Id="rId3" Type="http://schemas.openxmlformats.org/officeDocument/2006/relationships/notesSlide" Target="../notesSlides/notesSlide46.xml"/><Relationship Id="rId4" Type="http://schemas.openxmlformats.org/officeDocument/2006/relationships/oleObject" Target="../embeddings/oleObject37.bin"/><Relationship Id="rId5" Type="http://schemas.openxmlformats.org/officeDocument/2006/relationships/image" Target="../media/image50.png"/><Relationship Id="rId6" Type="http://schemas.openxmlformats.org/officeDocument/2006/relationships/oleObject" Target="../embeddings/oleObject38.bin"/><Relationship Id="rId7" Type="http://schemas.openxmlformats.org/officeDocument/2006/relationships/image" Target="../media/image51.png"/><Relationship Id="rId8" Type="http://schemas.openxmlformats.org/officeDocument/2006/relationships/oleObject" Target="../embeddings/oleObject39.bin"/><Relationship Id="rId9" Type="http://schemas.openxmlformats.org/officeDocument/2006/relationships/image" Target="../media/image52.png"/><Relationship Id="rId10" Type="http://schemas.openxmlformats.org/officeDocument/2006/relationships/oleObject" Target="../embeddings/oleObject40.bin"/></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oleObject" Target="../embeddings/oleObject43.bin"/><Relationship Id="rId5" Type="http://schemas.openxmlformats.org/officeDocument/2006/relationships/image" Target="../media/image33.wmf"/><Relationship Id="rId6" Type="http://schemas.openxmlformats.org/officeDocument/2006/relationships/oleObject" Target="../embeddings/oleObject44.bin"/><Relationship Id="rId7" Type="http://schemas.openxmlformats.org/officeDocument/2006/relationships/image" Target="../media/image36.wmf"/><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1.png"/></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78.xml.rels><?xml version="1.0" encoding="UTF-8" standalone="yes"?>
<Relationships xmlns="http://schemas.openxmlformats.org/package/2006/relationships"><Relationship Id="rId3" Type="http://schemas.openxmlformats.org/officeDocument/2006/relationships/image" Target="../media/image67.emf"/><Relationship Id="rId4" Type="http://schemas.openxmlformats.org/officeDocument/2006/relationships/image" Target="../media/image68.png"/><Relationship Id="rId5" Type="http://schemas.openxmlformats.org/officeDocument/2006/relationships/image" Target="../media/image69.pn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79.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68.png"/><Relationship Id="rId5" Type="http://schemas.openxmlformats.org/officeDocument/2006/relationships/image" Target="../media/image69.pn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81.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7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85.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79.png"/><Relationship Id="rId1" Type="http://schemas.openxmlformats.org/officeDocument/2006/relationships/slideLayout" Target="../slideLayouts/slideLayout6.xml"/><Relationship Id="rId2" Type="http://schemas.openxmlformats.org/officeDocument/2006/relationships/notesSlide" Target="../notesSlides/notesSlide5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3.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4.png"/><Relationship Id="rId3" Type="http://schemas.openxmlformats.org/officeDocument/2006/relationships/hyperlink" Target="http://scikit-learn.org/stable/tutorial/machine_learning_map/"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85.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8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87.e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em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89.em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 Id="rId3" Type="http://schemas.openxmlformats.org/officeDocument/2006/relationships/image" Target="../media/image9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3" name="Object 2"/>
          <p:cNvGraphicFramePr>
            <a:graphicFrameLocks noChangeAspect="1"/>
          </p:cNvGraphicFramePr>
          <p:nvPr/>
        </p:nvGraphicFramePr>
        <p:xfrm>
          <a:off x="152400" y="3962400"/>
          <a:ext cx="2286000" cy="2017713"/>
        </p:xfrm>
        <a:graphic>
          <a:graphicData uri="http://schemas.openxmlformats.org/presentationml/2006/ole">
            <mc:AlternateContent xmlns:mc="http://schemas.openxmlformats.org/markup-compatibility/2006">
              <mc:Choice xmlns:v="urn:schemas-microsoft-com:vml" Requires="v">
                <p:oleObj spid="_x0000_s1146" name="Image" r:id="rId4" imgW="5184610" imgH="4574656" progId="Photoshop.Image.5">
                  <p:embed/>
                </p:oleObj>
              </mc:Choice>
              <mc:Fallback>
                <p:oleObj name="Image" r:id="rId4" imgW="5184610" imgH="4574656"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962400"/>
                        <a:ext cx="22860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9634" name="Rectangle 4"/>
          <p:cNvSpPr>
            <a:spLocks noGrp="1" noChangeArrowheads="1"/>
          </p:cNvSpPr>
          <p:nvPr>
            <p:ph type="subTitle" idx="1"/>
          </p:nvPr>
        </p:nvSpPr>
        <p:spPr>
          <a:xfrm>
            <a:off x="1524000" y="5715000"/>
            <a:ext cx="6400800" cy="990600"/>
          </a:xfrm>
        </p:spPr>
        <p:txBody>
          <a:bodyPr/>
          <a:lstStyle/>
          <a:p>
            <a:pPr eaLnBrk="1" hangingPunct="1"/>
            <a:r>
              <a:rPr lang="en-US" sz="1400">
                <a:latin typeface="Arial" charset="0"/>
                <a:ea typeface="ＭＳ Ｐゴシック" charset="0"/>
                <a:cs typeface="ＭＳ Ｐゴシック" charset="0"/>
              </a:rPr>
              <a:t>Mark Gerstein, Yale University</a:t>
            </a:r>
            <a:br>
              <a:rPr lang="en-US" sz="1400">
                <a:latin typeface="Arial" charset="0"/>
                <a:ea typeface="ＭＳ Ｐゴシック" charset="0"/>
                <a:cs typeface="ＭＳ Ｐゴシック" charset="0"/>
              </a:rPr>
            </a:br>
            <a:r>
              <a:rPr lang="en-US" sz="1800">
                <a:latin typeface="Arial" charset="0"/>
                <a:ea typeface="ＭＳ Ｐゴシック" charset="0"/>
                <a:cs typeface="ＭＳ Ｐゴシック" charset="0"/>
              </a:rPr>
              <a:t>gersteinlab.org/courses/452</a:t>
            </a:r>
          </a:p>
          <a:p>
            <a:pPr eaLnBrk="1" hangingPunct="1"/>
            <a:r>
              <a:rPr lang="en-US" sz="1400">
                <a:latin typeface="Arial" charset="0"/>
                <a:ea typeface="ＭＳ Ｐゴシック" charset="0"/>
                <a:cs typeface="ＭＳ Ｐゴシック" charset="0"/>
              </a:rPr>
              <a:t>(last edit in fall '12)</a:t>
            </a:r>
          </a:p>
        </p:txBody>
      </p:sp>
      <p:sp>
        <p:nvSpPr>
          <p:cNvPr id="69635" name="Rectangle 5"/>
          <p:cNvSpPr>
            <a:spLocks noChangeArrowheads="1"/>
          </p:cNvSpPr>
          <p:nvPr/>
        </p:nvSpPr>
        <p:spPr bwMode="auto">
          <a:xfrm>
            <a:off x="8556625" y="0"/>
            <a:ext cx="587375" cy="6858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endParaRPr lang="en-US"/>
          </a:p>
        </p:txBody>
      </p:sp>
      <p:graphicFrame>
        <p:nvGraphicFramePr>
          <p:cNvPr id="69636" name="Object 3"/>
          <p:cNvGraphicFramePr>
            <a:graphicFrameLocks noChangeAspect="1"/>
          </p:cNvGraphicFramePr>
          <p:nvPr/>
        </p:nvGraphicFramePr>
        <p:xfrm>
          <a:off x="7138988" y="3810000"/>
          <a:ext cx="1547812" cy="2133600"/>
        </p:xfrm>
        <a:graphic>
          <a:graphicData uri="http://schemas.openxmlformats.org/presentationml/2006/ole">
            <mc:AlternateContent xmlns:mc="http://schemas.openxmlformats.org/markup-compatibility/2006">
              <mc:Choice xmlns:v="urn:schemas-microsoft-com:vml" Requires="v">
                <p:oleObj spid="_x0000_s1147" name="Image" r:id="rId6" imgW="3430992" imgH="4727144" progId="Photoshop.Image.5">
                  <p:embed/>
                </p:oleObj>
              </mc:Choice>
              <mc:Fallback>
                <p:oleObj name="Image" r:id="rId6" imgW="3430992" imgH="4727144" progId="Photoshop.Image.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8988" y="3810000"/>
                        <a:ext cx="1547812"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9637" name="Object 4"/>
          <p:cNvGraphicFramePr>
            <a:graphicFrameLocks noChangeAspect="1"/>
          </p:cNvGraphicFramePr>
          <p:nvPr/>
        </p:nvGraphicFramePr>
        <p:xfrm>
          <a:off x="7620000" y="1600200"/>
          <a:ext cx="1127125" cy="1219200"/>
        </p:xfrm>
        <a:graphic>
          <a:graphicData uri="http://schemas.openxmlformats.org/presentationml/2006/ole">
            <mc:AlternateContent xmlns:mc="http://schemas.openxmlformats.org/markup-compatibility/2006">
              <mc:Choice xmlns:v="urn:schemas-microsoft-com:vml" Requires="v">
                <p:oleObj spid="_x0000_s1148" name="Image" r:id="rId8" imgW="1245323" imgH="1346982" progId="Photoshop.Image.5">
                  <p:embed/>
                </p:oleObj>
              </mc:Choice>
              <mc:Fallback>
                <p:oleObj name="Image" r:id="rId8" imgW="1245323" imgH="1346982" progId="Photoshop.Image.5">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0" y="1600200"/>
                        <a:ext cx="1127125"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9638" name="Object 5"/>
          <p:cNvGraphicFramePr>
            <a:graphicFrameLocks noChangeAspect="1"/>
          </p:cNvGraphicFramePr>
          <p:nvPr/>
        </p:nvGraphicFramePr>
        <p:xfrm>
          <a:off x="152400" y="1524000"/>
          <a:ext cx="2362200" cy="1906588"/>
        </p:xfrm>
        <a:graphic>
          <a:graphicData uri="http://schemas.openxmlformats.org/presentationml/2006/ole">
            <mc:AlternateContent xmlns:mc="http://schemas.openxmlformats.org/markup-compatibility/2006">
              <mc:Choice xmlns:v="urn:schemas-microsoft-com:vml" Requires="v">
                <p:oleObj spid="_x0000_s1149" name="Image" r:id="rId10" imgW="3430992" imgH="2770208" progId="Photoshop.Image.5">
                  <p:embed/>
                </p:oleObj>
              </mc:Choice>
              <mc:Fallback>
                <p:oleObj name="Image" r:id="rId10" imgW="3430992" imgH="2770208" progId="Photoshop.Image.5">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1524000"/>
                        <a:ext cx="2362200" cy="190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9639" name="Object 6"/>
          <p:cNvGraphicFramePr>
            <a:graphicFrameLocks noChangeAspect="1"/>
          </p:cNvGraphicFramePr>
          <p:nvPr/>
        </p:nvGraphicFramePr>
        <p:xfrm>
          <a:off x="1752600" y="2825750"/>
          <a:ext cx="1447800" cy="1435100"/>
        </p:xfrm>
        <a:graphic>
          <a:graphicData uri="http://schemas.openxmlformats.org/presentationml/2006/ole">
            <mc:AlternateContent xmlns:mc="http://schemas.openxmlformats.org/markup-compatibility/2006">
              <mc:Choice xmlns:v="urn:schemas-microsoft-com:vml" Requires="v">
                <p:oleObj spid="_x0000_s1150" name="Image" r:id="rId12" imgW="6989058" imgH="6925521" progId="Photoshop.Image.5">
                  <p:embed/>
                </p:oleObj>
              </mc:Choice>
              <mc:Fallback>
                <p:oleObj name="Image" r:id="rId12" imgW="6989058" imgH="6925521" progId="Photoshop.Image.5">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52600" y="2825750"/>
                        <a:ext cx="1447800" cy="14351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9640" name="Object 7"/>
          <p:cNvGraphicFramePr>
            <a:graphicFrameLocks noChangeAspect="1"/>
          </p:cNvGraphicFramePr>
          <p:nvPr/>
        </p:nvGraphicFramePr>
        <p:xfrm>
          <a:off x="6248400" y="2838450"/>
          <a:ext cx="1374775" cy="1409700"/>
        </p:xfrm>
        <a:graphic>
          <a:graphicData uri="http://schemas.openxmlformats.org/presentationml/2006/ole">
            <mc:AlternateContent xmlns:mc="http://schemas.openxmlformats.org/markup-compatibility/2006">
              <mc:Choice xmlns:v="urn:schemas-microsoft-com:vml" Requires="v">
                <p:oleObj spid="_x0000_s1151" name="Image" r:id="rId14" imgW="1931521" imgH="1982351" progId="Photoshop.Image.5">
                  <p:embed/>
                </p:oleObj>
              </mc:Choice>
              <mc:Fallback>
                <p:oleObj name="Image" r:id="rId14" imgW="1931521" imgH="1982351" progId="Photoshop.Image.5">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48400" y="2838450"/>
                        <a:ext cx="1374775" cy="1409700"/>
                      </a:xfrm>
                      <a:prstGeom prst="rect">
                        <a:avLst/>
                      </a:prstGeom>
                      <a:noFill/>
                      <a:ln w="28575">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9641" name="Object 8"/>
          <p:cNvGraphicFramePr>
            <a:graphicFrameLocks noChangeAspect="1"/>
          </p:cNvGraphicFramePr>
          <p:nvPr/>
        </p:nvGraphicFramePr>
        <p:xfrm>
          <a:off x="4211638" y="1905000"/>
          <a:ext cx="1025525" cy="3276600"/>
        </p:xfrm>
        <a:graphic>
          <a:graphicData uri="http://schemas.openxmlformats.org/presentationml/2006/ole">
            <mc:AlternateContent xmlns:mc="http://schemas.openxmlformats.org/markup-compatibility/2006">
              <mc:Choice xmlns:v="urn:schemas-microsoft-com:vml" Requires="v">
                <p:oleObj spid="_x0000_s1152" name="Image" r:id="rId16" imgW="1194493" imgH="3812213" progId="Photoshop.Image.5">
                  <p:embed/>
                </p:oleObj>
              </mc:Choice>
              <mc:Fallback>
                <p:oleObj name="Image" r:id="rId16" imgW="1194493" imgH="3812213" progId="Photoshop.Image.5">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11638" y="1905000"/>
                        <a:ext cx="1025525" cy="3276600"/>
                      </a:xfrm>
                      <a:prstGeom prst="rect">
                        <a:avLst/>
                      </a:prstGeom>
                      <a:noFill/>
                      <a:ln w="1905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9642" name="Rectangle 3"/>
          <p:cNvSpPr>
            <a:spLocks noGrp="1" noChangeArrowheads="1"/>
          </p:cNvSpPr>
          <p:nvPr>
            <p:ph type="ctrTitle"/>
          </p:nvPr>
        </p:nvSpPr>
        <p:spPr>
          <a:xfrm>
            <a:off x="609600" y="304800"/>
            <a:ext cx="8153400" cy="1143000"/>
          </a:xfrm>
        </p:spPr>
        <p:txBody>
          <a:bodyPr>
            <a:normAutofit fontScale="90000"/>
          </a:bodyPr>
          <a:lstStyle/>
          <a:p>
            <a:pPr eaLnBrk="1" hangingPunct="1"/>
            <a:r>
              <a:rPr lang="en-US" sz="4800">
                <a:solidFill>
                  <a:srgbClr val="000000"/>
                </a:solidFill>
                <a:latin typeface="Arial" charset="0"/>
                <a:ea typeface="ＭＳ Ｐゴシック" charset="0"/>
                <a:cs typeface="ＭＳ Ｐゴシック" charset="0"/>
              </a:rPr>
              <a:t>BIOINFORMATICS</a:t>
            </a:r>
            <a:br>
              <a:rPr lang="en-US" sz="4800">
                <a:solidFill>
                  <a:srgbClr val="000000"/>
                </a:solidFill>
                <a:latin typeface="Arial" charset="0"/>
                <a:ea typeface="ＭＳ Ｐゴシック" charset="0"/>
                <a:cs typeface="ＭＳ Ｐゴシック" charset="0"/>
              </a:rPr>
            </a:br>
            <a:r>
              <a:rPr lang="en-US" sz="4800">
                <a:solidFill>
                  <a:srgbClr val="000000"/>
                </a:solidFill>
                <a:latin typeface="Arial" charset="0"/>
                <a:ea typeface="ＭＳ Ｐゴシック" charset="0"/>
                <a:cs typeface="ＭＳ Ｐゴシック" charset="0"/>
              </a:rPr>
              <a:t>Unsupervised Datamining</a:t>
            </a: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63414507"/>
      </p:ext>
    </p:extLst>
  </p:cSld>
  <p:clrMapOvr>
    <a:masterClrMapping/>
  </p:clrMapOvr>
  <mc:AlternateContent xmlns:mc="http://schemas.openxmlformats.org/markup-compatibility/2006" xmlns:p14="http://schemas.microsoft.com/office/powerpoint/2010/main">
    <mc:Choice Requires="p14">
      <p:transition spd="slow" p14:dur="2000" advTm="32048"/>
    </mc:Choice>
    <mc:Fallback xmlns="">
      <p:transition xmlns:p14="http://schemas.microsoft.com/office/powerpoint/2010/main" spd="slow" advTm="32048"/>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p:nvPr>
        </p:nvSpPr>
        <p:spPr/>
        <p:txBody>
          <a:bodyPr/>
          <a:lstStyle/>
          <a:p>
            <a:pPr eaLnBrk="1" hangingPunct="1"/>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cluster</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predictors</a:t>
            </a:r>
            <a:endParaRPr lang="en-US">
              <a:latin typeface="Arial" charset="0"/>
              <a:ea typeface="ＭＳ Ｐゴシック" charset="0"/>
              <a:cs typeface="ＭＳ Ｐゴシック" charset="0"/>
            </a:endParaRPr>
          </a:p>
        </p:txBody>
      </p:sp>
      <p:graphicFrame>
        <p:nvGraphicFramePr>
          <p:cNvPr id="86018" name="Object 2"/>
          <p:cNvGraphicFramePr>
            <a:graphicFrameLocks noChangeAspect="1"/>
          </p:cNvGraphicFramePr>
          <p:nvPr/>
        </p:nvGraphicFramePr>
        <p:xfrm>
          <a:off x="0" y="1811338"/>
          <a:ext cx="8610600" cy="5046662"/>
        </p:xfrm>
        <a:graphic>
          <a:graphicData uri="http://schemas.openxmlformats.org/presentationml/2006/ole">
            <mc:AlternateContent xmlns:mc="http://schemas.openxmlformats.org/markup-compatibility/2006">
              <mc:Choice xmlns:v="urn:schemas-microsoft-com:vml" Requires="v">
                <p:oleObj spid="_x0000_s17428" name="Image" r:id="rId3" imgW="4267570" imgH="2499577" progId="Photoshop.Image.5">
                  <p:embed/>
                </p:oleObj>
              </mc:Choice>
              <mc:Fallback>
                <p:oleObj name="Image" r:id="rId3" imgW="4267570" imgH="2499577" progId="Photoshop.Image.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11338"/>
                        <a:ext cx="8610600" cy="504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617306931"/>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51616"/>
            <a:ext cx="8229600" cy="1335573"/>
          </a:xfrm>
        </p:spPr>
        <p:txBody>
          <a:bodyPr>
            <a:normAutofit/>
          </a:bodyPr>
          <a:lstStyle/>
          <a:p>
            <a:r>
              <a:rPr lang="en-US" sz="2400" dirty="0" smtClean="0"/>
              <a:t>Is there a “</a:t>
            </a:r>
            <a:r>
              <a:rPr lang="en-US" sz="2400" dirty="0" smtClean="0">
                <a:solidFill>
                  <a:srgbClr val="FF0000"/>
                </a:solidFill>
              </a:rPr>
              <a:t>best</a:t>
            </a:r>
            <a:r>
              <a:rPr lang="en-US" sz="2400" dirty="0" smtClean="0"/>
              <a:t>” line?</a:t>
            </a:r>
            <a:endParaRPr lang="en-US" sz="2400" dirty="0"/>
          </a:p>
        </p:txBody>
      </p:sp>
      <p:pic>
        <p:nvPicPr>
          <p:cNvPr id="5" name="Picture 4" descr="Screen Shot 2013-10-21 at 4.55.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268" y="331338"/>
            <a:ext cx="6019800" cy="4914900"/>
          </a:xfrm>
          <a:prstGeom prst="rect">
            <a:avLst/>
          </a:prstGeom>
        </p:spPr>
      </p:pic>
      <p:sp>
        <p:nvSpPr>
          <p:cNvPr id="4" name="TextBox 3"/>
          <p:cNvSpPr txBox="1"/>
          <p:nvPr/>
        </p:nvSpPr>
        <p:spPr>
          <a:xfrm>
            <a:off x="939133" y="6467931"/>
            <a:ext cx="5770204" cy="297517"/>
          </a:xfrm>
          <a:prstGeom prst="rect">
            <a:avLst/>
          </a:prstGeom>
          <a:noFill/>
        </p:spPr>
        <p:txBody>
          <a:bodyPr wrap="none" rtlCol="0">
            <a:spAutoFit/>
          </a:bodyPr>
          <a:lstStyle/>
          <a:p>
            <a:r>
              <a:rPr lang="en-US" sz="2000" baseline="30000" dirty="0"/>
              <a:t> William S Nobel</a:t>
            </a:r>
            <a:r>
              <a:rPr lang="en-US" sz="2000" baseline="30000" dirty="0" smtClean="0"/>
              <a:t>. What </a:t>
            </a:r>
            <a:r>
              <a:rPr lang="en-US" sz="2000" baseline="30000" dirty="0"/>
              <a:t>is a support vector machine</a:t>
            </a:r>
            <a:r>
              <a:rPr lang="en-US" sz="2000" baseline="30000" dirty="0" smtClean="0"/>
              <a:t>? Nature Biotechnology. 2006</a:t>
            </a:r>
            <a:endParaRPr lang="en-US" sz="2000" dirty="0"/>
          </a:p>
        </p:txBody>
      </p:sp>
    </p:spTree>
    <p:extLst>
      <p:ext uri="{BB962C8B-B14F-4D97-AF65-F5344CB8AC3E}">
        <p14:creationId xmlns:p14="http://schemas.microsoft.com/office/powerpoint/2010/main" val="787656235"/>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48296"/>
            <a:ext cx="8229600" cy="755731"/>
          </a:xfrm>
        </p:spPr>
        <p:txBody>
          <a:bodyPr>
            <a:normAutofit/>
          </a:bodyPr>
          <a:lstStyle/>
          <a:p>
            <a:r>
              <a:rPr lang="en-US" sz="2400" dirty="0" smtClean="0"/>
              <a:t>The </a:t>
            </a:r>
            <a:r>
              <a:rPr lang="en-US" sz="2400" dirty="0" smtClean="0">
                <a:solidFill>
                  <a:srgbClr val="FF0000"/>
                </a:solidFill>
              </a:rPr>
              <a:t>maximum margin </a:t>
            </a:r>
            <a:r>
              <a:rPr lang="en-US" sz="2400" dirty="0" err="1" smtClean="0">
                <a:solidFill>
                  <a:srgbClr val="FF0000"/>
                </a:solidFill>
              </a:rPr>
              <a:t>hyperplane</a:t>
            </a:r>
            <a:endParaRPr lang="en-US" sz="2400" dirty="0">
              <a:solidFill>
                <a:srgbClr val="FF0000"/>
              </a:solidFill>
            </a:endParaRPr>
          </a:p>
        </p:txBody>
      </p:sp>
      <p:pic>
        <p:nvPicPr>
          <p:cNvPr id="4" name="Picture 3" descr="Screen Shot 2013-10-21 at 5.09.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6146" y="455590"/>
            <a:ext cx="5808008" cy="5025288"/>
          </a:xfrm>
          <a:prstGeom prst="rect">
            <a:avLst/>
          </a:prstGeom>
        </p:spPr>
      </p:pic>
      <p:sp>
        <p:nvSpPr>
          <p:cNvPr id="5" name="TextBox 4"/>
          <p:cNvSpPr txBox="1"/>
          <p:nvPr/>
        </p:nvSpPr>
        <p:spPr>
          <a:xfrm>
            <a:off x="939133" y="6467931"/>
            <a:ext cx="5770204" cy="297517"/>
          </a:xfrm>
          <a:prstGeom prst="rect">
            <a:avLst/>
          </a:prstGeom>
          <a:noFill/>
        </p:spPr>
        <p:txBody>
          <a:bodyPr wrap="none" rtlCol="0">
            <a:spAutoFit/>
          </a:bodyPr>
          <a:lstStyle/>
          <a:p>
            <a:r>
              <a:rPr lang="en-US" sz="2000" baseline="30000" dirty="0"/>
              <a:t> William S Nobel</a:t>
            </a:r>
            <a:r>
              <a:rPr lang="en-US" sz="2000" baseline="30000" dirty="0" smtClean="0"/>
              <a:t>. What </a:t>
            </a:r>
            <a:r>
              <a:rPr lang="en-US" sz="2000" baseline="30000" dirty="0"/>
              <a:t>is a support vector machine</a:t>
            </a:r>
            <a:r>
              <a:rPr lang="en-US" sz="2000" baseline="30000" dirty="0" smtClean="0"/>
              <a:t>? Nature Biotechnology. 2006</a:t>
            </a:r>
            <a:endParaRPr lang="en-US" sz="2000" dirty="0"/>
          </a:p>
        </p:txBody>
      </p:sp>
    </p:spTree>
    <p:extLst>
      <p:ext uri="{BB962C8B-B14F-4D97-AF65-F5344CB8AC3E}">
        <p14:creationId xmlns:p14="http://schemas.microsoft.com/office/powerpoint/2010/main" val="302913111"/>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892"/>
            <a:ext cx="8229600" cy="2236530"/>
          </a:xfrm>
        </p:spPr>
        <p:txBody>
          <a:bodyPr>
            <a:normAutofit/>
          </a:bodyPr>
          <a:lstStyle/>
          <a:p>
            <a:r>
              <a:rPr lang="en-US" sz="2400" dirty="0" smtClean="0"/>
              <a:t>Denote each data point as (x</a:t>
            </a:r>
            <a:r>
              <a:rPr lang="en-US" sz="2400" baseline="-25000" dirty="0" smtClean="0"/>
              <a:t>i</a:t>
            </a:r>
            <a:r>
              <a:rPr lang="en-US" sz="2400" dirty="0" smtClean="0"/>
              <a:t>, </a:t>
            </a:r>
            <a:r>
              <a:rPr lang="en-US" sz="2400" dirty="0" err="1" smtClean="0"/>
              <a:t>y</a:t>
            </a:r>
            <a:r>
              <a:rPr lang="en-US" sz="2400" baseline="-25000" dirty="0" err="1" smtClean="0"/>
              <a:t>i</a:t>
            </a:r>
            <a:r>
              <a:rPr lang="en-US" sz="2400" dirty="0" smtClean="0"/>
              <a:t>)</a:t>
            </a:r>
          </a:p>
          <a:p>
            <a:r>
              <a:rPr lang="en-US" sz="2400" dirty="0" smtClean="0"/>
              <a:t>x</a:t>
            </a:r>
            <a:r>
              <a:rPr lang="en-US" sz="2400" baseline="-25000" dirty="0" smtClean="0"/>
              <a:t>i</a:t>
            </a:r>
            <a:r>
              <a:rPr lang="en-US" sz="2400" dirty="0" smtClean="0"/>
              <a:t> is a vector of the expression profiles</a:t>
            </a:r>
          </a:p>
          <a:p>
            <a:r>
              <a:rPr lang="en-US" sz="2400" dirty="0" err="1" smtClean="0"/>
              <a:t>y</a:t>
            </a:r>
            <a:r>
              <a:rPr lang="en-US" sz="2400" baseline="-25000" dirty="0" err="1" smtClean="0"/>
              <a:t>i</a:t>
            </a:r>
            <a:r>
              <a:rPr lang="en-US" sz="2400" baseline="-25000" dirty="0" smtClean="0"/>
              <a:t> </a:t>
            </a:r>
            <a:r>
              <a:rPr lang="en-US" sz="2400" dirty="0" smtClean="0"/>
              <a:t>= -1 or 1, which labels the class </a:t>
            </a:r>
          </a:p>
          <a:p>
            <a:r>
              <a:rPr lang="en-US" sz="2400" dirty="0" smtClean="0"/>
              <a:t>A </a:t>
            </a:r>
            <a:r>
              <a:rPr lang="en-US" sz="2400" dirty="0" err="1" smtClean="0"/>
              <a:t>hyperplane</a:t>
            </a:r>
            <a:r>
              <a:rPr lang="en-US" sz="2400" dirty="0" smtClean="0"/>
              <a:t> can be represented as: w*x + b = 0</a:t>
            </a:r>
          </a:p>
          <a:p>
            <a:r>
              <a:rPr lang="en-US" sz="2400" dirty="0" smtClean="0"/>
              <a:t>The margin-width equals to: </a:t>
            </a:r>
            <a:endParaRPr lang="en-US" sz="2400" dirty="0"/>
          </a:p>
        </p:txBody>
      </p:sp>
      <p:graphicFrame>
        <p:nvGraphicFramePr>
          <p:cNvPr id="2" name="Object 1"/>
          <p:cNvGraphicFramePr>
            <a:graphicFrameLocks noChangeAspect="1"/>
          </p:cNvGraphicFramePr>
          <p:nvPr>
            <p:extLst>
              <p:ext uri="{D42A27DB-BD31-4B8C-83A1-F6EECF244321}">
                <p14:modId xmlns:p14="http://schemas.microsoft.com/office/powerpoint/2010/main" val="2913344501"/>
              </p:ext>
            </p:extLst>
          </p:nvPr>
        </p:nvGraphicFramePr>
        <p:xfrm>
          <a:off x="4530496" y="1925368"/>
          <a:ext cx="3659187" cy="532054"/>
        </p:xfrm>
        <a:graphic>
          <a:graphicData uri="http://schemas.openxmlformats.org/presentationml/2006/ole">
            <mc:AlternateContent xmlns:mc="http://schemas.openxmlformats.org/markup-compatibility/2006">
              <mc:Choice xmlns:v="urn:schemas-microsoft-com:vml" Requires="v">
                <p:oleObj spid="_x0000_s189459" name="Equation" r:id="rId3" imgW="1333500" imgH="228600" progId="Equation.3">
                  <p:embed/>
                </p:oleObj>
              </mc:Choice>
              <mc:Fallback>
                <p:oleObj name="Equation" r:id="rId3" imgW="1333500" imgH="228600" progId="Equation.3">
                  <p:embed/>
                  <p:pic>
                    <p:nvPicPr>
                      <p:cNvPr id="0" name=""/>
                      <p:cNvPicPr/>
                      <p:nvPr/>
                    </p:nvPicPr>
                    <p:blipFill>
                      <a:blip r:embed="rId4"/>
                      <a:stretch>
                        <a:fillRect/>
                      </a:stretch>
                    </p:blipFill>
                    <p:spPr>
                      <a:xfrm>
                        <a:off x="4530496" y="1925368"/>
                        <a:ext cx="3659187" cy="532054"/>
                      </a:xfrm>
                      <a:prstGeom prst="rect">
                        <a:avLst/>
                      </a:prstGeom>
                    </p:spPr>
                  </p:pic>
                </p:oleObj>
              </mc:Fallback>
            </mc:AlternateContent>
          </a:graphicData>
        </a:graphic>
      </p:graphicFrame>
      <p:pic>
        <p:nvPicPr>
          <p:cNvPr id="5" name="Picture 4" descr="Svm_max_sep_hyperplane_with_margi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2606108"/>
            <a:ext cx="4826000" cy="4119798"/>
          </a:xfrm>
          <a:prstGeom prst="rect">
            <a:avLst/>
          </a:prstGeom>
        </p:spPr>
      </p:pic>
      <p:sp>
        <p:nvSpPr>
          <p:cNvPr id="6" name="Rectangle 5"/>
          <p:cNvSpPr/>
          <p:nvPr/>
        </p:nvSpPr>
        <p:spPr>
          <a:xfrm>
            <a:off x="2286000" y="6488668"/>
            <a:ext cx="6858000" cy="369332"/>
          </a:xfrm>
          <a:prstGeom prst="rect">
            <a:avLst/>
          </a:prstGeom>
        </p:spPr>
        <p:txBody>
          <a:bodyPr wrap="square">
            <a:spAutoFit/>
          </a:bodyPr>
          <a:lstStyle/>
          <a:p>
            <a:r>
              <a:rPr lang="en-US" dirty="0"/>
              <a:t>http://</a:t>
            </a:r>
            <a:r>
              <a:rPr lang="en-US" dirty="0" err="1"/>
              <a:t>en.wikipedia.org</a:t>
            </a:r>
            <a:r>
              <a:rPr lang="en-US" dirty="0"/>
              <a:t>/wiki/</a:t>
            </a:r>
            <a:r>
              <a:rPr lang="en-US" dirty="0" err="1"/>
              <a:t>Support_vector_machine</a:t>
            </a:r>
            <a:endParaRPr lang="en-US" dirty="0"/>
          </a:p>
        </p:txBody>
      </p:sp>
    </p:spTree>
    <p:extLst>
      <p:ext uri="{BB962C8B-B14F-4D97-AF65-F5344CB8AC3E}">
        <p14:creationId xmlns:p14="http://schemas.microsoft.com/office/powerpoint/2010/main" val="1655938072"/>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1436"/>
            <a:ext cx="8229600" cy="5714728"/>
          </a:xfrm>
        </p:spPr>
        <p:txBody>
          <a:bodyPr>
            <a:normAutofit/>
          </a:bodyPr>
          <a:lstStyle/>
          <a:p>
            <a:r>
              <a:rPr lang="en-US" sz="2400" dirty="0" smtClean="0"/>
              <a:t>Find a </a:t>
            </a:r>
            <a:r>
              <a:rPr lang="en-US" sz="2400" dirty="0" err="1" smtClean="0"/>
              <a:t>hyperplane</a:t>
            </a:r>
            <a:r>
              <a:rPr lang="en-US" sz="2400" dirty="0" smtClean="0"/>
              <a:t> such that:</a:t>
            </a:r>
          </a:p>
          <a:p>
            <a:pPr lvl="1"/>
            <a:r>
              <a:rPr lang="en-US" sz="2000" dirty="0" smtClean="0"/>
              <a:t>No data points fall between the lines                             and  </a:t>
            </a:r>
          </a:p>
          <a:p>
            <a:pPr lvl="1"/>
            <a:r>
              <a:rPr lang="en-US" sz="2000" dirty="0" smtClean="0"/>
              <a:t>The margin 2/||w|| is maximized</a:t>
            </a:r>
          </a:p>
          <a:p>
            <a:endParaRPr lang="en-US" sz="2400" dirty="0"/>
          </a:p>
          <a:p>
            <a:r>
              <a:rPr lang="en-US" sz="2400" dirty="0" smtClean="0"/>
              <a:t>Mathematically,</a:t>
            </a:r>
          </a:p>
          <a:p>
            <a:pPr lvl="1"/>
            <a:r>
              <a:rPr lang="en-US" sz="2000" dirty="0" err="1"/>
              <a:t>Minimize</a:t>
            </a:r>
            <a:r>
              <a:rPr lang="en-US" sz="2000" baseline="-25000" dirty="0" err="1"/>
              <a:t>w,b</a:t>
            </a:r>
            <a:r>
              <a:rPr lang="en-US" sz="2000" baseline="-25000" dirty="0"/>
              <a:t>  </a:t>
            </a:r>
            <a:r>
              <a:rPr lang="en-US" sz="2000" dirty="0" smtClean="0"/>
              <a:t>1/2 ||</a:t>
            </a:r>
            <a:r>
              <a:rPr lang="en-US" sz="2000" dirty="0"/>
              <a:t>w||</a:t>
            </a:r>
            <a:r>
              <a:rPr lang="en-US" sz="2000" baseline="30000" dirty="0"/>
              <a:t>2</a:t>
            </a:r>
            <a:r>
              <a:rPr lang="en-US" sz="2000" dirty="0"/>
              <a:t>, subject to:</a:t>
            </a:r>
          </a:p>
          <a:p>
            <a:pPr lvl="1"/>
            <a:r>
              <a:rPr lang="en-US" sz="2000" dirty="0"/>
              <a:t>for </a:t>
            </a:r>
            <a:r>
              <a:rPr lang="en-US" sz="2000" dirty="0" err="1"/>
              <a:t>y</a:t>
            </a:r>
            <a:r>
              <a:rPr lang="en-US" sz="2000" baseline="-25000" dirty="0" err="1"/>
              <a:t>i</a:t>
            </a:r>
            <a:r>
              <a:rPr lang="en-US" sz="2000" dirty="0"/>
              <a:t> = 1,</a:t>
            </a:r>
          </a:p>
          <a:p>
            <a:pPr lvl="1"/>
            <a:r>
              <a:rPr lang="en-US" sz="2000" dirty="0"/>
              <a:t>for </a:t>
            </a:r>
            <a:r>
              <a:rPr lang="en-US" sz="2000" dirty="0" err="1"/>
              <a:t>y</a:t>
            </a:r>
            <a:r>
              <a:rPr lang="en-US" sz="2000" baseline="-25000" dirty="0" err="1"/>
              <a:t>i</a:t>
            </a:r>
            <a:r>
              <a:rPr lang="en-US" sz="2000" dirty="0"/>
              <a:t> = -1, </a:t>
            </a:r>
          </a:p>
          <a:p>
            <a:pPr lvl="1"/>
            <a:r>
              <a:rPr lang="en-US" sz="2000" dirty="0"/>
              <a:t>Combining them, for any </a:t>
            </a:r>
            <a:r>
              <a:rPr lang="en-US" sz="2000" dirty="0" err="1"/>
              <a:t>i</a:t>
            </a:r>
            <a:r>
              <a:rPr lang="en-US" sz="2000" dirty="0"/>
              <a:t>, </a:t>
            </a:r>
          </a:p>
          <a:p>
            <a:endParaRPr lang="el-GR" sz="2400" dirty="0" smtClean="0"/>
          </a:p>
          <a:p>
            <a:r>
              <a:rPr lang="en-US" sz="2400" dirty="0" smtClean="0"/>
              <a:t>So far, we have been assuming that the data points from two classes are always </a:t>
            </a:r>
            <a:r>
              <a:rPr lang="en-US" sz="2400" dirty="0" smtClean="0">
                <a:solidFill>
                  <a:srgbClr val="FF0000"/>
                </a:solidFill>
              </a:rPr>
              <a:t>linearly separable</a:t>
            </a:r>
            <a:r>
              <a:rPr lang="en-US" sz="2400" dirty="0" smtClean="0"/>
              <a:t>. But that’s not always the case</a:t>
            </a:r>
          </a:p>
        </p:txBody>
      </p:sp>
      <p:graphicFrame>
        <p:nvGraphicFramePr>
          <p:cNvPr id="10" name="Object 9"/>
          <p:cNvGraphicFramePr>
            <a:graphicFrameLocks noChangeAspect="1"/>
          </p:cNvGraphicFramePr>
          <p:nvPr>
            <p:extLst>
              <p:ext uri="{D42A27DB-BD31-4B8C-83A1-F6EECF244321}">
                <p14:modId xmlns:p14="http://schemas.microsoft.com/office/powerpoint/2010/main" val="1220234316"/>
              </p:ext>
            </p:extLst>
          </p:nvPr>
        </p:nvGraphicFramePr>
        <p:xfrm>
          <a:off x="2352510" y="2802445"/>
          <a:ext cx="1674812" cy="466725"/>
        </p:xfrm>
        <a:graphic>
          <a:graphicData uri="http://schemas.openxmlformats.org/presentationml/2006/ole">
            <mc:AlternateContent xmlns:mc="http://schemas.openxmlformats.org/markup-compatibility/2006">
              <mc:Choice xmlns:v="urn:schemas-microsoft-com:vml" Requires="v">
                <p:oleObj spid="_x0000_s190547" name="Equation" r:id="rId3" imgW="774700" imgH="215900" progId="Equation.3">
                  <p:embed/>
                </p:oleObj>
              </mc:Choice>
              <mc:Fallback>
                <p:oleObj name="Equation" r:id="rId3" imgW="774700" imgH="215900" progId="Equation.3">
                  <p:embed/>
                  <p:pic>
                    <p:nvPicPr>
                      <p:cNvPr id="0" name=""/>
                      <p:cNvPicPr/>
                      <p:nvPr/>
                    </p:nvPicPr>
                    <p:blipFill>
                      <a:blip r:embed="rId4"/>
                      <a:stretch>
                        <a:fillRect/>
                      </a:stretch>
                    </p:blipFill>
                    <p:spPr>
                      <a:xfrm>
                        <a:off x="2352510" y="2802445"/>
                        <a:ext cx="1674812" cy="46672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906220223"/>
              </p:ext>
            </p:extLst>
          </p:nvPr>
        </p:nvGraphicFramePr>
        <p:xfrm>
          <a:off x="5116833" y="870261"/>
          <a:ext cx="1654175" cy="355600"/>
        </p:xfrm>
        <a:graphic>
          <a:graphicData uri="http://schemas.openxmlformats.org/presentationml/2006/ole">
            <mc:AlternateContent xmlns:mc="http://schemas.openxmlformats.org/markup-compatibility/2006">
              <mc:Choice xmlns:v="urn:schemas-microsoft-com:vml" Requires="v">
                <p:oleObj spid="_x0000_s190548" name="Equation" r:id="rId5" imgW="825500" imgH="177800" progId="Equation.3">
                  <p:embed/>
                </p:oleObj>
              </mc:Choice>
              <mc:Fallback>
                <p:oleObj name="Equation" r:id="rId5" imgW="825500" imgH="177800" progId="Equation.3">
                  <p:embed/>
                  <p:pic>
                    <p:nvPicPr>
                      <p:cNvPr id="0" name=""/>
                      <p:cNvPicPr/>
                      <p:nvPr/>
                    </p:nvPicPr>
                    <p:blipFill>
                      <a:blip r:embed="rId6"/>
                      <a:stretch>
                        <a:fillRect/>
                      </a:stretch>
                    </p:blipFill>
                    <p:spPr>
                      <a:xfrm>
                        <a:off x="5116833" y="870261"/>
                        <a:ext cx="1654175" cy="3556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513796011"/>
              </p:ext>
            </p:extLst>
          </p:nvPr>
        </p:nvGraphicFramePr>
        <p:xfrm>
          <a:off x="7147263" y="861669"/>
          <a:ext cx="1654175" cy="355600"/>
        </p:xfrm>
        <a:graphic>
          <a:graphicData uri="http://schemas.openxmlformats.org/presentationml/2006/ole">
            <mc:AlternateContent xmlns:mc="http://schemas.openxmlformats.org/markup-compatibility/2006">
              <mc:Choice xmlns:v="urn:schemas-microsoft-com:vml" Requires="v">
                <p:oleObj spid="_x0000_s190549" name="Equation" r:id="rId7" imgW="825500" imgH="177800" progId="Equation.3">
                  <p:embed/>
                </p:oleObj>
              </mc:Choice>
              <mc:Fallback>
                <p:oleObj name="Equation" r:id="rId7" imgW="825500" imgH="177800" progId="Equation.3">
                  <p:embed/>
                  <p:pic>
                    <p:nvPicPr>
                      <p:cNvPr id="0" name=""/>
                      <p:cNvPicPr/>
                      <p:nvPr/>
                    </p:nvPicPr>
                    <p:blipFill>
                      <a:blip r:embed="rId8"/>
                      <a:stretch>
                        <a:fillRect/>
                      </a:stretch>
                    </p:blipFill>
                    <p:spPr>
                      <a:xfrm>
                        <a:off x="7147263" y="861669"/>
                        <a:ext cx="1654175" cy="3556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225312887"/>
              </p:ext>
            </p:extLst>
          </p:nvPr>
        </p:nvGraphicFramePr>
        <p:xfrm>
          <a:off x="2352510" y="3188207"/>
          <a:ext cx="1674812" cy="466725"/>
        </p:xfrm>
        <a:graphic>
          <a:graphicData uri="http://schemas.openxmlformats.org/presentationml/2006/ole">
            <mc:AlternateContent xmlns:mc="http://schemas.openxmlformats.org/markup-compatibility/2006">
              <mc:Choice xmlns:v="urn:schemas-microsoft-com:vml" Requires="v">
                <p:oleObj spid="_x0000_s190550" name="Equation" r:id="rId9" imgW="774700" imgH="215900" progId="Equation.3">
                  <p:embed/>
                </p:oleObj>
              </mc:Choice>
              <mc:Fallback>
                <p:oleObj name="Equation" r:id="rId9" imgW="774700" imgH="215900" progId="Equation.3">
                  <p:embed/>
                  <p:pic>
                    <p:nvPicPr>
                      <p:cNvPr id="0" name=""/>
                      <p:cNvPicPr/>
                      <p:nvPr/>
                    </p:nvPicPr>
                    <p:blipFill>
                      <a:blip r:embed="rId10"/>
                      <a:stretch>
                        <a:fillRect/>
                      </a:stretch>
                    </p:blipFill>
                    <p:spPr>
                      <a:xfrm>
                        <a:off x="2352510" y="3188207"/>
                        <a:ext cx="1674812" cy="466725"/>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4252602440"/>
              </p:ext>
            </p:extLst>
          </p:nvPr>
        </p:nvGraphicFramePr>
        <p:xfrm>
          <a:off x="4042412" y="3536950"/>
          <a:ext cx="2141537" cy="466725"/>
        </p:xfrm>
        <a:graphic>
          <a:graphicData uri="http://schemas.openxmlformats.org/presentationml/2006/ole">
            <mc:AlternateContent xmlns:mc="http://schemas.openxmlformats.org/markup-compatibility/2006">
              <mc:Choice xmlns:v="urn:schemas-microsoft-com:vml" Requires="v">
                <p:oleObj spid="_x0000_s190551" name="Equation" r:id="rId11" imgW="990600" imgH="215900" progId="Equation.3">
                  <p:embed/>
                </p:oleObj>
              </mc:Choice>
              <mc:Fallback>
                <p:oleObj name="Equation" r:id="rId11" imgW="990600" imgH="215900" progId="Equation.3">
                  <p:embed/>
                  <p:pic>
                    <p:nvPicPr>
                      <p:cNvPr id="0" name=""/>
                      <p:cNvPicPr/>
                      <p:nvPr/>
                    </p:nvPicPr>
                    <p:blipFill>
                      <a:blip r:embed="rId12"/>
                      <a:stretch>
                        <a:fillRect/>
                      </a:stretch>
                    </p:blipFill>
                    <p:spPr>
                      <a:xfrm>
                        <a:off x="4042412" y="3536950"/>
                        <a:ext cx="2141537" cy="466725"/>
                      </a:xfrm>
                      <a:prstGeom prst="rect">
                        <a:avLst/>
                      </a:prstGeom>
                    </p:spPr>
                  </p:pic>
                </p:oleObj>
              </mc:Fallback>
            </mc:AlternateContent>
          </a:graphicData>
        </a:graphic>
      </p:graphicFrame>
    </p:spTree>
    <p:extLst>
      <p:ext uri="{BB962C8B-B14F-4D97-AF65-F5344CB8AC3E}">
        <p14:creationId xmlns:p14="http://schemas.microsoft.com/office/powerpoint/2010/main" val="122251789"/>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2432"/>
            <a:ext cx="8229600" cy="5553731"/>
          </a:xfrm>
        </p:spPr>
        <p:txBody>
          <a:bodyPr/>
          <a:lstStyle/>
          <a:p>
            <a:r>
              <a:rPr lang="en-US" dirty="0" smtClean="0"/>
              <a:t>What if…</a:t>
            </a:r>
            <a:endParaRPr lang="en-US" dirty="0"/>
          </a:p>
        </p:txBody>
      </p:sp>
      <p:pic>
        <p:nvPicPr>
          <p:cNvPr id="4" name="Picture 3" descr="Screen Shot 2013-10-21 at 10.18.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2287" y="1071563"/>
            <a:ext cx="5930900" cy="5054600"/>
          </a:xfrm>
          <a:prstGeom prst="rect">
            <a:avLst/>
          </a:prstGeom>
        </p:spPr>
      </p:pic>
      <p:sp>
        <p:nvSpPr>
          <p:cNvPr id="5" name="TextBox 4"/>
          <p:cNvSpPr txBox="1"/>
          <p:nvPr/>
        </p:nvSpPr>
        <p:spPr>
          <a:xfrm>
            <a:off x="939133" y="6467931"/>
            <a:ext cx="5770204" cy="297517"/>
          </a:xfrm>
          <a:prstGeom prst="rect">
            <a:avLst/>
          </a:prstGeom>
          <a:noFill/>
        </p:spPr>
        <p:txBody>
          <a:bodyPr wrap="none" rtlCol="0">
            <a:spAutoFit/>
          </a:bodyPr>
          <a:lstStyle/>
          <a:p>
            <a:r>
              <a:rPr lang="en-US" sz="2000" baseline="30000" dirty="0"/>
              <a:t> William S Nobel</a:t>
            </a:r>
            <a:r>
              <a:rPr lang="en-US" sz="2000" baseline="30000" dirty="0" smtClean="0"/>
              <a:t>. What </a:t>
            </a:r>
            <a:r>
              <a:rPr lang="en-US" sz="2000" baseline="30000" dirty="0"/>
              <a:t>is a support vector machine</a:t>
            </a:r>
            <a:r>
              <a:rPr lang="en-US" sz="2000" baseline="30000" dirty="0" smtClean="0"/>
              <a:t>? Nature Biotechnology. 2006</a:t>
            </a:r>
            <a:endParaRPr lang="en-US" sz="2000" dirty="0"/>
          </a:p>
        </p:txBody>
      </p:sp>
    </p:spTree>
    <p:extLst>
      <p:ext uri="{BB962C8B-B14F-4D97-AF65-F5344CB8AC3E}">
        <p14:creationId xmlns:p14="http://schemas.microsoft.com/office/powerpoint/2010/main" val="3346454666"/>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93548"/>
            <a:ext cx="8229600" cy="5732616"/>
          </a:xfrm>
        </p:spPr>
        <p:txBody>
          <a:bodyPr/>
          <a:lstStyle/>
          <a:p>
            <a:r>
              <a:rPr lang="en-US" dirty="0" smtClean="0"/>
              <a:t>Allow a few anomalous data points</a:t>
            </a:r>
            <a:endParaRPr lang="en-US" dirty="0"/>
          </a:p>
        </p:txBody>
      </p:sp>
      <p:pic>
        <p:nvPicPr>
          <p:cNvPr id="4" name="Picture 3" descr="Screen Shot 2013-10-21 at 10.20.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045" y="1348134"/>
            <a:ext cx="6007100" cy="4991100"/>
          </a:xfrm>
          <a:prstGeom prst="rect">
            <a:avLst/>
          </a:prstGeom>
        </p:spPr>
      </p:pic>
    </p:spTree>
    <p:extLst>
      <p:ext uri="{BB962C8B-B14F-4D97-AF65-F5344CB8AC3E}">
        <p14:creationId xmlns:p14="http://schemas.microsoft.com/office/powerpoint/2010/main" val="3486360408"/>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21993"/>
            <a:ext cx="8229600" cy="6296747"/>
          </a:xfrm>
        </p:spPr>
        <p:txBody>
          <a:bodyPr>
            <a:normAutofit/>
          </a:bodyPr>
          <a:lstStyle/>
          <a:p>
            <a:r>
              <a:rPr lang="en-US" dirty="0" smtClean="0"/>
              <a:t>The </a:t>
            </a:r>
            <a:r>
              <a:rPr lang="en-US" dirty="0" smtClean="0">
                <a:solidFill>
                  <a:srgbClr val="FF0000"/>
                </a:solidFill>
              </a:rPr>
              <a:t>soft-margin </a:t>
            </a:r>
            <a:r>
              <a:rPr lang="en-US" dirty="0" smtClean="0"/>
              <a:t>SVM</a:t>
            </a:r>
          </a:p>
          <a:p>
            <a:endParaRPr lang="en-US" dirty="0" smtClean="0"/>
          </a:p>
          <a:p>
            <a:pPr lvl="1"/>
            <a:r>
              <a:rPr lang="en-US" sz="2400" dirty="0" smtClean="0"/>
              <a:t> </a:t>
            </a:r>
          </a:p>
          <a:p>
            <a:pPr lvl="1"/>
            <a:endParaRPr lang="en-US" sz="2400" dirty="0" smtClean="0"/>
          </a:p>
          <a:p>
            <a:pPr lvl="1"/>
            <a:r>
              <a:rPr lang="en-US" sz="2400" dirty="0" smtClean="0"/>
              <a:t>subject to, for any </a:t>
            </a:r>
            <a:r>
              <a:rPr lang="en-US" sz="2400" dirty="0" err="1" smtClean="0"/>
              <a:t>i</a:t>
            </a:r>
            <a:r>
              <a:rPr lang="en-US" sz="2400" dirty="0" smtClean="0"/>
              <a:t>, </a:t>
            </a:r>
          </a:p>
          <a:p>
            <a:pPr lvl="1"/>
            <a:endParaRPr lang="en-US" sz="2400" dirty="0"/>
          </a:p>
          <a:p>
            <a:pPr lvl="1"/>
            <a:r>
              <a:rPr lang="en-US" sz="2400" dirty="0" smtClean="0"/>
              <a:t>S</a:t>
            </a:r>
            <a:r>
              <a:rPr lang="en-US" sz="2400" baseline="-25000" dirty="0" smtClean="0"/>
              <a:t>i</a:t>
            </a:r>
            <a:r>
              <a:rPr lang="en-US" sz="2400" dirty="0" smtClean="0"/>
              <a:t> are the slack variables</a:t>
            </a:r>
          </a:p>
          <a:p>
            <a:pPr lvl="1"/>
            <a:r>
              <a:rPr lang="en-US" sz="2400" dirty="0" smtClean="0"/>
              <a:t>C controls the number of tolerated misclassifications.</a:t>
            </a:r>
          </a:p>
          <a:p>
            <a:pPr lvl="1"/>
            <a:r>
              <a:rPr lang="en-US" sz="2400" dirty="0" smtClean="0"/>
              <a:t>A small C would allow more misclassifications</a:t>
            </a:r>
          </a:p>
          <a:p>
            <a:pPr lvl="1"/>
            <a:r>
              <a:rPr lang="en-US" sz="2400" dirty="0" smtClean="0"/>
              <a:t>A large C would discourage misclassifications</a:t>
            </a:r>
          </a:p>
          <a:p>
            <a:pPr lvl="1"/>
            <a:endParaRPr lang="en-US" sz="2400" dirty="0"/>
          </a:p>
          <a:p>
            <a:pPr lvl="1"/>
            <a:r>
              <a:rPr lang="en-US" sz="2400" dirty="0" smtClean="0"/>
              <a:t>Note that even when the data points are linearly separable, one can still introduce the slack variables to pursue a </a:t>
            </a:r>
            <a:r>
              <a:rPr lang="en-US" sz="2400" dirty="0" smtClean="0">
                <a:solidFill>
                  <a:srgbClr val="FF0000"/>
                </a:solidFill>
              </a:rPr>
              <a:t>larger separation margin</a:t>
            </a:r>
            <a:endParaRPr lang="en-US" sz="2400" dirty="0">
              <a:solidFill>
                <a:srgbClr val="FF0000"/>
              </a:solidFill>
            </a:endParaRPr>
          </a:p>
          <a:p>
            <a:pPr marL="457200" lvl="1" indent="0">
              <a:buNone/>
            </a:pPr>
            <a:endParaRPr lang="en-US" dirty="0" smtClean="0"/>
          </a:p>
          <a:p>
            <a:pPr lvl="1"/>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881308931"/>
              </p:ext>
            </p:extLst>
          </p:nvPr>
        </p:nvGraphicFramePr>
        <p:xfrm>
          <a:off x="3750528" y="2356291"/>
          <a:ext cx="3405188" cy="466725"/>
        </p:xfrm>
        <a:graphic>
          <a:graphicData uri="http://schemas.openxmlformats.org/presentationml/2006/ole">
            <mc:AlternateContent xmlns:mc="http://schemas.openxmlformats.org/markup-compatibility/2006">
              <mc:Choice xmlns:v="urn:schemas-microsoft-com:vml" Requires="v">
                <p:oleObj spid="_x0000_s191521" name="Equation" r:id="rId3" imgW="1574800" imgH="215900" progId="Equation.3">
                  <p:embed/>
                </p:oleObj>
              </mc:Choice>
              <mc:Fallback>
                <p:oleObj name="Equation" r:id="rId3" imgW="1574800" imgH="215900" progId="Equation.3">
                  <p:embed/>
                  <p:pic>
                    <p:nvPicPr>
                      <p:cNvPr id="0" name=""/>
                      <p:cNvPicPr/>
                      <p:nvPr/>
                    </p:nvPicPr>
                    <p:blipFill>
                      <a:blip r:embed="rId4"/>
                      <a:stretch>
                        <a:fillRect/>
                      </a:stretch>
                    </p:blipFill>
                    <p:spPr>
                      <a:xfrm>
                        <a:off x="3750528" y="2356291"/>
                        <a:ext cx="3405188" cy="46672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890355254"/>
              </p:ext>
            </p:extLst>
          </p:nvPr>
        </p:nvGraphicFramePr>
        <p:xfrm>
          <a:off x="1289812" y="1236530"/>
          <a:ext cx="3761537" cy="1023138"/>
        </p:xfrm>
        <a:graphic>
          <a:graphicData uri="http://schemas.openxmlformats.org/presentationml/2006/ole">
            <mc:AlternateContent xmlns:mc="http://schemas.openxmlformats.org/markup-compatibility/2006">
              <mc:Choice xmlns:v="urn:schemas-microsoft-com:vml" Requires="v">
                <p:oleObj spid="_x0000_s191522" name="Equation" r:id="rId5" imgW="1587500" imgH="431800" progId="Equation.3">
                  <p:embed/>
                </p:oleObj>
              </mc:Choice>
              <mc:Fallback>
                <p:oleObj name="Equation" r:id="rId5" imgW="1587500" imgH="431800" progId="Equation.3">
                  <p:embed/>
                  <p:pic>
                    <p:nvPicPr>
                      <p:cNvPr id="0" name=""/>
                      <p:cNvPicPr/>
                      <p:nvPr/>
                    </p:nvPicPr>
                    <p:blipFill>
                      <a:blip r:embed="rId6"/>
                      <a:stretch>
                        <a:fillRect/>
                      </a:stretch>
                    </p:blipFill>
                    <p:spPr>
                      <a:xfrm>
                        <a:off x="1289812" y="1236530"/>
                        <a:ext cx="3761537" cy="1023138"/>
                      </a:xfrm>
                      <a:prstGeom prst="rect">
                        <a:avLst/>
                      </a:prstGeom>
                    </p:spPr>
                  </p:pic>
                </p:oleObj>
              </mc:Fallback>
            </mc:AlternateContent>
          </a:graphicData>
        </a:graphic>
      </p:graphicFrame>
    </p:spTree>
    <p:extLst>
      <p:ext uri="{BB962C8B-B14F-4D97-AF65-F5344CB8AC3E}">
        <p14:creationId xmlns:p14="http://schemas.microsoft.com/office/powerpoint/2010/main" val="2299454000"/>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47212"/>
            <a:ext cx="8229600" cy="5678951"/>
          </a:xfrm>
        </p:spPr>
        <p:txBody>
          <a:bodyPr/>
          <a:lstStyle/>
          <a:p>
            <a:r>
              <a:rPr lang="en-US" sz="2800" dirty="0" smtClean="0"/>
              <a:t>Linear separating </a:t>
            </a:r>
            <a:r>
              <a:rPr lang="en-US" sz="2800" dirty="0" err="1" smtClean="0"/>
              <a:t>hyperplanes</a:t>
            </a:r>
            <a:r>
              <a:rPr lang="en-US" sz="2800" dirty="0" smtClean="0"/>
              <a:t> always enough?</a:t>
            </a:r>
          </a:p>
          <a:p>
            <a:pPr marL="457200" lvl="1" indent="0">
              <a:buNone/>
            </a:pPr>
            <a:endParaRPr lang="en-US" sz="2400" dirty="0" smtClean="0"/>
          </a:p>
        </p:txBody>
      </p:sp>
      <p:pic>
        <p:nvPicPr>
          <p:cNvPr id="6" name="Picture 5" descr="Screen Shot 2013-10-21 at 10.49.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8971" y="1643210"/>
            <a:ext cx="5678344" cy="4855395"/>
          </a:xfrm>
          <a:prstGeom prst="rect">
            <a:avLst/>
          </a:prstGeom>
        </p:spPr>
      </p:pic>
      <p:sp>
        <p:nvSpPr>
          <p:cNvPr id="4" name="TextBox 3"/>
          <p:cNvSpPr txBox="1"/>
          <p:nvPr/>
        </p:nvSpPr>
        <p:spPr>
          <a:xfrm>
            <a:off x="939133" y="6467931"/>
            <a:ext cx="5770204" cy="297517"/>
          </a:xfrm>
          <a:prstGeom prst="rect">
            <a:avLst/>
          </a:prstGeom>
          <a:noFill/>
        </p:spPr>
        <p:txBody>
          <a:bodyPr wrap="none" rtlCol="0">
            <a:spAutoFit/>
          </a:bodyPr>
          <a:lstStyle/>
          <a:p>
            <a:r>
              <a:rPr lang="en-US" sz="2000" baseline="30000" dirty="0"/>
              <a:t> William S Nobel</a:t>
            </a:r>
            <a:r>
              <a:rPr lang="en-US" sz="2000" baseline="30000" dirty="0" smtClean="0"/>
              <a:t>. What </a:t>
            </a:r>
            <a:r>
              <a:rPr lang="en-US" sz="2000" baseline="30000" dirty="0"/>
              <a:t>is a support vector machine</a:t>
            </a:r>
            <a:r>
              <a:rPr lang="en-US" sz="2000" baseline="30000" dirty="0" smtClean="0"/>
              <a:t>? Nature Biotechnology. 2006</a:t>
            </a:r>
            <a:endParaRPr lang="en-US" sz="2000" dirty="0"/>
          </a:p>
        </p:txBody>
      </p:sp>
    </p:spTree>
    <p:extLst>
      <p:ext uri="{BB962C8B-B14F-4D97-AF65-F5344CB8AC3E}">
        <p14:creationId xmlns:p14="http://schemas.microsoft.com/office/powerpoint/2010/main" val="1862152116"/>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54544"/>
            <a:ext cx="8229600" cy="5571620"/>
          </a:xfrm>
        </p:spPr>
        <p:txBody>
          <a:bodyPr/>
          <a:lstStyle/>
          <a:p>
            <a:r>
              <a:rPr lang="en-US" dirty="0" smtClean="0"/>
              <a:t>Transform (x</a:t>
            </a:r>
            <a:r>
              <a:rPr lang="en-US" baseline="-25000" dirty="0" smtClean="0"/>
              <a:t>i</a:t>
            </a:r>
            <a:r>
              <a:rPr lang="en-US" dirty="0" smtClean="0"/>
              <a:t>) into (x</a:t>
            </a:r>
            <a:r>
              <a:rPr lang="en-US" baseline="-25000" dirty="0" smtClean="0"/>
              <a:t>i</a:t>
            </a:r>
            <a:r>
              <a:rPr lang="en-US" dirty="0" smtClean="0"/>
              <a:t>, x</a:t>
            </a:r>
            <a:r>
              <a:rPr lang="en-US" baseline="-25000" dirty="0" smtClean="0"/>
              <a:t>i</a:t>
            </a:r>
            <a:r>
              <a:rPr lang="en-US" baseline="30000" dirty="0" smtClean="0"/>
              <a:t>2</a:t>
            </a:r>
            <a:r>
              <a:rPr lang="en-US" dirty="0" smtClean="0"/>
              <a:t>)</a:t>
            </a:r>
            <a:endParaRPr lang="en-US" dirty="0"/>
          </a:p>
        </p:txBody>
      </p:sp>
      <p:pic>
        <p:nvPicPr>
          <p:cNvPr id="4" name="Picture 3" descr="Screen Shot 2013-10-21 at 10.51.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0680" y="1240336"/>
            <a:ext cx="6146800" cy="5232400"/>
          </a:xfrm>
          <a:prstGeom prst="rect">
            <a:avLst/>
          </a:prstGeom>
        </p:spPr>
      </p:pic>
      <p:sp>
        <p:nvSpPr>
          <p:cNvPr id="5" name="TextBox 4"/>
          <p:cNvSpPr txBox="1"/>
          <p:nvPr/>
        </p:nvSpPr>
        <p:spPr>
          <a:xfrm>
            <a:off x="939133" y="6467931"/>
            <a:ext cx="5770204" cy="297517"/>
          </a:xfrm>
          <a:prstGeom prst="rect">
            <a:avLst/>
          </a:prstGeom>
          <a:noFill/>
        </p:spPr>
        <p:txBody>
          <a:bodyPr wrap="none" rtlCol="0">
            <a:spAutoFit/>
          </a:bodyPr>
          <a:lstStyle/>
          <a:p>
            <a:r>
              <a:rPr lang="en-US" sz="2000" baseline="30000" dirty="0"/>
              <a:t> William S Nobel</a:t>
            </a:r>
            <a:r>
              <a:rPr lang="en-US" sz="2000" baseline="30000" dirty="0" smtClean="0"/>
              <a:t>. What </a:t>
            </a:r>
            <a:r>
              <a:rPr lang="en-US" sz="2000" baseline="30000" dirty="0"/>
              <a:t>is a support vector machine</a:t>
            </a:r>
            <a:r>
              <a:rPr lang="en-US" sz="2000" baseline="30000" dirty="0" smtClean="0"/>
              <a:t>? Nature Biotechnology. 2006</a:t>
            </a:r>
            <a:endParaRPr lang="en-US" sz="2000" dirty="0"/>
          </a:p>
        </p:txBody>
      </p:sp>
    </p:spTree>
    <p:extLst>
      <p:ext uri="{BB962C8B-B14F-4D97-AF65-F5344CB8AC3E}">
        <p14:creationId xmlns:p14="http://schemas.microsoft.com/office/powerpoint/2010/main" val="1322174758"/>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18766"/>
            <a:ext cx="8229600" cy="6171529"/>
          </a:xfrm>
        </p:spPr>
        <p:txBody>
          <a:bodyPr/>
          <a:lstStyle/>
          <a:p>
            <a:r>
              <a:rPr lang="en-US" dirty="0"/>
              <a:t>Non-linear </a:t>
            </a:r>
            <a:r>
              <a:rPr lang="en-US" dirty="0" smtClean="0"/>
              <a:t>SVM</a:t>
            </a:r>
          </a:p>
          <a:p>
            <a:pPr lvl="1"/>
            <a:r>
              <a:rPr lang="en-US" sz="2400" dirty="0" smtClean="0"/>
              <a:t>In some cases (e.g. the above example), even </a:t>
            </a:r>
            <a:r>
              <a:rPr lang="en-US" sz="2400" dirty="0" smtClean="0">
                <a:solidFill>
                  <a:srgbClr val="FF0000"/>
                </a:solidFill>
              </a:rPr>
              <a:t>soft-margin </a:t>
            </a:r>
            <a:r>
              <a:rPr lang="en-US" sz="2400" dirty="0" smtClean="0"/>
              <a:t>cannot solve the non-separable problem</a:t>
            </a:r>
          </a:p>
          <a:p>
            <a:pPr lvl="1"/>
            <a:r>
              <a:rPr lang="en-US" sz="2400" dirty="0" smtClean="0"/>
              <a:t>Generally speaking, we can apply </a:t>
            </a:r>
            <a:r>
              <a:rPr lang="en-US" sz="2400" dirty="0" smtClean="0">
                <a:solidFill>
                  <a:srgbClr val="FF0000"/>
                </a:solidFill>
              </a:rPr>
              <a:t>some function </a:t>
            </a:r>
            <a:r>
              <a:rPr lang="en-US" sz="2400" dirty="0" smtClean="0"/>
              <a:t>to the original data points so that different classes become </a:t>
            </a:r>
            <a:r>
              <a:rPr lang="en-US" sz="2400" dirty="0" smtClean="0">
                <a:solidFill>
                  <a:srgbClr val="FF0000"/>
                </a:solidFill>
              </a:rPr>
              <a:t>linearly separable </a:t>
            </a:r>
            <a:r>
              <a:rPr lang="en-US" sz="2400" dirty="0" smtClean="0"/>
              <a:t>(maybe with the help of soft-margin)</a:t>
            </a:r>
          </a:p>
          <a:p>
            <a:pPr lvl="1"/>
            <a:r>
              <a:rPr lang="en-US" sz="2400" dirty="0" smtClean="0"/>
              <a:t>In the above example, the function is f(x) = (x, x</a:t>
            </a:r>
            <a:r>
              <a:rPr lang="en-US" sz="2400" baseline="30000" dirty="0" smtClean="0"/>
              <a:t>2</a:t>
            </a:r>
            <a:r>
              <a:rPr lang="en-US" sz="2400" dirty="0" smtClean="0"/>
              <a:t>)</a:t>
            </a:r>
          </a:p>
          <a:p>
            <a:pPr lvl="1"/>
            <a:endParaRPr lang="en-US" sz="2400" dirty="0"/>
          </a:p>
          <a:p>
            <a:pPr lvl="1"/>
            <a:r>
              <a:rPr lang="en-US" sz="2400" dirty="0" smtClean="0"/>
              <a:t>The </a:t>
            </a:r>
            <a:r>
              <a:rPr lang="en-US" sz="2400" dirty="0" smtClean="0">
                <a:solidFill>
                  <a:srgbClr val="FF0000"/>
                </a:solidFill>
              </a:rPr>
              <a:t>most import trick</a:t>
            </a:r>
            <a:r>
              <a:rPr lang="en-US" sz="2400" dirty="0" smtClean="0"/>
              <a:t> in SVM: to allow for the transformation, we only need to define the “</a:t>
            </a:r>
            <a:r>
              <a:rPr lang="en-US" sz="2400" dirty="0" smtClean="0">
                <a:solidFill>
                  <a:srgbClr val="FF0000"/>
                </a:solidFill>
              </a:rPr>
              <a:t>kernel function</a:t>
            </a:r>
            <a:r>
              <a:rPr lang="en-US" sz="2400" dirty="0" smtClean="0"/>
              <a:t>”, </a:t>
            </a:r>
          </a:p>
          <a:p>
            <a:pPr lvl="1"/>
            <a:endParaRPr lang="en-US" sz="2400" dirty="0" smtClean="0"/>
          </a:p>
          <a:p>
            <a:pPr lvl="1"/>
            <a:r>
              <a:rPr lang="en-US" sz="2400" dirty="0" smtClean="0"/>
              <a:t>The above example essentially uses a polynomial kernel</a:t>
            </a:r>
            <a:endParaRPr lang="en-US" sz="2400" dirty="0"/>
          </a:p>
        </p:txBody>
      </p:sp>
      <p:graphicFrame>
        <p:nvGraphicFramePr>
          <p:cNvPr id="4" name="Object 3"/>
          <p:cNvGraphicFramePr>
            <a:graphicFrameLocks noChangeAspect="1"/>
          </p:cNvGraphicFramePr>
          <p:nvPr>
            <p:extLst>
              <p:ext uri="{D42A27DB-BD31-4B8C-83A1-F6EECF244321}">
                <p14:modId xmlns:p14="http://schemas.microsoft.com/office/powerpoint/2010/main" val="3060635260"/>
              </p:ext>
            </p:extLst>
          </p:nvPr>
        </p:nvGraphicFramePr>
        <p:xfrm>
          <a:off x="2615158" y="4745780"/>
          <a:ext cx="2724945" cy="441883"/>
        </p:xfrm>
        <a:graphic>
          <a:graphicData uri="http://schemas.openxmlformats.org/presentationml/2006/ole">
            <mc:AlternateContent xmlns:mc="http://schemas.openxmlformats.org/markup-compatibility/2006">
              <mc:Choice xmlns:v="urn:schemas-microsoft-com:vml" Requires="v">
                <p:oleObj spid="_x0000_s192530" name="Equation" r:id="rId3" imgW="1409700" imgH="228600" progId="Equation.3">
                  <p:embed/>
                </p:oleObj>
              </mc:Choice>
              <mc:Fallback>
                <p:oleObj name="Equation" r:id="rId3" imgW="1409700" imgH="228600" progId="Equation.3">
                  <p:embed/>
                  <p:pic>
                    <p:nvPicPr>
                      <p:cNvPr id="0" name=""/>
                      <p:cNvPicPr/>
                      <p:nvPr/>
                    </p:nvPicPr>
                    <p:blipFill>
                      <a:blip r:embed="rId4"/>
                      <a:stretch>
                        <a:fillRect/>
                      </a:stretch>
                    </p:blipFill>
                    <p:spPr>
                      <a:xfrm>
                        <a:off x="2615158" y="4745780"/>
                        <a:ext cx="2724945" cy="441883"/>
                      </a:xfrm>
                      <a:prstGeom prst="rect">
                        <a:avLst/>
                      </a:prstGeom>
                    </p:spPr>
                  </p:pic>
                </p:oleObj>
              </mc:Fallback>
            </mc:AlternateContent>
          </a:graphicData>
        </a:graphic>
      </p:graphicFrame>
    </p:spTree>
    <p:extLst>
      <p:ext uri="{BB962C8B-B14F-4D97-AF65-F5344CB8AC3E}">
        <p14:creationId xmlns:p14="http://schemas.microsoft.com/office/powerpoint/2010/main" val="137670521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p:txBody>
          <a:bodyPr>
            <a:normAutofit fontScale="90000"/>
          </a:bodyPr>
          <a:lstStyle/>
          <a:p>
            <a:pPr eaLnBrk="1" hangingPunct="1"/>
            <a:r>
              <a:rPr lang="en-US">
                <a:latin typeface="Arial" charset="0"/>
                <a:ea typeface="ＭＳ Ｐゴシック" charset="0"/>
                <a:cs typeface="ＭＳ Ｐゴシック" charset="0"/>
              </a:rPr>
              <a:t>Use clusters to predict Response</a:t>
            </a:r>
          </a:p>
        </p:txBody>
      </p:sp>
      <p:graphicFrame>
        <p:nvGraphicFramePr>
          <p:cNvPr id="87042" name="Object 2"/>
          <p:cNvGraphicFramePr>
            <a:graphicFrameLocks noChangeAspect="1"/>
          </p:cNvGraphicFramePr>
          <p:nvPr/>
        </p:nvGraphicFramePr>
        <p:xfrm>
          <a:off x="0" y="1824038"/>
          <a:ext cx="8610600" cy="5033962"/>
        </p:xfrm>
        <a:graphic>
          <a:graphicData uri="http://schemas.openxmlformats.org/presentationml/2006/ole">
            <mc:AlternateContent xmlns:mc="http://schemas.openxmlformats.org/markup-compatibility/2006">
              <mc:Choice xmlns:v="urn:schemas-microsoft-com:vml" Requires="v">
                <p:oleObj spid="_x0000_s18452" name="Image" r:id="rId3" imgW="4267570" imgH="2493480" progId="Photoshop.Image.5">
                  <p:embed/>
                </p:oleObj>
              </mc:Choice>
              <mc:Fallback>
                <p:oleObj name="Image" r:id="rId3" imgW="4267570" imgH="2493480" progId="Photoshop.Image.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24038"/>
                        <a:ext cx="8610600" cy="503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09490255"/>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65101"/>
            <a:ext cx="8229600" cy="6232067"/>
          </a:xfrm>
        </p:spPr>
        <p:txBody>
          <a:bodyPr/>
          <a:lstStyle/>
          <a:p>
            <a:r>
              <a:rPr lang="en-US" dirty="0" smtClean="0"/>
              <a:t>The </a:t>
            </a:r>
            <a:r>
              <a:rPr lang="en-US" dirty="0" smtClean="0">
                <a:solidFill>
                  <a:srgbClr val="FF0000"/>
                </a:solidFill>
              </a:rPr>
              <a:t>“kernel trick”</a:t>
            </a:r>
          </a:p>
          <a:p>
            <a:pPr lvl="1"/>
            <a:r>
              <a:rPr lang="en-US" sz="2400" dirty="0" smtClean="0"/>
              <a:t>In optimization theory, a constrained optimization problem can be formulated into its dual problem (the original problem is called primal problem)</a:t>
            </a:r>
          </a:p>
          <a:p>
            <a:pPr lvl="1"/>
            <a:endParaRPr lang="en-US" sz="2400" dirty="0" smtClean="0"/>
          </a:p>
          <a:p>
            <a:pPr lvl="1"/>
            <a:r>
              <a:rPr lang="en-US" sz="2400" dirty="0" smtClean="0"/>
              <a:t>The dual formulation of SVM can be expressed as:</a:t>
            </a:r>
          </a:p>
          <a:p>
            <a:pPr lvl="1"/>
            <a:endParaRPr lang="en-US" sz="2400" dirty="0" smtClean="0"/>
          </a:p>
          <a:p>
            <a:pPr lvl="1"/>
            <a:r>
              <a:rPr lang="en-US" sz="2400" dirty="0" smtClean="0"/>
              <a:t>                                                                ,  </a:t>
            </a:r>
            <a:r>
              <a:rPr lang="en-US" sz="2400" dirty="0"/>
              <a:t>s</a:t>
            </a:r>
            <a:r>
              <a:rPr lang="en-US" sz="2400" dirty="0" smtClean="0"/>
              <a:t>ubject to </a:t>
            </a:r>
          </a:p>
          <a:p>
            <a:pPr lvl="1"/>
            <a:endParaRPr lang="en-US" sz="2400" dirty="0"/>
          </a:p>
          <a:p>
            <a:pPr lvl="1"/>
            <a:endParaRPr lang="en-US" sz="2400" dirty="0" smtClean="0"/>
          </a:p>
          <a:p>
            <a:pPr lvl="1"/>
            <a:endParaRPr lang="en-US" sz="2400" dirty="0" smtClean="0"/>
          </a:p>
          <a:p>
            <a:pPr lvl="1"/>
            <a:r>
              <a:rPr lang="en-US" sz="2400" dirty="0" smtClean="0"/>
              <a:t>The </a:t>
            </a:r>
            <a:r>
              <a:rPr lang="en-US" sz="2400" dirty="0" smtClean="0">
                <a:solidFill>
                  <a:srgbClr val="FF0000"/>
                </a:solidFill>
              </a:rPr>
              <a:t>“Kernel”</a:t>
            </a:r>
            <a:r>
              <a:rPr lang="en-US" sz="2400" dirty="0" smtClean="0"/>
              <a:t>:             , can be replaced by more sophisticated </a:t>
            </a:r>
            <a:r>
              <a:rPr lang="en-US" sz="2400" dirty="0" smtClean="0">
                <a:solidFill>
                  <a:srgbClr val="FF0000"/>
                </a:solidFill>
              </a:rPr>
              <a:t>kernels</a:t>
            </a:r>
            <a:r>
              <a:rPr lang="en-US" sz="2400" dirty="0" smtClean="0"/>
              <a:t>: </a:t>
            </a:r>
            <a:endParaRPr lang="en-US" sz="2400" dirty="0"/>
          </a:p>
        </p:txBody>
      </p:sp>
      <p:graphicFrame>
        <p:nvGraphicFramePr>
          <p:cNvPr id="4" name="Object 3"/>
          <p:cNvGraphicFramePr>
            <a:graphicFrameLocks noChangeAspect="1"/>
          </p:cNvGraphicFramePr>
          <p:nvPr>
            <p:extLst>
              <p:ext uri="{D42A27DB-BD31-4B8C-83A1-F6EECF244321}">
                <p14:modId xmlns:p14="http://schemas.microsoft.com/office/powerpoint/2010/main" val="4111035962"/>
              </p:ext>
            </p:extLst>
          </p:nvPr>
        </p:nvGraphicFramePr>
        <p:xfrm>
          <a:off x="1232211" y="3346450"/>
          <a:ext cx="4438650" cy="1047750"/>
        </p:xfrm>
        <a:graphic>
          <a:graphicData uri="http://schemas.openxmlformats.org/presentationml/2006/ole">
            <mc:AlternateContent xmlns:mc="http://schemas.openxmlformats.org/markup-compatibility/2006">
              <mc:Choice xmlns:v="urn:schemas-microsoft-com:vml" Requires="v">
                <p:oleObj spid="_x0000_s193614" name="Equation" r:id="rId3" imgW="2209800" imgH="520700" progId="Equation.3">
                  <p:embed/>
                </p:oleObj>
              </mc:Choice>
              <mc:Fallback>
                <p:oleObj name="Equation" r:id="rId3" imgW="2209800" imgH="520700" progId="Equation.3">
                  <p:embed/>
                  <p:pic>
                    <p:nvPicPr>
                      <p:cNvPr id="0" name=""/>
                      <p:cNvPicPr/>
                      <p:nvPr/>
                    </p:nvPicPr>
                    <p:blipFill>
                      <a:blip r:embed="rId4"/>
                      <a:stretch>
                        <a:fillRect/>
                      </a:stretch>
                    </p:blipFill>
                    <p:spPr>
                      <a:xfrm>
                        <a:off x="1232211" y="3346450"/>
                        <a:ext cx="4438650" cy="104775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235388966"/>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193615" name="Equation" r:id="rId5" imgW="114300" imgH="165100" progId="Equation.3">
                  <p:embed/>
                </p:oleObj>
              </mc:Choice>
              <mc:Fallback>
                <p:oleObj name="Equation" r:id="rId5" imgW="114300" imgH="165100" progId="Equation.3">
                  <p:embed/>
                  <p:pic>
                    <p:nvPicPr>
                      <p:cNvPr id="0" name=""/>
                      <p:cNvPicPr/>
                      <p:nvPr/>
                    </p:nvPicPr>
                    <p:blipFill>
                      <a:blip r:embed="rId6"/>
                      <a:stretch>
                        <a:fillRect/>
                      </a:stretch>
                    </p:blipFill>
                    <p:spPr>
                      <a:xfrm>
                        <a:off x="4514850" y="3346450"/>
                        <a:ext cx="114300" cy="1651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858643260"/>
              </p:ext>
            </p:extLst>
          </p:nvPr>
        </p:nvGraphicFramePr>
        <p:xfrm>
          <a:off x="1372959" y="4394200"/>
          <a:ext cx="2576513" cy="741362"/>
        </p:xfrm>
        <a:graphic>
          <a:graphicData uri="http://schemas.openxmlformats.org/presentationml/2006/ole">
            <mc:AlternateContent xmlns:mc="http://schemas.openxmlformats.org/markup-compatibility/2006">
              <mc:Choice xmlns:v="urn:schemas-microsoft-com:vml" Requires="v">
                <p:oleObj spid="_x0000_s193616" name="Equation" r:id="rId7" imgW="1282700" imgH="368300" progId="Equation.3">
                  <p:embed/>
                </p:oleObj>
              </mc:Choice>
              <mc:Fallback>
                <p:oleObj name="Equation" r:id="rId7" imgW="1282700" imgH="368300" progId="Equation.3">
                  <p:embed/>
                  <p:pic>
                    <p:nvPicPr>
                      <p:cNvPr id="0" name=""/>
                      <p:cNvPicPr/>
                      <p:nvPr/>
                    </p:nvPicPr>
                    <p:blipFill>
                      <a:blip r:embed="rId8"/>
                      <a:stretch>
                        <a:fillRect/>
                      </a:stretch>
                    </p:blipFill>
                    <p:spPr>
                      <a:xfrm>
                        <a:off x="1372959" y="4394200"/>
                        <a:ext cx="2576513" cy="741362"/>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66443326"/>
              </p:ext>
            </p:extLst>
          </p:nvPr>
        </p:nvGraphicFramePr>
        <p:xfrm>
          <a:off x="3123907" y="5340350"/>
          <a:ext cx="736600" cy="441325"/>
        </p:xfrm>
        <a:graphic>
          <a:graphicData uri="http://schemas.openxmlformats.org/presentationml/2006/ole">
            <mc:AlternateContent xmlns:mc="http://schemas.openxmlformats.org/markup-compatibility/2006">
              <mc:Choice xmlns:v="urn:schemas-microsoft-com:vml" Requires="v">
                <p:oleObj spid="_x0000_s193617" name="Equation" r:id="rId9" imgW="381000" imgH="228600" progId="Equation.3">
                  <p:embed/>
                </p:oleObj>
              </mc:Choice>
              <mc:Fallback>
                <p:oleObj name="Equation" r:id="rId9" imgW="381000" imgH="228600" progId="Equation.3">
                  <p:embed/>
                  <p:pic>
                    <p:nvPicPr>
                      <p:cNvPr id="0" name=""/>
                      <p:cNvPicPr/>
                      <p:nvPr/>
                    </p:nvPicPr>
                    <p:blipFill>
                      <a:blip r:embed="rId10"/>
                      <a:stretch>
                        <a:fillRect/>
                      </a:stretch>
                    </p:blipFill>
                    <p:spPr>
                      <a:xfrm>
                        <a:off x="3123907" y="5340350"/>
                        <a:ext cx="736600" cy="4413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25695552"/>
              </p:ext>
            </p:extLst>
          </p:nvPr>
        </p:nvGraphicFramePr>
        <p:xfrm>
          <a:off x="4132629" y="5710772"/>
          <a:ext cx="2724945" cy="441883"/>
        </p:xfrm>
        <a:graphic>
          <a:graphicData uri="http://schemas.openxmlformats.org/presentationml/2006/ole">
            <mc:AlternateContent xmlns:mc="http://schemas.openxmlformats.org/markup-compatibility/2006">
              <mc:Choice xmlns:v="urn:schemas-microsoft-com:vml" Requires="v">
                <p:oleObj spid="_x0000_s193618" name="Equation" r:id="rId11" imgW="1409700" imgH="228600" progId="Equation.3">
                  <p:embed/>
                </p:oleObj>
              </mc:Choice>
              <mc:Fallback>
                <p:oleObj name="Equation" r:id="rId11" imgW="1409700" imgH="228600" progId="Equation.3">
                  <p:embed/>
                  <p:pic>
                    <p:nvPicPr>
                      <p:cNvPr id="0" name=""/>
                      <p:cNvPicPr/>
                      <p:nvPr/>
                    </p:nvPicPr>
                    <p:blipFill>
                      <a:blip r:embed="rId12"/>
                      <a:stretch>
                        <a:fillRect/>
                      </a:stretch>
                    </p:blipFill>
                    <p:spPr>
                      <a:xfrm>
                        <a:off x="4132629" y="5710772"/>
                        <a:ext cx="2724945" cy="441883"/>
                      </a:xfrm>
                      <a:prstGeom prst="rect">
                        <a:avLst/>
                      </a:prstGeom>
                    </p:spPr>
                  </p:pic>
                </p:oleObj>
              </mc:Fallback>
            </mc:AlternateContent>
          </a:graphicData>
        </a:graphic>
      </p:graphicFrame>
    </p:spTree>
    <p:extLst>
      <p:ext uri="{BB962C8B-B14F-4D97-AF65-F5344CB8AC3E}">
        <p14:creationId xmlns:p14="http://schemas.microsoft.com/office/powerpoint/2010/main" val="2756053450"/>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1436"/>
            <a:ext cx="8229600" cy="6225194"/>
          </a:xfrm>
        </p:spPr>
        <p:txBody>
          <a:bodyPr/>
          <a:lstStyle/>
          <a:p>
            <a:r>
              <a:rPr lang="en-US" dirty="0" smtClean="0"/>
              <a:t>“Support vector machine”, where does the name come from?</a:t>
            </a:r>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sz="2400" dirty="0" smtClean="0"/>
          </a:p>
          <a:p>
            <a:pPr lvl="1"/>
            <a:endParaRPr lang="en-US" sz="2400" dirty="0"/>
          </a:p>
          <a:p>
            <a:pPr lvl="1"/>
            <a:r>
              <a:rPr lang="en-US" sz="2400" dirty="0" smtClean="0"/>
              <a:t>The x</a:t>
            </a:r>
            <a:r>
              <a:rPr lang="en-US" sz="2400" baseline="-25000" dirty="0" smtClean="0"/>
              <a:t>i</a:t>
            </a:r>
            <a:r>
              <a:rPr lang="en-US" sz="2400" dirty="0" smtClean="0"/>
              <a:t> for which </a:t>
            </a:r>
            <a:r>
              <a:rPr lang="el-GR" sz="2400" dirty="0" smtClean="0"/>
              <a:t>α</a:t>
            </a:r>
            <a:r>
              <a:rPr lang="en-US" sz="2400" baseline="-25000" dirty="0" err="1" smtClean="0"/>
              <a:t>i</a:t>
            </a:r>
            <a:r>
              <a:rPr lang="en-US" sz="2400" baseline="-25000" dirty="0" smtClean="0"/>
              <a:t> </a:t>
            </a:r>
            <a:r>
              <a:rPr lang="en-US" sz="2400" dirty="0" smtClean="0"/>
              <a:t>&gt; 0 are called </a:t>
            </a:r>
            <a:r>
              <a:rPr lang="en-US" sz="2400" dirty="0" smtClean="0">
                <a:solidFill>
                  <a:srgbClr val="FF0000"/>
                </a:solidFill>
              </a:rPr>
              <a:t>support vectors</a:t>
            </a:r>
          </a:p>
          <a:p>
            <a:pPr lvl="1"/>
            <a:r>
              <a:rPr lang="en-US" sz="2400" dirty="0" smtClean="0"/>
              <a:t>They fall between or right on the separating margins</a:t>
            </a:r>
            <a:endParaRPr lang="en-US" sz="2400" dirty="0"/>
          </a:p>
          <a:p>
            <a:pPr marL="0" indent="0">
              <a:buNone/>
            </a:pPr>
            <a:endParaRPr lang="en-US" dirty="0"/>
          </a:p>
          <a:p>
            <a:endParaRPr lang="en-US" dirty="0" smtClean="0"/>
          </a:p>
          <a:p>
            <a:endParaRPr lang="en-US" dirty="0"/>
          </a:p>
          <a:p>
            <a:endParaRPr lang="en-US" dirty="0" smtClean="0"/>
          </a:p>
        </p:txBody>
      </p:sp>
      <p:pic>
        <p:nvPicPr>
          <p:cNvPr id="4" name="Picture 3" descr="Screen Shot 2013-10-21 at 11.54.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7016" y="1666044"/>
            <a:ext cx="5301889" cy="3611062"/>
          </a:xfrm>
          <a:prstGeom prst="rect">
            <a:avLst/>
          </a:prstGeom>
        </p:spPr>
      </p:pic>
    </p:spTree>
    <p:extLst>
      <p:ext uri="{BB962C8B-B14F-4D97-AF65-F5344CB8AC3E}">
        <p14:creationId xmlns:p14="http://schemas.microsoft.com/office/powerpoint/2010/main" val="1269401981"/>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9324"/>
            <a:ext cx="8229600" cy="5696839"/>
          </a:xfrm>
        </p:spPr>
        <p:txBody>
          <a:bodyPr>
            <a:normAutofit lnSpcReduction="10000"/>
          </a:bodyPr>
          <a:lstStyle/>
          <a:p>
            <a:r>
              <a:rPr lang="en-US" dirty="0" smtClean="0"/>
              <a:t>Two commonly used kernels (and there are more)</a:t>
            </a:r>
            <a:endParaRPr lang="en-US" dirty="0"/>
          </a:p>
          <a:p>
            <a:r>
              <a:rPr lang="en-US" dirty="0" smtClean="0"/>
              <a:t>Polynomial kernel:</a:t>
            </a:r>
          </a:p>
          <a:p>
            <a:pPr lvl="1"/>
            <a:r>
              <a:rPr lang="en-US" dirty="0"/>
              <a:t> </a:t>
            </a:r>
          </a:p>
          <a:p>
            <a:pPr lvl="1"/>
            <a:r>
              <a:rPr lang="en-US" sz="2400" dirty="0"/>
              <a:t>a = 1 (inhomogeneous) or 0 (homogenous)</a:t>
            </a:r>
          </a:p>
          <a:p>
            <a:pPr lvl="1"/>
            <a:r>
              <a:rPr lang="en-US" sz="2400" dirty="0"/>
              <a:t>d </a:t>
            </a:r>
            <a:r>
              <a:rPr lang="en-US" sz="2400" dirty="0" smtClean="0"/>
              <a:t>controls </a:t>
            </a:r>
            <a:r>
              <a:rPr lang="en-US" sz="2400" dirty="0"/>
              <a:t>the </a:t>
            </a:r>
            <a:r>
              <a:rPr lang="en-US" sz="2400" dirty="0">
                <a:solidFill>
                  <a:srgbClr val="FF0000"/>
                </a:solidFill>
              </a:rPr>
              <a:t>degree</a:t>
            </a:r>
            <a:r>
              <a:rPr lang="en-US" sz="2400" dirty="0"/>
              <a:t> of polynomial and henceforth </a:t>
            </a:r>
            <a:r>
              <a:rPr lang="en-US" sz="2400" dirty="0" smtClean="0"/>
              <a:t>the </a:t>
            </a:r>
            <a:r>
              <a:rPr lang="en-US" sz="2400" dirty="0" smtClean="0">
                <a:solidFill>
                  <a:srgbClr val="FF0000"/>
                </a:solidFill>
              </a:rPr>
              <a:t>flexibility</a:t>
            </a:r>
            <a:r>
              <a:rPr lang="en-US" sz="2400" dirty="0"/>
              <a:t> </a:t>
            </a:r>
            <a:r>
              <a:rPr lang="en-US" sz="2400" dirty="0" smtClean="0"/>
              <a:t>of the classifier</a:t>
            </a:r>
          </a:p>
          <a:p>
            <a:pPr lvl="1"/>
            <a:r>
              <a:rPr lang="en-US" sz="2400" dirty="0"/>
              <a:t>d</a:t>
            </a:r>
            <a:r>
              <a:rPr lang="en-US" sz="2400" dirty="0" smtClean="0"/>
              <a:t>egenerates to linear kernel when a = 0 and d = 1</a:t>
            </a:r>
            <a:endParaRPr lang="en-US" dirty="0" smtClean="0"/>
          </a:p>
          <a:p>
            <a:r>
              <a:rPr lang="en-US" dirty="0" smtClean="0"/>
              <a:t>Gaussian kernel:</a:t>
            </a:r>
          </a:p>
          <a:p>
            <a:pPr lvl="1"/>
            <a:r>
              <a:rPr lang="el-GR" dirty="0" smtClean="0"/>
              <a:t> </a:t>
            </a:r>
          </a:p>
          <a:p>
            <a:pPr lvl="1"/>
            <a:r>
              <a:rPr lang="en-US" sz="2400" dirty="0" smtClean="0"/>
              <a:t> </a:t>
            </a:r>
            <a:r>
              <a:rPr lang="el-GR" sz="2400" dirty="0" smtClean="0"/>
              <a:t>σ</a:t>
            </a:r>
            <a:r>
              <a:rPr lang="en-US" sz="2400" dirty="0" smtClean="0"/>
              <a:t> controls the </a:t>
            </a:r>
            <a:r>
              <a:rPr lang="en-US" sz="2400" dirty="0" smtClean="0">
                <a:solidFill>
                  <a:srgbClr val="FF0000"/>
                </a:solidFill>
              </a:rPr>
              <a:t>width</a:t>
            </a:r>
            <a:r>
              <a:rPr lang="en-US" sz="2400" dirty="0" smtClean="0"/>
              <a:t> of the Gaussian and plays a similar role as d in the polynomial kernels</a:t>
            </a:r>
          </a:p>
        </p:txBody>
      </p:sp>
      <p:graphicFrame>
        <p:nvGraphicFramePr>
          <p:cNvPr id="4" name="Object 3"/>
          <p:cNvGraphicFramePr>
            <a:graphicFrameLocks noChangeAspect="1"/>
          </p:cNvGraphicFramePr>
          <p:nvPr>
            <p:extLst>
              <p:ext uri="{D42A27DB-BD31-4B8C-83A1-F6EECF244321}">
                <p14:modId xmlns:p14="http://schemas.microsoft.com/office/powerpoint/2010/main" val="603376580"/>
              </p:ext>
            </p:extLst>
          </p:nvPr>
        </p:nvGraphicFramePr>
        <p:xfrm>
          <a:off x="1286439" y="1965145"/>
          <a:ext cx="2769952" cy="508248"/>
        </p:xfrm>
        <a:graphic>
          <a:graphicData uri="http://schemas.openxmlformats.org/presentationml/2006/ole">
            <mc:AlternateContent xmlns:mc="http://schemas.openxmlformats.org/markup-compatibility/2006">
              <mc:Choice xmlns:v="urn:schemas-microsoft-com:vml" Requires="v">
                <p:oleObj spid="_x0000_s194595" name="Equation" r:id="rId3" imgW="1384300" imgH="254000" progId="Equation.3">
                  <p:embed/>
                </p:oleObj>
              </mc:Choice>
              <mc:Fallback>
                <p:oleObj name="Equation" r:id="rId3" imgW="1384300" imgH="254000" progId="Equation.3">
                  <p:embed/>
                  <p:pic>
                    <p:nvPicPr>
                      <p:cNvPr id="0" name=""/>
                      <p:cNvPicPr/>
                      <p:nvPr/>
                    </p:nvPicPr>
                    <p:blipFill>
                      <a:blip r:embed="rId4"/>
                      <a:stretch>
                        <a:fillRect/>
                      </a:stretch>
                    </p:blipFill>
                    <p:spPr>
                      <a:xfrm>
                        <a:off x="1286439" y="1965145"/>
                        <a:ext cx="2769952" cy="508248"/>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529916862"/>
              </p:ext>
            </p:extLst>
          </p:nvPr>
        </p:nvGraphicFramePr>
        <p:xfrm>
          <a:off x="1293181" y="4521731"/>
          <a:ext cx="3481388" cy="508000"/>
        </p:xfrm>
        <a:graphic>
          <a:graphicData uri="http://schemas.openxmlformats.org/presentationml/2006/ole">
            <mc:AlternateContent xmlns:mc="http://schemas.openxmlformats.org/markup-compatibility/2006">
              <mc:Choice xmlns:v="urn:schemas-microsoft-com:vml" Requires="v">
                <p:oleObj spid="_x0000_s194596" name="Equation" r:id="rId5" imgW="1739900" imgH="254000" progId="Equation.3">
                  <p:embed/>
                </p:oleObj>
              </mc:Choice>
              <mc:Fallback>
                <p:oleObj name="Equation" r:id="rId5" imgW="1739900" imgH="254000" progId="Equation.3">
                  <p:embed/>
                  <p:pic>
                    <p:nvPicPr>
                      <p:cNvPr id="0" name=""/>
                      <p:cNvPicPr/>
                      <p:nvPr/>
                    </p:nvPicPr>
                    <p:blipFill>
                      <a:blip r:embed="rId6"/>
                      <a:stretch>
                        <a:fillRect/>
                      </a:stretch>
                    </p:blipFill>
                    <p:spPr>
                      <a:xfrm>
                        <a:off x="1293181" y="4521731"/>
                        <a:ext cx="3481388" cy="508000"/>
                      </a:xfrm>
                      <a:prstGeom prst="rect">
                        <a:avLst/>
                      </a:prstGeom>
                    </p:spPr>
                  </p:pic>
                </p:oleObj>
              </mc:Fallback>
            </mc:AlternateContent>
          </a:graphicData>
        </a:graphic>
      </p:graphicFrame>
    </p:spTree>
    <p:extLst>
      <p:ext uri="{BB962C8B-B14F-4D97-AF65-F5344CB8AC3E}">
        <p14:creationId xmlns:p14="http://schemas.microsoft.com/office/powerpoint/2010/main" val="1954155746"/>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1436"/>
            <a:ext cx="8229600" cy="5714728"/>
          </a:xfrm>
        </p:spPr>
        <p:txBody>
          <a:bodyPr/>
          <a:lstStyle/>
          <a:p>
            <a:r>
              <a:rPr lang="en-US" sz="2800" dirty="0" smtClean="0"/>
              <a:t>Questions for practitioners: Which kernel to use? How to choose parameters?</a:t>
            </a:r>
            <a:endParaRPr lang="en-US" sz="2400" dirty="0" smtClean="0"/>
          </a:p>
          <a:p>
            <a:pPr lvl="1"/>
            <a:r>
              <a:rPr lang="en-US" sz="2400" dirty="0" smtClean="0"/>
              <a:t>Trial and error</a:t>
            </a:r>
          </a:p>
          <a:p>
            <a:pPr lvl="1"/>
            <a:r>
              <a:rPr lang="en-US" sz="2400" dirty="0" smtClean="0"/>
              <a:t>Cross-validation</a:t>
            </a:r>
          </a:p>
          <a:p>
            <a:endParaRPr lang="en-US" sz="2800" dirty="0" smtClean="0"/>
          </a:p>
          <a:p>
            <a:r>
              <a:rPr lang="en-US" sz="2800" dirty="0" smtClean="0"/>
              <a:t>High-degree kernels always fit the training data well, but at increased risks of over-fitting, i.e. the classifier will not generalize to new data points</a:t>
            </a:r>
          </a:p>
          <a:p>
            <a:pPr lvl="1"/>
            <a:endParaRPr lang="en-US" sz="2400" dirty="0" smtClean="0"/>
          </a:p>
          <a:p>
            <a:pPr lvl="1"/>
            <a:r>
              <a:rPr lang="en-US" sz="2400" dirty="0" smtClean="0"/>
              <a:t>One needs to find a balance between </a:t>
            </a:r>
            <a:r>
              <a:rPr lang="en-US" sz="2400" dirty="0" smtClean="0">
                <a:solidFill>
                  <a:srgbClr val="FF0000"/>
                </a:solidFill>
              </a:rPr>
              <a:t>classification accuracy</a:t>
            </a:r>
            <a:r>
              <a:rPr lang="en-US" sz="2400" dirty="0" smtClean="0"/>
              <a:t> on the training data and </a:t>
            </a:r>
            <a:r>
              <a:rPr lang="en-US" sz="2400" dirty="0" smtClean="0">
                <a:solidFill>
                  <a:srgbClr val="FF0000"/>
                </a:solidFill>
              </a:rPr>
              <a:t>regularity</a:t>
            </a:r>
            <a:r>
              <a:rPr lang="en-US" sz="2400" dirty="0" smtClean="0"/>
              <a:t> of the kernel (not allowing the kernel to be too flexible)</a:t>
            </a:r>
            <a:endParaRPr lang="en-US" sz="2400" dirty="0"/>
          </a:p>
        </p:txBody>
      </p:sp>
    </p:spTree>
    <p:extLst>
      <p:ext uri="{BB962C8B-B14F-4D97-AF65-F5344CB8AC3E}">
        <p14:creationId xmlns:p14="http://schemas.microsoft.com/office/powerpoint/2010/main" val="547716882"/>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61874"/>
            <a:ext cx="8229600" cy="5464289"/>
          </a:xfrm>
        </p:spPr>
        <p:txBody>
          <a:bodyPr>
            <a:normAutofit/>
          </a:bodyPr>
          <a:lstStyle/>
          <a:p>
            <a:r>
              <a:rPr lang="en-US" sz="2800" dirty="0" smtClean="0"/>
              <a:t>A low-degree kernel (left) and an over-fitting high-degree kernel (right)</a:t>
            </a:r>
            <a:endParaRPr lang="en-US" sz="2800" dirty="0"/>
          </a:p>
        </p:txBody>
      </p:sp>
      <p:pic>
        <p:nvPicPr>
          <p:cNvPr id="4" name="Picture 3" descr="Screen Shot 2013-10-22 at 12.37.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850" y="2323090"/>
            <a:ext cx="8213950" cy="3475132"/>
          </a:xfrm>
          <a:prstGeom prst="rect">
            <a:avLst/>
          </a:prstGeom>
        </p:spPr>
      </p:pic>
      <p:sp>
        <p:nvSpPr>
          <p:cNvPr id="5" name="TextBox 4"/>
          <p:cNvSpPr txBox="1"/>
          <p:nvPr/>
        </p:nvSpPr>
        <p:spPr>
          <a:xfrm>
            <a:off x="939133" y="6467931"/>
            <a:ext cx="5770204" cy="297517"/>
          </a:xfrm>
          <a:prstGeom prst="rect">
            <a:avLst/>
          </a:prstGeom>
          <a:noFill/>
        </p:spPr>
        <p:txBody>
          <a:bodyPr wrap="none" rtlCol="0">
            <a:spAutoFit/>
          </a:bodyPr>
          <a:lstStyle/>
          <a:p>
            <a:r>
              <a:rPr lang="en-US" sz="2000" baseline="30000" dirty="0"/>
              <a:t> William S Nobel</a:t>
            </a:r>
            <a:r>
              <a:rPr lang="en-US" sz="2000" baseline="30000" dirty="0" smtClean="0"/>
              <a:t>. What </a:t>
            </a:r>
            <a:r>
              <a:rPr lang="en-US" sz="2000" baseline="30000" dirty="0"/>
              <a:t>is a support vector machine</a:t>
            </a:r>
            <a:r>
              <a:rPr lang="en-US" sz="2000" baseline="30000" dirty="0" smtClean="0"/>
              <a:t>? Nature Biotechnology. 2006</a:t>
            </a:r>
            <a:endParaRPr lang="en-US" sz="2000" dirty="0"/>
          </a:p>
        </p:txBody>
      </p:sp>
    </p:spTree>
    <p:extLst>
      <p:ext uri="{BB962C8B-B14F-4D97-AF65-F5344CB8AC3E}">
        <p14:creationId xmlns:p14="http://schemas.microsoft.com/office/powerpoint/2010/main" val="3799844518"/>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4662"/>
            <a:ext cx="8229600" cy="5911501"/>
          </a:xfrm>
        </p:spPr>
        <p:txBody>
          <a:bodyPr/>
          <a:lstStyle/>
          <a:p>
            <a:r>
              <a:rPr lang="en-US" dirty="0" smtClean="0"/>
              <a:t>The parameter C has a similar role</a:t>
            </a:r>
          </a:p>
          <a:p>
            <a:pPr lvl="1"/>
            <a:endParaRPr lang="en-US" sz="2400" dirty="0" smtClean="0"/>
          </a:p>
          <a:p>
            <a:pPr lvl="1"/>
            <a:r>
              <a:rPr lang="en-US" sz="2400" dirty="0" smtClean="0"/>
              <a:t>Large C will make</a:t>
            </a:r>
            <a:r>
              <a:rPr lang="en-US" sz="2400" dirty="0" smtClean="0">
                <a:solidFill>
                  <a:srgbClr val="FF0000"/>
                </a:solidFill>
              </a:rPr>
              <a:t> few classification errors </a:t>
            </a:r>
            <a:r>
              <a:rPr lang="en-US" sz="2400" dirty="0" smtClean="0"/>
              <a:t>on the </a:t>
            </a:r>
            <a:r>
              <a:rPr lang="en-US" sz="2400" dirty="0" smtClean="0">
                <a:solidFill>
                  <a:srgbClr val="FF0000"/>
                </a:solidFill>
              </a:rPr>
              <a:t>training data</a:t>
            </a:r>
          </a:p>
          <a:p>
            <a:pPr lvl="1"/>
            <a:endParaRPr lang="en-US" sz="2400" dirty="0" smtClean="0"/>
          </a:p>
          <a:p>
            <a:pPr lvl="1"/>
            <a:r>
              <a:rPr lang="en-US" sz="2400" dirty="0"/>
              <a:t>B</a:t>
            </a:r>
            <a:r>
              <a:rPr lang="en-US" sz="2400" dirty="0" smtClean="0"/>
              <a:t>ut this may not generalize to the </a:t>
            </a:r>
            <a:r>
              <a:rPr lang="en-US" sz="2400" dirty="0" smtClean="0">
                <a:solidFill>
                  <a:srgbClr val="FF0000"/>
                </a:solidFill>
              </a:rPr>
              <a:t>testing data</a:t>
            </a:r>
          </a:p>
          <a:p>
            <a:pPr lvl="1"/>
            <a:endParaRPr lang="en-US" sz="2400" dirty="0" smtClean="0"/>
          </a:p>
          <a:p>
            <a:pPr lvl="1"/>
            <a:endParaRPr lang="en-US" sz="2400" dirty="0" smtClean="0"/>
          </a:p>
          <a:p>
            <a:pPr lvl="1"/>
            <a:r>
              <a:rPr lang="en-US" sz="2400" dirty="0"/>
              <a:t>S</a:t>
            </a:r>
            <a:r>
              <a:rPr lang="en-US" sz="2400" dirty="0" smtClean="0"/>
              <a:t>mall C pursues a </a:t>
            </a:r>
            <a:r>
              <a:rPr lang="en-US" sz="2400" dirty="0" smtClean="0">
                <a:solidFill>
                  <a:srgbClr val="FF0000"/>
                </a:solidFill>
              </a:rPr>
              <a:t>large separating margin</a:t>
            </a:r>
            <a:r>
              <a:rPr lang="en-US" sz="2400" dirty="0" smtClean="0"/>
              <a:t> at the expenses of some classification errors on the training data.</a:t>
            </a:r>
          </a:p>
          <a:p>
            <a:pPr lvl="1"/>
            <a:endParaRPr lang="en-US" sz="2400" dirty="0"/>
          </a:p>
          <a:p>
            <a:pPr lvl="1"/>
            <a:r>
              <a:rPr lang="en-US" sz="2400" dirty="0"/>
              <a:t>T</a:t>
            </a:r>
            <a:r>
              <a:rPr lang="en-US" sz="2400" dirty="0" smtClean="0"/>
              <a:t>he accuracy more likely to generalize to testing data</a:t>
            </a:r>
          </a:p>
        </p:txBody>
      </p:sp>
    </p:spTree>
    <p:extLst>
      <p:ext uri="{BB962C8B-B14F-4D97-AF65-F5344CB8AC3E}">
        <p14:creationId xmlns:p14="http://schemas.microsoft.com/office/powerpoint/2010/main" val="3837740633"/>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0-22 at 12.47.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4453" y="733627"/>
            <a:ext cx="5269547" cy="5102666"/>
          </a:xfrm>
          <a:prstGeom prst="rect">
            <a:avLst/>
          </a:prstGeom>
        </p:spPr>
      </p:pic>
      <p:pic>
        <p:nvPicPr>
          <p:cNvPr id="5" name="Picture 4" descr="Screen Shot 2013-10-22 at 10.49.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393" y="733627"/>
            <a:ext cx="2323710" cy="4693163"/>
          </a:xfrm>
          <a:prstGeom prst="rect">
            <a:avLst/>
          </a:prstGeom>
        </p:spPr>
      </p:pic>
      <p:sp>
        <p:nvSpPr>
          <p:cNvPr id="6" name="TextBox 5"/>
          <p:cNvSpPr txBox="1"/>
          <p:nvPr/>
        </p:nvSpPr>
        <p:spPr>
          <a:xfrm>
            <a:off x="533822" y="1177892"/>
            <a:ext cx="877163" cy="369332"/>
          </a:xfrm>
          <a:prstGeom prst="rect">
            <a:avLst/>
          </a:prstGeom>
          <a:noFill/>
        </p:spPr>
        <p:txBody>
          <a:bodyPr wrap="none" rtlCol="0">
            <a:spAutoFit/>
          </a:bodyPr>
          <a:lstStyle/>
          <a:p>
            <a:r>
              <a:rPr lang="en-US" dirty="0" smtClean="0"/>
              <a:t>Large C</a:t>
            </a:r>
            <a:endParaRPr lang="en-US" dirty="0"/>
          </a:p>
        </p:txBody>
      </p:sp>
      <p:sp>
        <p:nvSpPr>
          <p:cNvPr id="7" name="TextBox 6"/>
          <p:cNvSpPr txBox="1"/>
          <p:nvPr/>
        </p:nvSpPr>
        <p:spPr>
          <a:xfrm>
            <a:off x="442230" y="2961894"/>
            <a:ext cx="877163" cy="369332"/>
          </a:xfrm>
          <a:prstGeom prst="rect">
            <a:avLst/>
          </a:prstGeom>
          <a:noFill/>
        </p:spPr>
        <p:txBody>
          <a:bodyPr wrap="none" rtlCol="0">
            <a:spAutoFit/>
          </a:bodyPr>
          <a:lstStyle/>
          <a:p>
            <a:r>
              <a:rPr lang="en-US" dirty="0" smtClean="0"/>
              <a:t>Small C</a:t>
            </a:r>
            <a:endParaRPr lang="en-US" dirty="0"/>
          </a:p>
        </p:txBody>
      </p:sp>
      <p:sp>
        <p:nvSpPr>
          <p:cNvPr id="8" name="TextBox 7"/>
          <p:cNvSpPr txBox="1"/>
          <p:nvPr/>
        </p:nvSpPr>
        <p:spPr>
          <a:xfrm>
            <a:off x="239300" y="4931802"/>
            <a:ext cx="1595309" cy="369332"/>
          </a:xfrm>
          <a:prstGeom prst="rect">
            <a:avLst/>
          </a:prstGeom>
          <a:noFill/>
        </p:spPr>
        <p:txBody>
          <a:bodyPr wrap="none" rtlCol="0">
            <a:spAutoFit/>
          </a:bodyPr>
          <a:lstStyle/>
          <a:p>
            <a:r>
              <a:rPr lang="en-US" dirty="0" smtClean="0"/>
              <a:t>Intermediate C</a:t>
            </a:r>
            <a:endParaRPr lang="en-US" dirty="0"/>
          </a:p>
        </p:txBody>
      </p:sp>
      <p:sp>
        <p:nvSpPr>
          <p:cNvPr id="2" name="Rectangle 1"/>
          <p:cNvSpPr/>
          <p:nvPr/>
        </p:nvSpPr>
        <p:spPr>
          <a:xfrm>
            <a:off x="1066799" y="6142496"/>
            <a:ext cx="7027333" cy="369332"/>
          </a:xfrm>
          <a:prstGeom prst="rect">
            <a:avLst/>
          </a:prstGeom>
        </p:spPr>
        <p:txBody>
          <a:bodyPr wrap="square">
            <a:spAutoFit/>
          </a:bodyPr>
          <a:lstStyle/>
          <a:p>
            <a:r>
              <a:rPr lang="en-US" dirty="0"/>
              <a:t>http://</a:t>
            </a:r>
            <a:r>
              <a:rPr lang="en-US" dirty="0" err="1"/>
              <a:t>cbio.ensmp.fr</a:t>
            </a:r>
            <a:r>
              <a:rPr lang="en-US" dirty="0"/>
              <a:t>/~</a:t>
            </a:r>
            <a:r>
              <a:rPr lang="en-US" dirty="0" err="1"/>
              <a:t>jvert</a:t>
            </a:r>
            <a:r>
              <a:rPr lang="en-US" dirty="0"/>
              <a:t>/talks/110401mines/</a:t>
            </a:r>
            <a:r>
              <a:rPr lang="en-US" dirty="0" err="1"/>
              <a:t>mines.pdf</a:t>
            </a:r>
            <a:endParaRPr lang="en-US" dirty="0"/>
          </a:p>
        </p:txBody>
      </p:sp>
    </p:spTree>
    <p:extLst>
      <p:ext uri="{BB962C8B-B14F-4D97-AF65-F5344CB8AC3E}">
        <p14:creationId xmlns:p14="http://schemas.microsoft.com/office/powerpoint/2010/main" val="2793159811"/>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6216"/>
            <a:ext cx="8229600" cy="5839947"/>
          </a:xfrm>
        </p:spPr>
        <p:txBody>
          <a:bodyPr>
            <a:normAutofit lnSpcReduction="10000"/>
          </a:bodyPr>
          <a:lstStyle/>
          <a:p>
            <a:r>
              <a:rPr lang="en-US" dirty="0" smtClean="0"/>
              <a:t>More about kernels</a:t>
            </a:r>
          </a:p>
          <a:p>
            <a:endParaRPr lang="en-US" dirty="0" smtClean="0"/>
          </a:p>
          <a:p>
            <a:pPr lvl="1"/>
            <a:r>
              <a:rPr lang="en-US" sz="2400" dirty="0" smtClean="0"/>
              <a:t>With kernels, non-vector data can be easily handled – we only need to define the kernel function between two objects</a:t>
            </a:r>
          </a:p>
          <a:p>
            <a:pPr lvl="1"/>
            <a:endParaRPr lang="en-US" sz="2400" dirty="0" smtClean="0"/>
          </a:p>
          <a:p>
            <a:pPr lvl="1"/>
            <a:r>
              <a:rPr lang="en-US" sz="2400" dirty="0" smtClean="0"/>
              <a:t>Examples of non-vector biological data include: DNA and protein sequences (“string kernels”), nodes in metabolic or protein-protein interaction networks, microscopy images, </a:t>
            </a:r>
            <a:r>
              <a:rPr lang="en-US" sz="2400" dirty="0" err="1" smtClean="0"/>
              <a:t>etc</a:t>
            </a:r>
            <a:endParaRPr lang="en-US" sz="2400" dirty="0" smtClean="0"/>
          </a:p>
          <a:p>
            <a:pPr lvl="1"/>
            <a:endParaRPr lang="en-US" sz="2400" dirty="0" smtClean="0"/>
          </a:p>
          <a:p>
            <a:pPr lvl="1"/>
            <a:r>
              <a:rPr lang="en-US" sz="2400" dirty="0" smtClean="0"/>
              <a:t>Allows for combining different types of data naturally – define kernels on different data types and combine them with simple algebra</a:t>
            </a:r>
            <a:endParaRPr lang="en-US" dirty="0"/>
          </a:p>
        </p:txBody>
      </p:sp>
    </p:spTree>
    <p:extLst>
      <p:ext uri="{BB962C8B-B14F-4D97-AF65-F5344CB8AC3E}">
        <p14:creationId xmlns:p14="http://schemas.microsoft.com/office/powerpoint/2010/main" val="225177141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a:xfrm>
            <a:off x="685800" y="609600"/>
            <a:ext cx="3048000" cy="1143000"/>
          </a:xfrm>
        </p:spPr>
        <p:txBody>
          <a:bodyPr>
            <a:normAutofit fontScale="90000"/>
          </a:bodyPr>
          <a:lstStyle/>
          <a:p>
            <a:r>
              <a:rPr lang="en-US">
                <a:latin typeface="Arial" charset="0"/>
                <a:ea typeface="ＭＳ Ｐゴシック" charset="0"/>
                <a:cs typeface="ＭＳ Ｐゴシック" charset="0"/>
              </a:rPr>
              <a:t>Agglomerative Clustering</a:t>
            </a:r>
          </a:p>
        </p:txBody>
      </p:sp>
      <p:sp>
        <p:nvSpPr>
          <p:cNvPr id="88066" name="Content Placeholder 2"/>
          <p:cNvSpPr>
            <a:spLocks noGrp="1"/>
          </p:cNvSpPr>
          <p:nvPr>
            <p:ph idx="1"/>
          </p:nvPr>
        </p:nvSpPr>
        <p:spPr>
          <a:xfrm>
            <a:off x="685800" y="1981200"/>
            <a:ext cx="3581400" cy="4638675"/>
          </a:xfrm>
        </p:spPr>
        <p:txBody>
          <a:bodyPr/>
          <a:lstStyle/>
          <a:p>
            <a:r>
              <a:rPr lang="en-US">
                <a:latin typeface="Arial" charset="0"/>
                <a:ea typeface="ＭＳ Ｐゴシック" charset="0"/>
                <a:cs typeface="ＭＳ Ｐゴシック" charset="0"/>
              </a:rPr>
              <a:t>Bottom up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v top down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(K-means, know how many centers)</a:t>
            </a:r>
          </a:p>
          <a:p>
            <a:r>
              <a:rPr lang="en-US">
                <a:latin typeface="Arial" charset="0"/>
                <a:ea typeface="ＭＳ Ｐゴシック" charset="0"/>
                <a:cs typeface="ＭＳ Ｐゴシック" charset="0"/>
              </a:rPr>
              <a:t>Single or multi-link</a:t>
            </a:r>
          </a:p>
          <a:p>
            <a:pPr lvl="1"/>
            <a:r>
              <a:rPr lang="en-US">
                <a:latin typeface="Arial" charset="0"/>
                <a:ea typeface="ＭＳ Ｐゴシック" charset="0"/>
              </a:rPr>
              <a:t>threshold for connection?</a:t>
            </a:r>
          </a:p>
        </p:txBody>
      </p:sp>
      <p:pic>
        <p:nvPicPr>
          <p:cNvPr id="880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60825" y="152400"/>
            <a:ext cx="50831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6604000"/>
            <a:ext cx="6477000" cy="254000"/>
          </a:xfrm>
          <a:prstGeom prst="rect">
            <a:avLst/>
          </a:prstGeom>
        </p:spPr>
        <p:txBody>
          <a:bodyPr>
            <a:spAutoFit/>
          </a:bodyPr>
          <a:lstStyle/>
          <a:p>
            <a:pPr>
              <a:defRPr/>
            </a:pPr>
            <a:r>
              <a:rPr lang="en-US" sz="1050">
                <a:ea typeface="+mn-ea"/>
                <a:cs typeface="+mn-cs"/>
              </a:rPr>
              <a:t>http://commons.wikimedia.org/wiki/File:Hierarchical_clustering_diagram.png</a:t>
            </a:r>
          </a:p>
        </p:txBody>
      </p:sp>
    </p:spTree>
    <p:extLst>
      <p:ext uri="{BB962C8B-B14F-4D97-AF65-F5344CB8AC3E}">
        <p14:creationId xmlns:p14="http://schemas.microsoft.com/office/powerpoint/2010/main" val="3778156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a:xfrm>
            <a:off x="457200" y="304800"/>
            <a:ext cx="2514600" cy="1143000"/>
          </a:xfrm>
        </p:spPr>
        <p:txBody>
          <a:bodyPr/>
          <a:lstStyle/>
          <a:p>
            <a:pPr eaLnBrk="1" hangingPunct="1"/>
            <a:r>
              <a:rPr lang="en-US">
                <a:latin typeface="Arial" charset="0"/>
                <a:ea typeface="ＭＳ Ｐゴシック" charset="0"/>
                <a:cs typeface="ＭＳ Ｐゴシック" charset="0"/>
              </a:rPr>
              <a:t>K-means</a:t>
            </a:r>
          </a:p>
        </p:txBody>
      </p:sp>
      <p:pic>
        <p:nvPicPr>
          <p:cNvPr id="89090"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rcRect l="12816" t="20134" r="20541" b="4774"/>
          <a:stretch>
            <a:fillRect/>
          </a:stretch>
        </p:blipFill>
        <p:spPr>
          <a:xfrm>
            <a:off x="3124200" y="152400"/>
            <a:ext cx="5764213" cy="4876800"/>
          </a:xfrm>
        </p:spPr>
      </p:pic>
      <p:sp>
        <p:nvSpPr>
          <p:cNvPr id="89091" name="Text Box 4"/>
          <p:cNvSpPr txBox="1">
            <a:spLocks noChangeArrowheads="1"/>
          </p:cNvSpPr>
          <p:nvPr/>
        </p:nvSpPr>
        <p:spPr bwMode="auto">
          <a:xfrm>
            <a:off x="228600" y="4953000"/>
            <a:ext cx="8686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800" b="0"/>
              <a:t>1) Pick ten (i.e. k?) random points as putative cluster centers.  </a:t>
            </a:r>
          </a:p>
          <a:p>
            <a:r>
              <a:rPr lang="en-US" sz="1800" b="0"/>
              <a:t>2) Group the points to be clustered by the center to which they are</a:t>
            </a:r>
          </a:p>
          <a:p>
            <a:r>
              <a:rPr lang="en-US" sz="1800" b="0"/>
              <a:t>closest. </a:t>
            </a:r>
          </a:p>
          <a:p>
            <a:r>
              <a:rPr lang="en-US" sz="1800" b="0"/>
              <a:t>3) Then take the mean of each group and repeat, with the means now at</a:t>
            </a:r>
          </a:p>
          <a:p>
            <a:r>
              <a:rPr lang="en-US" sz="1800" b="0"/>
              <a:t>the cluster center.</a:t>
            </a:r>
          </a:p>
          <a:p>
            <a:r>
              <a:rPr lang="en-US" sz="1800" b="0"/>
              <a:t>4)Stop when the centers stop moving.</a:t>
            </a:r>
            <a:endParaRPr lang="en-US" b="0">
              <a:latin typeface="Times New Roman" charset="0"/>
            </a:endParaRPr>
          </a:p>
        </p:txBody>
      </p:sp>
    </p:spTree>
    <p:extLst>
      <p:ext uri="{BB962C8B-B14F-4D97-AF65-F5344CB8AC3E}">
        <p14:creationId xmlns:p14="http://schemas.microsoft.com/office/powerpoint/2010/main" val="162843475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a:xfrm>
            <a:off x="357188" y="609600"/>
            <a:ext cx="5295900" cy="1143000"/>
          </a:xfrm>
        </p:spPr>
        <p:txBody>
          <a:bodyPr>
            <a:normAutofit fontScale="90000"/>
          </a:bodyPr>
          <a:lstStyle/>
          <a:p>
            <a:r>
              <a:rPr lang="en-US">
                <a:latin typeface="Arial" charset="0"/>
                <a:ea typeface="ＭＳ Ｐゴシック" charset="0"/>
                <a:cs typeface="ＭＳ Ｐゴシック" charset="0"/>
              </a:rPr>
              <a:t>Using Genes to Cluster Cancer Samples</a:t>
            </a:r>
          </a:p>
        </p:txBody>
      </p:sp>
      <p:graphicFrame>
        <p:nvGraphicFramePr>
          <p:cNvPr id="90114" name="Object 2"/>
          <p:cNvGraphicFramePr>
            <a:graphicFrameLocks noChangeAspect="1"/>
          </p:cNvGraphicFramePr>
          <p:nvPr/>
        </p:nvGraphicFramePr>
        <p:xfrm>
          <a:off x="146050" y="2393950"/>
          <a:ext cx="8828088" cy="2765425"/>
        </p:xfrm>
        <a:graphic>
          <a:graphicData uri="http://schemas.openxmlformats.org/presentationml/2006/ole">
            <mc:AlternateContent xmlns:mc="http://schemas.openxmlformats.org/markup-compatibility/2006">
              <mc:Choice xmlns:v="urn:schemas-microsoft-com:vml" Requires="v">
                <p:oleObj spid="_x0000_s21524" name="Document" r:id="rId3" imgW="21079365" imgH="6603175" progId="Word.Document.12">
                  <p:link updateAutomatic="1"/>
                </p:oleObj>
              </mc:Choice>
              <mc:Fallback>
                <p:oleObj name="Document" r:id="rId3" imgW="21079365" imgH="6603175"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50" y="2393950"/>
                        <a:ext cx="8828088" cy="276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90115" name="TextBox 4"/>
          <p:cNvSpPr txBox="1">
            <a:spLocks noChangeArrowheads="1"/>
          </p:cNvSpPr>
          <p:nvPr/>
        </p:nvSpPr>
        <p:spPr bwMode="auto">
          <a:xfrm>
            <a:off x="5575300" y="6415088"/>
            <a:ext cx="299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200" i="1"/>
              <a:t>Cheng et al., Genome Biology, 2009</a:t>
            </a:r>
          </a:p>
        </p:txBody>
      </p:sp>
      <p:sp>
        <p:nvSpPr>
          <p:cNvPr id="7" name="Rectangle 6"/>
          <p:cNvSpPr/>
          <p:nvPr/>
        </p:nvSpPr>
        <p:spPr>
          <a:xfrm>
            <a:off x="146050" y="4279900"/>
            <a:ext cx="8150225" cy="1651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9" name="Rectangle 8"/>
          <p:cNvSpPr>
            <a:spLocks noChangeArrowheads="1"/>
          </p:cNvSpPr>
          <p:nvPr/>
        </p:nvSpPr>
        <p:spPr bwMode="auto">
          <a:xfrm>
            <a:off x="7589838" y="2384425"/>
            <a:ext cx="1155700" cy="615950"/>
          </a:xfrm>
          <a:prstGeom prst="rect">
            <a:avLst/>
          </a:prstGeom>
          <a:noFill/>
          <a:ln w="15875">
            <a:solidFill>
              <a:schemeClr val="accent2"/>
            </a:solidFill>
            <a:miter lim="800000"/>
            <a:headEnd/>
            <a:tailEnd/>
          </a:ln>
          <a:effectLst>
            <a:outerShdw blurRad="40000" dist="23000" dir="5400000" rotWithShape="0">
              <a:srgbClr val="000000">
                <a:alpha val="34999"/>
              </a:srgbClr>
            </a:outerShdw>
          </a:effectLst>
        </p:spPr>
        <p:txBody>
          <a:bodyPr anchor="ctr"/>
          <a:lstStyle/>
          <a:p>
            <a:pPr algn="ctr">
              <a:defRPr/>
            </a:pPr>
            <a:endParaRPr lang="en-US">
              <a:solidFill>
                <a:srgbClr val="FFFFFF"/>
              </a:solidFill>
              <a:latin typeface="+mn-lt"/>
              <a:ea typeface="+mn-ea"/>
              <a:cs typeface="+mn-cs"/>
            </a:endParaRPr>
          </a:p>
        </p:txBody>
      </p:sp>
      <p:cxnSp>
        <p:nvCxnSpPr>
          <p:cNvPr id="11" name="Straight Arrow Connector 10"/>
          <p:cNvCxnSpPr>
            <a:cxnSpLocks noChangeShapeType="1"/>
            <a:stCxn id="9" idx="2"/>
            <a:endCxn id="7" idx="3"/>
          </p:cNvCxnSpPr>
          <p:nvPr/>
        </p:nvCxnSpPr>
        <p:spPr bwMode="auto">
          <a:xfrm rot="16200000" flipH="1">
            <a:off x="7554913" y="3621088"/>
            <a:ext cx="1354137" cy="128587"/>
          </a:xfrm>
          <a:prstGeom prst="bentConnector4">
            <a:avLst>
              <a:gd name="adj1" fmla="val 46657"/>
              <a:gd name="adj2" fmla="val 277778"/>
            </a:avLst>
          </a:prstGeom>
          <a:noFill/>
          <a:ln w="25400">
            <a:solidFill>
              <a:srgbClr val="0000FF"/>
            </a:solidFill>
            <a:miter lim="800000"/>
            <a:headEnd/>
            <a:tailEnd type="arrow" w="med" len="med"/>
          </a:ln>
          <a:effectLst>
            <a:outerShdw blurRad="40000" dist="20000" dir="5400000" rotWithShape="0">
              <a:srgbClr val="000000">
                <a:alpha val="37999"/>
              </a:srgbClr>
            </a:outerShdw>
          </a:effectLst>
        </p:spPr>
      </p:cxnSp>
      <p:sp>
        <p:nvSpPr>
          <p:cNvPr id="90119" name="TextBox 12"/>
          <p:cNvSpPr txBox="1">
            <a:spLocks noChangeArrowheads="1"/>
          </p:cNvSpPr>
          <p:nvPr/>
        </p:nvSpPr>
        <p:spPr bwMode="auto">
          <a:xfrm>
            <a:off x="187325" y="5818188"/>
            <a:ext cx="4770438" cy="52705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400" b="0"/>
              <a:t>(1) RE-score profile for diff. miRNA in 1 cancer sample. </a:t>
            </a:r>
          </a:p>
          <a:p>
            <a:pPr eaLnBrk="1" hangingPunct="1"/>
            <a:r>
              <a:rPr lang="en-US" sz="1400" b="0"/>
              <a:t>(2) Tabulate over many different breast cancer samples</a:t>
            </a:r>
          </a:p>
        </p:txBody>
      </p:sp>
      <p:cxnSp>
        <p:nvCxnSpPr>
          <p:cNvPr id="16" name="Straight Arrow Connector 15"/>
          <p:cNvCxnSpPr/>
          <p:nvPr/>
        </p:nvCxnSpPr>
        <p:spPr>
          <a:xfrm rot="5400000" flipH="1" flipV="1">
            <a:off x="1175544" y="5485606"/>
            <a:ext cx="660400" cy="7938"/>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90121" name="Text Box 13"/>
          <p:cNvSpPr txBox="1">
            <a:spLocks noChangeArrowheads="1"/>
          </p:cNvSpPr>
          <p:nvPr/>
        </p:nvSpPr>
        <p:spPr bwMode="auto">
          <a:xfrm>
            <a:off x="6051550" y="787400"/>
            <a:ext cx="2678113" cy="159067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400" b="0"/>
              <a:t>(3) Clustering based on RE score divides samples into 2 main types of cancer</a:t>
            </a:r>
          </a:p>
          <a:p>
            <a:pPr eaLnBrk="1" hangingPunct="1"/>
            <a:endParaRPr lang="en-US" sz="1400" b="0"/>
          </a:p>
          <a:p>
            <a:pPr eaLnBrk="1" hangingPunct="1"/>
            <a:r>
              <a:rPr lang="en-US" sz="1400" b="0"/>
              <a:t>(4) Clustering better than based on indiv. gene expression levels</a:t>
            </a:r>
          </a:p>
        </p:txBody>
      </p:sp>
    </p:spTree>
    <p:extLst>
      <p:ext uri="{BB962C8B-B14F-4D97-AF65-F5344CB8AC3E}">
        <p14:creationId xmlns:p14="http://schemas.microsoft.com/office/powerpoint/2010/main" val="414580225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ChangeArrowheads="1"/>
          </p:cNvSpPr>
          <p:nvPr/>
        </p:nvSpPr>
        <p:spPr bwMode="auto">
          <a:xfrm>
            <a:off x="8312150" y="0"/>
            <a:ext cx="587375" cy="6858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endParaRPr lang="en-US"/>
          </a:p>
        </p:txBody>
      </p:sp>
      <p:pic>
        <p:nvPicPr>
          <p:cNvPr id="91138" name="Picture 3" descr="gene_expression_cluster"/>
          <p:cNvPicPr>
            <a:picLocks noChangeAspect="1" noChangeArrowheads="1"/>
          </p:cNvPicPr>
          <p:nvPr/>
        </p:nvPicPr>
        <p:blipFill>
          <a:blip r:embed="rId4">
            <a:extLst>
              <a:ext uri="{28A0092B-C50C-407E-A947-70E740481C1C}">
                <a14:useLocalDpi xmlns:a14="http://schemas.microsoft.com/office/drawing/2010/main" val="0"/>
              </a:ext>
            </a:extLst>
          </a:blip>
          <a:srcRect l="2110" t="63815" r="69420" b="1886"/>
          <a:stretch>
            <a:fillRect/>
          </a:stretch>
        </p:blipFill>
        <p:spPr bwMode="auto">
          <a:xfrm>
            <a:off x="139700" y="4403725"/>
            <a:ext cx="2376488"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4"/>
          <p:cNvSpPr>
            <a:spLocks noChangeArrowheads="1"/>
          </p:cNvSpPr>
          <p:nvPr/>
        </p:nvSpPr>
        <p:spPr bwMode="auto">
          <a:xfrm>
            <a:off x="6499225" y="0"/>
            <a:ext cx="2536825"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endParaRPr lang="en-US" sz="3600" b="0" u="sng">
              <a:solidFill>
                <a:schemeClr val="tx2"/>
              </a:solidFill>
            </a:endParaRPr>
          </a:p>
        </p:txBody>
      </p:sp>
      <p:sp>
        <p:nvSpPr>
          <p:cNvPr id="91140" name="Rectangle 5"/>
          <p:cNvSpPr>
            <a:spLocks noGrp="1" noChangeArrowheads="1"/>
          </p:cNvSpPr>
          <p:nvPr>
            <p:ph type="title"/>
          </p:nvPr>
        </p:nvSpPr>
        <p:spPr>
          <a:xfrm>
            <a:off x="69850" y="71438"/>
            <a:ext cx="2509838" cy="4094162"/>
          </a:xfrm>
        </p:spPr>
        <p:txBody>
          <a:bodyPr>
            <a:normAutofit fontScale="90000"/>
          </a:bodyPr>
          <a:lstStyle/>
          <a:p>
            <a:pPr eaLnBrk="1" hangingPunct="1"/>
            <a:r>
              <a:rPr lang="en-US">
                <a:latin typeface="Arial" charset="0"/>
                <a:ea typeface="ＭＳ Ｐゴシック" charset="0"/>
                <a:cs typeface="ＭＳ Ｐゴシック" charset="0"/>
              </a:rPr>
              <a:t>Clustering</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the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yeast cell cycle to uncover interacting proteins</a:t>
            </a:r>
            <a:endParaRPr lang="en-US">
              <a:solidFill>
                <a:schemeClr val="accent2"/>
              </a:solidFill>
              <a:latin typeface="Arial" charset="0"/>
              <a:ea typeface="ＭＳ Ｐゴシック" charset="0"/>
              <a:cs typeface="ＭＳ Ｐゴシック" charset="0"/>
            </a:endParaRPr>
          </a:p>
        </p:txBody>
      </p:sp>
      <p:sp>
        <p:nvSpPr>
          <p:cNvPr id="91141" name="Text Box 6"/>
          <p:cNvSpPr txBox="1">
            <a:spLocks noChangeArrowheads="1"/>
          </p:cNvSpPr>
          <p:nvPr/>
        </p:nvSpPr>
        <p:spPr bwMode="auto">
          <a:xfrm>
            <a:off x="7281863" y="357188"/>
            <a:ext cx="15367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endParaRPr lang="en-US" sz="800">
              <a:solidFill>
                <a:srgbClr val="FF00FF"/>
              </a:solidFill>
            </a:endParaRPr>
          </a:p>
        </p:txBody>
      </p:sp>
      <p:grpSp>
        <p:nvGrpSpPr>
          <p:cNvPr id="91142" name="Group 7"/>
          <p:cNvGrpSpPr>
            <a:grpSpLocks/>
          </p:cNvGrpSpPr>
          <p:nvPr/>
        </p:nvGrpSpPr>
        <p:grpSpPr bwMode="auto">
          <a:xfrm>
            <a:off x="3073400" y="817563"/>
            <a:ext cx="5427663" cy="4408487"/>
            <a:chOff x="1936" y="515"/>
            <a:chExt cx="3419" cy="2777"/>
          </a:xfrm>
        </p:grpSpPr>
        <p:graphicFrame>
          <p:nvGraphicFramePr>
            <p:cNvPr id="91148" name="Object 2"/>
            <p:cNvGraphicFramePr>
              <a:graphicFrameLocks noChangeAspect="1"/>
            </p:cNvGraphicFramePr>
            <p:nvPr/>
          </p:nvGraphicFramePr>
          <p:xfrm>
            <a:off x="1936" y="515"/>
            <a:ext cx="3419" cy="2457"/>
          </p:xfrm>
          <a:graphic>
            <a:graphicData uri="http://schemas.openxmlformats.org/presentationml/2006/ole">
              <mc:AlternateContent xmlns:mc="http://schemas.openxmlformats.org/markup-compatibility/2006">
                <mc:Choice xmlns:v="urn:schemas-microsoft-com:vml" Requires="v">
                  <p:oleObj spid="_x0000_s22565" name="Chart" r:id="rId5" imgW="3683000" imgH="2298700" progId="Excel.Chart.8">
                    <p:embed/>
                  </p:oleObj>
                </mc:Choice>
                <mc:Fallback>
                  <p:oleObj name="Chart" r:id="rId5" imgW="3683000" imgH="2298700"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6" y="515"/>
                          <a:ext cx="3419" cy="2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91149" name="Object 3"/>
            <p:cNvGraphicFramePr>
              <a:graphicFrameLocks noChangeAspect="1"/>
            </p:cNvGraphicFramePr>
            <p:nvPr/>
          </p:nvGraphicFramePr>
          <p:xfrm>
            <a:off x="2102" y="2935"/>
            <a:ext cx="3200" cy="357"/>
          </p:xfrm>
          <a:graphic>
            <a:graphicData uri="http://schemas.openxmlformats.org/presentationml/2006/ole">
              <mc:AlternateContent xmlns:mc="http://schemas.openxmlformats.org/markup-compatibility/2006">
                <mc:Choice xmlns:v="urn:schemas-microsoft-com:vml" Requires="v">
                  <p:oleObj spid="_x0000_s22566" name="Image" r:id="rId7" imgW="5917460" imgH="660317" progId="Photoshop.Image.6">
                    <p:embed/>
                  </p:oleObj>
                </mc:Choice>
                <mc:Fallback>
                  <p:oleObj name="Image" r:id="rId7" imgW="5917460" imgH="660317" progId="Photoshop.Image.6">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2" y="2935"/>
                          <a:ext cx="3200" cy="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91143" name="Text Box 10"/>
          <p:cNvSpPr txBox="1">
            <a:spLocks noChangeArrowheads="1"/>
          </p:cNvSpPr>
          <p:nvPr/>
        </p:nvSpPr>
        <p:spPr bwMode="auto">
          <a:xfrm>
            <a:off x="3722688" y="5880100"/>
            <a:ext cx="43037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b="0"/>
              <a:t>Microarray timecourse of </a:t>
            </a:r>
            <a:br>
              <a:rPr lang="en-US" b="0"/>
            </a:br>
            <a:r>
              <a:rPr lang="en-US" b="0"/>
              <a:t>1 ribosomal protein</a:t>
            </a:r>
          </a:p>
        </p:txBody>
      </p:sp>
      <p:grpSp>
        <p:nvGrpSpPr>
          <p:cNvPr id="91144" name="Group 11"/>
          <p:cNvGrpSpPr>
            <a:grpSpLocks/>
          </p:cNvGrpSpPr>
          <p:nvPr/>
        </p:nvGrpSpPr>
        <p:grpSpPr bwMode="auto">
          <a:xfrm>
            <a:off x="2751138" y="1046163"/>
            <a:ext cx="5470525" cy="4627562"/>
            <a:chOff x="1733" y="659"/>
            <a:chExt cx="3446" cy="2915"/>
          </a:xfrm>
        </p:grpSpPr>
        <p:sp>
          <p:nvSpPr>
            <p:cNvPr id="91146" name="Text Box 12"/>
            <p:cNvSpPr txBox="1">
              <a:spLocks noChangeArrowheads="1"/>
            </p:cNvSpPr>
            <p:nvPr/>
          </p:nvSpPr>
          <p:spPr bwMode="auto">
            <a:xfrm rot="-5400000">
              <a:off x="737" y="1655"/>
              <a:ext cx="224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2000" b="0"/>
                <a:t>mRNA expression level (ratio)</a:t>
              </a:r>
            </a:p>
          </p:txBody>
        </p:sp>
        <p:sp>
          <p:nvSpPr>
            <p:cNvPr id="91147" name="Text Box 13"/>
            <p:cNvSpPr txBox="1">
              <a:spLocks noChangeArrowheads="1"/>
            </p:cNvSpPr>
            <p:nvPr/>
          </p:nvSpPr>
          <p:spPr bwMode="auto">
            <a:xfrm>
              <a:off x="4460" y="3286"/>
              <a:ext cx="71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b="0"/>
                <a:t>Time-&gt;</a:t>
              </a:r>
            </a:p>
          </p:txBody>
        </p:sp>
      </p:grpSp>
      <p:sp>
        <p:nvSpPr>
          <p:cNvPr id="91145" name="Text Box 14"/>
          <p:cNvSpPr txBox="1">
            <a:spLocks noChangeArrowheads="1"/>
          </p:cNvSpPr>
          <p:nvPr/>
        </p:nvSpPr>
        <p:spPr bwMode="auto">
          <a:xfrm>
            <a:off x="6591300" y="304800"/>
            <a:ext cx="1657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b="0"/>
              <a:t>[Brown, Davis]</a:t>
            </a:r>
          </a:p>
        </p:txBody>
      </p:sp>
    </p:spTree>
    <p:extLst>
      <p:ext uri="{BB962C8B-B14F-4D97-AF65-F5344CB8AC3E}">
        <p14:creationId xmlns:p14="http://schemas.microsoft.com/office/powerpoint/2010/main" val="3926437552"/>
      </p:ext>
    </p:extLst>
  </p:cSld>
  <p:clrMapOvr>
    <a:masterClrMapping/>
  </p:clrMapOvr>
  <p:transition xmlns:p14="http://schemas.microsoft.com/office/powerpoint/2010/main" advTm="40336"/>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descr="gene_expression_cluster"/>
          <p:cNvPicPr>
            <a:picLocks noChangeAspect="1" noChangeArrowheads="1"/>
          </p:cNvPicPr>
          <p:nvPr/>
        </p:nvPicPr>
        <p:blipFill>
          <a:blip r:embed="rId4">
            <a:extLst>
              <a:ext uri="{28A0092B-C50C-407E-A947-70E740481C1C}">
                <a14:useLocalDpi xmlns:a14="http://schemas.microsoft.com/office/drawing/2010/main" val="0"/>
              </a:ext>
            </a:extLst>
          </a:blip>
          <a:srcRect l="2110" t="63815" r="69420" b="1886"/>
          <a:stretch>
            <a:fillRect/>
          </a:stretch>
        </p:blipFill>
        <p:spPr bwMode="auto">
          <a:xfrm>
            <a:off x="139700" y="4403725"/>
            <a:ext cx="2376488"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Rectangle 3"/>
          <p:cNvSpPr>
            <a:spLocks noChangeArrowheads="1"/>
          </p:cNvSpPr>
          <p:nvPr/>
        </p:nvSpPr>
        <p:spPr bwMode="auto">
          <a:xfrm>
            <a:off x="6499225" y="0"/>
            <a:ext cx="2536825"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endParaRPr lang="en-US" sz="3600" b="0" u="sng">
              <a:solidFill>
                <a:schemeClr val="tx2"/>
              </a:solidFill>
            </a:endParaRPr>
          </a:p>
        </p:txBody>
      </p:sp>
      <p:sp>
        <p:nvSpPr>
          <p:cNvPr id="93187" name="Rectangle 4"/>
          <p:cNvSpPr>
            <a:spLocks noGrp="1" noChangeArrowheads="1"/>
          </p:cNvSpPr>
          <p:nvPr>
            <p:ph type="title"/>
          </p:nvPr>
        </p:nvSpPr>
        <p:spPr>
          <a:xfrm>
            <a:off x="69850" y="71438"/>
            <a:ext cx="2509838" cy="4094162"/>
          </a:xfrm>
        </p:spPr>
        <p:txBody>
          <a:bodyPr>
            <a:normAutofit fontScale="90000"/>
          </a:bodyPr>
          <a:lstStyle/>
          <a:p>
            <a:pPr eaLnBrk="1" hangingPunct="1"/>
            <a:r>
              <a:rPr lang="en-US">
                <a:latin typeface="Arial" charset="0"/>
                <a:ea typeface="ＭＳ Ｐゴシック" charset="0"/>
                <a:cs typeface="ＭＳ Ｐゴシック" charset="0"/>
              </a:rPr>
              <a:t>Clustering</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the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yeast cell cycle to uncover interacting proteins</a:t>
            </a:r>
          </a:p>
        </p:txBody>
      </p:sp>
      <p:sp>
        <p:nvSpPr>
          <p:cNvPr id="93188" name="Text Box 5"/>
          <p:cNvSpPr txBox="1">
            <a:spLocks noChangeArrowheads="1"/>
          </p:cNvSpPr>
          <p:nvPr/>
        </p:nvSpPr>
        <p:spPr bwMode="auto">
          <a:xfrm>
            <a:off x="7281863" y="357188"/>
            <a:ext cx="15367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endParaRPr lang="en-US" sz="800">
              <a:solidFill>
                <a:srgbClr val="FF00FF"/>
              </a:solidFill>
            </a:endParaRPr>
          </a:p>
        </p:txBody>
      </p:sp>
      <p:graphicFrame>
        <p:nvGraphicFramePr>
          <p:cNvPr id="93189" name="Object 2"/>
          <p:cNvGraphicFramePr>
            <a:graphicFrameLocks noChangeAspect="1"/>
          </p:cNvGraphicFramePr>
          <p:nvPr/>
        </p:nvGraphicFramePr>
        <p:xfrm>
          <a:off x="3073400" y="817563"/>
          <a:ext cx="5427663" cy="3900487"/>
        </p:xfrm>
        <a:graphic>
          <a:graphicData uri="http://schemas.openxmlformats.org/presentationml/2006/ole">
            <mc:AlternateContent xmlns:mc="http://schemas.openxmlformats.org/markup-compatibility/2006">
              <mc:Choice xmlns:v="urn:schemas-microsoft-com:vml" Requires="v">
                <p:oleObj spid="_x0000_s24613" name="Chart" r:id="rId5" imgW="3683000" imgH="2298700" progId="Excel.Chart.8">
                  <p:embed/>
                </p:oleObj>
              </mc:Choice>
              <mc:Fallback>
                <p:oleObj name="Chart" r:id="rId5" imgW="3683000" imgH="2298700"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3400" y="817563"/>
                        <a:ext cx="5427663" cy="3900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93190" name="Object 3"/>
          <p:cNvGraphicFramePr>
            <a:graphicFrameLocks noChangeAspect="1"/>
          </p:cNvGraphicFramePr>
          <p:nvPr/>
        </p:nvGraphicFramePr>
        <p:xfrm>
          <a:off x="3336925" y="4659313"/>
          <a:ext cx="5080000" cy="566737"/>
        </p:xfrm>
        <a:graphic>
          <a:graphicData uri="http://schemas.openxmlformats.org/presentationml/2006/ole">
            <mc:AlternateContent xmlns:mc="http://schemas.openxmlformats.org/markup-compatibility/2006">
              <mc:Choice xmlns:v="urn:schemas-microsoft-com:vml" Requires="v">
                <p:oleObj spid="_x0000_s24614" name="Image" r:id="rId7" imgW="5917460" imgH="660317" progId="Photoshop.Image.6">
                  <p:embed/>
                </p:oleObj>
              </mc:Choice>
              <mc:Fallback>
                <p:oleObj name="Image" r:id="rId7" imgW="5917460" imgH="660317" progId="Photoshop.Image.6">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36925" y="4659313"/>
                        <a:ext cx="5080000"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3191" name="Text Box 8"/>
          <p:cNvSpPr txBox="1">
            <a:spLocks noChangeArrowheads="1"/>
          </p:cNvSpPr>
          <p:nvPr/>
        </p:nvSpPr>
        <p:spPr bwMode="auto">
          <a:xfrm>
            <a:off x="3675063" y="5756275"/>
            <a:ext cx="46180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b="0"/>
              <a:t>Random relationship from ~18M </a:t>
            </a:r>
          </a:p>
          <a:p>
            <a:pPr algn="ctr" eaLnBrk="1" hangingPunct="1"/>
            <a:endParaRPr lang="en-US" b="0"/>
          </a:p>
        </p:txBody>
      </p:sp>
      <p:grpSp>
        <p:nvGrpSpPr>
          <p:cNvPr id="93192" name="Group 9"/>
          <p:cNvGrpSpPr>
            <a:grpSpLocks/>
          </p:cNvGrpSpPr>
          <p:nvPr/>
        </p:nvGrpSpPr>
        <p:grpSpPr bwMode="auto">
          <a:xfrm>
            <a:off x="2751138" y="1046163"/>
            <a:ext cx="5470525" cy="4627562"/>
            <a:chOff x="1733" y="659"/>
            <a:chExt cx="3446" cy="2915"/>
          </a:xfrm>
        </p:grpSpPr>
        <p:sp>
          <p:nvSpPr>
            <p:cNvPr id="93193" name="Text Box 10"/>
            <p:cNvSpPr txBox="1">
              <a:spLocks noChangeArrowheads="1"/>
            </p:cNvSpPr>
            <p:nvPr/>
          </p:nvSpPr>
          <p:spPr bwMode="auto">
            <a:xfrm rot="-5400000">
              <a:off x="737" y="1655"/>
              <a:ext cx="224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2000" b="0"/>
                <a:t>mRNA expression level (ratio)</a:t>
              </a:r>
            </a:p>
          </p:txBody>
        </p:sp>
        <p:sp>
          <p:nvSpPr>
            <p:cNvPr id="93194" name="Text Box 11"/>
            <p:cNvSpPr txBox="1">
              <a:spLocks noChangeArrowheads="1"/>
            </p:cNvSpPr>
            <p:nvPr/>
          </p:nvSpPr>
          <p:spPr bwMode="auto">
            <a:xfrm>
              <a:off x="4460" y="3286"/>
              <a:ext cx="71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b="0"/>
                <a:t>Time-&gt;</a:t>
              </a:r>
            </a:p>
          </p:txBody>
        </p:sp>
      </p:grpSp>
    </p:spTree>
    <p:extLst>
      <p:ext uri="{BB962C8B-B14F-4D97-AF65-F5344CB8AC3E}">
        <p14:creationId xmlns:p14="http://schemas.microsoft.com/office/powerpoint/2010/main" val="1902001605"/>
      </p:ext>
    </p:extLst>
  </p:cSld>
  <p:clrMapOvr>
    <a:masterClrMapping/>
  </p:clrMapOvr>
  <p:transition xmlns:p14="http://schemas.microsoft.com/office/powerpoint/2010/main" advTm="13200"/>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gene_expression_cluster"/>
          <p:cNvPicPr>
            <a:picLocks noChangeAspect="1" noChangeArrowheads="1"/>
          </p:cNvPicPr>
          <p:nvPr/>
        </p:nvPicPr>
        <p:blipFill>
          <a:blip r:embed="rId4">
            <a:extLst>
              <a:ext uri="{28A0092B-C50C-407E-A947-70E740481C1C}">
                <a14:useLocalDpi xmlns:a14="http://schemas.microsoft.com/office/drawing/2010/main" val="0"/>
              </a:ext>
            </a:extLst>
          </a:blip>
          <a:srcRect l="2110" t="63815" r="69420" b="1886"/>
          <a:stretch>
            <a:fillRect/>
          </a:stretch>
        </p:blipFill>
        <p:spPr bwMode="auto">
          <a:xfrm>
            <a:off x="139700" y="4403725"/>
            <a:ext cx="2376488"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Rectangle 3"/>
          <p:cNvSpPr>
            <a:spLocks noChangeArrowheads="1"/>
          </p:cNvSpPr>
          <p:nvPr/>
        </p:nvSpPr>
        <p:spPr bwMode="auto">
          <a:xfrm>
            <a:off x="6499225" y="0"/>
            <a:ext cx="2536825"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endParaRPr lang="en-US" sz="3600" b="0" u="sng">
              <a:solidFill>
                <a:schemeClr val="tx2"/>
              </a:solidFill>
            </a:endParaRPr>
          </a:p>
        </p:txBody>
      </p:sp>
      <p:sp>
        <p:nvSpPr>
          <p:cNvPr id="95235" name="Rectangle 4"/>
          <p:cNvSpPr>
            <a:spLocks noGrp="1" noChangeArrowheads="1"/>
          </p:cNvSpPr>
          <p:nvPr>
            <p:ph type="title"/>
          </p:nvPr>
        </p:nvSpPr>
        <p:spPr>
          <a:xfrm>
            <a:off x="69850" y="71438"/>
            <a:ext cx="2509838" cy="4094162"/>
          </a:xfrm>
        </p:spPr>
        <p:txBody>
          <a:bodyPr>
            <a:normAutofit fontScale="90000"/>
          </a:bodyPr>
          <a:lstStyle/>
          <a:p>
            <a:pPr eaLnBrk="1" hangingPunct="1"/>
            <a:r>
              <a:rPr lang="en-US">
                <a:latin typeface="Arial" charset="0"/>
                <a:ea typeface="ＭＳ Ｐゴシック" charset="0"/>
                <a:cs typeface="ＭＳ Ｐゴシック" charset="0"/>
              </a:rPr>
              <a:t>Clustering</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the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yeast cell cycle to uncover interacting proteins</a:t>
            </a:r>
          </a:p>
        </p:txBody>
      </p:sp>
      <p:sp>
        <p:nvSpPr>
          <p:cNvPr id="95236" name="Text Box 5"/>
          <p:cNvSpPr txBox="1">
            <a:spLocks noChangeArrowheads="1"/>
          </p:cNvSpPr>
          <p:nvPr/>
        </p:nvSpPr>
        <p:spPr bwMode="auto">
          <a:xfrm>
            <a:off x="7281863" y="357188"/>
            <a:ext cx="15367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endParaRPr lang="en-US" sz="800">
              <a:solidFill>
                <a:srgbClr val="FF00FF"/>
              </a:solidFill>
            </a:endParaRPr>
          </a:p>
        </p:txBody>
      </p:sp>
      <p:graphicFrame>
        <p:nvGraphicFramePr>
          <p:cNvPr id="95237" name="Object 2"/>
          <p:cNvGraphicFramePr>
            <a:graphicFrameLocks noChangeAspect="1"/>
          </p:cNvGraphicFramePr>
          <p:nvPr/>
        </p:nvGraphicFramePr>
        <p:xfrm>
          <a:off x="3073400" y="817563"/>
          <a:ext cx="5427663" cy="3900487"/>
        </p:xfrm>
        <a:graphic>
          <a:graphicData uri="http://schemas.openxmlformats.org/presentationml/2006/ole">
            <mc:AlternateContent xmlns:mc="http://schemas.openxmlformats.org/markup-compatibility/2006">
              <mc:Choice xmlns:v="urn:schemas-microsoft-com:vml" Requires="v">
                <p:oleObj spid="_x0000_s26661" name="Chart" r:id="rId5" imgW="3429000" imgH="2273300" progId="Excel.Chart.8">
                  <p:embed/>
                </p:oleObj>
              </mc:Choice>
              <mc:Fallback>
                <p:oleObj name="Chart" r:id="rId5" imgW="3429000" imgH="2273300"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3400" y="817563"/>
                        <a:ext cx="5427663" cy="3900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95238" name="Object 3"/>
          <p:cNvGraphicFramePr>
            <a:graphicFrameLocks noChangeAspect="1"/>
          </p:cNvGraphicFramePr>
          <p:nvPr/>
        </p:nvGraphicFramePr>
        <p:xfrm>
          <a:off x="3336925" y="4659313"/>
          <a:ext cx="5080000" cy="566737"/>
        </p:xfrm>
        <a:graphic>
          <a:graphicData uri="http://schemas.openxmlformats.org/presentationml/2006/ole">
            <mc:AlternateContent xmlns:mc="http://schemas.openxmlformats.org/markup-compatibility/2006">
              <mc:Choice xmlns:v="urn:schemas-microsoft-com:vml" Requires="v">
                <p:oleObj spid="_x0000_s26662" name="Image" r:id="rId7" imgW="5917460" imgH="660317" progId="Photoshop.Image.6">
                  <p:embed/>
                </p:oleObj>
              </mc:Choice>
              <mc:Fallback>
                <p:oleObj name="Image" r:id="rId7" imgW="5917460" imgH="660317" progId="Photoshop.Image.6">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36925" y="4659313"/>
                        <a:ext cx="5080000"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5239" name="Text Box 8"/>
          <p:cNvSpPr txBox="1">
            <a:spLocks noChangeArrowheads="1"/>
          </p:cNvSpPr>
          <p:nvPr/>
        </p:nvSpPr>
        <p:spPr bwMode="auto">
          <a:xfrm>
            <a:off x="3465513" y="5661025"/>
            <a:ext cx="47958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b="0"/>
              <a:t>Close relationship from 18M </a:t>
            </a:r>
          </a:p>
          <a:p>
            <a:pPr algn="ctr" eaLnBrk="1" hangingPunct="1"/>
            <a:r>
              <a:rPr lang="en-US" b="0"/>
              <a:t>(2 Interacting Ribosomal Proteins)</a:t>
            </a:r>
          </a:p>
        </p:txBody>
      </p:sp>
      <p:grpSp>
        <p:nvGrpSpPr>
          <p:cNvPr id="95240" name="Group 9"/>
          <p:cNvGrpSpPr>
            <a:grpSpLocks/>
          </p:cNvGrpSpPr>
          <p:nvPr/>
        </p:nvGrpSpPr>
        <p:grpSpPr bwMode="auto">
          <a:xfrm>
            <a:off x="2751138" y="1046163"/>
            <a:ext cx="5470525" cy="4627562"/>
            <a:chOff x="1733" y="659"/>
            <a:chExt cx="3446" cy="2915"/>
          </a:xfrm>
        </p:grpSpPr>
        <p:sp>
          <p:nvSpPr>
            <p:cNvPr id="95242" name="Text Box 10"/>
            <p:cNvSpPr txBox="1">
              <a:spLocks noChangeArrowheads="1"/>
            </p:cNvSpPr>
            <p:nvPr/>
          </p:nvSpPr>
          <p:spPr bwMode="auto">
            <a:xfrm rot="-5400000">
              <a:off x="737" y="1655"/>
              <a:ext cx="224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2000" b="0"/>
                <a:t>mRNA expression level (ratio)</a:t>
              </a:r>
            </a:p>
          </p:txBody>
        </p:sp>
        <p:sp>
          <p:nvSpPr>
            <p:cNvPr id="95243" name="Text Box 11"/>
            <p:cNvSpPr txBox="1">
              <a:spLocks noChangeArrowheads="1"/>
            </p:cNvSpPr>
            <p:nvPr/>
          </p:nvSpPr>
          <p:spPr bwMode="auto">
            <a:xfrm>
              <a:off x="4460" y="3286"/>
              <a:ext cx="71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b="0"/>
                <a:t>Time-&gt;</a:t>
              </a:r>
            </a:p>
          </p:txBody>
        </p:sp>
      </p:grpSp>
      <p:sp>
        <p:nvSpPr>
          <p:cNvPr id="95241" name="Text Box 12"/>
          <p:cNvSpPr txBox="1">
            <a:spLocks noChangeArrowheads="1"/>
          </p:cNvSpPr>
          <p:nvPr/>
        </p:nvSpPr>
        <p:spPr bwMode="auto">
          <a:xfrm>
            <a:off x="6102350" y="304800"/>
            <a:ext cx="2635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b="0"/>
              <a:t>[Botstein; Church, Vidal]</a:t>
            </a:r>
          </a:p>
        </p:txBody>
      </p:sp>
    </p:spTree>
    <p:extLst>
      <p:ext uri="{BB962C8B-B14F-4D97-AF65-F5344CB8AC3E}">
        <p14:creationId xmlns:p14="http://schemas.microsoft.com/office/powerpoint/2010/main" val="566560335"/>
      </p:ext>
    </p:extLst>
  </p:cSld>
  <p:clrMapOvr>
    <a:masterClrMapping/>
  </p:clrMapOvr>
  <p:transition xmlns:p14="http://schemas.microsoft.com/office/powerpoint/2010/main" advTm="6624"/>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gene_expression_cluster"/>
          <p:cNvPicPr>
            <a:picLocks noChangeAspect="1" noChangeArrowheads="1"/>
          </p:cNvPicPr>
          <p:nvPr/>
        </p:nvPicPr>
        <p:blipFill>
          <a:blip r:embed="rId4">
            <a:extLst>
              <a:ext uri="{28A0092B-C50C-407E-A947-70E740481C1C}">
                <a14:useLocalDpi xmlns:a14="http://schemas.microsoft.com/office/drawing/2010/main" val="0"/>
              </a:ext>
            </a:extLst>
          </a:blip>
          <a:srcRect l="2110" t="63815" r="69420" b="1886"/>
          <a:stretch>
            <a:fillRect/>
          </a:stretch>
        </p:blipFill>
        <p:spPr bwMode="auto">
          <a:xfrm>
            <a:off x="139700" y="4403725"/>
            <a:ext cx="2376488"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Rectangle 3"/>
          <p:cNvSpPr>
            <a:spLocks noChangeArrowheads="1"/>
          </p:cNvSpPr>
          <p:nvPr/>
        </p:nvSpPr>
        <p:spPr bwMode="auto">
          <a:xfrm>
            <a:off x="6499225" y="0"/>
            <a:ext cx="2536825"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endParaRPr lang="en-US" sz="3600" b="0" u="sng">
              <a:solidFill>
                <a:schemeClr val="tx2"/>
              </a:solidFill>
            </a:endParaRPr>
          </a:p>
        </p:txBody>
      </p:sp>
      <p:sp>
        <p:nvSpPr>
          <p:cNvPr id="97283" name="Rectangle 4"/>
          <p:cNvSpPr>
            <a:spLocks noGrp="1" noChangeArrowheads="1"/>
          </p:cNvSpPr>
          <p:nvPr>
            <p:ph type="title"/>
          </p:nvPr>
        </p:nvSpPr>
        <p:spPr>
          <a:xfrm>
            <a:off x="69850" y="71438"/>
            <a:ext cx="2509838" cy="4094162"/>
          </a:xfrm>
        </p:spPr>
        <p:txBody>
          <a:bodyPr>
            <a:normAutofit fontScale="90000"/>
          </a:bodyPr>
          <a:lstStyle/>
          <a:p>
            <a:pPr eaLnBrk="1" hangingPunct="1"/>
            <a:r>
              <a:rPr lang="en-US">
                <a:latin typeface="Arial" charset="0"/>
                <a:ea typeface="ＭＳ Ｐゴシック" charset="0"/>
                <a:cs typeface="ＭＳ Ｐゴシック" charset="0"/>
              </a:rPr>
              <a:t>Clustering</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the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yeast cell cycle to uncover interacting proteins</a:t>
            </a:r>
          </a:p>
        </p:txBody>
      </p:sp>
      <p:sp>
        <p:nvSpPr>
          <p:cNvPr id="97284" name="Text Box 5"/>
          <p:cNvSpPr txBox="1">
            <a:spLocks noChangeArrowheads="1"/>
          </p:cNvSpPr>
          <p:nvPr/>
        </p:nvSpPr>
        <p:spPr bwMode="auto">
          <a:xfrm>
            <a:off x="7281863" y="357188"/>
            <a:ext cx="15367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endParaRPr lang="en-US" sz="800">
              <a:solidFill>
                <a:srgbClr val="FF00FF"/>
              </a:solidFill>
            </a:endParaRPr>
          </a:p>
        </p:txBody>
      </p:sp>
      <p:graphicFrame>
        <p:nvGraphicFramePr>
          <p:cNvPr id="97285" name="Object 2"/>
          <p:cNvGraphicFramePr>
            <a:graphicFrameLocks noChangeAspect="1"/>
          </p:cNvGraphicFramePr>
          <p:nvPr/>
        </p:nvGraphicFramePr>
        <p:xfrm>
          <a:off x="3073400" y="817563"/>
          <a:ext cx="5427663" cy="3900487"/>
        </p:xfrm>
        <a:graphic>
          <a:graphicData uri="http://schemas.openxmlformats.org/presentationml/2006/ole">
            <mc:AlternateContent xmlns:mc="http://schemas.openxmlformats.org/markup-compatibility/2006">
              <mc:Choice xmlns:v="urn:schemas-microsoft-com:vml" Requires="v">
                <p:oleObj spid="_x0000_s28709" name="Chart" r:id="rId5" imgW="3162300" imgH="2209800" progId="Excel.Chart.8">
                  <p:embed/>
                </p:oleObj>
              </mc:Choice>
              <mc:Fallback>
                <p:oleObj name="Chart" r:id="rId5" imgW="3162300" imgH="2209800"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3400" y="817563"/>
                        <a:ext cx="5427663" cy="3900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97286" name="Object 3"/>
          <p:cNvGraphicFramePr>
            <a:graphicFrameLocks noChangeAspect="1"/>
          </p:cNvGraphicFramePr>
          <p:nvPr/>
        </p:nvGraphicFramePr>
        <p:xfrm>
          <a:off x="3336925" y="4659313"/>
          <a:ext cx="5080000" cy="566737"/>
        </p:xfrm>
        <a:graphic>
          <a:graphicData uri="http://schemas.openxmlformats.org/presentationml/2006/ole">
            <mc:AlternateContent xmlns:mc="http://schemas.openxmlformats.org/markup-compatibility/2006">
              <mc:Choice xmlns:v="urn:schemas-microsoft-com:vml" Requires="v">
                <p:oleObj spid="_x0000_s28710" name="Image" r:id="rId7" imgW="5917460" imgH="660317" progId="Photoshop.Image.6">
                  <p:embed/>
                </p:oleObj>
              </mc:Choice>
              <mc:Fallback>
                <p:oleObj name="Image" r:id="rId7" imgW="5917460" imgH="660317" progId="Photoshop.Image.6">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36925" y="4659313"/>
                        <a:ext cx="5080000"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7287" name="Text Box 8"/>
          <p:cNvSpPr txBox="1">
            <a:spLocks noChangeArrowheads="1"/>
          </p:cNvSpPr>
          <p:nvPr/>
        </p:nvSpPr>
        <p:spPr bwMode="auto">
          <a:xfrm>
            <a:off x="3368675" y="5561013"/>
            <a:ext cx="48736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b="0"/>
              <a:t>Predict Functional Interaction of </a:t>
            </a:r>
            <a:br>
              <a:rPr lang="en-US" b="0"/>
            </a:br>
            <a:r>
              <a:rPr lang="en-US" b="0"/>
              <a:t>Unknown Member of Cluster</a:t>
            </a:r>
          </a:p>
        </p:txBody>
      </p:sp>
      <p:grpSp>
        <p:nvGrpSpPr>
          <p:cNvPr id="97288" name="Group 9"/>
          <p:cNvGrpSpPr>
            <a:grpSpLocks/>
          </p:cNvGrpSpPr>
          <p:nvPr/>
        </p:nvGrpSpPr>
        <p:grpSpPr bwMode="auto">
          <a:xfrm>
            <a:off x="2751138" y="1046163"/>
            <a:ext cx="5470525" cy="4627562"/>
            <a:chOff x="1733" y="659"/>
            <a:chExt cx="3446" cy="2915"/>
          </a:xfrm>
        </p:grpSpPr>
        <p:sp>
          <p:nvSpPr>
            <p:cNvPr id="97294" name="Text Box 10"/>
            <p:cNvSpPr txBox="1">
              <a:spLocks noChangeArrowheads="1"/>
            </p:cNvSpPr>
            <p:nvPr/>
          </p:nvSpPr>
          <p:spPr bwMode="auto">
            <a:xfrm rot="-5400000">
              <a:off x="737" y="1655"/>
              <a:ext cx="224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2000" b="0"/>
                <a:t>mRNA expression level (ratio)</a:t>
              </a:r>
            </a:p>
          </p:txBody>
        </p:sp>
        <p:sp>
          <p:nvSpPr>
            <p:cNvPr id="97295" name="Text Box 11"/>
            <p:cNvSpPr txBox="1">
              <a:spLocks noChangeArrowheads="1"/>
            </p:cNvSpPr>
            <p:nvPr/>
          </p:nvSpPr>
          <p:spPr bwMode="auto">
            <a:xfrm>
              <a:off x="4460" y="3286"/>
              <a:ext cx="71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b="0"/>
                <a:t>Time-&gt;</a:t>
              </a:r>
            </a:p>
          </p:txBody>
        </p:sp>
      </p:grpSp>
      <p:sp>
        <p:nvSpPr>
          <p:cNvPr id="97289" name="Rectangle 12"/>
          <p:cNvSpPr>
            <a:spLocks noChangeArrowheads="1"/>
          </p:cNvSpPr>
          <p:nvPr/>
        </p:nvSpPr>
        <p:spPr bwMode="auto">
          <a:xfrm>
            <a:off x="3648075" y="2305050"/>
            <a:ext cx="1054100" cy="344488"/>
          </a:xfrm>
          <a:prstGeom prst="rect">
            <a:avLst/>
          </a:prstGeom>
          <a:solidFill>
            <a:schemeClr val="bg1"/>
          </a:solidFill>
          <a:ln w="12700">
            <a:solidFill>
              <a:schemeClr val="bg1"/>
            </a:solidFill>
            <a:miter lim="800000"/>
            <a:headEnd type="none" w="sm" len="sm"/>
            <a:tailEnd type="none" w="sm" len="sm"/>
          </a:ln>
        </p:spPr>
        <p:txBody>
          <a:bodyPr wrap="none" anchor="ctr"/>
          <a:lstStyle/>
          <a:p>
            <a:endParaRPr lang="en-US"/>
          </a:p>
        </p:txBody>
      </p:sp>
      <p:sp>
        <p:nvSpPr>
          <p:cNvPr id="97290" name="Line 13"/>
          <p:cNvSpPr>
            <a:spLocks noChangeShapeType="1"/>
          </p:cNvSpPr>
          <p:nvPr/>
        </p:nvSpPr>
        <p:spPr bwMode="auto">
          <a:xfrm>
            <a:off x="4906963" y="6486525"/>
            <a:ext cx="1874837" cy="0"/>
          </a:xfrm>
          <a:prstGeom prst="line">
            <a:avLst/>
          </a:prstGeom>
          <a:noFill/>
          <a:ln w="76200">
            <a:solidFill>
              <a:srgbClr val="00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291" name="Oval 14"/>
          <p:cNvSpPr>
            <a:spLocks noChangeArrowheads="1"/>
          </p:cNvSpPr>
          <p:nvPr/>
        </p:nvSpPr>
        <p:spPr bwMode="auto">
          <a:xfrm>
            <a:off x="4832350" y="6392863"/>
            <a:ext cx="168275" cy="187325"/>
          </a:xfrm>
          <a:prstGeom prst="ellipse">
            <a:avLst/>
          </a:prstGeom>
          <a:solidFill>
            <a:srgbClr val="00FF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endParaRPr lang="en-US"/>
          </a:p>
        </p:txBody>
      </p:sp>
      <p:sp>
        <p:nvSpPr>
          <p:cNvPr id="97292" name="Oval 15"/>
          <p:cNvSpPr>
            <a:spLocks noChangeArrowheads="1"/>
          </p:cNvSpPr>
          <p:nvPr/>
        </p:nvSpPr>
        <p:spPr bwMode="auto">
          <a:xfrm>
            <a:off x="6653213" y="6392863"/>
            <a:ext cx="168275" cy="187325"/>
          </a:xfrm>
          <a:prstGeom prst="ellipse">
            <a:avLst/>
          </a:prstGeom>
          <a:solidFill>
            <a:srgbClr val="00FF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endParaRPr lang="en-US"/>
          </a:p>
        </p:txBody>
      </p:sp>
      <p:sp>
        <p:nvSpPr>
          <p:cNvPr id="97293" name="Oval 16"/>
          <p:cNvSpPr>
            <a:spLocks noChangeArrowheads="1"/>
          </p:cNvSpPr>
          <p:nvPr/>
        </p:nvSpPr>
        <p:spPr bwMode="auto">
          <a:xfrm>
            <a:off x="5729288" y="6392863"/>
            <a:ext cx="168275" cy="187325"/>
          </a:xfrm>
          <a:prstGeom prst="ellipse">
            <a:avLst/>
          </a:prstGeom>
          <a:solidFill>
            <a:srgbClr val="00FF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endParaRPr lang="en-US"/>
          </a:p>
        </p:txBody>
      </p:sp>
    </p:spTree>
    <p:extLst>
      <p:ext uri="{BB962C8B-B14F-4D97-AF65-F5344CB8AC3E}">
        <p14:creationId xmlns:p14="http://schemas.microsoft.com/office/powerpoint/2010/main" val="91798764"/>
      </p:ext>
    </p:extLst>
  </p:cSld>
  <p:clrMapOvr>
    <a:masterClrMapping/>
  </p:clrMapOvr>
  <p:transition xmlns:p14="http://schemas.microsoft.com/office/powerpoint/2010/main" advTm="22928"/>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6"/>
          <p:cNvSpPr>
            <a:spLocks noGrp="1" noChangeArrowheads="1"/>
          </p:cNvSpPr>
          <p:nvPr>
            <p:ph type="title"/>
          </p:nvPr>
        </p:nvSpPr>
        <p:spPr>
          <a:xfrm>
            <a:off x="155575" y="114300"/>
            <a:ext cx="3498850" cy="1936750"/>
          </a:xfrm>
        </p:spPr>
        <p:txBody>
          <a:bodyPr>
            <a:normAutofit fontScale="90000"/>
          </a:bodyPr>
          <a:lstStyle/>
          <a:p>
            <a:pPr eaLnBrk="1" hangingPunct="1"/>
            <a:r>
              <a:rPr lang="en-US">
                <a:latin typeface="Arial" charset="0"/>
                <a:ea typeface="ＭＳ Ｐゴシック" charset="0"/>
                <a:cs typeface="ＭＳ Ｐゴシック" charset="0"/>
              </a:rPr>
              <a:t>Global Network of Relationships</a:t>
            </a:r>
          </a:p>
        </p:txBody>
      </p:sp>
      <p:pic>
        <p:nvPicPr>
          <p:cNvPr id="99330"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038" y="3278188"/>
            <a:ext cx="6927850"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 Box 18"/>
          <p:cNvSpPr txBox="1">
            <a:spLocks noChangeArrowheads="1"/>
          </p:cNvSpPr>
          <p:nvPr/>
        </p:nvSpPr>
        <p:spPr bwMode="auto">
          <a:xfrm>
            <a:off x="84138" y="4759325"/>
            <a:ext cx="2024062"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a:t>~470K </a:t>
            </a:r>
            <a:r>
              <a:rPr lang="en-US" b="0"/>
              <a:t>significant </a:t>
            </a:r>
          </a:p>
          <a:p>
            <a:pPr algn="ctr" eaLnBrk="1" hangingPunct="1"/>
            <a:r>
              <a:rPr lang="en-US" b="0"/>
              <a:t>relationships</a:t>
            </a:r>
          </a:p>
          <a:p>
            <a:pPr algn="ctr" eaLnBrk="1" hangingPunct="1"/>
            <a:r>
              <a:rPr lang="en-US" b="0"/>
              <a:t>from ~</a:t>
            </a:r>
            <a:r>
              <a:rPr lang="en-US"/>
              <a:t>18M </a:t>
            </a:r>
            <a:r>
              <a:rPr lang="en-US" b="0"/>
              <a:t>possible</a:t>
            </a:r>
          </a:p>
        </p:txBody>
      </p:sp>
    </p:spTree>
    <p:extLst>
      <p:ext uri="{BB962C8B-B14F-4D97-AF65-F5344CB8AC3E}">
        <p14:creationId xmlns:p14="http://schemas.microsoft.com/office/powerpoint/2010/main" val="3829417154"/>
      </p:ext>
    </p:extLst>
  </p:cSld>
  <p:clrMapOvr>
    <a:masterClrMapping/>
  </p:clrMapOvr>
  <p:transition xmlns:p14="http://schemas.microsoft.com/office/powerpoint/2010/main" advTm="71984"/>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3"/>
          <p:cNvSpPr>
            <a:spLocks noGrp="1"/>
          </p:cNvSpPr>
          <p:nvPr>
            <p:ph type="title"/>
          </p:nvPr>
        </p:nvSpPr>
        <p:spPr/>
        <p:txBody>
          <a:bodyPr/>
          <a:lstStyle/>
          <a:p>
            <a:r>
              <a:rPr lang="en-US">
                <a:latin typeface="Arial" charset="0"/>
                <a:ea typeface="ＭＳ Ｐゴシック" charset="0"/>
                <a:cs typeface="ＭＳ Ｐゴシック" charset="0"/>
              </a:rPr>
              <a:t>Datamining</a:t>
            </a:r>
          </a:p>
        </p:txBody>
      </p:sp>
      <p:sp>
        <p:nvSpPr>
          <p:cNvPr id="65538" name="Subtitle 4"/>
          <p:cNvSpPr>
            <a:spLocks noGrp="1"/>
          </p:cNvSpPr>
          <p:nvPr>
            <p:ph sz="half" idx="1"/>
          </p:nvPr>
        </p:nvSpPr>
        <p:spPr/>
        <p:txBody>
          <a:bodyPr/>
          <a:lstStyle/>
          <a:p>
            <a:pPr>
              <a:defRPr/>
            </a:pPr>
            <a:r>
              <a:rPr lang="en-US" dirty="0">
                <a:solidFill>
                  <a:schemeClr val="bg1">
                    <a:lumMod val="75000"/>
                  </a:schemeClr>
                </a:solidFill>
                <a:latin typeface="Arial" charset="0"/>
                <a:ea typeface="ＭＳ Ｐゴシック" charset="0"/>
                <a:cs typeface="ＭＳ Ｐゴシック" charset="0"/>
              </a:rPr>
              <a:t>Building the data matrix</a:t>
            </a:r>
          </a:p>
          <a:p>
            <a:pPr lvl="1">
              <a:defRPr/>
            </a:pPr>
            <a:r>
              <a:rPr lang="en-US" dirty="0">
                <a:solidFill>
                  <a:schemeClr val="bg1">
                    <a:lumMod val="75000"/>
                  </a:schemeClr>
                </a:solidFill>
                <a:latin typeface="Arial" charset="0"/>
                <a:ea typeface="ＭＳ Ｐゴシック" charset="0"/>
              </a:rPr>
              <a:t>Generic</a:t>
            </a:r>
          </a:p>
          <a:p>
            <a:pPr lvl="1">
              <a:defRPr/>
            </a:pPr>
            <a:r>
              <a:rPr lang="en-US" dirty="0">
                <a:solidFill>
                  <a:schemeClr val="bg1">
                    <a:lumMod val="75000"/>
                  </a:schemeClr>
                </a:solidFill>
                <a:latin typeface="Arial" charset="0"/>
                <a:ea typeface="ＭＳ Ｐゴシック" charset="0"/>
              </a:rPr>
              <a:t>Gene centric </a:t>
            </a:r>
          </a:p>
          <a:p>
            <a:pPr lvl="1">
              <a:defRPr/>
            </a:pPr>
            <a:r>
              <a:rPr lang="en-US" dirty="0">
                <a:solidFill>
                  <a:schemeClr val="bg1">
                    <a:lumMod val="75000"/>
                  </a:schemeClr>
                </a:solidFill>
                <a:latin typeface="Arial" charset="0"/>
                <a:ea typeface="ＭＳ Ｐゴシック" charset="0"/>
              </a:rPr>
              <a:t>Genomic region</a:t>
            </a:r>
          </a:p>
          <a:p>
            <a:pPr lvl="1">
              <a:defRPr/>
            </a:pPr>
            <a:r>
              <a:rPr lang="en-US" dirty="0">
                <a:solidFill>
                  <a:schemeClr val="bg1">
                    <a:lumMod val="75000"/>
                  </a:schemeClr>
                </a:solidFill>
                <a:latin typeface="Arial" charset="0"/>
                <a:ea typeface="ＭＳ Ｐゴシック" charset="0"/>
              </a:rPr>
              <a:t>Network centric</a:t>
            </a:r>
          </a:p>
          <a:p>
            <a:pPr>
              <a:defRPr/>
            </a:pPr>
            <a:r>
              <a:rPr lang="en-US" dirty="0" smtClean="0">
                <a:solidFill>
                  <a:schemeClr val="bg1">
                    <a:lumMod val="75000"/>
                  </a:schemeClr>
                </a:solidFill>
                <a:latin typeface="Arial" charset="0"/>
                <a:ea typeface="ＭＳ Ｐゴシック" charset="0"/>
                <a:cs typeface="ＭＳ Ｐゴシック" charset="0"/>
              </a:rPr>
              <a:t>Databases</a:t>
            </a:r>
          </a:p>
          <a:p>
            <a:pPr>
              <a:defRPr/>
            </a:pPr>
            <a:r>
              <a:rPr lang="en-US" dirty="0" smtClean="0">
                <a:solidFill>
                  <a:schemeClr val="bg1">
                    <a:lumMod val="75000"/>
                  </a:schemeClr>
                </a:solidFill>
                <a:latin typeface="Arial" charset="0"/>
                <a:ea typeface="ＭＳ Ｐゴシック" charset="0"/>
                <a:cs typeface="ＭＳ Ｐゴシック" charset="0"/>
              </a:rPr>
              <a:t>Supervised Mining</a:t>
            </a:r>
            <a:endParaRPr lang="en-US" dirty="0">
              <a:solidFill>
                <a:schemeClr val="bg1">
                  <a:lumMod val="75000"/>
                </a:schemeClr>
              </a:solidFill>
              <a:latin typeface="Arial" charset="0"/>
              <a:ea typeface="ＭＳ Ｐゴシック" charset="0"/>
              <a:cs typeface="ＭＳ Ｐゴシック" charset="0"/>
            </a:endParaRPr>
          </a:p>
          <a:p>
            <a:pPr>
              <a:defRPr/>
            </a:pPr>
            <a:endParaRPr lang="en-US" dirty="0">
              <a:solidFill>
                <a:schemeClr val="bg1">
                  <a:lumMod val="75000"/>
                </a:schemeClr>
              </a:solidFill>
              <a:latin typeface="Arial" charset="0"/>
              <a:ea typeface="ＭＳ Ｐゴシック" charset="0"/>
              <a:cs typeface="ＭＳ Ｐゴシック" charset="0"/>
            </a:endParaRPr>
          </a:p>
        </p:txBody>
      </p:sp>
      <p:sp>
        <p:nvSpPr>
          <p:cNvPr id="71683" name="Content Placeholder 5"/>
          <p:cNvSpPr>
            <a:spLocks noGrp="1"/>
          </p:cNvSpPr>
          <p:nvPr>
            <p:ph sz="half" idx="2"/>
          </p:nvPr>
        </p:nvSpPr>
        <p:spPr/>
        <p:txBody>
          <a:bodyPr/>
          <a:lstStyle/>
          <a:p>
            <a:r>
              <a:rPr lang="en-US">
                <a:latin typeface="Arial" charset="0"/>
                <a:ea typeface="ＭＳ Ｐゴシック" charset="0"/>
                <a:cs typeface="ＭＳ Ｐゴシック" charset="0"/>
              </a:rPr>
              <a:t>Unsupervised mining</a:t>
            </a:r>
          </a:p>
          <a:p>
            <a:pPr lvl="1"/>
            <a:r>
              <a:rPr lang="en-US">
                <a:latin typeface="Arial" charset="0"/>
                <a:ea typeface="ＭＳ Ｐゴシック" charset="0"/>
              </a:rPr>
              <a:t>Simple overlaps</a:t>
            </a:r>
          </a:p>
          <a:p>
            <a:pPr lvl="1"/>
            <a:r>
              <a:rPr lang="en-US">
                <a:latin typeface="Arial" charset="0"/>
                <a:ea typeface="ＭＳ Ｐゴシック" charset="0"/>
              </a:rPr>
              <a:t>Clustering rows &amp; columns (networks)</a:t>
            </a:r>
          </a:p>
          <a:p>
            <a:pPr lvl="1"/>
            <a:r>
              <a:rPr lang="en-US">
                <a:latin typeface="Arial" charset="0"/>
                <a:ea typeface="ＭＳ Ｐゴシック" charset="0"/>
              </a:rPr>
              <a:t>PCA</a:t>
            </a:r>
          </a:p>
          <a:p>
            <a:pPr lvl="1"/>
            <a:r>
              <a:rPr lang="en-US">
                <a:latin typeface="Arial" charset="0"/>
                <a:ea typeface="ＭＳ Ｐゴシック" charset="0"/>
              </a:rPr>
              <a:t>SVD (theory + appl.)</a:t>
            </a:r>
          </a:p>
          <a:p>
            <a:pPr lvl="1"/>
            <a:r>
              <a:rPr lang="en-US">
                <a:latin typeface="Arial" charset="0"/>
                <a:ea typeface="ＭＳ Ｐゴシック" charset="0"/>
              </a:rPr>
              <a:t>Weighted Gene Co-Expression Network</a:t>
            </a:r>
          </a:p>
          <a:p>
            <a:pPr lvl="1"/>
            <a:r>
              <a:rPr lang="en-US">
                <a:latin typeface="Arial" charset="0"/>
                <a:ea typeface="ＭＳ Ｐゴシック" charset="0"/>
              </a:rPr>
              <a:t>Biplot</a:t>
            </a:r>
          </a:p>
          <a:p>
            <a:pPr lvl="1"/>
            <a:r>
              <a:rPr lang="en-US">
                <a:latin typeface="Arial" charset="0"/>
                <a:ea typeface="ＭＳ Ｐゴシック" charset="0"/>
              </a:rPr>
              <a:t>CCA</a:t>
            </a:r>
          </a:p>
          <a:p>
            <a:pPr lvl="1"/>
            <a:endParaRPr lang="en-US">
              <a:latin typeface="Arial" charset="0"/>
              <a:ea typeface="ＭＳ Ｐゴシック" charset="0"/>
            </a:endParaRPr>
          </a:p>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0027791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
          <p:cNvSpPr>
            <a:spLocks noGrp="1" noChangeArrowheads="1"/>
          </p:cNvSpPr>
          <p:nvPr>
            <p:ph type="title"/>
          </p:nvPr>
        </p:nvSpPr>
        <p:spPr>
          <a:xfrm>
            <a:off x="685800" y="304800"/>
            <a:ext cx="7772400" cy="1143000"/>
          </a:xfrm>
        </p:spPr>
        <p:txBody>
          <a:bodyPr/>
          <a:lstStyle/>
          <a:p>
            <a:pPr>
              <a:buFont typeface="Tahoma"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atin typeface="Tahoma" charset="0"/>
                <a:ea typeface="ＭＳ Ｐゴシック" charset="0"/>
                <a:cs typeface="ＭＳ Ｐゴシック" charset="0"/>
              </a:rPr>
              <a:t>Network = Adjacency Matrix</a:t>
            </a:r>
          </a:p>
        </p:txBody>
      </p:sp>
      <p:sp>
        <p:nvSpPr>
          <p:cNvPr id="100354" name="Rectangle 2"/>
          <p:cNvSpPr>
            <a:spLocks noGrp="1" noChangeArrowheads="1"/>
          </p:cNvSpPr>
          <p:nvPr>
            <p:ph type="body" idx="1"/>
          </p:nvPr>
        </p:nvSpPr>
        <p:spPr>
          <a:xfrm>
            <a:off x="182563" y="1874838"/>
            <a:ext cx="8686800" cy="4343400"/>
          </a:xfrm>
        </p:spPr>
        <p:txBody>
          <a:bodyPr/>
          <a:lstStyle/>
          <a:p>
            <a:pPr marL="334963" indent="-317500">
              <a:lnSpc>
                <a:spcPct val="130000"/>
              </a:lnSpc>
              <a:buFont typeface="Tahoma"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latin typeface="Tahoma" charset="0"/>
                <a:ea typeface="ＭＳ Ｐゴシック" charset="0"/>
                <a:cs typeface="ＭＳ Ｐゴシック" charset="0"/>
              </a:rPr>
              <a:t>Adjacency matrix </a:t>
            </a:r>
            <a:r>
              <a:rPr lang="en-GB" sz="2800" i="1">
                <a:latin typeface="Tahoma" charset="0"/>
                <a:ea typeface="ＭＳ Ｐゴシック" charset="0"/>
                <a:cs typeface="ＭＳ Ｐゴシック" charset="0"/>
              </a:rPr>
              <a:t>A</a:t>
            </a:r>
            <a:r>
              <a:rPr lang="en-GB" sz="2800">
                <a:latin typeface="Tahoma" charset="0"/>
                <a:ea typeface="ＭＳ Ｐゴシック" charset="0"/>
                <a:cs typeface="ＭＳ Ｐゴシック" charset="0"/>
              </a:rPr>
              <a:t>=[</a:t>
            </a:r>
            <a:r>
              <a:rPr lang="en-GB" sz="2800" i="1">
                <a:latin typeface="Tahoma" charset="0"/>
                <a:ea typeface="ＭＳ Ｐゴシック" charset="0"/>
                <a:cs typeface="ＭＳ Ｐゴシック" charset="0"/>
              </a:rPr>
              <a:t>a</a:t>
            </a:r>
            <a:r>
              <a:rPr lang="en-GB" sz="2800" i="1" baseline="-25000">
                <a:latin typeface="Tahoma" charset="0"/>
                <a:ea typeface="ＭＳ Ｐゴシック" charset="0"/>
                <a:cs typeface="ＭＳ Ｐゴシック" charset="0"/>
              </a:rPr>
              <a:t>ij</a:t>
            </a:r>
            <a:r>
              <a:rPr lang="en-GB" sz="2800">
                <a:latin typeface="Tahoma" charset="0"/>
                <a:ea typeface="ＭＳ Ｐゴシック" charset="0"/>
                <a:cs typeface="ＭＳ Ｐゴシック" charset="0"/>
              </a:rPr>
              <a:t>] encodes whether/how a pair of nodes is connected.  </a:t>
            </a:r>
          </a:p>
          <a:p>
            <a:pPr marL="334963" indent="-317500">
              <a:lnSpc>
                <a:spcPct val="13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latin typeface="Tahoma" charset="0"/>
                <a:ea typeface="ＭＳ Ｐゴシック" charset="0"/>
                <a:cs typeface="ＭＳ Ｐゴシック" charset="0"/>
              </a:rPr>
              <a:t>For </a:t>
            </a:r>
            <a:r>
              <a:rPr lang="en-GB" sz="2800" u="sng">
                <a:latin typeface="Tahoma" charset="0"/>
                <a:ea typeface="ＭＳ Ｐゴシック" charset="0"/>
                <a:cs typeface="ＭＳ Ｐゴシック" charset="0"/>
              </a:rPr>
              <a:t>unweighted</a:t>
            </a:r>
            <a:r>
              <a:rPr lang="en-GB" sz="2800">
                <a:latin typeface="Tahoma" charset="0"/>
                <a:ea typeface="ＭＳ Ｐゴシック" charset="0"/>
                <a:cs typeface="ＭＳ Ｐゴシック" charset="0"/>
              </a:rPr>
              <a:t> networks: entries are 1 (connected) or 0 (disconnected)‏</a:t>
            </a:r>
          </a:p>
          <a:p>
            <a:pPr marL="334963" indent="-317500">
              <a:lnSpc>
                <a:spcPct val="13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latin typeface="Tahoma" charset="0"/>
                <a:ea typeface="ＭＳ Ｐゴシック" charset="0"/>
                <a:cs typeface="ＭＳ Ｐゴシック" charset="0"/>
              </a:rPr>
              <a:t>For </a:t>
            </a:r>
            <a:r>
              <a:rPr lang="en-GB" sz="2800" u="sng">
                <a:latin typeface="Tahoma" charset="0"/>
                <a:ea typeface="ＭＳ Ｐゴシック" charset="0"/>
                <a:cs typeface="ＭＳ Ｐゴシック" charset="0"/>
              </a:rPr>
              <a:t>weighted</a:t>
            </a:r>
            <a:r>
              <a:rPr lang="en-GB" sz="2800">
                <a:latin typeface="Tahoma" charset="0"/>
                <a:ea typeface="ＭＳ Ｐゴシック" charset="0"/>
                <a:cs typeface="ＭＳ Ｐゴシック" charset="0"/>
              </a:rPr>
              <a:t> networks: adjacency matrix reports  connection strength between gene pairs</a:t>
            </a:r>
          </a:p>
        </p:txBody>
      </p:sp>
      <p:sp>
        <p:nvSpPr>
          <p:cNvPr id="2" name="TextBox 1"/>
          <p:cNvSpPr txBox="1"/>
          <p:nvPr/>
        </p:nvSpPr>
        <p:spPr>
          <a:xfrm>
            <a:off x="304800" y="6400800"/>
            <a:ext cx="6532563" cy="307975"/>
          </a:xfrm>
          <a:prstGeom prst="rect">
            <a:avLst/>
          </a:prstGeom>
          <a:solidFill>
            <a:schemeClr val="bg1">
              <a:lumMod val="65000"/>
            </a:schemeClr>
          </a:solidFill>
        </p:spPr>
        <p:txBody>
          <a:bodyPr wrap="none">
            <a:spAutoFit/>
          </a:bodyPr>
          <a:lstStyle/>
          <a:p>
            <a:pPr>
              <a:defRPr/>
            </a:pPr>
            <a:r>
              <a:rPr lang="en-US" sz="1400" b="0" dirty="0"/>
              <a:t>Adapted from : http://</a:t>
            </a:r>
            <a:r>
              <a:rPr lang="en-US" sz="1400" b="0" dirty="0" err="1"/>
              <a:t>www.genetics.ucla.edu</a:t>
            </a:r>
            <a:r>
              <a:rPr lang="en-US" sz="1400" b="0" dirty="0"/>
              <a:t>/labs/</a:t>
            </a:r>
            <a:r>
              <a:rPr lang="en-US" sz="1400" b="0" dirty="0" err="1"/>
              <a:t>horvath</a:t>
            </a:r>
            <a:r>
              <a:rPr lang="en-US" sz="1400" b="0" dirty="0"/>
              <a:t>/</a:t>
            </a:r>
            <a:r>
              <a:rPr lang="en-US" sz="1400" b="0" dirty="0" err="1"/>
              <a:t>CoexpressionNetwork</a:t>
            </a:r>
            <a:endParaRPr lang="en-US" sz="1400" b="0" dirty="0"/>
          </a:p>
        </p:txBody>
      </p:sp>
    </p:spTree>
    <p:extLst>
      <p:ext uri="{BB962C8B-B14F-4D97-AF65-F5344CB8AC3E}">
        <p14:creationId xmlns:p14="http://schemas.microsoft.com/office/powerpoint/2010/main" val="222911350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3"/>
          <p:cNvSpPr>
            <a:spLocks noGrp="1"/>
          </p:cNvSpPr>
          <p:nvPr>
            <p:ph type="ctrTitle"/>
          </p:nvPr>
        </p:nvSpPr>
        <p:spPr/>
        <p:txBody>
          <a:bodyPr/>
          <a:lstStyle/>
          <a:p>
            <a:r>
              <a:rPr lang="en-US">
                <a:latin typeface="Arial" charset="0"/>
                <a:ea typeface="ＭＳ Ｐゴシック" charset="0"/>
                <a:cs typeface="ＭＳ Ｐゴシック" charset="0"/>
              </a:rPr>
              <a:t>Unsupervised Mining</a:t>
            </a:r>
          </a:p>
        </p:txBody>
      </p:sp>
      <p:sp>
        <p:nvSpPr>
          <p:cNvPr id="102402" name="Subtitle 4"/>
          <p:cNvSpPr>
            <a:spLocks noGrp="1"/>
          </p:cNvSpPr>
          <p:nvPr>
            <p:ph type="subTitle" idx="1"/>
          </p:nvPr>
        </p:nvSpPr>
        <p:spPr>
          <a:xfrm>
            <a:off x="381000" y="2971800"/>
            <a:ext cx="8534400" cy="1752600"/>
          </a:xfrm>
        </p:spPr>
        <p:txBody>
          <a:bodyPr/>
          <a:lstStyle/>
          <a:p>
            <a:r>
              <a:rPr lang="en-US">
                <a:latin typeface="Arial" charset="0"/>
                <a:ea typeface="ＭＳ Ｐゴシック" charset="0"/>
                <a:cs typeface="ＭＳ Ｐゴシック" charset="0"/>
              </a:rPr>
              <a:t>Principal Component Analysis </a:t>
            </a:r>
          </a:p>
          <a:p>
            <a:r>
              <a:rPr lang="en-US">
                <a:latin typeface="Arial" charset="0"/>
                <a:ea typeface="ＭＳ Ｐゴシック" charset="0"/>
                <a:cs typeface="ＭＳ Ｐゴシック" charset="0"/>
              </a:rPr>
              <a:t>(PCA)</a:t>
            </a:r>
          </a:p>
        </p:txBody>
      </p:sp>
    </p:spTree>
    <p:extLst>
      <p:ext uri="{BB962C8B-B14F-4D97-AF65-F5344CB8AC3E}">
        <p14:creationId xmlns:p14="http://schemas.microsoft.com/office/powerpoint/2010/main" val="5673630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a:xfrm>
            <a:off x="685800" y="0"/>
            <a:ext cx="7772400" cy="1143000"/>
          </a:xfrm>
        </p:spPr>
        <p:txBody>
          <a:bodyPr/>
          <a:lstStyle/>
          <a:p>
            <a:r>
              <a:rPr lang="en-US">
                <a:latin typeface="Arial" charset="0"/>
                <a:ea typeface="ＭＳ Ｐゴシック" charset="0"/>
                <a:cs typeface="ＭＳ Ｐゴシック" charset="0"/>
              </a:rPr>
              <a:t>What is PCA?</a:t>
            </a:r>
          </a:p>
        </p:txBody>
      </p:sp>
      <p:sp>
        <p:nvSpPr>
          <p:cNvPr id="104450" name="Content Placeholder 2"/>
          <p:cNvSpPr>
            <a:spLocks noGrp="1"/>
          </p:cNvSpPr>
          <p:nvPr>
            <p:ph idx="1"/>
          </p:nvPr>
        </p:nvSpPr>
        <p:spPr>
          <a:xfrm>
            <a:off x="685800" y="1066800"/>
            <a:ext cx="7772400" cy="4953000"/>
          </a:xfrm>
        </p:spPr>
        <p:txBody>
          <a:bodyPr>
            <a:normAutofit/>
          </a:bodyPr>
          <a:lstStyle/>
          <a:p>
            <a:r>
              <a:rPr lang="en-US" sz="2400" dirty="0">
                <a:latin typeface="Times New Roman" charset="0"/>
                <a:ea typeface="ＭＳ Ｐゴシック" charset="0"/>
                <a:cs typeface="Times New Roman" charset="0"/>
              </a:rPr>
              <a:t>A technique used to reduce the dimensionality of a data set by finding directions of maximum variability</a:t>
            </a:r>
          </a:p>
          <a:p>
            <a:r>
              <a:rPr lang="en-US" sz="2400" dirty="0">
                <a:latin typeface="Times New Roman" charset="0"/>
                <a:ea typeface="ＭＳ Ｐゴシック" charset="0"/>
                <a:cs typeface="Times New Roman" charset="0"/>
              </a:rPr>
              <a:t>Projection (typically a rotation) into new axes </a:t>
            </a:r>
          </a:p>
          <a:p>
            <a:r>
              <a:rPr lang="en-US" sz="2400" dirty="0">
                <a:latin typeface="Times New Roman" charset="0"/>
                <a:ea typeface="ＭＳ Ｐゴシック" charset="0"/>
                <a:cs typeface="Times New Roman" charset="0"/>
              </a:rPr>
              <a:t>But still retains the dataset’s variation</a:t>
            </a:r>
          </a:p>
        </p:txBody>
      </p:sp>
      <p:pic>
        <p:nvPicPr>
          <p:cNvPr id="104451" name="Picture 3" descr="fig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75" y="2971800"/>
            <a:ext cx="3657600"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4" descr="fig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975" y="2971800"/>
            <a:ext cx="37814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a:off x="2362200" y="6477000"/>
            <a:ext cx="6424613" cy="338138"/>
          </a:xfrm>
          <a:prstGeom prst="rect">
            <a:avLst/>
          </a:prstGeom>
          <a:noFill/>
          <a:ln w="12700">
            <a:solidFill>
              <a:schemeClr val="bg1"/>
            </a:solidFill>
            <a:miter lim="800000"/>
            <a:headEnd type="none" w="sm" len="sm"/>
            <a:tailEnd type="none" w="sm" len="sm"/>
          </a:ln>
        </p:spPr>
        <p:txBody>
          <a:bodyPr wrap="none">
            <a:spAutoFit/>
          </a:bodyPr>
          <a:lstStyle/>
          <a:p>
            <a:pPr>
              <a:defRPr/>
            </a:pPr>
            <a:r>
              <a:rPr lang="en-US" sz="1600" dirty="0">
                <a:solidFill>
                  <a:srgbClr val="000000"/>
                </a:solidFill>
                <a:latin typeface="Arial" pitchFamily="34" charset="0"/>
                <a:ea typeface="ＭＳ Ｐゴシック" pitchFamily="34" charset="-128"/>
                <a:cs typeface="+mn-cs"/>
              </a:rPr>
              <a:t>Adapted from http://www.astro.princeton.edu/~gk/A542/PCA.ppt</a:t>
            </a:r>
          </a:p>
        </p:txBody>
      </p:sp>
      <p:sp>
        <p:nvSpPr>
          <p:cNvPr id="8" name="TextBox 7"/>
          <p:cNvSpPr txBox="1"/>
          <p:nvPr/>
        </p:nvSpPr>
        <p:spPr>
          <a:xfrm rot="17962004">
            <a:off x="4701382" y="4036219"/>
            <a:ext cx="685800" cy="522287"/>
          </a:xfrm>
          <a:prstGeom prst="rect">
            <a:avLst/>
          </a:prstGeom>
          <a:solidFill>
            <a:schemeClr val="bg1"/>
          </a:solidFill>
        </p:spPr>
        <p:txBody>
          <a:bodyPr>
            <a:spAutoFit/>
          </a:bodyPr>
          <a:lstStyle/>
          <a:p>
            <a:pPr algn="r">
              <a:defRPr/>
            </a:pPr>
            <a:r>
              <a:rPr lang="en-US" sz="2800" dirty="0">
                <a:solidFill>
                  <a:srgbClr val="FF0000"/>
                </a:solidFill>
                <a:latin typeface="Adobe Garamond Pro" pitchFamily="18" charset="0"/>
                <a:ea typeface="ＭＳ Ｐゴシック" pitchFamily="34" charset="-128"/>
                <a:cs typeface="+mn-cs"/>
              </a:rPr>
              <a:t>y</a:t>
            </a:r>
            <a:r>
              <a:rPr lang="en-US" sz="2800" baseline="-25000" dirty="0">
                <a:solidFill>
                  <a:srgbClr val="FF0000"/>
                </a:solidFill>
                <a:latin typeface="Adobe Garamond Pro" pitchFamily="18" charset="0"/>
                <a:ea typeface="ＭＳ Ｐゴシック" pitchFamily="34" charset="-128"/>
                <a:cs typeface="+mn-cs"/>
              </a:rPr>
              <a:t>2</a:t>
            </a:r>
          </a:p>
        </p:txBody>
      </p:sp>
      <p:sp>
        <p:nvSpPr>
          <p:cNvPr id="9" name="TextBox 8"/>
          <p:cNvSpPr txBox="1"/>
          <p:nvPr/>
        </p:nvSpPr>
        <p:spPr>
          <a:xfrm rot="17962004">
            <a:off x="7444582" y="3137694"/>
            <a:ext cx="685800" cy="522287"/>
          </a:xfrm>
          <a:prstGeom prst="rect">
            <a:avLst/>
          </a:prstGeom>
          <a:solidFill>
            <a:schemeClr val="bg1"/>
          </a:solidFill>
        </p:spPr>
        <p:txBody>
          <a:bodyPr anchor="ctr">
            <a:spAutoFit/>
          </a:bodyPr>
          <a:lstStyle/>
          <a:p>
            <a:pPr algn="r">
              <a:defRPr/>
            </a:pPr>
            <a:r>
              <a:rPr lang="en-US" sz="2800" dirty="0">
                <a:solidFill>
                  <a:srgbClr val="FF0000"/>
                </a:solidFill>
                <a:latin typeface="Adobe Garamond Pro" pitchFamily="18" charset="0"/>
                <a:ea typeface="ＭＳ Ｐゴシック" pitchFamily="34" charset="-128"/>
                <a:cs typeface="+mn-cs"/>
              </a:rPr>
              <a:t>y</a:t>
            </a:r>
            <a:r>
              <a:rPr lang="en-US" sz="2800" baseline="-25000" dirty="0">
                <a:solidFill>
                  <a:srgbClr val="FF0000"/>
                </a:solidFill>
                <a:latin typeface="Adobe Garamond Pro" pitchFamily="18" charset="0"/>
                <a:ea typeface="ＭＳ Ｐゴシック" pitchFamily="34" charset="-128"/>
                <a:cs typeface="+mn-cs"/>
              </a:rPr>
              <a:t>1</a:t>
            </a:r>
          </a:p>
        </p:txBody>
      </p:sp>
      <p:cxnSp>
        <p:nvCxnSpPr>
          <p:cNvPr id="104456" name="Straight Connector 31"/>
          <p:cNvCxnSpPr>
            <a:cxnSpLocks noChangeShapeType="1"/>
          </p:cNvCxnSpPr>
          <p:nvPr/>
        </p:nvCxnSpPr>
        <p:spPr bwMode="auto">
          <a:xfrm>
            <a:off x="6629400" y="3810000"/>
            <a:ext cx="762000" cy="0"/>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04457" name="Straight Connector 32"/>
          <p:cNvCxnSpPr>
            <a:cxnSpLocks noChangeShapeType="1"/>
          </p:cNvCxnSpPr>
          <p:nvPr/>
        </p:nvCxnSpPr>
        <p:spPr bwMode="auto">
          <a:xfrm>
            <a:off x="7407275" y="3886200"/>
            <a:ext cx="0" cy="838200"/>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04458" name="Straight Connector 47"/>
          <p:cNvCxnSpPr>
            <a:cxnSpLocks noChangeShapeType="1"/>
          </p:cNvCxnSpPr>
          <p:nvPr/>
        </p:nvCxnSpPr>
        <p:spPr bwMode="auto">
          <a:xfrm>
            <a:off x="5105400" y="3886200"/>
            <a:ext cx="3200400" cy="1752600"/>
          </a:xfrm>
          <a:prstGeom prst="line">
            <a:avLst/>
          </a:prstGeom>
          <a:noFill/>
          <a:ln w="22225">
            <a:solidFill>
              <a:srgbClr val="FF0000"/>
            </a:solidFill>
            <a:round/>
            <a:headEnd type="none" w="sm" len="sm"/>
            <a:tailEnd type="none" w="sm" len="sm"/>
          </a:ln>
          <a:extLst>
            <a:ext uri="{909E8E84-426E-40dd-AFC4-6F175D3DCCD1}">
              <a14:hiddenFill xmlns:a14="http://schemas.microsoft.com/office/drawing/2010/main">
                <a:noFill/>
              </a14:hiddenFill>
            </a:ext>
          </a:extLst>
        </p:spPr>
      </p:cxnSp>
      <p:cxnSp>
        <p:nvCxnSpPr>
          <p:cNvPr id="104459" name="Straight Connector 48"/>
          <p:cNvCxnSpPr>
            <a:cxnSpLocks noChangeShapeType="1"/>
          </p:cNvCxnSpPr>
          <p:nvPr/>
        </p:nvCxnSpPr>
        <p:spPr bwMode="auto">
          <a:xfrm flipV="1">
            <a:off x="5791200" y="3200400"/>
            <a:ext cx="1752600" cy="3048000"/>
          </a:xfrm>
          <a:prstGeom prst="line">
            <a:avLst/>
          </a:prstGeom>
          <a:noFill/>
          <a:ln w="22225">
            <a:solidFill>
              <a:srgbClr val="FF0000"/>
            </a:solidFill>
            <a:round/>
            <a:headEnd type="none" w="sm" len="sm"/>
            <a:tailEnd type="none" w="sm" len="sm"/>
          </a:ln>
          <a:extLst>
            <a:ext uri="{909E8E84-426E-40dd-AFC4-6F175D3DCCD1}">
              <a14:hiddenFill xmlns:a14="http://schemas.microsoft.com/office/drawing/2010/main">
                <a:noFill/>
              </a14:hiddenFill>
            </a:ext>
          </a:extLst>
        </p:spPr>
      </p:cxnSp>
      <p:cxnSp>
        <p:nvCxnSpPr>
          <p:cNvPr id="104460" name="Straight Connector 55"/>
          <p:cNvCxnSpPr>
            <a:cxnSpLocks noChangeShapeType="1"/>
          </p:cNvCxnSpPr>
          <p:nvPr/>
        </p:nvCxnSpPr>
        <p:spPr bwMode="auto">
          <a:xfrm rot="60000" flipV="1">
            <a:off x="6858000" y="3810000"/>
            <a:ext cx="533400" cy="990600"/>
          </a:xfrm>
          <a:prstGeom prst="line">
            <a:avLst/>
          </a:prstGeom>
          <a:noFill/>
          <a:ln w="12700">
            <a:solidFill>
              <a:srgbClr val="FF0000"/>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04461" name="Straight Connector 65"/>
          <p:cNvCxnSpPr>
            <a:cxnSpLocks noChangeShapeType="1"/>
          </p:cNvCxnSpPr>
          <p:nvPr/>
        </p:nvCxnSpPr>
        <p:spPr bwMode="auto">
          <a:xfrm>
            <a:off x="7239000" y="3733800"/>
            <a:ext cx="152400" cy="76200"/>
          </a:xfrm>
          <a:prstGeom prst="line">
            <a:avLst/>
          </a:prstGeom>
          <a:noFill/>
          <a:ln w="12700">
            <a:solidFill>
              <a:srgbClr val="FF0000"/>
            </a:solidFill>
            <a:prstDash val="dash"/>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672481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a:xfrm>
            <a:off x="685800" y="76200"/>
            <a:ext cx="7772400" cy="1143000"/>
          </a:xfrm>
        </p:spPr>
        <p:txBody>
          <a:bodyPr/>
          <a:lstStyle/>
          <a:p>
            <a:r>
              <a:rPr lang="en-US">
                <a:latin typeface="Arial" charset="0"/>
                <a:ea typeface="ＭＳ Ｐゴシック" charset="0"/>
                <a:cs typeface="ＭＳ Ｐゴシック" charset="0"/>
              </a:rPr>
              <a:t>PCA Matrix</a:t>
            </a:r>
          </a:p>
        </p:txBody>
      </p:sp>
      <p:sp>
        <p:nvSpPr>
          <p:cNvPr id="106498" name="Content Placeholder 2"/>
          <p:cNvSpPr>
            <a:spLocks noGrp="1"/>
          </p:cNvSpPr>
          <p:nvPr>
            <p:ph idx="1"/>
          </p:nvPr>
        </p:nvSpPr>
        <p:spPr>
          <a:xfrm>
            <a:off x="228600" y="1066800"/>
            <a:ext cx="8763000" cy="2209800"/>
          </a:xfrm>
        </p:spPr>
        <p:txBody>
          <a:bodyPr>
            <a:normAutofit fontScale="70000" lnSpcReduction="20000"/>
          </a:bodyPr>
          <a:lstStyle/>
          <a:p>
            <a:pPr marL="457200" indent="-457200">
              <a:buFontTx/>
              <a:buAutoNum type="arabicPeriod"/>
            </a:pPr>
            <a:r>
              <a:rPr lang="en-GB">
                <a:latin typeface="Arial" charset="0"/>
                <a:ea typeface="ＭＳ Ｐゴシック" charset="0"/>
                <a:cs typeface="ＭＳ Ｐゴシック" charset="0"/>
              </a:rPr>
              <a:t>Start with dataset of k variables X = </a:t>
            </a:r>
            <a:r>
              <a:rPr lang="en-GB" i="1">
                <a:latin typeface="Arial" charset="0"/>
                <a:ea typeface="ＭＳ Ｐゴシック" charset="0"/>
                <a:cs typeface="ＭＳ Ｐゴシック" charset="0"/>
              </a:rPr>
              <a:t>x</a:t>
            </a:r>
            <a:r>
              <a:rPr lang="en-GB" baseline="-25000">
                <a:latin typeface="Arial" charset="0"/>
                <a:ea typeface="ＭＳ Ｐゴシック" charset="0"/>
                <a:cs typeface="ＭＳ Ｐゴシック" charset="0"/>
              </a:rPr>
              <a:t>1</a:t>
            </a:r>
            <a:r>
              <a:rPr lang="en-GB" i="1">
                <a:latin typeface="Arial" charset="0"/>
                <a:ea typeface="ＭＳ Ｐゴシック" charset="0"/>
                <a:cs typeface="ＭＳ Ｐゴシック" charset="0"/>
              </a:rPr>
              <a:t>, x</a:t>
            </a:r>
            <a:r>
              <a:rPr lang="en-GB" baseline="-25000">
                <a:latin typeface="Arial" charset="0"/>
                <a:ea typeface="ＭＳ Ｐゴシック" charset="0"/>
                <a:cs typeface="ＭＳ Ｐゴシック" charset="0"/>
              </a:rPr>
              <a:t>2 </a:t>
            </a:r>
            <a:r>
              <a:rPr lang="en-GB" i="1">
                <a:latin typeface="Arial" charset="0"/>
                <a:ea typeface="ＭＳ Ｐゴシック" charset="0"/>
                <a:cs typeface="ＭＳ Ｐゴシック" charset="0"/>
              </a:rPr>
              <a:t>... x</a:t>
            </a:r>
            <a:r>
              <a:rPr lang="en-GB" baseline="-25000">
                <a:latin typeface="Arial" charset="0"/>
                <a:ea typeface="ＭＳ Ｐゴシック" charset="0"/>
                <a:cs typeface="ＭＳ Ｐゴシック" charset="0"/>
              </a:rPr>
              <a:t>k </a:t>
            </a:r>
            <a:r>
              <a:rPr lang="en-GB">
                <a:latin typeface="Arial" charset="0"/>
                <a:ea typeface="ＭＳ Ｐゴシック" charset="0"/>
                <a:cs typeface="ＭＳ Ｐゴシック" charset="0"/>
              </a:rPr>
              <a:t>and n observations.</a:t>
            </a:r>
          </a:p>
          <a:p>
            <a:pPr marL="457200" indent="-457200">
              <a:buFontTx/>
              <a:buAutoNum type="arabicPeriod"/>
            </a:pPr>
            <a:r>
              <a:rPr lang="en-GB">
                <a:latin typeface="Arial" charset="0"/>
                <a:ea typeface="ＭＳ Ｐゴシック" charset="0"/>
                <a:cs typeface="ＭＳ Ｐゴシック" charset="0"/>
              </a:rPr>
              <a:t>Construct </a:t>
            </a:r>
            <a:r>
              <a:rPr lang="en-GB" b="1" u="sng">
                <a:latin typeface="Arial" charset="0"/>
                <a:ea typeface="ＭＳ Ｐゴシック" charset="0"/>
                <a:cs typeface="ＭＳ Ｐゴシック" charset="0"/>
              </a:rPr>
              <a:t>covariance or correlation matrix </a:t>
            </a:r>
            <a:r>
              <a:rPr lang="en-GB">
                <a:latin typeface="Arial" charset="0"/>
                <a:ea typeface="ＭＳ Ｐゴシック" charset="0"/>
                <a:cs typeface="ＭＳ Ｐゴシック" charset="0"/>
              </a:rPr>
              <a:t>for variables.</a:t>
            </a:r>
          </a:p>
          <a:p>
            <a:pPr marL="457200" indent="-457200">
              <a:buFontTx/>
              <a:buAutoNum type="arabicPeriod"/>
            </a:pPr>
            <a:r>
              <a:rPr lang="en-GB" b="1" u="sng">
                <a:latin typeface="Arial" charset="0"/>
                <a:ea typeface="ＭＳ Ｐゴシック" charset="0"/>
                <a:cs typeface="ＭＳ Ｐゴシック" charset="0"/>
              </a:rPr>
              <a:t>The Eigenvalue Problem</a:t>
            </a:r>
            <a:r>
              <a:rPr lang="en-GB">
                <a:latin typeface="Arial" charset="0"/>
                <a:ea typeface="ＭＳ Ｐゴシック" charset="0"/>
                <a:cs typeface="ＭＳ Ｐゴシック" charset="0"/>
              </a:rPr>
              <a:t> or Eigenanalysis: matrix diagonalization and solve for eigenvalues and eigenvectors</a:t>
            </a:r>
            <a:br>
              <a:rPr lang="en-GB">
                <a:latin typeface="Arial" charset="0"/>
                <a:ea typeface="ＭＳ Ｐゴシック" charset="0"/>
                <a:cs typeface="ＭＳ Ｐゴシック" charset="0"/>
              </a:rPr>
            </a:br>
            <a:endParaRPr lang="en-GB">
              <a:latin typeface="Arial" charset="0"/>
              <a:ea typeface="ＭＳ Ｐゴシック" charset="0"/>
              <a:cs typeface="ＭＳ Ｐゴシック" charset="0"/>
            </a:endParaRPr>
          </a:p>
          <a:p>
            <a:pPr marL="457200" indent="-457200">
              <a:buFontTx/>
              <a:buNone/>
            </a:pPr>
            <a:r>
              <a:rPr lang="en-GB">
                <a:latin typeface="Arial" charset="0"/>
                <a:ea typeface="ＭＳ Ｐゴシック" charset="0"/>
                <a:cs typeface="ＭＳ Ｐゴシック" charset="0"/>
              </a:rPr>
              <a:t>E.g. Start with a bunch of coordinates</a:t>
            </a:r>
          </a:p>
          <a:p>
            <a:pPr marL="457200" indent="-457200">
              <a:buFontTx/>
              <a:buAutoNum type="arabicPeriod"/>
            </a:pPr>
            <a:endParaRPr lang="en-GB">
              <a:latin typeface="Arial" charset="0"/>
              <a:ea typeface="ＭＳ Ｐゴシック" charset="0"/>
              <a:cs typeface="ＭＳ Ｐゴシック" charset="0"/>
            </a:endParaRPr>
          </a:p>
          <a:p>
            <a:pPr marL="457200" indent="-457200">
              <a:buFontTx/>
              <a:buAutoNum type="arabicPeriod"/>
            </a:pPr>
            <a:endParaRPr lang="en-GB">
              <a:latin typeface="Arial" charset="0"/>
              <a:ea typeface="ＭＳ Ｐゴシック" charset="0"/>
              <a:cs typeface="ＭＳ Ｐゴシック" charset="0"/>
            </a:endParaRPr>
          </a:p>
          <a:p>
            <a:pPr marL="457200" indent="-457200">
              <a:buFontTx/>
              <a:buAutoNum type="arabicPeriod"/>
            </a:pPr>
            <a:endParaRPr lang="en-GB">
              <a:latin typeface="Arial" charset="0"/>
              <a:ea typeface="ＭＳ Ｐゴシック" charset="0"/>
              <a:cs typeface="ＭＳ Ｐゴシック" charset="0"/>
            </a:endParaRPr>
          </a:p>
          <a:p>
            <a:pPr marL="457200" indent="-457200">
              <a:buFontTx/>
              <a:buNone/>
            </a:pPr>
            <a:endParaRPr lang="en-GB" b="1">
              <a:latin typeface="Arial" charset="0"/>
              <a:ea typeface="ＭＳ Ｐゴシック" charset="0"/>
              <a:cs typeface="ＭＳ Ｐゴシック" charset="0"/>
            </a:endParaRPr>
          </a:p>
        </p:txBody>
      </p:sp>
      <p:graphicFrame>
        <p:nvGraphicFramePr>
          <p:cNvPr id="5" name="Table 4"/>
          <p:cNvGraphicFramePr>
            <a:graphicFrameLocks noGrp="1"/>
          </p:cNvGraphicFramePr>
          <p:nvPr/>
        </p:nvGraphicFramePr>
        <p:xfrm>
          <a:off x="5638800" y="3581400"/>
          <a:ext cx="2759075" cy="2967040"/>
        </p:xfrm>
        <a:graphic>
          <a:graphicData uri="http://schemas.openxmlformats.org/drawingml/2006/table">
            <a:tbl>
              <a:tblPr firstRow="1" bandRow="1">
                <a:tableStyleId>{ED083AE6-46FA-4A59-8FB0-9F97EB10719F}</a:tableStyleId>
              </a:tblPr>
              <a:tblGrid>
                <a:gridCol w="1707273"/>
                <a:gridCol w="525901"/>
                <a:gridCol w="525901"/>
              </a:tblGrid>
              <a:tr h="370880">
                <a:tc>
                  <a:txBody>
                    <a:bodyPr/>
                    <a:lstStyle/>
                    <a:p>
                      <a:r>
                        <a:rPr lang="en-US" sz="1800" dirty="0" smtClean="0"/>
                        <a:t>Observations</a:t>
                      </a:r>
                      <a:endParaRPr lang="en-US" sz="1800" dirty="0"/>
                    </a:p>
                  </a:txBody>
                  <a:tcPr marL="91461" marR="91461" marT="45725" marB="45725"/>
                </a:tc>
                <a:tc>
                  <a:txBody>
                    <a:bodyPr/>
                    <a:lstStyle/>
                    <a:p>
                      <a:r>
                        <a:rPr lang="en-US" sz="1800" dirty="0" smtClean="0"/>
                        <a:t>X1</a:t>
                      </a:r>
                      <a:endParaRPr lang="en-US" sz="1800" dirty="0"/>
                    </a:p>
                  </a:txBody>
                  <a:tcPr marL="91461" marR="91461" marT="45725" marB="45725"/>
                </a:tc>
                <a:tc>
                  <a:txBody>
                    <a:bodyPr/>
                    <a:lstStyle/>
                    <a:p>
                      <a:r>
                        <a:rPr lang="en-US" sz="1800" dirty="0" smtClean="0"/>
                        <a:t>X2</a:t>
                      </a:r>
                      <a:endParaRPr lang="en-US" sz="1800" dirty="0"/>
                    </a:p>
                  </a:txBody>
                  <a:tcPr marL="91461" marR="91461" marT="45725" marB="45725"/>
                </a:tc>
              </a:tr>
              <a:tr h="370880">
                <a:tc>
                  <a:txBody>
                    <a:bodyPr/>
                    <a:lstStyle/>
                    <a:p>
                      <a:r>
                        <a:rPr lang="en-US" sz="1800" dirty="0" smtClean="0"/>
                        <a:t>1</a:t>
                      </a:r>
                      <a:endParaRPr lang="en-US" sz="1800" dirty="0"/>
                    </a:p>
                  </a:txBody>
                  <a:tcPr marL="91461" marR="91461" marT="45725" marB="45725"/>
                </a:tc>
                <a:tc>
                  <a:txBody>
                    <a:bodyPr/>
                    <a:lstStyle/>
                    <a:p>
                      <a:r>
                        <a:rPr lang="en-US" sz="1800" dirty="0" smtClean="0"/>
                        <a:t>2</a:t>
                      </a:r>
                      <a:endParaRPr lang="en-US" sz="1800" dirty="0"/>
                    </a:p>
                  </a:txBody>
                  <a:tcPr marL="91461" marR="91461" marT="45725" marB="45725"/>
                </a:tc>
                <a:tc>
                  <a:txBody>
                    <a:bodyPr/>
                    <a:lstStyle/>
                    <a:p>
                      <a:r>
                        <a:rPr lang="en-US" sz="1800" dirty="0" smtClean="0"/>
                        <a:t>5</a:t>
                      </a:r>
                      <a:endParaRPr lang="en-US" sz="1800" dirty="0"/>
                    </a:p>
                  </a:txBody>
                  <a:tcPr marL="91461" marR="91461" marT="45725" marB="45725"/>
                </a:tc>
              </a:tr>
              <a:tr h="370880">
                <a:tc>
                  <a:txBody>
                    <a:bodyPr/>
                    <a:lstStyle/>
                    <a:p>
                      <a:r>
                        <a:rPr lang="en-US" sz="1800" dirty="0" smtClean="0"/>
                        <a:t>2</a:t>
                      </a:r>
                      <a:endParaRPr lang="en-US" sz="1800" dirty="0"/>
                    </a:p>
                  </a:txBody>
                  <a:tcPr marL="91461" marR="91461" marT="45725" marB="45725"/>
                </a:tc>
                <a:tc>
                  <a:txBody>
                    <a:bodyPr/>
                    <a:lstStyle/>
                    <a:p>
                      <a:r>
                        <a:rPr lang="en-US" sz="1800" dirty="0" smtClean="0"/>
                        <a:t>5</a:t>
                      </a:r>
                      <a:endParaRPr lang="en-US" sz="1800" dirty="0"/>
                    </a:p>
                  </a:txBody>
                  <a:tcPr marL="91461" marR="91461" marT="45725" marB="45725"/>
                </a:tc>
                <a:tc>
                  <a:txBody>
                    <a:bodyPr/>
                    <a:lstStyle/>
                    <a:p>
                      <a:r>
                        <a:rPr lang="en-US" sz="1800" dirty="0" smtClean="0"/>
                        <a:t>6</a:t>
                      </a:r>
                      <a:endParaRPr lang="en-US" sz="1800" dirty="0"/>
                    </a:p>
                  </a:txBody>
                  <a:tcPr marL="91461" marR="91461" marT="45725" marB="45725"/>
                </a:tc>
              </a:tr>
              <a:tr h="370880">
                <a:tc>
                  <a:txBody>
                    <a:bodyPr/>
                    <a:lstStyle/>
                    <a:p>
                      <a:r>
                        <a:rPr lang="en-US" sz="1800" dirty="0" smtClean="0"/>
                        <a:t>3</a:t>
                      </a:r>
                      <a:endParaRPr lang="en-US" sz="1800" dirty="0"/>
                    </a:p>
                  </a:txBody>
                  <a:tcPr marL="91461" marR="91461" marT="45725" marB="45725"/>
                </a:tc>
                <a:tc>
                  <a:txBody>
                    <a:bodyPr/>
                    <a:lstStyle/>
                    <a:p>
                      <a:r>
                        <a:rPr lang="en-US" sz="1800" dirty="0" smtClean="0"/>
                        <a:t>4</a:t>
                      </a:r>
                      <a:endParaRPr lang="en-US" sz="1800" dirty="0"/>
                    </a:p>
                  </a:txBody>
                  <a:tcPr marL="91461" marR="91461" marT="45725" marB="45725"/>
                </a:tc>
                <a:tc>
                  <a:txBody>
                    <a:bodyPr/>
                    <a:lstStyle/>
                    <a:p>
                      <a:r>
                        <a:rPr lang="en-US" sz="1800" dirty="0" smtClean="0"/>
                        <a:t>2</a:t>
                      </a:r>
                      <a:endParaRPr lang="en-US" sz="1800" dirty="0"/>
                    </a:p>
                  </a:txBody>
                  <a:tcPr marL="91461" marR="91461" marT="45725" marB="45725"/>
                </a:tc>
              </a:tr>
              <a:tr h="370880">
                <a:tc>
                  <a:txBody>
                    <a:bodyPr/>
                    <a:lstStyle/>
                    <a:p>
                      <a:r>
                        <a:rPr lang="en-US" sz="1800" dirty="0" smtClean="0"/>
                        <a:t>4</a:t>
                      </a:r>
                      <a:endParaRPr lang="en-US" sz="1800" dirty="0"/>
                    </a:p>
                  </a:txBody>
                  <a:tcPr marL="91461" marR="91461" marT="45725" marB="45725"/>
                </a:tc>
                <a:tc>
                  <a:txBody>
                    <a:bodyPr/>
                    <a:lstStyle/>
                    <a:p>
                      <a:r>
                        <a:rPr lang="en-US" sz="1800" dirty="0" smtClean="0"/>
                        <a:t>3</a:t>
                      </a:r>
                      <a:endParaRPr lang="en-US" sz="1800" dirty="0"/>
                    </a:p>
                  </a:txBody>
                  <a:tcPr marL="91461" marR="91461" marT="45725" marB="45725"/>
                </a:tc>
                <a:tc>
                  <a:txBody>
                    <a:bodyPr/>
                    <a:lstStyle/>
                    <a:p>
                      <a:r>
                        <a:rPr lang="en-US" sz="1800" dirty="0" smtClean="0"/>
                        <a:t>7</a:t>
                      </a:r>
                      <a:endParaRPr lang="en-US" sz="1800" dirty="0"/>
                    </a:p>
                  </a:txBody>
                  <a:tcPr marL="91461" marR="91461" marT="45725" marB="45725"/>
                </a:tc>
              </a:tr>
              <a:tr h="370880">
                <a:tc>
                  <a:txBody>
                    <a:bodyPr/>
                    <a:lstStyle/>
                    <a:p>
                      <a:r>
                        <a:rPr lang="en-US" sz="1800" dirty="0" smtClean="0"/>
                        <a:t>5</a:t>
                      </a:r>
                      <a:endParaRPr lang="en-US" sz="1800" dirty="0"/>
                    </a:p>
                  </a:txBody>
                  <a:tcPr marL="91461" marR="91461" marT="45725" marB="45725"/>
                </a:tc>
                <a:tc>
                  <a:txBody>
                    <a:bodyPr/>
                    <a:lstStyle/>
                    <a:p>
                      <a:r>
                        <a:rPr lang="en-US" sz="1800" dirty="0" smtClean="0"/>
                        <a:t>9</a:t>
                      </a:r>
                      <a:endParaRPr lang="en-US" sz="1800" dirty="0"/>
                    </a:p>
                  </a:txBody>
                  <a:tcPr marL="91461" marR="91461" marT="45725" marB="45725"/>
                </a:tc>
                <a:tc>
                  <a:txBody>
                    <a:bodyPr/>
                    <a:lstStyle/>
                    <a:p>
                      <a:r>
                        <a:rPr lang="en-US" sz="1800" dirty="0" smtClean="0"/>
                        <a:t>-5</a:t>
                      </a:r>
                      <a:endParaRPr lang="en-US" sz="1800" dirty="0"/>
                    </a:p>
                  </a:txBody>
                  <a:tcPr marL="91461" marR="91461" marT="45725" marB="45725"/>
                </a:tc>
              </a:tr>
              <a:tr h="370880">
                <a:tc gridSpan="3">
                  <a:txBody>
                    <a:bodyPr/>
                    <a:lstStyle/>
                    <a:p>
                      <a:r>
                        <a:rPr lang="en-US" sz="1800" dirty="0" smtClean="0"/>
                        <a:t>…</a:t>
                      </a:r>
                      <a:endParaRPr lang="en-US" sz="1800" dirty="0"/>
                    </a:p>
                  </a:txBody>
                  <a:tcPr marL="91461" marR="91461" marT="45725" marB="45725"/>
                </a:tc>
                <a:tc hMerge="1">
                  <a:txBody>
                    <a:bodyPr/>
                    <a:lstStyle/>
                    <a:p>
                      <a:endParaRPr lang="en-US" dirty="0"/>
                    </a:p>
                  </a:txBody>
                  <a:tcPr/>
                </a:tc>
                <a:tc hMerge="1">
                  <a:txBody>
                    <a:bodyPr/>
                    <a:lstStyle/>
                    <a:p>
                      <a:endParaRPr lang="en-US" dirty="0"/>
                    </a:p>
                  </a:txBody>
                  <a:tcPr/>
                </a:tc>
              </a:tr>
              <a:tr h="370880">
                <a:tc>
                  <a:txBody>
                    <a:bodyPr/>
                    <a:lstStyle/>
                    <a:p>
                      <a:r>
                        <a:rPr lang="en-US" sz="1800" dirty="0" smtClean="0"/>
                        <a:t>n</a:t>
                      </a:r>
                      <a:endParaRPr lang="en-US" sz="1800" dirty="0"/>
                    </a:p>
                  </a:txBody>
                  <a:tcPr marL="91461" marR="91461" marT="45725" marB="45725"/>
                </a:tc>
                <a:tc>
                  <a:txBody>
                    <a:bodyPr/>
                    <a:lstStyle/>
                    <a:p>
                      <a:r>
                        <a:rPr lang="en-US" sz="1800" dirty="0" smtClean="0"/>
                        <a:t>-5</a:t>
                      </a:r>
                      <a:endParaRPr lang="en-US" sz="1800" dirty="0"/>
                    </a:p>
                  </a:txBody>
                  <a:tcPr marL="91461" marR="91461" marT="45725" marB="45725"/>
                </a:tc>
                <a:tc>
                  <a:txBody>
                    <a:bodyPr/>
                    <a:lstStyle/>
                    <a:p>
                      <a:r>
                        <a:rPr lang="en-US" sz="1800" dirty="0" smtClean="0"/>
                        <a:t>-8</a:t>
                      </a:r>
                      <a:endParaRPr lang="en-US" sz="1800" dirty="0"/>
                    </a:p>
                  </a:txBody>
                  <a:tcPr marL="91461" marR="91461" marT="45725" marB="45725"/>
                </a:tc>
              </a:tr>
            </a:tbl>
          </a:graphicData>
        </a:graphic>
      </p:graphicFrame>
      <p:pic>
        <p:nvPicPr>
          <p:cNvPr id="106537" name="Picture 5" descr="fig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4005263"/>
            <a:ext cx="2667000"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8761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p:cNvSpPr>
            <a:spLocks noGrp="1"/>
          </p:cNvSpPr>
          <p:nvPr>
            <p:ph type="title"/>
          </p:nvPr>
        </p:nvSpPr>
        <p:spPr>
          <a:xfrm>
            <a:off x="762000" y="228600"/>
            <a:ext cx="7772400" cy="1143000"/>
          </a:xfrm>
        </p:spPr>
        <p:txBody>
          <a:bodyPr>
            <a:normAutofit fontScale="90000"/>
          </a:bodyPr>
          <a:lstStyle/>
          <a:p>
            <a:r>
              <a:rPr lang="en-US">
                <a:latin typeface="Arial" charset="0"/>
                <a:ea typeface="ＭＳ Ｐゴシック" charset="0"/>
                <a:cs typeface="ＭＳ Ｐゴシック" charset="0"/>
              </a:rPr>
              <a:t>Interpretation:</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Eigenvalues &amp; Eigenvectors</a:t>
            </a:r>
          </a:p>
        </p:txBody>
      </p:sp>
      <p:pic>
        <p:nvPicPr>
          <p:cNvPr id="11469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371600"/>
            <a:ext cx="42179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2057400" y="1676400"/>
            <a:ext cx="4114800" cy="3124200"/>
            <a:chOff x="1392" y="1392"/>
            <a:chExt cx="2592" cy="1968"/>
          </a:xfrm>
        </p:grpSpPr>
        <p:sp>
          <p:nvSpPr>
            <p:cNvPr id="6" name="Line 5"/>
            <p:cNvSpPr>
              <a:spLocks noChangeShapeType="1"/>
            </p:cNvSpPr>
            <p:nvPr/>
          </p:nvSpPr>
          <p:spPr bwMode="auto">
            <a:xfrm flipV="1">
              <a:off x="2160" y="1920"/>
              <a:ext cx="1824" cy="1440"/>
            </a:xfrm>
            <a:prstGeom prst="line">
              <a:avLst/>
            </a:prstGeom>
            <a:noFill/>
            <a:ln w="25400">
              <a:solidFill>
                <a:srgbClr val="FF0000"/>
              </a:solidFill>
              <a:round/>
              <a:headEnd/>
              <a:tailEnd type="triangle" w="med" len="med"/>
            </a:ln>
          </p:spPr>
          <p:txBody>
            <a:bodyPr wrap="none" anchor="ctr"/>
            <a:lstStyle/>
            <a:p>
              <a:pPr>
                <a:defRPr/>
              </a:pPr>
              <a:endParaRPr lang="en-US">
                <a:solidFill>
                  <a:srgbClr val="000000"/>
                </a:solidFill>
                <a:latin typeface="Arial" pitchFamily="34" charset="0"/>
                <a:ea typeface="ＭＳ Ｐゴシック" pitchFamily="34" charset="-128"/>
                <a:cs typeface="+mn-cs"/>
              </a:endParaRPr>
            </a:p>
          </p:txBody>
        </p:sp>
        <p:sp>
          <p:nvSpPr>
            <p:cNvPr id="7" name="AutoShape 6"/>
            <p:cNvSpPr>
              <a:spLocks/>
            </p:cNvSpPr>
            <p:nvPr/>
          </p:nvSpPr>
          <p:spPr bwMode="auto">
            <a:xfrm rot="-7800000">
              <a:off x="2291" y="831"/>
              <a:ext cx="345" cy="2138"/>
            </a:xfrm>
            <a:prstGeom prst="rightBrace">
              <a:avLst>
                <a:gd name="adj1" fmla="val 81911"/>
                <a:gd name="adj2" fmla="val 53324"/>
              </a:avLst>
            </a:prstGeom>
            <a:noFill/>
            <a:ln w="9525">
              <a:solidFill>
                <a:srgbClr val="FF0000"/>
              </a:solidFill>
              <a:round/>
              <a:headEnd/>
              <a:tailEnd/>
            </a:ln>
          </p:spPr>
          <p:txBody>
            <a:bodyPr wrap="none" anchor="ctr"/>
            <a:lstStyle/>
            <a:p>
              <a:pPr>
                <a:defRPr/>
              </a:pPr>
              <a:endParaRPr lang="en-US">
                <a:solidFill>
                  <a:srgbClr val="000000"/>
                </a:solidFill>
                <a:latin typeface="Arial" pitchFamily="34" charset="0"/>
                <a:ea typeface="ＭＳ Ｐゴシック" pitchFamily="34" charset="-128"/>
                <a:cs typeface="+mn-cs"/>
              </a:endParaRPr>
            </a:p>
          </p:txBody>
        </p:sp>
        <p:sp>
          <p:nvSpPr>
            <p:cNvPr id="8" name="Rectangle 7"/>
            <p:cNvSpPr>
              <a:spLocks noChangeArrowheads="1"/>
            </p:cNvSpPr>
            <p:nvPr/>
          </p:nvSpPr>
          <p:spPr bwMode="auto">
            <a:xfrm>
              <a:off x="2016" y="1392"/>
              <a:ext cx="352" cy="404"/>
            </a:xfrm>
            <a:prstGeom prst="rect">
              <a:avLst/>
            </a:prstGeom>
            <a:noFill/>
            <a:ln w="9525">
              <a:noFill/>
              <a:miter lim="800000"/>
              <a:headEnd/>
              <a:tailEnd/>
            </a:ln>
          </p:spPr>
          <p:txBody>
            <a:bodyPr wrap="none">
              <a:spAutoFit/>
            </a:bodyPr>
            <a:lstStyle/>
            <a:p>
              <a:pPr eaLnBrk="0" hangingPunct="0">
                <a:defRPr/>
              </a:pPr>
              <a:r>
                <a:rPr lang="en-GB" sz="3600" b="0" dirty="0">
                  <a:solidFill>
                    <a:srgbClr val="666633"/>
                  </a:solidFill>
                  <a:latin typeface="Times New Roman" pitchFamily="18" charset="0"/>
                  <a:ea typeface="ＭＳ Ｐゴシック" pitchFamily="34" charset="-128"/>
                  <a:cs typeface="+mn-cs"/>
                </a:rPr>
                <a:t>λ</a:t>
              </a:r>
              <a:r>
                <a:rPr lang="en-GB" sz="3600" b="0" baseline="-25000" dirty="0">
                  <a:solidFill>
                    <a:srgbClr val="000000"/>
                  </a:solidFill>
                  <a:latin typeface="Times New Roman" pitchFamily="18" charset="0"/>
                  <a:ea typeface="ＭＳ Ｐゴシック" pitchFamily="34" charset="-128"/>
                  <a:cs typeface="+mn-cs"/>
                </a:rPr>
                <a:t>1</a:t>
              </a:r>
              <a:endParaRPr lang="en-US" b="0" baseline="-25000" dirty="0">
                <a:solidFill>
                  <a:srgbClr val="000000"/>
                </a:solidFill>
                <a:latin typeface="Times New Roman" pitchFamily="18" charset="0"/>
                <a:ea typeface="ＭＳ Ｐゴシック" pitchFamily="34" charset="-128"/>
                <a:cs typeface="+mn-cs"/>
              </a:endParaRPr>
            </a:p>
          </p:txBody>
        </p:sp>
      </p:grpSp>
      <p:grpSp>
        <p:nvGrpSpPr>
          <p:cNvPr id="9" name="Group 8"/>
          <p:cNvGrpSpPr>
            <a:grpSpLocks/>
          </p:cNvGrpSpPr>
          <p:nvPr/>
        </p:nvGrpSpPr>
        <p:grpSpPr bwMode="auto">
          <a:xfrm>
            <a:off x="3962400" y="1527175"/>
            <a:ext cx="3302000" cy="3121025"/>
            <a:chOff x="2592" y="1298"/>
            <a:chExt cx="2080" cy="1966"/>
          </a:xfrm>
        </p:grpSpPr>
        <p:sp>
          <p:nvSpPr>
            <p:cNvPr id="10" name="Line 9"/>
            <p:cNvSpPr>
              <a:spLocks noChangeShapeType="1"/>
            </p:cNvSpPr>
            <p:nvPr/>
          </p:nvSpPr>
          <p:spPr bwMode="auto">
            <a:xfrm flipH="1" flipV="1">
              <a:off x="2592" y="1968"/>
              <a:ext cx="1152" cy="1296"/>
            </a:xfrm>
            <a:prstGeom prst="line">
              <a:avLst/>
            </a:prstGeom>
            <a:noFill/>
            <a:ln w="25400">
              <a:solidFill>
                <a:schemeClr val="accent1"/>
              </a:solidFill>
              <a:round/>
              <a:headEnd/>
              <a:tailEnd type="triangle" w="med" len="med"/>
            </a:ln>
          </p:spPr>
          <p:txBody>
            <a:bodyPr wrap="none" anchor="ctr"/>
            <a:lstStyle/>
            <a:p>
              <a:pPr>
                <a:defRPr/>
              </a:pPr>
              <a:endParaRPr lang="en-US">
                <a:solidFill>
                  <a:srgbClr val="000000"/>
                </a:solidFill>
                <a:latin typeface="Arial" pitchFamily="34" charset="0"/>
                <a:ea typeface="ＭＳ Ｐゴシック" pitchFamily="34" charset="-128"/>
                <a:cs typeface="+mn-cs"/>
              </a:endParaRPr>
            </a:p>
          </p:txBody>
        </p:sp>
        <p:sp>
          <p:nvSpPr>
            <p:cNvPr id="11" name="AutoShape 10"/>
            <p:cNvSpPr>
              <a:spLocks/>
            </p:cNvSpPr>
            <p:nvPr/>
          </p:nvSpPr>
          <p:spPr bwMode="auto">
            <a:xfrm rot="-2400000">
              <a:off x="3915" y="1325"/>
              <a:ext cx="345" cy="799"/>
            </a:xfrm>
            <a:prstGeom prst="rightBrace">
              <a:avLst>
                <a:gd name="adj1" fmla="val 30611"/>
                <a:gd name="adj2" fmla="val 53324"/>
              </a:avLst>
            </a:prstGeom>
            <a:noFill/>
            <a:ln w="9525">
              <a:solidFill>
                <a:schemeClr val="accent1"/>
              </a:solidFill>
              <a:round/>
              <a:headEnd/>
              <a:tailEnd/>
            </a:ln>
          </p:spPr>
          <p:txBody>
            <a:bodyPr wrap="none" anchor="ctr"/>
            <a:lstStyle/>
            <a:p>
              <a:pPr>
                <a:defRPr/>
              </a:pPr>
              <a:endParaRPr lang="en-US">
                <a:solidFill>
                  <a:srgbClr val="000000"/>
                </a:solidFill>
                <a:latin typeface="Arial" pitchFamily="34" charset="0"/>
                <a:ea typeface="ＭＳ Ｐゴシック" pitchFamily="34" charset="-128"/>
                <a:cs typeface="+mn-cs"/>
              </a:endParaRPr>
            </a:p>
          </p:txBody>
        </p:sp>
        <p:sp>
          <p:nvSpPr>
            <p:cNvPr id="12" name="Rectangle 11"/>
            <p:cNvSpPr>
              <a:spLocks noChangeArrowheads="1"/>
            </p:cNvSpPr>
            <p:nvPr/>
          </p:nvSpPr>
          <p:spPr bwMode="auto">
            <a:xfrm>
              <a:off x="4320" y="1298"/>
              <a:ext cx="352" cy="404"/>
            </a:xfrm>
            <a:prstGeom prst="rect">
              <a:avLst/>
            </a:prstGeom>
            <a:noFill/>
            <a:ln w="9525">
              <a:noFill/>
              <a:miter lim="800000"/>
              <a:headEnd/>
              <a:tailEnd/>
            </a:ln>
          </p:spPr>
          <p:txBody>
            <a:bodyPr wrap="none">
              <a:spAutoFit/>
            </a:bodyPr>
            <a:lstStyle/>
            <a:p>
              <a:pPr eaLnBrk="0" hangingPunct="0">
                <a:defRPr/>
              </a:pPr>
              <a:r>
                <a:rPr lang="en-GB" sz="3600" b="0">
                  <a:solidFill>
                    <a:srgbClr val="666633"/>
                  </a:solidFill>
                  <a:latin typeface="Times New Roman" pitchFamily="18" charset="0"/>
                  <a:ea typeface="ＭＳ Ｐゴシック" pitchFamily="34" charset="-128"/>
                  <a:cs typeface="+mn-cs"/>
                </a:rPr>
                <a:t>λ</a:t>
              </a:r>
              <a:r>
                <a:rPr lang="en-GB" sz="3600" b="0" baseline="-25000">
                  <a:solidFill>
                    <a:srgbClr val="000000"/>
                  </a:solidFill>
                  <a:latin typeface="Times New Roman" pitchFamily="18" charset="0"/>
                  <a:ea typeface="ＭＳ Ｐゴシック" pitchFamily="34" charset="-128"/>
                  <a:cs typeface="+mn-cs"/>
                </a:rPr>
                <a:t>2</a:t>
              </a:r>
              <a:endParaRPr lang="en-US" b="0" baseline="-25000">
                <a:solidFill>
                  <a:srgbClr val="000000"/>
                </a:solidFill>
                <a:latin typeface="Times New Roman" pitchFamily="18" charset="0"/>
                <a:ea typeface="ＭＳ Ｐゴシック" pitchFamily="34" charset="-128"/>
                <a:cs typeface="+mn-cs"/>
              </a:endParaRPr>
            </a:p>
          </p:txBody>
        </p:sp>
      </p:grpSp>
      <p:sp>
        <p:nvSpPr>
          <p:cNvPr id="13" name="Text Box 12"/>
          <p:cNvSpPr txBox="1">
            <a:spLocks noChangeArrowheads="1"/>
          </p:cNvSpPr>
          <p:nvPr/>
        </p:nvSpPr>
        <p:spPr bwMode="auto">
          <a:xfrm>
            <a:off x="2514600" y="6477000"/>
            <a:ext cx="6342063" cy="338138"/>
          </a:xfrm>
          <a:prstGeom prst="rect">
            <a:avLst/>
          </a:prstGeom>
          <a:noFill/>
          <a:ln w="12700">
            <a:noFill/>
            <a:miter lim="800000"/>
            <a:headEnd type="none" w="sm" len="sm"/>
            <a:tailEnd type="none" w="sm" len="sm"/>
          </a:ln>
        </p:spPr>
        <p:txBody>
          <a:bodyPr wrap="none">
            <a:spAutoFit/>
          </a:bodyPr>
          <a:lstStyle/>
          <a:p>
            <a:pPr>
              <a:defRPr/>
            </a:pPr>
            <a:r>
              <a:rPr lang="en-US" sz="1600" dirty="0">
                <a:solidFill>
                  <a:srgbClr val="000000"/>
                </a:solidFill>
                <a:latin typeface="Arial" pitchFamily="34" charset="0"/>
                <a:ea typeface="ＭＳ Ｐゴシック" pitchFamily="34" charset="-128"/>
                <a:cs typeface="+mn-cs"/>
              </a:rPr>
              <a:t>Adapted from http://myweb.dal.ca/~hwhitehe/BIOL4062/pca.ppt</a:t>
            </a:r>
          </a:p>
        </p:txBody>
      </p:sp>
    </p:spTree>
    <p:extLst>
      <p:ext uri="{BB962C8B-B14F-4D97-AF65-F5344CB8AC3E}">
        <p14:creationId xmlns:p14="http://schemas.microsoft.com/office/powerpoint/2010/main" val="1684840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title"/>
          </p:nvPr>
        </p:nvSpPr>
        <p:spPr>
          <a:xfrm>
            <a:off x="762000" y="76200"/>
            <a:ext cx="7772400" cy="1143000"/>
          </a:xfrm>
        </p:spPr>
        <p:txBody>
          <a:bodyPr/>
          <a:lstStyle/>
          <a:p>
            <a:r>
              <a:rPr lang="en-US">
                <a:latin typeface="Arial" charset="0"/>
                <a:ea typeface="ＭＳ Ｐゴシック" charset="0"/>
                <a:cs typeface="ＭＳ Ｐゴシック" charset="0"/>
              </a:rPr>
              <a:t>Dimension Reduction</a:t>
            </a:r>
          </a:p>
        </p:txBody>
      </p:sp>
      <p:sp>
        <p:nvSpPr>
          <p:cNvPr id="115714" name="Content Placeholder 2"/>
          <p:cNvSpPr>
            <a:spLocks noGrp="1"/>
          </p:cNvSpPr>
          <p:nvPr>
            <p:ph idx="1"/>
          </p:nvPr>
        </p:nvSpPr>
        <p:spPr>
          <a:xfrm>
            <a:off x="685800" y="1066800"/>
            <a:ext cx="7772400" cy="5334000"/>
          </a:xfrm>
        </p:spPr>
        <p:txBody>
          <a:bodyPr>
            <a:normAutofit/>
          </a:bodyPr>
          <a:lstStyle/>
          <a:p>
            <a:pPr marL="457200" indent="-457200"/>
            <a:r>
              <a:rPr lang="en-US" sz="2400" dirty="0">
                <a:latin typeface="Arial" charset="0"/>
                <a:ea typeface="ＭＳ Ｐゴシック" charset="0"/>
                <a:cs typeface="ＭＳ Ｐゴシック" charset="0"/>
              </a:rPr>
              <a:t>Since much of the variation can often be explained the first few PCs, the whole dataset can essentially be represented by those.</a:t>
            </a:r>
          </a:p>
          <a:p>
            <a:pPr marL="457200" indent="-457200"/>
            <a:r>
              <a:rPr lang="en-US" sz="2400" dirty="0">
                <a:latin typeface="Arial" charset="0"/>
                <a:ea typeface="ＭＳ Ｐゴシック" charset="0"/>
                <a:cs typeface="ＭＳ Ｐゴシック" charset="0"/>
              </a:rPr>
              <a:t>But how many components do we choose?</a:t>
            </a:r>
          </a:p>
          <a:p>
            <a:pPr marL="457200" indent="-457200"/>
            <a:r>
              <a:rPr lang="en-US" sz="2400" dirty="0">
                <a:latin typeface="Arial" charset="0"/>
                <a:ea typeface="ＭＳ Ｐゴシック" charset="0"/>
                <a:cs typeface="ＭＳ Ｐゴシック" charset="0"/>
              </a:rPr>
              <a:t>One convenient method: Scree diagram</a:t>
            </a:r>
          </a:p>
          <a:p>
            <a:pPr marL="457200" indent="-457200">
              <a:buFontTx/>
              <a:buNone/>
            </a:pPr>
            <a:endParaRPr lang="en-US" sz="2400" dirty="0">
              <a:latin typeface="Arial" charset="0"/>
              <a:ea typeface="ＭＳ Ｐゴシック" charset="0"/>
              <a:cs typeface="ＭＳ Ｐゴシック" charset="0"/>
            </a:endParaRPr>
          </a:p>
        </p:txBody>
      </p:sp>
      <p:graphicFrame>
        <p:nvGraphicFramePr>
          <p:cNvPr id="115715" name="Object 2"/>
          <p:cNvGraphicFramePr>
            <a:graphicFrameLocks noChangeAspect="1"/>
          </p:cNvGraphicFramePr>
          <p:nvPr>
            <p:extLst>
              <p:ext uri="{D42A27DB-BD31-4B8C-83A1-F6EECF244321}">
                <p14:modId xmlns:p14="http://schemas.microsoft.com/office/powerpoint/2010/main" val="4070585434"/>
              </p:ext>
            </p:extLst>
          </p:nvPr>
        </p:nvGraphicFramePr>
        <p:xfrm>
          <a:off x="2514600" y="3124200"/>
          <a:ext cx="4572000" cy="3276600"/>
        </p:xfrm>
        <a:graphic>
          <a:graphicData uri="http://schemas.openxmlformats.org/presentationml/2006/ole">
            <mc:AlternateContent xmlns:mc="http://schemas.openxmlformats.org/markup-compatibility/2006">
              <mc:Choice xmlns:v="urn:schemas-microsoft-com:vml" Requires="v">
                <p:oleObj spid="_x0000_s47125" name="Chart" r:id="rId3" imgW="6108700" imgH="4076700" progId="MSGraph.Chart.8">
                  <p:embed followColorScheme="full"/>
                </p:oleObj>
              </mc:Choice>
              <mc:Fallback>
                <p:oleObj name="Chart" r:id="rId3" imgW="6108700" imgH="4076700" progId="MSGraph.Chart.8">
                  <p:embed followColorScheme="full"/>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124200"/>
                        <a:ext cx="4572000" cy="327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 name="Text Box 12"/>
          <p:cNvSpPr txBox="1">
            <a:spLocks noChangeArrowheads="1"/>
          </p:cNvSpPr>
          <p:nvPr/>
        </p:nvSpPr>
        <p:spPr bwMode="auto">
          <a:xfrm>
            <a:off x="2514600" y="6477000"/>
            <a:ext cx="6091238" cy="338138"/>
          </a:xfrm>
          <a:prstGeom prst="rect">
            <a:avLst/>
          </a:prstGeom>
          <a:noFill/>
          <a:ln w="12700">
            <a:noFill/>
            <a:miter lim="800000"/>
            <a:headEnd type="none" w="sm" len="sm"/>
            <a:tailEnd type="none" w="sm" len="sm"/>
          </a:ln>
        </p:spPr>
        <p:txBody>
          <a:bodyPr wrap="none">
            <a:spAutoFit/>
          </a:bodyPr>
          <a:lstStyle/>
          <a:p>
            <a:pPr>
              <a:defRPr/>
            </a:pPr>
            <a:r>
              <a:rPr lang="en-US" sz="1600" dirty="0">
                <a:solidFill>
                  <a:srgbClr val="000000"/>
                </a:solidFill>
                <a:latin typeface="Arial" pitchFamily="34" charset="0"/>
                <a:ea typeface="ＭＳ Ｐゴシック" pitchFamily="34" charset="-128"/>
                <a:cs typeface="+mn-cs"/>
              </a:rPr>
              <a:t>Figure from http://myweb.dal.ca/~hwhitehe/BIOL4062/pca.ppt</a:t>
            </a:r>
          </a:p>
        </p:txBody>
      </p:sp>
    </p:spTree>
    <p:extLst>
      <p:ext uri="{BB962C8B-B14F-4D97-AF65-F5344CB8AC3E}">
        <p14:creationId xmlns:p14="http://schemas.microsoft.com/office/powerpoint/2010/main" val="3962823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a:spLocks noGrp="1"/>
          </p:cNvSpPr>
          <p:nvPr>
            <p:ph type="title"/>
          </p:nvPr>
        </p:nvSpPr>
        <p:spPr>
          <a:xfrm>
            <a:off x="762000" y="76200"/>
            <a:ext cx="7772400" cy="1143000"/>
          </a:xfrm>
        </p:spPr>
        <p:txBody>
          <a:bodyPr/>
          <a:lstStyle/>
          <a:p>
            <a:r>
              <a:rPr lang="en-US">
                <a:latin typeface="Arial" charset="0"/>
                <a:ea typeface="ＭＳ Ｐゴシック" charset="0"/>
                <a:cs typeface="ＭＳ Ｐゴシック" charset="0"/>
              </a:rPr>
              <a:t>PCA terminology</a:t>
            </a:r>
          </a:p>
        </p:txBody>
      </p:sp>
      <p:sp>
        <p:nvSpPr>
          <p:cNvPr id="116738" name="Content Placeholder 2"/>
          <p:cNvSpPr>
            <a:spLocks noGrp="1"/>
          </p:cNvSpPr>
          <p:nvPr>
            <p:ph idx="1"/>
          </p:nvPr>
        </p:nvSpPr>
        <p:spPr>
          <a:xfrm>
            <a:off x="685800" y="1066800"/>
            <a:ext cx="7772400" cy="5334000"/>
          </a:xfrm>
        </p:spPr>
        <p:txBody>
          <a:bodyPr>
            <a:noAutofit/>
          </a:bodyPr>
          <a:lstStyle/>
          <a:p>
            <a:pPr marL="457200" indent="-457200">
              <a:spcBef>
                <a:spcPct val="0"/>
              </a:spcBef>
              <a:buFontTx/>
              <a:buAutoNum type="arabicPeriod"/>
            </a:pPr>
            <a:r>
              <a:rPr lang="en-GB" sz="2400" b="1" dirty="0">
                <a:latin typeface="Arial" charset="0"/>
                <a:ea typeface="ＭＳ Ｐゴシック" charset="0"/>
                <a:cs typeface="ＭＳ Ｐゴシック" charset="0"/>
              </a:rPr>
              <a:t>Principal component</a:t>
            </a:r>
            <a:r>
              <a:rPr lang="en-GB" sz="2400" dirty="0">
                <a:latin typeface="Arial" charset="0"/>
                <a:ea typeface="ＭＳ Ｐゴシック" charset="0"/>
                <a:cs typeface="ＭＳ Ｐゴシック" charset="0"/>
              </a:rPr>
              <a:t> </a:t>
            </a:r>
            <a:r>
              <a:rPr lang="en-GB" sz="2400" b="1" dirty="0">
                <a:latin typeface="Arial" charset="0"/>
                <a:ea typeface="ＭＳ Ｐゴシック" charset="0"/>
                <a:cs typeface="ＭＳ Ｐゴシック" charset="0"/>
              </a:rPr>
              <a:t>(PC)</a:t>
            </a:r>
            <a:r>
              <a:rPr lang="en-GB" sz="2400" dirty="0">
                <a:latin typeface="Arial" charset="0"/>
                <a:ea typeface="ＭＳ Ｐゴシック" charset="0"/>
                <a:cs typeface="ＭＳ Ｐゴシック" charset="0"/>
              </a:rPr>
              <a:t> </a:t>
            </a:r>
            <a:r>
              <a:rPr lang="en-GB" sz="2400" i="1" dirty="0">
                <a:latin typeface="Arial" charset="0"/>
                <a:ea typeface="ＭＳ Ｐゴシック" charset="0"/>
                <a:cs typeface="ＭＳ Ｐゴシック" charset="0"/>
              </a:rPr>
              <a:t>j</a:t>
            </a:r>
            <a:r>
              <a:rPr lang="en-GB" sz="2400" dirty="0">
                <a:latin typeface="Arial" charset="0"/>
                <a:ea typeface="ＭＳ Ｐゴシック" charset="0"/>
                <a:cs typeface="ＭＳ Ｐゴシック" charset="0"/>
              </a:rPr>
              <a:t> is the </a:t>
            </a:r>
            <a:r>
              <a:rPr lang="en-GB" sz="2400" i="1" dirty="0" err="1">
                <a:latin typeface="Arial" charset="0"/>
                <a:ea typeface="ＭＳ Ｐゴシック" charset="0"/>
                <a:cs typeface="ＭＳ Ｐゴシック" charset="0"/>
              </a:rPr>
              <a:t>j</a:t>
            </a:r>
            <a:r>
              <a:rPr lang="en-GB" sz="2400" dirty="0" err="1">
                <a:latin typeface="Arial" charset="0"/>
                <a:ea typeface="ＭＳ Ｐゴシック" charset="0"/>
                <a:cs typeface="ＭＳ Ｐゴシック" charset="0"/>
              </a:rPr>
              <a:t>th</a:t>
            </a:r>
            <a:r>
              <a:rPr lang="en-GB" sz="2400" dirty="0">
                <a:latin typeface="Arial" charset="0"/>
                <a:ea typeface="ＭＳ Ｐゴシック" charset="0"/>
                <a:cs typeface="ＭＳ Ｐゴシック" charset="0"/>
              </a:rPr>
              <a:t> eigenvector of correlation/covariance matrix.</a:t>
            </a:r>
          </a:p>
          <a:p>
            <a:pPr marL="457200" indent="-457200">
              <a:spcBef>
                <a:spcPct val="0"/>
              </a:spcBef>
              <a:buFontTx/>
              <a:buAutoNum type="arabicPeriod"/>
            </a:pPr>
            <a:r>
              <a:rPr lang="en-GB" sz="2400" b="1" dirty="0">
                <a:latin typeface="Arial" charset="0"/>
                <a:ea typeface="ＭＳ Ｐゴシック" charset="0"/>
                <a:cs typeface="ＭＳ Ｐゴシック" charset="0"/>
              </a:rPr>
              <a:t>PC scores</a:t>
            </a:r>
            <a:r>
              <a:rPr lang="en-GB" sz="2400" dirty="0">
                <a:latin typeface="Arial" charset="0"/>
                <a:ea typeface="ＭＳ Ｐゴシック" charset="0"/>
                <a:cs typeface="ＭＳ Ｐゴシック" charset="0"/>
              </a:rPr>
              <a:t> are the new variables for </a:t>
            </a:r>
            <a:r>
              <a:rPr lang="en-GB" sz="2400" u="sng" dirty="0">
                <a:latin typeface="Arial" charset="0"/>
                <a:ea typeface="ＭＳ Ｐゴシック" charset="0"/>
                <a:cs typeface="ＭＳ Ｐゴシック" charset="0"/>
              </a:rPr>
              <a:t>each observation</a:t>
            </a:r>
            <a:r>
              <a:rPr lang="en-GB" sz="2400" dirty="0">
                <a:latin typeface="Arial" charset="0"/>
                <a:ea typeface="ＭＳ Ｐゴシック" charset="0"/>
                <a:cs typeface="ＭＳ Ｐゴシック" charset="0"/>
              </a:rPr>
              <a:t>, produced as a linear combination of coefficients and original variables.</a:t>
            </a:r>
          </a:p>
          <a:p>
            <a:pPr marL="457200" indent="-457200">
              <a:spcBef>
                <a:spcPct val="0"/>
              </a:spcBef>
              <a:buFontTx/>
              <a:buAutoNum type="arabicPeriod"/>
            </a:pPr>
            <a:r>
              <a:rPr lang="en-GB" sz="2400" b="1" dirty="0">
                <a:latin typeface="Arial" charset="0"/>
                <a:ea typeface="ＭＳ Ｐゴシック" charset="0"/>
                <a:cs typeface="ＭＳ Ｐゴシック" charset="0"/>
              </a:rPr>
              <a:t>Eigenvalue, </a:t>
            </a:r>
            <a:r>
              <a:rPr lang="en-GB" sz="2400" b="1" dirty="0" err="1">
                <a:latin typeface="Arial" charset="0"/>
                <a:ea typeface="ＭＳ Ｐゴシック" charset="0"/>
                <a:cs typeface="ＭＳ Ｐゴシック" charset="0"/>
              </a:rPr>
              <a:t>λ</a:t>
            </a:r>
            <a:r>
              <a:rPr lang="en-GB" sz="2400" b="1" baseline="-25000" dirty="0" err="1">
                <a:latin typeface="Arial" charset="0"/>
                <a:ea typeface="ＭＳ Ｐゴシック" charset="0"/>
                <a:cs typeface="ＭＳ Ｐゴシック" charset="0"/>
              </a:rPr>
              <a:t>j</a:t>
            </a:r>
            <a:r>
              <a:rPr lang="en-GB" sz="2400" b="1" dirty="0">
                <a:latin typeface="Arial" charset="0"/>
                <a:ea typeface="ＭＳ Ｐゴシック" charset="0"/>
                <a:cs typeface="ＭＳ Ｐゴシック" charset="0"/>
              </a:rPr>
              <a:t>, </a:t>
            </a:r>
            <a:r>
              <a:rPr lang="en-GB" sz="2400" dirty="0">
                <a:latin typeface="Arial" charset="0"/>
                <a:ea typeface="ＭＳ Ｐゴシック" charset="0"/>
                <a:cs typeface="ＭＳ Ｐゴシック" charset="0"/>
              </a:rPr>
              <a:t>is the amount of variance accounted for by the </a:t>
            </a:r>
            <a:r>
              <a:rPr lang="en-GB" sz="2400" dirty="0" err="1">
                <a:latin typeface="Arial" charset="0"/>
                <a:ea typeface="ＭＳ Ｐゴシック" charset="0"/>
                <a:cs typeface="ＭＳ Ｐゴシック" charset="0"/>
              </a:rPr>
              <a:t>jth</a:t>
            </a:r>
            <a:r>
              <a:rPr lang="en-GB" sz="2400" dirty="0">
                <a:latin typeface="Arial" charset="0"/>
                <a:ea typeface="ＭＳ Ｐゴシック" charset="0"/>
                <a:cs typeface="ＭＳ Ｐゴシック" charset="0"/>
              </a:rPr>
              <a:t> PC.</a:t>
            </a:r>
          </a:p>
          <a:p>
            <a:pPr marL="457200" indent="-457200">
              <a:spcBef>
                <a:spcPct val="0"/>
              </a:spcBef>
              <a:buFontTx/>
              <a:buAutoNum type="arabicPeriod"/>
            </a:pPr>
            <a:r>
              <a:rPr lang="en-GB" sz="2400" b="1" dirty="0">
                <a:latin typeface="Arial" charset="0"/>
                <a:ea typeface="ＭＳ Ｐゴシック" charset="0"/>
                <a:cs typeface="ＭＳ Ｐゴシック" charset="0"/>
              </a:rPr>
              <a:t>Proportion of variance accounted for</a:t>
            </a:r>
            <a:r>
              <a:rPr lang="en-GB" sz="2400" dirty="0">
                <a:latin typeface="Arial" charset="0"/>
                <a:ea typeface="ＭＳ Ｐゴシック" charset="0"/>
                <a:cs typeface="ＭＳ Ｐゴシック" charset="0"/>
              </a:rPr>
              <a:t> by component is given by  </a:t>
            </a:r>
            <a:r>
              <a:rPr lang="en-GB" sz="2400" dirty="0" err="1">
                <a:latin typeface="Arial" charset="0"/>
                <a:ea typeface="ＭＳ Ｐゴシック" charset="0"/>
                <a:cs typeface="ＭＳ Ｐゴシック" charset="0"/>
              </a:rPr>
              <a:t>λ</a:t>
            </a:r>
            <a:r>
              <a:rPr lang="en-GB" sz="2400" baseline="-25000" dirty="0" err="1">
                <a:latin typeface="Arial" charset="0"/>
                <a:ea typeface="ＭＳ Ｐゴシック" charset="0"/>
                <a:cs typeface="ＭＳ Ｐゴシック" charset="0"/>
              </a:rPr>
              <a:t>j</a:t>
            </a:r>
            <a:r>
              <a:rPr lang="en-GB" sz="2400" dirty="0">
                <a:latin typeface="Arial" charset="0"/>
                <a:ea typeface="ＭＳ Ｐゴシック" charset="0"/>
                <a:cs typeface="ＭＳ Ｐゴシック" charset="0"/>
              </a:rPr>
              <a:t> / </a:t>
            </a:r>
            <a:r>
              <a:rPr lang="en-GB" sz="2400" dirty="0" err="1">
                <a:latin typeface="Arial" charset="0"/>
                <a:ea typeface="ＭＳ Ｐゴシック" charset="0"/>
                <a:cs typeface="ＭＳ Ｐゴシック" charset="0"/>
              </a:rPr>
              <a:t>Σ</a:t>
            </a:r>
            <a:r>
              <a:rPr lang="en-GB" sz="2400" dirty="0">
                <a:latin typeface="Arial" charset="0"/>
                <a:ea typeface="ＭＳ Ｐゴシック" charset="0"/>
                <a:cs typeface="ＭＳ Ｐゴシック" charset="0"/>
              </a:rPr>
              <a:t> </a:t>
            </a:r>
            <a:r>
              <a:rPr lang="en-GB" sz="2400" dirty="0" err="1">
                <a:latin typeface="Arial" charset="0"/>
                <a:ea typeface="ＭＳ Ｐゴシック" charset="0"/>
                <a:cs typeface="ＭＳ Ｐゴシック" charset="0"/>
              </a:rPr>
              <a:t>λ</a:t>
            </a:r>
            <a:r>
              <a:rPr lang="en-GB" sz="2400" baseline="-25000" dirty="0" err="1">
                <a:latin typeface="Arial" charset="0"/>
                <a:ea typeface="ＭＳ Ｐゴシック" charset="0"/>
                <a:cs typeface="ＭＳ Ｐゴシック" charset="0"/>
              </a:rPr>
              <a:t>j</a:t>
            </a:r>
            <a:endParaRPr lang="en-GB" sz="2400" dirty="0">
              <a:latin typeface="Arial" charset="0"/>
              <a:ea typeface="ＭＳ Ｐゴシック" charset="0"/>
              <a:cs typeface="ＭＳ Ｐゴシック" charset="0"/>
            </a:endParaRPr>
          </a:p>
          <a:p>
            <a:pPr marL="457200" indent="-457200">
              <a:spcBef>
                <a:spcPct val="0"/>
              </a:spcBef>
              <a:buFontTx/>
              <a:buAutoNum type="arabicPeriod"/>
            </a:pPr>
            <a:r>
              <a:rPr lang="en-GB" sz="2400" b="1" dirty="0">
                <a:latin typeface="Arial" charset="0"/>
                <a:ea typeface="ＭＳ Ｐゴシック" charset="0"/>
                <a:cs typeface="ＭＳ Ｐゴシック" charset="0"/>
              </a:rPr>
              <a:t>Coefficients</a:t>
            </a:r>
            <a:r>
              <a:rPr lang="en-GB" sz="2400" dirty="0">
                <a:latin typeface="Arial" charset="0"/>
                <a:ea typeface="ＭＳ Ｐゴシック" charset="0"/>
                <a:cs typeface="ＭＳ Ｐゴシック" charset="0"/>
              </a:rPr>
              <a:t>, </a:t>
            </a:r>
            <a:r>
              <a:rPr lang="en-GB" sz="2400" i="1" dirty="0" err="1">
                <a:latin typeface="Arial" charset="0"/>
                <a:ea typeface="ＭＳ Ｐゴシック" charset="0"/>
                <a:cs typeface="ＭＳ Ｐゴシック" charset="0"/>
              </a:rPr>
              <a:t>a</a:t>
            </a:r>
            <a:r>
              <a:rPr lang="en-GB" sz="2400" baseline="-25000" dirty="0" err="1">
                <a:latin typeface="Arial" charset="0"/>
                <a:ea typeface="ＭＳ Ｐゴシック" charset="0"/>
                <a:cs typeface="ＭＳ Ｐゴシック" charset="0"/>
              </a:rPr>
              <a:t>jk</a:t>
            </a:r>
            <a:r>
              <a:rPr lang="en-GB" sz="2400" dirty="0">
                <a:latin typeface="Arial" charset="0"/>
                <a:ea typeface="ＭＳ Ｐゴシック" charset="0"/>
                <a:cs typeface="ＭＳ Ｐゴシック" charset="0"/>
              </a:rPr>
              <a:t>, are elements of eigenvectors that relate original variables (standardized if using correlation matrix) to components.</a:t>
            </a:r>
          </a:p>
          <a:p>
            <a:pPr marL="457200" indent="-457200">
              <a:spcBef>
                <a:spcPct val="0"/>
              </a:spcBef>
              <a:buFontTx/>
              <a:buAutoNum type="arabicPeriod"/>
            </a:pPr>
            <a:r>
              <a:rPr lang="en-GB" sz="2400" b="1" dirty="0">
                <a:latin typeface="Arial" charset="0"/>
                <a:ea typeface="ＭＳ Ｐゴシック" charset="0"/>
                <a:cs typeface="ＭＳ Ｐゴシック" charset="0"/>
              </a:rPr>
              <a:t>Loading</a:t>
            </a:r>
            <a:r>
              <a:rPr lang="en-GB" sz="2400" dirty="0">
                <a:latin typeface="Arial" charset="0"/>
                <a:ea typeface="ＭＳ Ｐゴシック" charset="0"/>
                <a:cs typeface="ＭＳ Ｐゴシック" charset="0"/>
              </a:rPr>
              <a:t> of </a:t>
            </a:r>
            <a:r>
              <a:rPr lang="en-GB" sz="2400" i="1" dirty="0" err="1">
                <a:latin typeface="Arial" charset="0"/>
                <a:ea typeface="ＭＳ Ｐゴシック" charset="0"/>
                <a:cs typeface="ＭＳ Ｐゴシック" charset="0"/>
              </a:rPr>
              <a:t>k</a:t>
            </a:r>
            <a:r>
              <a:rPr lang="en-GB" sz="2400" dirty="0" err="1">
                <a:latin typeface="Arial" charset="0"/>
                <a:ea typeface="ＭＳ Ｐゴシック" charset="0"/>
                <a:cs typeface="ＭＳ Ｐゴシック" charset="0"/>
              </a:rPr>
              <a:t>th</a:t>
            </a:r>
            <a:r>
              <a:rPr lang="en-GB" sz="2400" dirty="0">
                <a:latin typeface="Arial" charset="0"/>
                <a:ea typeface="ＭＳ Ｐゴシック" charset="0"/>
                <a:cs typeface="ＭＳ Ｐゴシック" charset="0"/>
              </a:rPr>
              <a:t> original </a:t>
            </a:r>
            <a:r>
              <a:rPr lang="en-GB" sz="2400" u="sng" dirty="0">
                <a:latin typeface="Arial" charset="0"/>
                <a:ea typeface="ＭＳ Ｐゴシック" charset="0"/>
                <a:cs typeface="ＭＳ Ｐゴシック" charset="0"/>
              </a:rPr>
              <a:t>variable</a:t>
            </a:r>
            <a:r>
              <a:rPr lang="en-GB" sz="2400" dirty="0">
                <a:latin typeface="Arial" charset="0"/>
                <a:ea typeface="ＭＳ Ｐゴシック" charset="0"/>
                <a:cs typeface="ＭＳ Ｐゴシック" charset="0"/>
              </a:rPr>
              <a:t> on </a:t>
            </a:r>
            <a:r>
              <a:rPr lang="en-GB" sz="2400" i="1" dirty="0" err="1">
                <a:latin typeface="Arial" charset="0"/>
                <a:ea typeface="ＭＳ Ｐゴシック" charset="0"/>
                <a:cs typeface="ＭＳ Ｐゴシック" charset="0"/>
              </a:rPr>
              <a:t>j</a:t>
            </a:r>
            <a:r>
              <a:rPr lang="en-GB" sz="2400" dirty="0" err="1">
                <a:latin typeface="Arial" charset="0"/>
                <a:ea typeface="ＭＳ Ｐゴシック" charset="0"/>
                <a:cs typeface="ＭＳ Ｐゴシック" charset="0"/>
              </a:rPr>
              <a:t>th</a:t>
            </a:r>
            <a:r>
              <a:rPr lang="en-GB" sz="2400" dirty="0">
                <a:latin typeface="Arial" charset="0"/>
                <a:ea typeface="ＭＳ Ｐゴシック" charset="0"/>
                <a:cs typeface="ＭＳ Ｐゴシック" charset="0"/>
              </a:rPr>
              <a:t> component is given by  </a:t>
            </a:r>
            <a:r>
              <a:rPr lang="en-GB" sz="2400" i="1" dirty="0" err="1">
                <a:latin typeface="Arial" charset="0"/>
                <a:ea typeface="ＭＳ Ｐゴシック" charset="0"/>
                <a:cs typeface="ＭＳ Ｐゴシック" charset="0"/>
              </a:rPr>
              <a:t>a</a:t>
            </a:r>
            <a:r>
              <a:rPr lang="en-GB" sz="2400" baseline="-25000" dirty="0" err="1">
                <a:latin typeface="Arial" charset="0"/>
                <a:ea typeface="ＭＳ Ｐゴシック" charset="0"/>
                <a:cs typeface="ＭＳ Ｐゴシック" charset="0"/>
              </a:rPr>
              <a:t>jk</a:t>
            </a:r>
            <a:r>
              <a:rPr lang="en-GB" sz="2400" baseline="-25000" dirty="0" err="1">
                <a:latin typeface="Arial" charset="0"/>
                <a:ea typeface="ＭＳ Ｐゴシック" charset="0"/>
                <a:cs typeface="Times New Roman" charset="0"/>
              </a:rPr>
              <a:t>√</a:t>
            </a:r>
            <a:r>
              <a:rPr lang="en-GB" sz="2400" dirty="0" err="1">
                <a:latin typeface="Arial" charset="0"/>
                <a:ea typeface="ＭＳ Ｐゴシック" charset="0"/>
                <a:cs typeface="ＭＳ Ｐゴシック" charset="0"/>
              </a:rPr>
              <a:t>λ</a:t>
            </a:r>
            <a:r>
              <a:rPr lang="en-GB" sz="2400" baseline="-25000" dirty="0" err="1">
                <a:latin typeface="Arial" charset="0"/>
                <a:ea typeface="ＭＳ Ｐゴシック" charset="0"/>
                <a:cs typeface="ＭＳ Ｐゴシック" charset="0"/>
              </a:rPr>
              <a:t>j</a:t>
            </a:r>
            <a:r>
              <a:rPr lang="en-GB" sz="2400" dirty="0">
                <a:latin typeface="Arial" charset="0"/>
                <a:ea typeface="ＭＳ Ｐゴシック" charset="0"/>
                <a:cs typeface="ＭＳ Ｐゴシック" charset="0"/>
              </a:rPr>
              <a:t> – this is the correlation between variable and component</a:t>
            </a:r>
            <a:endParaRPr lang="en-US" sz="2400" dirty="0">
              <a:latin typeface="Arial" charset="0"/>
              <a:ea typeface="ＭＳ Ｐゴシック" charset="0"/>
              <a:cs typeface="ＭＳ Ｐゴシック" charset="0"/>
            </a:endParaRPr>
          </a:p>
          <a:p>
            <a:pPr marL="457200" indent="-457200">
              <a:buFontTx/>
              <a:buAutoNum type="arabicPeriod"/>
            </a:pPr>
            <a:endParaRPr lang="en-US" sz="2400"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312252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p:cNvSpPr>
          <p:nvPr>
            <p:ph type="title"/>
          </p:nvPr>
        </p:nvSpPr>
        <p:spPr>
          <a:xfrm>
            <a:off x="685800" y="457200"/>
            <a:ext cx="7772400" cy="1143000"/>
          </a:xfrm>
        </p:spPr>
        <p:txBody>
          <a:bodyPr/>
          <a:lstStyle/>
          <a:p>
            <a:r>
              <a:rPr lang="en-US">
                <a:latin typeface="Arial" charset="0"/>
                <a:ea typeface="ＭＳ Ｐゴシック" charset="0"/>
                <a:cs typeface="ＭＳ Ｐゴシック" charset="0"/>
              </a:rPr>
              <a:t>Potential problems of PCA</a:t>
            </a:r>
          </a:p>
        </p:txBody>
      </p:sp>
      <p:sp>
        <p:nvSpPr>
          <p:cNvPr id="117762" name="Content Placeholder 2"/>
          <p:cNvSpPr>
            <a:spLocks noGrp="1"/>
          </p:cNvSpPr>
          <p:nvPr>
            <p:ph idx="1"/>
          </p:nvPr>
        </p:nvSpPr>
        <p:spPr>
          <a:xfrm>
            <a:off x="685800" y="1600200"/>
            <a:ext cx="7772400" cy="4638675"/>
          </a:xfrm>
        </p:spPr>
        <p:txBody>
          <a:bodyPr>
            <a:normAutofit fontScale="85000" lnSpcReduction="20000"/>
          </a:bodyPr>
          <a:lstStyle/>
          <a:p>
            <a:pPr>
              <a:buFontTx/>
              <a:buNone/>
            </a:pPr>
            <a:r>
              <a:rPr lang="en-US">
                <a:latin typeface="Arial" charset="0"/>
                <a:ea typeface="ＭＳ Ｐゴシック" charset="0"/>
                <a:cs typeface="ＭＳ Ｐゴシック" charset="0"/>
              </a:rPr>
              <a:t>If the dataset…</a:t>
            </a:r>
          </a:p>
          <a:p>
            <a:r>
              <a:rPr lang="en-US">
                <a:latin typeface="Arial" charset="0"/>
                <a:ea typeface="ＭＳ Ｐゴシック" charset="0"/>
                <a:cs typeface="ＭＳ Ｐゴシック" charset="0"/>
              </a:rPr>
              <a:t>Lacks Independence</a:t>
            </a:r>
          </a:p>
          <a:p>
            <a:pPr lvl="1"/>
            <a:r>
              <a:rPr lang="en-US" b="1">
                <a:solidFill>
                  <a:srgbClr val="FF3300"/>
                </a:solidFill>
                <a:latin typeface="Arial" charset="0"/>
                <a:ea typeface="ＭＳ Ｐゴシック" charset="0"/>
              </a:rPr>
              <a:t>NO PROBLEM</a:t>
            </a:r>
          </a:p>
          <a:p>
            <a:r>
              <a:rPr lang="en-US">
                <a:latin typeface="Arial" charset="0"/>
                <a:ea typeface="ＭＳ Ｐゴシック" charset="0"/>
                <a:cs typeface="ＭＳ Ｐゴシック" charset="0"/>
              </a:rPr>
              <a:t>Lacks Normality</a:t>
            </a:r>
          </a:p>
          <a:p>
            <a:pPr lvl="1"/>
            <a:r>
              <a:rPr lang="en-US">
                <a:solidFill>
                  <a:srgbClr val="FF3300"/>
                </a:solidFill>
                <a:latin typeface="Arial" charset="0"/>
                <a:ea typeface="ＭＳ Ｐゴシック" charset="0"/>
              </a:rPr>
              <a:t>Normality desirable but not essential</a:t>
            </a:r>
            <a:endParaRPr lang="en-US">
              <a:latin typeface="Arial" charset="0"/>
              <a:ea typeface="ＭＳ Ｐゴシック" charset="0"/>
            </a:endParaRPr>
          </a:p>
          <a:p>
            <a:r>
              <a:rPr lang="en-US">
                <a:latin typeface="Arial" charset="0"/>
                <a:ea typeface="ＭＳ Ｐゴシック" charset="0"/>
                <a:cs typeface="ＭＳ Ｐゴシック" charset="0"/>
              </a:rPr>
              <a:t>Lacks Precision</a:t>
            </a:r>
          </a:p>
          <a:p>
            <a:pPr lvl="1"/>
            <a:r>
              <a:rPr lang="en-US">
                <a:solidFill>
                  <a:srgbClr val="FF3300"/>
                </a:solidFill>
                <a:latin typeface="Arial" charset="0"/>
                <a:ea typeface="ＭＳ Ｐゴシック" charset="0"/>
              </a:rPr>
              <a:t>Precision desirable but not essential</a:t>
            </a:r>
            <a:endParaRPr lang="en-US">
              <a:latin typeface="Arial" charset="0"/>
              <a:ea typeface="ＭＳ Ｐゴシック" charset="0"/>
            </a:endParaRPr>
          </a:p>
          <a:p>
            <a:r>
              <a:rPr lang="en-US">
                <a:latin typeface="Arial" charset="0"/>
                <a:ea typeface="ＭＳ Ｐゴシック" charset="0"/>
                <a:cs typeface="ＭＳ Ｐゴシック" charset="0"/>
              </a:rPr>
              <a:t>Lacks Linearity</a:t>
            </a:r>
          </a:p>
          <a:p>
            <a:pPr marL="569913" lvl="2">
              <a:buFontTx/>
              <a:buChar char="-"/>
            </a:pPr>
            <a:r>
              <a:rPr lang="en-US" sz="2400" b="1">
                <a:solidFill>
                  <a:srgbClr val="FF3300"/>
                </a:solidFill>
                <a:latin typeface="Arial" charset="0"/>
                <a:ea typeface="ＭＳ Ｐゴシック" charset="0"/>
              </a:rPr>
              <a:t>Problem</a:t>
            </a:r>
            <a:r>
              <a:rPr lang="en-US" sz="2400">
                <a:solidFill>
                  <a:srgbClr val="FF3300"/>
                </a:solidFill>
                <a:latin typeface="Arial" charset="0"/>
                <a:ea typeface="ＭＳ Ｐゴシック" charset="0"/>
              </a:rPr>
              <a:t>: Use other non-linear (kernel) methods</a:t>
            </a:r>
            <a:endParaRPr lang="en-US" sz="2400">
              <a:latin typeface="Arial" charset="0"/>
              <a:ea typeface="ＭＳ Ｐゴシック" charset="0"/>
            </a:endParaRPr>
          </a:p>
          <a:p>
            <a:r>
              <a:rPr lang="en-US">
                <a:latin typeface="Arial" charset="0"/>
                <a:ea typeface="ＭＳ Ｐゴシック" charset="0"/>
                <a:cs typeface="ＭＳ Ｐゴシック" charset="0"/>
              </a:rPr>
              <a:t>Many Zeroes in Data Matrix (Sparse)</a:t>
            </a:r>
          </a:p>
          <a:p>
            <a:pPr lvl="1"/>
            <a:r>
              <a:rPr lang="en-US" b="1">
                <a:solidFill>
                  <a:srgbClr val="FF3300"/>
                </a:solidFill>
                <a:latin typeface="Arial" charset="0"/>
                <a:ea typeface="ＭＳ Ｐゴシック" charset="0"/>
              </a:rPr>
              <a:t>Problem</a:t>
            </a:r>
            <a:r>
              <a:rPr lang="en-US">
                <a:solidFill>
                  <a:srgbClr val="FF3300"/>
                </a:solidFill>
                <a:latin typeface="Arial" charset="0"/>
                <a:ea typeface="ＭＳ Ｐゴシック" charset="0"/>
              </a:rPr>
              <a:t>: Use Correspondence Analysis</a:t>
            </a:r>
          </a:p>
        </p:txBody>
      </p:sp>
    </p:spTree>
    <p:extLst>
      <p:ext uri="{BB962C8B-B14F-4D97-AF65-F5344CB8AC3E}">
        <p14:creationId xmlns:p14="http://schemas.microsoft.com/office/powerpoint/2010/main" val="3683315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3"/>
          <p:cNvSpPr>
            <a:spLocks noGrp="1"/>
          </p:cNvSpPr>
          <p:nvPr>
            <p:ph type="ctrTitle"/>
          </p:nvPr>
        </p:nvSpPr>
        <p:spPr/>
        <p:txBody>
          <a:bodyPr/>
          <a:lstStyle/>
          <a:p>
            <a:r>
              <a:rPr lang="en-US">
                <a:latin typeface="Arial" charset="0"/>
                <a:ea typeface="ＭＳ Ｐゴシック" charset="0"/>
                <a:cs typeface="ＭＳ Ｐゴシック" charset="0"/>
              </a:rPr>
              <a:t>Unsupervised Mining</a:t>
            </a:r>
          </a:p>
        </p:txBody>
      </p:sp>
      <p:sp>
        <p:nvSpPr>
          <p:cNvPr id="123906" name="Subtitle 4"/>
          <p:cNvSpPr>
            <a:spLocks noGrp="1"/>
          </p:cNvSpPr>
          <p:nvPr>
            <p:ph type="subTitle" idx="1"/>
          </p:nvPr>
        </p:nvSpPr>
        <p:spPr/>
        <p:txBody>
          <a:bodyPr/>
          <a:lstStyle/>
          <a:p>
            <a:r>
              <a:rPr lang="en-US">
                <a:latin typeface="Arial" charset="0"/>
                <a:ea typeface="ＭＳ Ｐゴシック" charset="0"/>
                <a:cs typeface="ＭＳ Ｐゴシック" charset="0"/>
              </a:rPr>
              <a:t>SVD</a:t>
            </a:r>
          </a:p>
        </p:txBody>
      </p:sp>
      <p:sp>
        <p:nvSpPr>
          <p:cNvPr id="123907" name="Text Box 3"/>
          <p:cNvSpPr txBox="1">
            <a:spLocks noChangeArrowheads="1"/>
          </p:cNvSpPr>
          <p:nvPr/>
        </p:nvSpPr>
        <p:spPr bwMode="auto">
          <a:xfrm>
            <a:off x="2819400" y="5715000"/>
            <a:ext cx="37496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b="0">
                <a:solidFill>
                  <a:srgbClr val="000000"/>
                </a:solidFill>
              </a:rPr>
              <a:t>Puts together slides prepared by Brandon Xia with images from </a:t>
            </a:r>
          </a:p>
          <a:p>
            <a:pPr eaLnBrk="1" hangingPunct="1"/>
            <a:r>
              <a:rPr lang="en-US" sz="1800" b="0">
                <a:solidFill>
                  <a:srgbClr val="000000"/>
                </a:solidFill>
              </a:rPr>
              <a:t>Alter et al. papers</a:t>
            </a:r>
          </a:p>
        </p:txBody>
      </p:sp>
    </p:spTree>
    <p:extLst>
      <p:ext uri="{BB962C8B-B14F-4D97-AF65-F5344CB8AC3E}">
        <p14:creationId xmlns:p14="http://schemas.microsoft.com/office/powerpoint/2010/main" val="296841461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2A0893B-54CE-BD45-A9C0-1184377727F6}" type="slidenum">
              <a:rPr lang="en-US" sz="1400" b="0">
                <a:solidFill>
                  <a:srgbClr val="000000"/>
                </a:solidFill>
                <a:cs typeface="Arial" charset="0"/>
              </a:rPr>
              <a:pPr eaLnBrk="1" hangingPunct="1"/>
              <a:t>29</a:t>
            </a:fld>
            <a:endParaRPr lang="en-US" sz="1400" b="0">
              <a:solidFill>
                <a:srgbClr val="000000"/>
              </a:solidFill>
              <a:cs typeface="Arial" charset="0"/>
            </a:endParaRPr>
          </a:p>
        </p:txBody>
      </p:sp>
      <p:sp>
        <p:nvSpPr>
          <p:cNvPr id="125954" name="Rectangle 2"/>
          <p:cNvSpPr>
            <a:spLocks noGrp="1" noChangeArrowheads="1"/>
          </p:cNvSpPr>
          <p:nvPr>
            <p:ph type="title"/>
          </p:nvPr>
        </p:nvSpPr>
        <p:spPr/>
        <p:txBody>
          <a:bodyPr>
            <a:normAutofit fontScale="90000"/>
          </a:bodyPr>
          <a:lstStyle/>
          <a:p>
            <a:pPr eaLnBrk="1" hangingPunct="1"/>
            <a:r>
              <a:rPr lang="en-US" sz="4000">
                <a:latin typeface="Arial" charset="0"/>
              </a:rPr>
              <a:t>SVD for microarray data</a:t>
            </a:r>
            <a:br>
              <a:rPr lang="en-US" sz="4000">
                <a:latin typeface="Arial" charset="0"/>
              </a:rPr>
            </a:br>
            <a:r>
              <a:rPr lang="en-US" sz="4000">
                <a:latin typeface="Arial" charset="0"/>
              </a:rPr>
              <a:t>(Alter et al, PNAS 2000)</a:t>
            </a:r>
          </a:p>
        </p:txBody>
      </p:sp>
      <p:sp>
        <p:nvSpPr>
          <p:cNvPr id="125955" name="Comment 4"/>
          <p:cNvSpPr>
            <a:spLocks noRot="1" noChangeAspect="1" noEditPoints="1" noChangeArrowheads="1" noChangeShapeType="1" noTextEdit="1"/>
          </p:cNvSpPr>
          <p:nvPr/>
        </p:nvSpPr>
        <p:spPr bwMode="auto">
          <a:xfrm>
            <a:off x="519113" y="6043613"/>
            <a:ext cx="1501775" cy="33337"/>
          </a:xfrm>
          <a:custGeom>
            <a:avLst/>
            <a:gdLst>
              <a:gd name="T0" fmla="*/ 0 w 4171"/>
              <a:gd name="T1" fmla="*/ 2147483647 h 89"/>
              <a:gd name="T2" fmla="*/ 2147483647 w 4171"/>
              <a:gd name="T3" fmla="*/ 2147483647 h 89"/>
              <a:gd name="T4" fmla="*/ 2147483647 w 4171"/>
              <a:gd name="T5" fmla="*/ 2147483647 h 89"/>
              <a:gd name="T6" fmla="*/ 2147483647 w 4171"/>
              <a:gd name="T7" fmla="*/ 2147483647 h 89"/>
              <a:gd name="T8" fmla="*/ 2147483647 w 4171"/>
              <a:gd name="T9" fmla="*/ 2147483647 h 89"/>
              <a:gd name="T10" fmla="*/ 2147483647 w 4171"/>
              <a:gd name="T11" fmla="*/ 2147483647 h 89"/>
              <a:gd name="T12" fmla="*/ 2147483647 w 4171"/>
              <a:gd name="T13" fmla="*/ 2147483647 h 89"/>
              <a:gd name="T14" fmla="*/ 2147483647 w 4171"/>
              <a:gd name="T15" fmla="*/ 2147483647 h 89"/>
              <a:gd name="T16" fmla="*/ 2147483647 w 4171"/>
              <a:gd name="T17" fmla="*/ 2147483647 h 89"/>
              <a:gd name="T18" fmla="*/ 2147483647 w 4171"/>
              <a:gd name="T19" fmla="*/ 2147483647 h 89"/>
              <a:gd name="T20" fmla="*/ 2147483647 w 4171"/>
              <a:gd name="T21" fmla="*/ 2147483647 h 89"/>
              <a:gd name="T22" fmla="*/ 2147483647 w 4171"/>
              <a:gd name="T23" fmla="*/ 2147483647 h 89"/>
              <a:gd name="T24" fmla="*/ 2147483647 w 4171"/>
              <a:gd name="T25" fmla="*/ 2147483647 h 89"/>
              <a:gd name="T26" fmla="*/ 2147483647 w 4171"/>
              <a:gd name="T27" fmla="*/ 0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71"/>
              <a:gd name="T43" fmla="*/ 0 h 89"/>
              <a:gd name="T44" fmla="*/ 4171 w 4171"/>
              <a:gd name="T45" fmla="*/ 89 h 8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71" h="89" extrusionOk="0">
                <a:moveTo>
                  <a:pt x="0" y="6"/>
                </a:moveTo>
                <a:cubicBezTo>
                  <a:pt x="38" y="14"/>
                  <a:pt x="71" y="25"/>
                  <a:pt x="112" y="27"/>
                </a:cubicBezTo>
                <a:cubicBezTo>
                  <a:pt x="215" y="32"/>
                  <a:pt x="319" y="27"/>
                  <a:pt x="421" y="29"/>
                </a:cubicBezTo>
                <a:cubicBezTo>
                  <a:pt x="511" y="31"/>
                  <a:pt x="598" y="35"/>
                  <a:pt x="688" y="45"/>
                </a:cubicBezTo>
                <a:cubicBezTo>
                  <a:pt x="807" y="59"/>
                  <a:pt x="922" y="78"/>
                  <a:pt x="1043" y="80"/>
                </a:cubicBezTo>
                <a:cubicBezTo>
                  <a:pt x="1120" y="82"/>
                  <a:pt x="1196" y="79"/>
                  <a:pt x="1273" y="76"/>
                </a:cubicBezTo>
                <a:cubicBezTo>
                  <a:pt x="1445" y="70"/>
                  <a:pt x="1616" y="82"/>
                  <a:pt x="1788" y="86"/>
                </a:cubicBezTo>
                <a:cubicBezTo>
                  <a:pt x="1940" y="90"/>
                  <a:pt x="2093" y="81"/>
                  <a:pt x="2245" y="78"/>
                </a:cubicBezTo>
                <a:cubicBezTo>
                  <a:pt x="2481" y="73"/>
                  <a:pt x="2717" y="80"/>
                  <a:pt x="2953" y="64"/>
                </a:cubicBezTo>
                <a:cubicBezTo>
                  <a:pt x="3144" y="51"/>
                  <a:pt x="3332" y="28"/>
                  <a:pt x="3524" y="21"/>
                </a:cubicBezTo>
                <a:cubicBezTo>
                  <a:pt x="3628" y="17"/>
                  <a:pt x="3731" y="25"/>
                  <a:pt x="3834" y="22"/>
                </a:cubicBezTo>
                <a:cubicBezTo>
                  <a:pt x="3931" y="19"/>
                  <a:pt x="4028" y="10"/>
                  <a:pt x="4125" y="7"/>
                </a:cubicBezTo>
                <a:cubicBezTo>
                  <a:pt x="4147" y="6"/>
                  <a:pt x="4146" y="29"/>
                  <a:pt x="4151" y="8"/>
                </a:cubicBezTo>
                <a:cubicBezTo>
                  <a:pt x="4136" y="5"/>
                  <a:pt x="4129" y="4"/>
                  <a:pt x="4118" y="0"/>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956" name="Comment 5"/>
          <p:cNvSpPr>
            <a:spLocks noRot="1" noChangeAspect="1" noEditPoints="1" noChangeArrowheads="1" noChangeShapeType="1" noTextEdit="1"/>
          </p:cNvSpPr>
          <p:nvPr/>
        </p:nvSpPr>
        <p:spPr bwMode="auto">
          <a:xfrm>
            <a:off x="7756525" y="2200275"/>
            <a:ext cx="962025" cy="17463"/>
          </a:xfrm>
          <a:custGeom>
            <a:avLst/>
            <a:gdLst>
              <a:gd name="T0" fmla="*/ 2147483647 w 2670"/>
              <a:gd name="T1" fmla="*/ 2147483647 h 48"/>
              <a:gd name="T2" fmla="*/ 2147483647 w 2670"/>
              <a:gd name="T3" fmla="*/ 2147483647 h 48"/>
              <a:gd name="T4" fmla="*/ 2147483647 w 2670"/>
              <a:gd name="T5" fmla="*/ 2147483647 h 48"/>
              <a:gd name="T6" fmla="*/ 2147483647 w 2670"/>
              <a:gd name="T7" fmla="*/ 2147483647 h 48"/>
              <a:gd name="T8" fmla="*/ 2147483647 w 2670"/>
              <a:gd name="T9" fmla="*/ 2147483647 h 48"/>
              <a:gd name="T10" fmla="*/ 2147483647 w 2670"/>
              <a:gd name="T11" fmla="*/ 2147483647 h 48"/>
              <a:gd name="T12" fmla="*/ 2147483647 w 2670"/>
              <a:gd name="T13" fmla="*/ 2147483647 h 48"/>
              <a:gd name="T14" fmla="*/ 0 60000 65536"/>
              <a:gd name="T15" fmla="*/ 0 60000 65536"/>
              <a:gd name="T16" fmla="*/ 0 60000 65536"/>
              <a:gd name="T17" fmla="*/ 0 60000 65536"/>
              <a:gd name="T18" fmla="*/ 0 60000 65536"/>
              <a:gd name="T19" fmla="*/ 0 60000 65536"/>
              <a:gd name="T20" fmla="*/ 0 60000 65536"/>
              <a:gd name="T21" fmla="*/ 0 w 2670"/>
              <a:gd name="T22" fmla="*/ 0 h 48"/>
              <a:gd name="T23" fmla="*/ 2670 w 2670"/>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70" h="48" extrusionOk="0">
                <a:moveTo>
                  <a:pt x="11" y="47"/>
                </a:moveTo>
                <a:cubicBezTo>
                  <a:pt x="31" y="45"/>
                  <a:pt x="30" y="44"/>
                  <a:pt x="50" y="43"/>
                </a:cubicBezTo>
                <a:cubicBezTo>
                  <a:pt x="159" y="35"/>
                  <a:pt x="267" y="30"/>
                  <a:pt x="376" y="26"/>
                </a:cubicBezTo>
                <a:cubicBezTo>
                  <a:pt x="876" y="8"/>
                  <a:pt x="1377" y="-8"/>
                  <a:pt x="1878" y="7"/>
                </a:cubicBezTo>
                <a:cubicBezTo>
                  <a:pt x="2097" y="13"/>
                  <a:pt x="2317" y="27"/>
                  <a:pt x="2536" y="26"/>
                </a:cubicBezTo>
                <a:cubicBezTo>
                  <a:pt x="2568" y="26"/>
                  <a:pt x="2614" y="30"/>
                  <a:pt x="2646" y="20"/>
                </a:cubicBezTo>
                <a:cubicBezTo>
                  <a:pt x="2658" y="16"/>
                  <a:pt x="2657" y="7"/>
                  <a:pt x="2669" y="3"/>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957" name="Comment 6"/>
          <p:cNvSpPr>
            <a:spLocks noRot="1" noChangeAspect="1" noEditPoints="1" noChangeArrowheads="1" noChangeShapeType="1" noTextEdit="1"/>
          </p:cNvSpPr>
          <p:nvPr/>
        </p:nvSpPr>
        <p:spPr bwMode="auto">
          <a:xfrm>
            <a:off x="5111750" y="5595938"/>
            <a:ext cx="1658938" cy="69850"/>
          </a:xfrm>
          <a:custGeom>
            <a:avLst/>
            <a:gdLst>
              <a:gd name="T0" fmla="*/ 2147483647 w 4610"/>
              <a:gd name="T1" fmla="*/ 2147483647 h 193"/>
              <a:gd name="T2" fmla="*/ 2147483647 w 4610"/>
              <a:gd name="T3" fmla="*/ 2147483647 h 193"/>
              <a:gd name="T4" fmla="*/ 2147483647 w 4610"/>
              <a:gd name="T5" fmla="*/ 2147483647 h 193"/>
              <a:gd name="T6" fmla="*/ 2147483647 w 4610"/>
              <a:gd name="T7" fmla="*/ 2147483647 h 193"/>
              <a:gd name="T8" fmla="*/ 2147483647 w 4610"/>
              <a:gd name="T9" fmla="*/ 2147483647 h 193"/>
              <a:gd name="T10" fmla="*/ 2147483647 w 4610"/>
              <a:gd name="T11" fmla="*/ 2147483647 h 193"/>
              <a:gd name="T12" fmla="*/ 2147483647 w 4610"/>
              <a:gd name="T13" fmla="*/ 2147483647 h 193"/>
              <a:gd name="T14" fmla="*/ 2147483647 w 4610"/>
              <a:gd name="T15" fmla="*/ 2147483647 h 193"/>
              <a:gd name="T16" fmla="*/ 2147483647 w 4610"/>
              <a:gd name="T17" fmla="*/ 2147483647 h 193"/>
              <a:gd name="T18" fmla="*/ 2147483647 w 4610"/>
              <a:gd name="T19" fmla="*/ 2147483647 h 193"/>
              <a:gd name="T20" fmla="*/ 0 w 4610"/>
              <a:gd name="T21" fmla="*/ 2147483647 h 1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10"/>
              <a:gd name="T34" fmla="*/ 0 h 193"/>
              <a:gd name="T35" fmla="*/ 4610 w 4610"/>
              <a:gd name="T36" fmla="*/ 193 h 19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10" h="193" extrusionOk="0">
                <a:moveTo>
                  <a:pt x="172" y="61"/>
                </a:moveTo>
                <a:cubicBezTo>
                  <a:pt x="278" y="81"/>
                  <a:pt x="373" y="92"/>
                  <a:pt x="482" y="87"/>
                </a:cubicBezTo>
                <a:cubicBezTo>
                  <a:pt x="835" y="72"/>
                  <a:pt x="1186" y="24"/>
                  <a:pt x="1540" y="9"/>
                </a:cubicBezTo>
                <a:cubicBezTo>
                  <a:pt x="2452" y="-30"/>
                  <a:pt x="3351" y="78"/>
                  <a:pt x="4258" y="148"/>
                </a:cubicBezTo>
                <a:cubicBezTo>
                  <a:pt x="4371" y="157"/>
                  <a:pt x="4485" y="161"/>
                  <a:pt x="4599" y="165"/>
                </a:cubicBezTo>
                <a:cubicBezTo>
                  <a:pt x="4602" y="165"/>
                  <a:pt x="4606" y="165"/>
                  <a:pt x="4609" y="165"/>
                </a:cubicBezTo>
                <a:cubicBezTo>
                  <a:pt x="4313" y="180"/>
                  <a:pt x="4018" y="171"/>
                  <a:pt x="3722" y="154"/>
                </a:cubicBezTo>
                <a:cubicBezTo>
                  <a:pt x="3170" y="123"/>
                  <a:pt x="2620" y="149"/>
                  <a:pt x="2068" y="169"/>
                </a:cubicBezTo>
                <a:cubicBezTo>
                  <a:pt x="1440" y="191"/>
                  <a:pt x="820" y="197"/>
                  <a:pt x="193" y="146"/>
                </a:cubicBezTo>
                <a:cubicBezTo>
                  <a:pt x="135" y="141"/>
                  <a:pt x="71" y="144"/>
                  <a:pt x="16" y="140"/>
                </a:cubicBezTo>
                <a:cubicBezTo>
                  <a:pt x="11" y="138"/>
                  <a:pt x="5" y="137"/>
                  <a:pt x="0" y="135"/>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958" name="Comment 7"/>
          <p:cNvSpPr>
            <a:spLocks noRot="1" noChangeAspect="1" noEditPoints="1" noChangeArrowheads="1" noChangeShapeType="1" noTextEdit="1"/>
          </p:cNvSpPr>
          <p:nvPr/>
        </p:nvSpPr>
        <p:spPr bwMode="auto">
          <a:xfrm>
            <a:off x="5754688" y="6223000"/>
            <a:ext cx="395287" cy="303213"/>
          </a:xfrm>
          <a:custGeom>
            <a:avLst/>
            <a:gdLst>
              <a:gd name="T0" fmla="*/ 2147483647 w 1095"/>
              <a:gd name="T1" fmla="*/ 2147483647 h 842"/>
              <a:gd name="T2" fmla="*/ 2147483647 w 1095"/>
              <a:gd name="T3" fmla="*/ 2147483647 h 842"/>
              <a:gd name="T4" fmla="*/ 2147483647 w 1095"/>
              <a:gd name="T5" fmla="*/ 2147483647 h 842"/>
              <a:gd name="T6" fmla="*/ 2147483647 w 1095"/>
              <a:gd name="T7" fmla="*/ 2147483647 h 842"/>
              <a:gd name="T8" fmla="*/ 2147483647 w 1095"/>
              <a:gd name="T9" fmla="*/ 2147483647 h 842"/>
              <a:gd name="T10" fmla="*/ 2147483647 w 1095"/>
              <a:gd name="T11" fmla="*/ 2147483647 h 842"/>
              <a:gd name="T12" fmla="*/ 2147483647 w 1095"/>
              <a:gd name="T13" fmla="*/ 2147483647 h 842"/>
              <a:gd name="T14" fmla="*/ 2147483647 w 1095"/>
              <a:gd name="T15" fmla="*/ 2147483647 h 842"/>
              <a:gd name="T16" fmla="*/ 2147483647 w 1095"/>
              <a:gd name="T17" fmla="*/ 2147483647 h 842"/>
              <a:gd name="T18" fmla="*/ 2147483647 w 1095"/>
              <a:gd name="T19" fmla="*/ 2147483647 h 842"/>
              <a:gd name="T20" fmla="*/ 2147483647 w 1095"/>
              <a:gd name="T21" fmla="*/ 2147483647 h 842"/>
              <a:gd name="T22" fmla="*/ 0 w 1095"/>
              <a:gd name="T23" fmla="*/ 2147483647 h 8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95"/>
              <a:gd name="T37" fmla="*/ 0 h 842"/>
              <a:gd name="T38" fmla="*/ 1095 w 1095"/>
              <a:gd name="T39" fmla="*/ 842 h 8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95" h="842" extrusionOk="0">
                <a:moveTo>
                  <a:pt x="1094" y="48"/>
                </a:moveTo>
                <a:cubicBezTo>
                  <a:pt x="1078" y="33"/>
                  <a:pt x="1075" y="18"/>
                  <a:pt x="1052" y="8"/>
                </a:cubicBezTo>
                <a:cubicBezTo>
                  <a:pt x="1025" y="-4"/>
                  <a:pt x="994" y="3"/>
                  <a:pt x="966" y="3"/>
                </a:cubicBezTo>
                <a:cubicBezTo>
                  <a:pt x="893" y="4"/>
                  <a:pt x="824" y="11"/>
                  <a:pt x="751" y="21"/>
                </a:cubicBezTo>
                <a:cubicBezTo>
                  <a:pt x="634" y="37"/>
                  <a:pt x="509" y="60"/>
                  <a:pt x="399" y="105"/>
                </a:cubicBezTo>
                <a:cubicBezTo>
                  <a:pt x="350" y="125"/>
                  <a:pt x="278" y="161"/>
                  <a:pt x="262" y="218"/>
                </a:cubicBezTo>
                <a:cubicBezTo>
                  <a:pt x="247" y="272"/>
                  <a:pt x="294" y="332"/>
                  <a:pt x="329" y="366"/>
                </a:cubicBezTo>
                <a:cubicBezTo>
                  <a:pt x="397" y="432"/>
                  <a:pt x="489" y="485"/>
                  <a:pt x="567" y="538"/>
                </a:cubicBezTo>
                <a:cubicBezTo>
                  <a:pt x="646" y="592"/>
                  <a:pt x="743" y="643"/>
                  <a:pt x="812" y="710"/>
                </a:cubicBezTo>
                <a:cubicBezTo>
                  <a:pt x="829" y="730"/>
                  <a:pt x="846" y="751"/>
                  <a:pt x="863" y="771"/>
                </a:cubicBezTo>
                <a:cubicBezTo>
                  <a:pt x="730" y="825"/>
                  <a:pt x="636" y="821"/>
                  <a:pt x="493" y="830"/>
                </a:cubicBezTo>
                <a:cubicBezTo>
                  <a:pt x="309" y="842"/>
                  <a:pt x="175" y="824"/>
                  <a:pt x="0" y="768"/>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959" name="Comment 8"/>
          <p:cNvSpPr>
            <a:spLocks noRot="1" noChangeAspect="1" noEditPoints="1" noChangeArrowheads="1" noChangeShapeType="1" noTextEdit="1"/>
          </p:cNvSpPr>
          <p:nvPr/>
        </p:nvSpPr>
        <p:spPr bwMode="auto">
          <a:xfrm>
            <a:off x="3192463" y="6184900"/>
            <a:ext cx="584200" cy="425450"/>
          </a:xfrm>
          <a:custGeom>
            <a:avLst/>
            <a:gdLst>
              <a:gd name="T0" fmla="*/ 2147483647 w 1620"/>
              <a:gd name="T1" fmla="*/ 2147483647 h 1179"/>
              <a:gd name="T2" fmla="*/ 2147483647 w 1620"/>
              <a:gd name="T3" fmla="*/ 2147483647 h 1179"/>
              <a:gd name="T4" fmla="*/ 2147483647 w 1620"/>
              <a:gd name="T5" fmla="*/ 2147483647 h 1179"/>
              <a:gd name="T6" fmla="*/ 2147483647 w 1620"/>
              <a:gd name="T7" fmla="*/ 2147483647 h 1179"/>
              <a:gd name="T8" fmla="*/ 2147483647 w 1620"/>
              <a:gd name="T9" fmla="*/ 2147483647 h 1179"/>
              <a:gd name="T10" fmla="*/ 2147483647 w 1620"/>
              <a:gd name="T11" fmla="*/ 2147483647 h 1179"/>
              <a:gd name="T12" fmla="*/ 2147483647 w 1620"/>
              <a:gd name="T13" fmla="*/ 2147483647 h 1179"/>
              <a:gd name="T14" fmla="*/ 2147483647 w 1620"/>
              <a:gd name="T15" fmla="*/ 2147483647 h 1179"/>
              <a:gd name="T16" fmla="*/ 2147483647 w 1620"/>
              <a:gd name="T17" fmla="*/ 2147483647 h 1179"/>
              <a:gd name="T18" fmla="*/ 2147483647 w 1620"/>
              <a:gd name="T19" fmla="*/ 0 h 11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20"/>
              <a:gd name="T31" fmla="*/ 0 h 1179"/>
              <a:gd name="T32" fmla="*/ 1620 w 1620"/>
              <a:gd name="T33" fmla="*/ 1179 h 11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20" h="1179" extrusionOk="0">
                <a:moveTo>
                  <a:pt x="70" y="106"/>
                </a:moveTo>
                <a:cubicBezTo>
                  <a:pt x="43" y="147"/>
                  <a:pt x="27" y="162"/>
                  <a:pt x="16" y="216"/>
                </a:cubicBezTo>
                <a:cubicBezTo>
                  <a:pt x="-16" y="365"/>
                  <a:pt x="-9" y="540"/>
                  <a:pt x="20" y="688"/>
                </a:cubicBezTo>
                <a:cubicBezTo>
                  <a:pt x="43" y="806"/>
                  <a:pt x="89" y="925"/>
                  <a:pt x="168" y="1017"/>
                </a:cubicBezTo>
                <a:cubicBezTo>
                  <a:pt x="238" y="1098"/>
                  <a:pt x="352" y="1161"/>
                  <a:pt x="457" y="1176"/>
                </a:cubicBezTo>
                <a:cubicBezTo>
                  <a:pt x="590" y="1195"/>
                  <a:pt x="706" y="1156"/>
                  <a:pt x="821" y="1091"/>
                </a:cubicBezTo>
                <a:cubicBezTo>
                  <a:pt x="956" y="1014"/>
                  <a:pt x="1063" y="908"/>
                  <a:pt x="1158" y="786"/>
                </a:cubicBezTo>
                <a:cubicBezTo>
                  <a:pt x="1253" y="663"/>
                  <a:pt x="1327" y="520"/>
                  <a:pt x="1398" y="382"/>
                </a:cubicBezTo>
                <a:cubicBezTo>
                  <a:pt x="1445" y="290"/>
                  <a:pt x="1490" y="198"/>
                  <a:pt x="1536" y="106"/>
                </a:cubicBezTo>
                <a:cubicBezTo>
                  <a:pt x="1559" y="60"/>
                  <a:pt x="1585" y="38"/>
                  <a:pt x="1619" y="0"/>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960" name="Comment 9"/>
          <p:cNvSpPr>
            <a:spLocks noRot="1" noChangeAspect="1" noEditPoints="1" noChangeArrowheads="1" noChangeShapeType="1" noTextEdit="1"/>
          </p:cNvSpPr>
          <p:nvPr/>
        </p:nvSpPr>
        <p:spPr bwMode="auto">
          <a:xfrm>
            <a:off x="7683500" y="5616575"/>
            <a:ext cx="1020763" cy="773113"/>
          </a:xfrm>
          <a:custGeom>
            <a:avLst/>
            <a:gdLst>
              <a:gd name="T0" fmla="*/ 0 w 2833"/>
              <a:gd name="T1" fmla="*/ 2147483647 h 2149"/>
              <a:gd name="T2" fmla="*/ 2147483647 w 2833"/>
              <a:gd name="T3" fmla="*/ 2147483647 h 2149"/>
              <a:gd name="T4" fmla="*/ 2147483647 w 2833"/>
              <a:gd name="T5" fmla="*/ 2147483647 h 2149"/>
              <a:gd name="T6" fmla="*/ 2147483647 w 2833"/>
              <a:gd name="T7" fmla="*/ 2147483647 h 2149"/>
              <a:gd name="T8" fmla="*/ 2147483647 w 2833"/>
              <a:gd name="T9" fmla="*/ 2147483647 h 2149"/>
              <a:gd name="T10" fmla="*/ 2147483647 w 2833"/>
              <a:gd name="T11" fmla="*/ 2147483647 h 2149"/>
              <a:gd name="T12" fmla="*/ 2147483647 w 2833"/>
              <a:gd name="T13" fmla="*/ 2147483647 h 2149"/>
              <a:gd name="T14" fmla="*/ 2147483647 w 2833"/>
              <a:gd name="T15" fmla="*/ 2147483647 h 2149"/>
              <a:gd name="T16" fmla="*/ 2147483647 w 2833"/>
              <a:gd name="T17" fmla="*/ 2147483647 h 2149"/>
              <a:gd name="T18" fmla="*/ 2147483647 w 2833"/>
              <a:gd name="T19" fmla="*/ 2147483647 h 2149"/>
              <a:gd name="T20" fmla="*/ 2147483647 w 2833"/>
              <a:gd name="T21" fmla="*/ 2147483647 h 2149"/>
              <a:gd name="T22" fmla="*/ 2147483647 w 2833"/>
              <a:gd name="T23" fmla="*/ 0 h 2149"/>
              <a:gd name="T24" fmla="*/ 2147483647 w 2833"/>
              <a:gd name="T25" fmla="*/ 2147483647 h 2149"/>
              <a:gd name="T26" fmla="*/ 2147483647 w 2833"/>
              <a:gd name="T27" fmla="*/ 2147483647 h 2149"/>
              <a:gd name="T28" fmla="*/ 2147483647 w 2833"/>
              <a:gd name="T29" fmla="*/ 2147483647 h 2149"/>
              <a:gd name="T30" fmla="*/ 2147483647 w 2833"/>
              <a:gd name="T31" fmla="*/ 2147483647 h 2149"/>
              <a:gd name="T32" fmla="*/ 2147483647 w 2833"/>
              <a:gd name="T33" fmla="*/ 2147483647 h 2149"/>
              <a:gd name="T34" fmla="*/ 2147483647 w 2833"/>
              <a:gd name="T35" fmla="*/ 2147483647 h 2149"/>
              <a:gd name="T36" fmla="*/ 2147483647 w 2833"/>
              <a:gd name="T37" fmla="*/ 2147483647 h 2149"/>
              <a:gd name="T38" fmla="*/ 2147483647 w 2833"/>
              <a:gd name="T39" fmla="*/ 2147483647 h 2149"/>
              <a:gd name="T40" fmla="*/ 2147483647 w 2833"/>
              <a:gd name="T41" fmla="*/ 2147483647 h 2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33"/>
              <a:gd name="T64" fmla="*/ 0 h 2149"/>
              <a:gd name="T65" fmla="*/ 2833 w 2833"/>
              <a:gd name="T66" fmla="*/ 2149 h 2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33" h="2149" extrusionOk="0">
                <a:moveTo>
                  <a:pt x="0" y="742"/>
                </a:moveTo>
                <a:cubicBezTo>
                  <a:pt x="18" y="762"/>
                  <a:pt x="46" y="797"/>
                  <a:pt x="65" y="840"/>
                </a:cubicBezTo>
                <a:cubicBezTo>
                  <a:pt x="148" y="1025"/>
                  <a:pt x="195" y="1224"/>
                  <a:pt x="250" y="1419"/>
                </a:cubicBezTo>
                <a:cubicBezTo>
                  <a:pt x="290" y="1561"/>
                  <a:pt x="333" y="1706"/>
                  <a:pt x="391" y="1842"/>
                </a:cubicBezTo>
                <a:cubicBezTo>
                  <a:pt x="434" y="1943"/>
                  <a:pt x="484" y="2052"/>
                  <a:pt x="552" y="2139"/>
                </a:cubicBezTo>
                <a:cubicBezTo>
                  <a:pt x="556" y="2142"/>
                  <a:pt x="561" y="2145"/>
                  <a:pt x="565" y="2148"/>
                </a:cubicBezTo>
                <a:cubicBezTo>
                  <a:pt x="617" y="2098"/>
                  <a:pt x="633" y="2058"/>
                  <a:pt x="667" y="1988"/>
                </a:cubicBezTo>
                <a:cubicBezTo>
                  <a:pt x="746" y="1824"/>
                  <a:pt x="823" y="1661"/>
                  <a:pt x="898" y="1495"/>
                </a:cubicBezTo>
                <a:cubicBezTo>
                  <a:pt x="982" y="1310"/>
                  <a:pt x="1071" y="1125"/>
                  <a:pt x="1143" y="934"/>
                </a:cubicBezTo>
                <a:cubicBezTo>
                  <a:pt x="1164" y="879"/>
                  <a:pt x="1188" y="826"/>
                  <a:pt x="1211" y="773"/>
                </a:cubicBezTo>
                <a:cubicBezTo>
                  <a:pt x="1218" y="758"/>
                  <a:pt x="1224" y="743"/>
                  <a:pt x="1230" y="728"/>
                </a:cubicBezTo>
              </a:path>
              <a:path w="2833" h="2149" extrusionOk="0">
                <a:moveTo>
                  <a:pt x="2035" y="0"/>
                </a:moveTo>
                <a:cubicBezTo>
                  <a:pt x="2054" y="54"/>
                  <a:pt x="2057" y="100"/>
                  <a:pt x="2056" y="158"/>
                </a:cubicBezTo>
                <a:cubicBezTo>
                  <a:pt x="2055" y="259"/>
                  <a:pt x="2054" y="359"/>
                  <a:pt x="2052" y="460"/>
                </a:cubicBezTo>
                <a:cubicBezTo>
                  <a:pt x="2050" y="564"/>
                  <a:pt x="2063" y="666"/>
                  <a:pt x="2064" y="770"/>
                </a:cubicBezTo>
                <a:cubicBezTo>
                  <a:pt x="2064" y="824"/>
                  <a:pt x="2066" y="876"/>
                  <a:pt x="2063" y="929"/>
                </a:cubicBezTo>
              </a:path>
              <a:path w="2833" h="2149" extrusionOk="0">
                <a:moveTo>
                  <a:pt x="1378" y="232"/>
                </a:moveTo>
                <a:cubicBezTo>
                  <a:pt x="1403" y="197"/>
                  <a:pt x="1419" y="191"/>
                  <a:pt x="1476" y="178"/>
                </a:cubicBezTo>
                <a:cubicBezTo>
                  <a:pt x="1665" y="135"/>
                  <a:pt x="1865" y="132"/>
                  <a:pt x="2057" y="119"/>
                </a:cubicBezTo>
                <a:cubicBezTo>
                  <a:pt x="2243" y="106"/>
                  <a:pt x="2429" y="105"/>
                  <a:pt x="2616" y="106"/>
                </a:cubicBezTo>
                <a:cubicBezTo>
                  <a:pt x="2727" y="108"/>
                  <a:pt x="2760" y="109"/>
                  <a:pt x="2832" y="108"/>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961" name="Comment 10"/>
          <p:cNvSpPr>
            <a:spLocks noRot="1" noChangeAspect="1" noEditPoints="1" noChangeArrowheads="1" noChangeShapeType="1" noTextEdit="1"/>
          </p:cNvSpPr>
          <p:nvPr/>
        </p:nvSpPr>
        <p:spPr bwMode="auto">
          <a:xfrm>
            <a:off x="3025775" y="2360613"/>
            <a:ext cx="1247775" cy="38100"/>
          </a:xfrm>
          <a:custGeom>
            <a:avLst/>
            <a:gdLst>
              <a:gd name="T0" fmla="*/ 0 w 3465"/>
              <a:gd name="T1" fmla="*/ 2147483647 h 105"/>
              <a:gd name="T2" fmla="*/ 2147483647 w 3465"/>
              <a:gd name="T3" fmla="*/ 2147483647 h 105"/>
              <a:gd name="T4" fmla="*/ 2147483647 w 3465"/>
              <a:gd name="T5" fmla="*/ 2147483647 h 105"/>
              <a:gd name="T6" fmla="*/ 2147483647 w 3465"/>
              <a:gd name="T7" fmla="*/ 2147483647 h 105"/>
              <a:gd name="T8" fmla="*/ 2147483647 w 3465"/>
              <a:gd name="T9" fmla="*/ 2147483647 h 105"/>
              <a:gd name="T10" fmla="*/ 2147483647 w 3465"/>
              <a:gd name="T11" fmla="*/ 2147483647 h 105"/>
              <a:gd name="T12" fmla="*/ 2147483647 w 3465"/>
              <a:gd name="T13" fmla="*/ 2147483647 h 105"/>
              <a:gd name="T14" fmla="*/ 2147483647 w 3465"/>
              <a:gd name="T15" fmla="*/ 2147483647 h 105"/>
              <a:gd name="T16" fmla="*/ 0 60000 65536"/>
              <a:gd name="T17" fmla="*/ 0 60000 65536"/>
              <a:gd name="T18" fmla="*/ 0 60000 65536"/>
              <a:gd name="T19" fmla="*/ 0 60000 65536"/>
              <a:gd name="T20" fmla="*/ 0 60000 65536"/>
              <a:gd name="T21" fmla="*/ 0 60000 65536"/>
              <a:gd name="T22" fmla="*/ 0 60000 65536"/>
              <a:gd name="T23" fmla="*/ 0 60000 65536"/>
              <a:gd name="T24" fmla="*/ 0 w 3465"/>
              <a:gd name="T25" fmla="*/ 0 h 105"/>
              <a:gd name="T26" fmla="*/ 3465 w 3465"/>
              <a:gd name="T27" fmla="*/ 105 h 1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65" h="105" extrusionOk="0">
                <a:moveTo>
                  <a:pt x="0" y="27"/>
                </a:moveTo>
                <a:cubicBezTo>
                  <a:pt x="31" y="32"/>
                  <a:pt x="62" y="37"/>
                  <a:pt x="95" y="39"/>
                </a:cubicBezTo>
                <a:cubicBezTo>
                  <a:pt x="241" y="49"/>
                  <a:pt x="387" y="41"/>
                  <a:pt x="533" y="36"/>
                </a:cubicBezTo>
                <a:cubicBezTo>
                  <a:pt x="883" y="24"/>
                  <a:pt x="1233" y="7"/>
                  <a:pt x="1584" y="4"/>
                </a:cubicBezTo>
                <a:cubicBezTo>
                  <a:pt x="2006" y="1"/>
                  <a:pt x="2423" y="16"/>
                  <a:pt x="2844" y="52"/>
                </a:cubicBezTo>
                <a:cubicBezTo>
                  <a:pt x="2949" y="61"/>
                  <a:pt x="3054" y="71"/>
                  <a:pt x="3159" y="80"/>
                </a:cubicBezTo>
                <a:cubicBezTo>
                  <a:pt x="3230" y="86"/>
                  <a:pt x="3300" y="91"/>
                  <a:pt x="3371" y="96"/>
                </a:cubicBezTo>
                <a:cubicBezTo>
                  <a:pt x="3402" y="98"/>
                  <a:pt x="3434" y="102"/>
                  <a:pt x="3464" y="104"/>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2596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38400"/>
            <a:ext cx="8382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665744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a:xfrm>
            <a:off x="685800" y="152400"/>
            <a:ext cx="7772400" cy="1143000"/>
          </a:xfrm>
        </p:spPr>
        <p:txBody>
          <a:bodyPr>
            <a:normAutofit fontScale="90000"/>
          </a:bodyPr>
          <a:lstStyle/>
          <a:p>
            <a:pPr eaLnBrk="1" hangingPunct="1"/>
            <a:r>
              <a:rPr lang="en-US">
                <a:latin typeface="Arial" charset="0"/>
                <a:ea typeface="ＭＳ Ｐゴシック" charset="0"/>
                <a:cs typeface="ＭＳ Ｐゴシック" charset="0"/>
              </a:rPr>
              <a:t>Spectral Methods Outline &amp; Papers</a:t>
            </a:r>
          </a:p>
        </p:txBody>
      </p:sp>
      <p:sp>
        <p:nvSpPr>
          <p:cNvPr id="72706" name="Rectangle 3"/>
          <p:cNvSpPr>
            <a:spLocks noGrp="1" noChangeArrowheads="1"/>
          </p:cNvSpPr>
          <p:nvPr>
            <p:ph idx="1"/>
          </p:nvPr>
        </p:nvSpPr>
        <p:spPr>
          <a:xfrm>
            <a:off x="685800" y="1304925"/>
            <a:ext cx="7772400" cy="4638675"/>
          </a:xfrm>
        </p:spPr>
        <p:txBody>
          <a:bodyPr>
            <a:normAutofit fontScale="92500"/>
          </a:bodyPr>
          <a:lstStyle/>
          <a:p>
            <a:pPr eaLnBrk="1" hangingPunct="1"/>
            <a:r>
              <a:rPr lang="en-US" sz="1800">
                <a:latin typeface="Arial" charset="0"/>
                <a:ea typeface="ＭＳ Ｐゴシック" charset="0"/>
                <a:cs typeface="ＭＳ Ｐゴシック" charset="0"/>
              </a:rPr>
              <a:t>Simple background on PCA (emphasizing lingo)</a:t>
            </a:r>
          </a:p>
          <a:p>
            <a:pPr eaLnBrk="1" hangingPunct="1"/>
            <a:r>
              <a:rPr lang="en-US" sz="1800">
                <a:latin typeface="Arial" charset="0"/>
                <a:ea typeface="ＭＳ Ｐゴシック" charset="0"/>
                <a:cs typeface="ＭＳ Ｐゴシック" charset="0"/>
              </a:rPr>
              <a:t>More abstract run through on SVD</a:t>
            </a:r>
          </a:p>
          <a:p>
            <a:pPr eaLnBrk="1" hangingPunct="1"/>
            <a:r>
              <a:rPr lang="en-US" sz="1800">
                <a:latin typeface="Arial" charset="0"/>
                <a:ea typeface="ＭＳ Ｐゴシック" charset="0"/>
                <a:cs typeface="ＭＳ Ｐゴシック" charset="0"/>
              </a:rPr>
              <a:t>Application to </a:t>
            </a:r>
          </a:p>
          <a:p>
            <a:pPr lvl="1" eaLnBrk="1" hangingPunct="1"/>
            <a:r>
              <a:rPr lang="en-US" sz="1800">
                <a:latin typeface="Arial" charset="0"/>
                <a:ea typeface="ＭＳ Ｐゴシック" charset="0"/>
              </a:rPr>
              <a:t>O Alter et al. (2000). "Singular value decomposition for genome-wide expression data processing and modeling."  PNAS 97: 10101</a:t>
            </a:r>
          </a:p>
          <a:p>
            <a:pPr lvl="1" eaLnBrk="1" hangingPunct="1"/>
            <a:r>
              <a:rPr lang="en-US" sz="1800">
                <a:latin typeface="Arial" charset="0"/>
                <a:ea typeface="ＭＳ Ｐゴシック" charset="0"/>
              </a:rPr>
              <a:t>J Qian et al. (2001). "Beyond synexpression relationships: local clustering of time-shifted and inverted gene expression profiles identifies new, biologically relevant interactions." J Mol Biol. 314: 1053.</a:t>
            </a:r>
          </a:p>
          <a:p>
            <a:pPr lvl="1" eaLnBrk="1" hangingPunct="1"/>
            <a:r>
              <a:rPr lang="en-US" sz="1800">
                <a:latin typeface="Arial" charset="0"/>
                <a:ea typeface="ＭＳ Ｐゴシック" charset="0"/>
              </a:rPr>
              <a:t>Langfelder P, Horvath S (2007) Eigengene networks for studying the relationships between co-expression modules. BMC Systems Biology 2007, 1:54 </a:t>
            </a:r>
          </a:p>
          <a:p>
            <a:pPr lvl="1" eaLnBrk="1" hangingPunct="1"/>
            <a:r>
              <a:rPr lang="en-US" sz="1800">
                <a:latin typeface="Arial" charset="0"/>
                <a:ea typeface="ＭＳ Ｐゴシック" charset="0"/>
              </a:rPr>
              <a:t>Z Zhang et al. (2007) "Statistical analysis of the genomic distribution and correlation of regulatory elements in the ENCODE regions." Genome Res 17: 787</a:t>
            </a:r>
          </a:p>
          <a:p>
            <a:pPr lvl="1" eaLnBrk="1" hangingPunct="1"/>
            <a:r>
              <a:rPr lang="en-US" sz="1800">
                <a:latin typeface="Arial" charset="0"/>
                <a:ea typeface="ＭＳ Ｐゴシック" charset="0"/>
              </a:rPr>
              <a:t>TA Gianoulis et al. (2009) "Quantifying environmental adaptation of metabolic pathways in metagenomics." PNAS 106: 1374. </a:t>
            </a:r>
          </a:p>
        </p:txBody>
      </p:sp>
    </p:spTree>
    <p:extLst>
      <p:ext uri="{BB962C8B-B14F-4D97-AF65-F5344CB8AC3E}">
        <p14:creationId xmlns:p14="http://schemas.microsoft.com/office/powerpoint/2010/main" val="195159974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913AAA3-340A-8542-B439-8F2FDAE00751}" type="slidenum">
              <a:rPr lang="en-US" sz="1400" b="0">
                <a:solidFill>
                  <a:srgbClr val="000000"/>
                </a:solidFill>
                <a:cs typeface="Arial" charset="0"/>
              </a:rPr>
              <a:pPr eaLnBrk="1" hangingPunct="1"/>
              <a:t>30</a:t>
            </a:fld>
            <a:endParaRPr lang="en-US" sz="1400" b="0">
              <a:solidFill>
                <a:srgbClr val="000000"/>
              </a:solidFill>
              <a:cs typeface="Arial" charset="0"/>
            </a:endParaRPr>
          </a:p>
        </p:txBody>
      </p:sp>
      <p:sp>
        <p:nvSpPr>
          <p:cNvPr id="128002" name="Rectangle 2"/>
          <p:cNvSpPr>
            <a:spLocks noGrp="1" noChangeArrowheads="1"/>
          </p:cNvSpPr>
          <p:nvPr>
            <p:ph type="title"/>
          </p:nvPr>
        </p:nvSpPr>
        <p:spPr/>
        <p:txBody>
          <a:bodyPr/>
          <a:lstStyle/>
          <a:p>
            <a:pPr eaLnBrk="1" hangingPunct="1"/>
            <a:r>
              <a:rPr lang="en-US" i="1">
                <a:solidFill>
                  <a:srgbClr val="FF0000"/>
                </a:solidFill>
                <a:latin typeface="Times New Roman" charset="0"/>
              </a:rPr>
              <a:t>A</a:t>
            </a:r>
            <a:r>
              <a:rPr lang="en-US" i="1">
                <a:latin typeface="Times New Roman" charset="0"/>
              </a:rPr>
              <a:t> = USV</a:t>
            </a:r>
            <a:r>
              <a:rPr lang="en-US" i="1" baseline="30000">
                <a:latin typeface="Times New Roman" charset="0"/>
              </a:rPr>
              <a:t>T</a:t>
            </a:r>
          </a:p>
        </p:txBody>
      </p:sp>
      <p:sp>
        <p:nvSpPr>
          <p:cNvPr id="128003" name="Rectangle 3"/>
          <p:cNvSpPr>
            <a:spLocks noGrp="1" noChangeArrowheads="1"/>
          </p:cNvSpPr>
          <p:nvPr>
            <p:ph type="body" sz="half" idx="1"/>
          </p:nvPr>
        </p:nvSpPr>
        <p:spPr>
          <a:xfrm>
            <a:off x="457200" y="1600200"/>
            <a:ext cx="6477000" cy="4953000"/>
          </a:xfrm>
        </p:spPr>
        <p:txBody>
          <a:bodyPr/>
          <a:lstStyle/>
          <a:p>
            <a:pPr eaLnBrk="1" hangingPunct="1"/>
            <a:r>
              <a:rPr lang="en-US">
                <a:latin typeface="Arial" charset="0"/>
              </a:rPr>
              <a:t>A is any rectangular matrix (m ≥ n)</a:t>
            </a:r>
          </a:p>
          <a:p>
            <a:pPr eaLnBrk="1" hangingPunct="1"/>
            <a:r>
              <a:rPr lang="en-US">
                <a:latin typeface="Arial" charset="0"/>
              </a:rPr>
              <a:t>Row space: vector subspace generated by the row vectors of A</a:t>
            </a:r>
          </a:p>
          <a:p>
            <a:pPr eaLnBrk="1" hangingPunct="1"/>
            <a:r>
              <a:rPr lang="en-US">
                <a:latin typeface="Arial" charset="0"/>
              </a:rPr>
              <a:t>Column space: vector subspace generated by the column vectors of A</a:t>
            </a:r>
          </a:p>
          <a:p>
            <a:pPr lvl="1" eaLnBrk="1" hangingPunct="1"/>
            <a:r>
              <a:rPr lang="en-US">
                <a:latin typeface="Arial" charset="0"/>
                <a:ea typeface="Arial" charset="0"/>
                <a:cs typeface="Arial" charset="0"/>
              </a:rPr>
              <a:t>The dimension of the row &amp; column space is the rank of the matrix A: r (≤ n)</a:t>
            </a:r>
          </a:p>
          <a:p>
            <a:pPr eaLnBrk="1" hangingPunct="1"/>
            <a:r>
              <a:rPr lang="en-US">
                <a:latin typeface="Arial" charset="0"/>
              </a:rPr>
              <a:t>A is a linear transformation that maps vector x in row space into vector Ax in column space</a:t>
            </a:r>
          </a:p>
        </p:txBody>
      </p:sp>
      <p:sp>
        <p:nvSpPr>
          <p:cNvPr id="128004" name="Comment 5"/>
          <p:cNvSpPr>
            <a:spLocks noRot="1" noChangeAspect="1" noEditPoints="1" noChangeArrowheads="1" noChangeShapeType="1" noTextEdit="1"/>
          </p:cNvSpPr>
          <p:nvPr/>
        </p:nvSpPr>
        <p:spPr bwMode="auto">
          <a:xfrm>
            <a:off x="7123113" y="177800"/>
            <a:ext cx="223837" cy="2016125"/>
          </a:xfrm>
          <a:custGeom>
            <a:avLst/>
            <a:gdLst>
              <a:gd name="T0" fmla="*/ 2147483647 w 620"/>
              <a:gd name="T1" fmla="*/ 2147483647 h 5600"/>
              <a:gd name="T2" fmla="*/ 2147483647 w 620"/>
              <a:gd name="T3" fmla="*/ 0 h 5600"/>
              <a:gd name="T4" fmla="*/ 2147483647 w 620"/>
              <a:gd name="T5" fmla="*/ 2147483647 h 5600"/>
              <a:gd name="T6" fmla="*/ 2147483647 w 620"/>
              <a:gd name="T7" fmla="*/ 2147483647 h 5600"/>
              <a:gd name="T8" fmla="*/ 2147483647 w 620"/>
              <a:gd name="T9" fmla="*/ 2147483647 h 5600"/>
              <a:gd name="T10" fmla="*/ 2147483647 w 620"/>
              <a:gd name="T11" fmla="*/ 2147483647 h 5600"/>
              <a:gd name="T12" fmla="*/ 2147483647 w 620"/>
              <a:gd name="T13" fmla="*/ 2147483647 h 5600"/>
              <a:gd name="T14" fmla="*/ 0 60000 65536"/>
              <a:gd name="T15" fmla="*/ 0 60000 65536"/>
              <a:gd name="T16" fmla="*/ 0 60000 65536"/>
              <a:gd name="T17" fmla="*/ 0 60000 65536"/>
              <a:gd name="T18" fmla="*/ 0 60000 65536"/>
              <a:gd name="T19" fmla="*/ 0 60000 65536"/>
              <a:gd name="T20" fmla="*/ 0 60000 65536"/>
              <a:gd name="T21" fmla="*/ 0 w 620"/>
              <a:gd name="T22" fmla="*/ 0 h 5600"/>
              <a:gd name="T23" fmla="*/ 620 w 620"/>
              <a:gd name="T24" fmla="*/ 5600 h 5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0" h="5600" extrusionOk="0">
                <a:moveTo>
                  <a:pt x="523" y="108"/>
                </a:moveTo>
                <a:cubicBezTo>
                  <a:pt x="567" y="34"/>
                  <a:pt x="532" y="56"/>
                  <a:pt x="619" y="0"/>
                </a:cubicBezTo>
                <a:cubicBezTo>
                  <a:pt x="581" y="214"/>
                  <a:pt x="566" y="430"/>
                  <a:pt x="525" y="644"/>
                </a:cubicBezTo>
                <a:cubicBezTo>
                  <a:pt x="495" y="799"/>
                  <a:pt x="461" y="954"/>
                  <a:pt x="428" y="1108"/>
                </a:cubicBezTo>
                <a:cubicBezTo>
                  <a:pt x="245" y="1953"/>
                  <a:pt x="169" y="2801"/>
                  <a:pt x="117" y="3663"/>
                </a:cubicBezTo>
                <a:cubicBezTo>
                  <a:pt x="83" y="4237"/>
                  <a:pt x="4" y="4813"/>
                  <a:pt x="3" y="5388"/>
                </a:cubicBezTo>
                <a:cubicBezTo>
                  <a:pt x="3" y="5460"/>
                  <a:pt x="12" y="5528"/>
                  <a:pt x="18" y="5599"/>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005" name="Comment 6"/>
          <p:cNvSpPr>
            <a:spLocks noRot="1" noChangeAspect="1" noEditPoints="1" noChangeArrowheads="1" noChangeShapeType="1" noTextEdit="1"/>
          </p:cNvSpPr>
          <p:nvPr/>
        </p:nvSpPr>
        <p:spPr bwMode="auto">
          <a:xfrm>
            <a:off x="539750" y="2551113"/>
            <a:ext cx="2684463" cy="1357312"/>
          </a:xfrm>
          <a:custGeom>
            <a:avLst/>
            <a:gdLst>
              <a:gd name="T0" fmla="*/ 2147483647 w 7458"/>
              <a:gd name="T1" fmla="*/ 2147483647 h 3771"/>
              <a:gd name="T2" fmla="*/ 2147483647 w 7458"/>
              <a:gd name="T3" fmla="*/ 2147483647 h 3771"/>
              <a:gd name="T4" fmla="*/ 2147483647 w 7458"/>
              <a:gd name="T5" fmla="*/ 2147483647 h 3771"/>
              <a:gd name="T6" fmla="*/ 2147483647 w 7458"/>
              <a:gd name="T7" fmla="*/ 2147483647 h 3771"/>
              <a:gd name="T8" fmla="*/ 2147483647 w 7458"/>
              <a:gd name="T9" fmla="*/ 2147483647 h 3771"/>
              <a:gd name="T10" fmla="*/ 2147483647 w 7458"/>
              <a:gd name="T11" fmla="*/ 2147483647 h 3771"/>
              <a:gd name="T12" fmla="*/ 2147483647 w 7458"/>
              <a:gd name="T13" fmla="*/ 2147483647 h 3771"/>
              <a:gd name="T14" fmla="*/ 2147483647 w 7458"/>
              <a:gd name="T15" fmla="*/ 2147483647 h 3771"/>
              <a:gd name="T16" fmla="*/ 2147483647 w 7458"/>
              <a:gd name="T17" fmla="*/ 2147483647 h 3771"/>
              <a:gd name="T18" fmla="*/ 2147483647 w 7458"/>
              <a:gd name="T19" fmla="*/ 2147483647 h 3771"/>
              <a:gd name="T20" fmla="*/ 2147483647 w 7458"/>
              <a:gd name="T21" fmla="*/ 2147483647 h 3771"/>
              <a:gd name="T22" fmla="*/ 2147483647 w 7458"/>
              <a:gd name="T23" fmla="*/ 2147483647 h 3771"/>
              <a:gd name="T24" fmla="*/ 2147483647 w 7458"/>
              <a:gd name="T25" fmla="*/ 2147483647 h 3771"/>
              <a:gd name="T26" fmla="*/ 2147483647 w 7458"/>
              <a:gd name="T27" fmla="*/ 2147483647 h 3771"/>
              <a:gd name="T28" fmla="*/ 2147483647 w 7458"/>
              <a:gd name="T29" fmla="*/ 2147483647 h 3771"/>
              <a:gd name="T30" fmla="*/ 2147483647 w 7458"/>
              <a:gd name="T31" fmla="*/ 2147483647 h 3771"/>
              <a:gd name="T32" fmla="*/ 2147483647 w 7458"/>
              <a:gd name="T33" fmla="*/ 2147483647 h 3771"/>
              <a:gd name="T34" fmla="*/ 2147483647 w 7458"/>
              <a:gd name="T35" fmla="*/ 2147483647 h 3771"/>
              <a:gd name="T36" fmla="*/ 2147483647 w 7458"/>
              <a:gd name="T37" fmla="*/ 2147483647 h 3771"/>
              <a:gd name="T38" fmla="*/ 2147483647 w 7458"/>
              <a:gd name="T39" fmla="*/ 2147483647 h 3771"/>
              <a:gd name="T40" fmla="*/ 2147483647 w 7458"/>
              <a:gd name="T41" fmla="*/ 2147483647 h 3771"/>
              <a:gd name="T42" fmla="*/ 2147483647 w 7458"/>
              <a:gd name="T43" fmla="*/ 2147483647 h 3771"/>
              <a:gd name="T44" fmla="*/ 0 w 7458"/>
              <a:gd name="T45" fmla="*/ 2147483647 h 37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58"/>
              <a:gd name="T70" fmla="*/ 0 h 3771"/>
              <a:gd name="T71" fmla="*/ 7458 w 7458"/>
              <a:gd name="T72" fmla="*/ 3771 h 377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58" h="3771" extrusionOk="0">
                <a:moveTo>
                  <a:pt x="1249" y="38"/>
                </a:moveTo>
                <a:cubicBezTo>
                  <a:pt x="1229" y="27"/>
                  <a:pt x="1202" y="11"/>
                  <a:pt x="1187" y="3"/>
                </a:cubicBezTo>
                <a:cubicBezTo>
                  <a:pt x="1212" y="30"/>
                  <a:pt x="1211" y="58"/>
                  <a:pt x="1255" y="83"/>
                </a:cubicBezTo>
                <a:cubicBezTo>
                  <a:pt x="1453" y="196"/>
                  <a:pt x="1768" y="167"/>
                  <a:pt x="1984" y="169"/>
                </a:cubicBezTo>
                <a:cubicBezTo>
                  <a:pt x="2485" y="174"/>
                  <a:pt x="2983" y="132"/>
                  <a:pt x="3484" y="129"/>
                </a:cubicBezTo>
                <a:cubicBezTo>
                  <a:pt x="3997" y="126"/>
                  <a:pt x="4500" y="128"/>
                  <a:pt x="5011" y="80"/>
                </a:cubicBezTo>
                <a:cubicBezTo>
                  <a:pt x="5201" y="62"/>
                  <a:pt x="5439" y="90"/>
                  <a:pt x="5621" y="47"/>
                </a:cubicBezTo>
                <a:cubicBezTo>
                  <a:pt x="5659" y="39"/>
                  <a:pt x="5672" y="37"/>
                  <a:pt x="5691" y="18"/>
                </a:cubicBezTo>
              </a:path>
              <a:path w="7458" h="3771" extrusionOk="0">
                <a:moveTo>
                  <a:pt x="1250" y="2601"/>
                </a:moveTo>
                <a:cubicBezTo>
                  <a:pt x="1212" y="2587"/>
                  <a:pt x="1175" y="2570"/>
                  <a:pt x="1136" y="2558"/>
                </a:cubicBezTo>
                <a:cubicBezTo>
                  <a:pt x="1124" y="2556"/>
                  <a:pt x="1121" y="2556"/>
                  <a:pt x="1114" y="2555"/>
                </a:cubicBezTo>
                <a:cubicBezTo>
                  <a:pt x="1224" y="2590"/>
                  <a:pt x="1326" y="2620"/>
                  <a:pt x="1443" y="2637"/>
                </a:cubicBezTo>
                <a:cubicBezTo>
                  <a:pt x="2140" y="2735"/>
                  <a:pt x="2846" y="2827"/>
                  <a:pt x="3549" y="2859"/>
                </a:cubicBezTo>
                <a:cubicBezTo>
                  <a:pt x="4577" y="2906"/>
                  <a:pt x="5627" y="2921"/>
                  <a:pt x="6655" y="2882"/>
                </a:cubicBezTo>
                <a:cubicBezTo>
                  <a:pt x="6873" y="2874"/>
                  <a:pt x="7118" y="2874"/>
                  <a:pt x="7321" y="2786"/>
                </a:cubicBezTo>
                <a:cubicBezTo>
                  <a:pt x="7394" y="2753"/>
                  <a:pt x="7417" y="2744"/>
                  <a:pt x="7457" y="2708"/>
                </a:cubicBezTo>
              </a:path>
              <a:path w="7458" h="3771" extrusionOk="0">
                <a:moveTo>
                  <a:pt x="1538" y="2699"/>
                </a:moveTo>
                <a:cubicBezTo>
                  <a:pt x="1502" y="2734"/>
                  <a:pt x="1467" y="2770"/>
                  <a:pt x="1427" y="2802"/>
                </a:cubicBezTo>
                <a:cubicBezTo>
                  <a:pt x="1338" y="2874"/>
                  <a:pt x="1246" y="2942"/>
                  <a:pt x="1153" y="3008"/>
                </a:cubicBezTo>
                <a:cubicBezTo>
                  <a:pt x="1016" y="3105"/>
                  <a:pt x="880" y="3204"/>
                  <a:pt x="743" y="3300"/>
                </a:cubicBezTo>
                <a:cubicBezTo>
                  <a:pt x="609" y="3394"/>
                  <a:pt x="474" y="3489"/>
                  <a:pt x="338" y="3580"/>
                </a:cubicBezTo>
                <a:cubicBezTo>
                  <a:pt x="254" y="3636"/>
                  <a:pt x="164" y="3704"/>
                  <a:pt x="72" y="3746"/>
                </a:cubicBezTo>
                <a:cubicBezTo>
                  <a:pt x="33" y="3758"/>
                  <a:pt x="23" y="3760"/>
                  <a:pt x="0" y="3770"/>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006" name="Comment 7"/>
          <p:cNvSpPr>
            <a:spLocks noRot="1" noChangeAspect="1" noEditPoints="1" noChangeArrowheads="1" noChangeShapeType="1" noTextEdit="1"/>
          </p:cNvSpPr>
          <p:nvPr/>
        </p:nvSpPr>
        <p:spPr bwMode="auto">
          <a:xfrm>
            <a:off x="5314950" y="1098550"/>
            <a:ext cx="515938" cy="323850"/>
          </a:xfrm>
          <a:custGeom>
            <a:avLst/>
            <a:gdLst>
              <a:gd name="T0" fmla="*/ 2147483647 w 1435"/>
              <a:gd name="T1" fmla="*/ 2147483647 h 899"/>
              <a:gd name="T2" fmla="*/ 2147483647 w 1435"/>
              <a:gd name="T3" fmla="*/ 2147483647 h 899"/>
              <a:gd name="T4" fmla="*/ 2147483647 w 1435"/>
              <a:gd name="T5" fmla="*/ 2147483647 h 899"/>
              <a:gd name="T6" fmla="*/ 2147483647 w 1435"/>
              <a:gd name="T7" fmla="*/ 2147483647 h 899"/>
              <a:gd name="T8" fmla="*/ 0 w 1435"/>
              <a:gd name="T9" fmla="*/ 2147483647 h 899"/>
              <a:gd name="T10" fmla="*/ 2147483647 w 1435"/>
              <a:gd name="T11" fmla="*/ 2147483647 h 899"/>
              <a:gd name="T12" fmla="*/ 2147483647 w 1435"/>
              <a:gd name="T13" fmla="*/ 2147483647 h 899"/>
              <a:gd name="T14" fmla="*/ 2147483647 w 1435"/>
              <a:gd name="T15" fmla="*/ 2147483647 h 899"/>
              <a:gd name="T16" fmla="*/ 2147483647 w 1435"/>
              <a:gd name="T17" fmla="*/ 2147483647 h 899"/>
              <a:gd name="T18" fmla="*/ 2147483647 w 1435"/>
              <a:gd name="T19" fmla="*/ 2147483647 h 899"/>
              <a:gd name="T20" fmla="*/ 2147483647 w 1435"/>
              <a:gd name="T21" fmla="*/ 2147483647 h 899"/>
              <a:gd name="T22" fmla="*/ 2147483647 w 1435"/>
              <a:gd name="T23" fmla="*/ 2147483647 h 899"/>
              <a:gd name="T24" fmla="*/ 2147483647 w 1435"/>
              <a:gd name="T25" fmla="*/ 2147483647 h 899"/>
              <a:gd name="T26" fmla="*/ 2147483647 w 1435"/>
              <a:gd name="T27" fmla="*/ 2147483647 h 899"/>
              <a:gd name="T28" fmla="*/ 2147483647 w 1435"/>
              <a:gd name="T29" fmla="*/ 2147483647 h 899"/>
              <a:gd name="T30" fmla="*/ 2147483647 w 1435"/>
              <a:gd name="T31" fmla="*/ 2147483647 h 899"/>
              <a:gd name="T32" fmla="*/ 2147483647 w 1435"/>
              <a:gd name="T33" fmla="*/ 2147483647 h 899"/>
              <a:gd name="T34" fmla="*/ 2147483647 w 1435"/>
              <a:gd name="T35" fmla="*/ 2147483647 h 899"/>
              <a:gd name="T36" fmla="*/ 2147483647 w 1435"/>
              <a:gd name="T37" fmla="*/ 2147483647 h 899"/>
              <a:gd name="T38" fmla="*/ 2147483647 w 1435"/>
              <a:gd name="T39" fmla="*/ 2147483647 h 899"/>
              <a:gd name="T40" fmla="*/ 2147483647 w 1435"/>
              <a:gd name="T41" fmla="*/ 2147483647 h 899"/>
              <a:gd name="T42" fmla="*/ 2147483647 w 1435"/>
              <a:gd name="T43" fmla="*/ 2147483647 h 899"/>
              <a:gd name="T44" fmla="*/ 2147483647 w 1435"/>
              <a:gd name="T45" fmla="*/ 2147483647 h 899"/>
              <a:gd name="T46" fmla="*/ 2147483647 w 1435"/>
              <a:gd name="T47" fmla="*/ 2147483647 h 899"/>
              <a:gd name="T48" fmla="*/ 2147483647 w 1435"/>
              <a:gd name="T49" fmla="*/ 2147483647 h 899"/>
              <a:gd name="T50" fmla="*/ 2147483647 w 1435"/>
              <a:gd name="T51" fmla="*/ 2147483647 h 899"/>
              <a:gd name="T52" fmla="*/ 2147483647 w 1435"/>
              <a:gd name="T53" fmla="*/ 2147483647 h 899"/>
              <a:gd name="T54" fmla="*/ 2147483647 w 1435"/>
              <a:gd name="T55" fmla="*/ 2147483647 h 899"/>
              <a:gd name="T56" fmla="*/ 2147483647 w 1435"/>
              <a:gd name="T57" fmla="*/ 2147483647 h 899"/>
              <a:gd name="T58" fmla="*/ 2147483647 w 1435"/>
              <a:gd name="T59" fmla="*/ 2147483647 h 899"/>
              <a:gd name="T60" fmla="*/ 2147483647 w 1435"/>
              <a:gd name="T61" fmla="*/ 2147483647 h 899"/>
              <a:gd name="T62" fmla="*/ 2147483647 w 1435"/>
              <a:gd name="T63" fmla="*/ 0 h 8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35"/>
              <a:gd name="T97" fmla="*/ 0 h 899"/>
              <a:gd name="T98" fmla="*/ 1435 w 1435"/>
              <a:gd name="T99" fmla="*/ 899 h 8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35" h="899" extrusionOk="0">
                <a:moveTo>
                  <a:pt x="129" y="426"/>
                </a:moveTo>
                <a:cubicBezTo>
                  <a:pt x="112" y="414"/>
                  <a:pt x="104" y="462"/>
                  <a:pt x="99" y="483"/>
                </a:cubicBezTo>
                <a:cubicBezTo>
                  <a:pt x="83" y="549"/>
                  <a:pt x="64" y="614"/>
                  <a:pt x="48" y="679"/>
                </a:cubicBezTo>
                <a:cubicBezTo>
                  <a:pt x="33" y="738"/>
                  <a:pt x="22" y="798"/>
                  <a:pt x="7" y="856"/>
                </a:cubicBezTo>
                <a:cubicBezTo>
                  <a:pt x="0" y="876"/>
                  <a:pt x="-2" y="883"/>
                  <a:pt x="0" y="898"/>
                </a:cubicBezTo>
              </a:path>
              <a:path w="1435" h="899" extrusionOk="0">
                <a:moveTo>
                  <a:pt x="543" y="366"/>
                </a:moveTo>
                <a:cubicBezTo>
                  <a:pt x="510" y="359"/>
                  <a:pt x="487" y="363"/>
                  <a:pt x="473" y="401"/>
                </a:cubicBezTo>
                <a:cubicBezTo>
                  <a:pt x="462" y="432"/>
                  <a:pt x="459" y="472"/>
                  <a:pt x="455" y="504"/>
                </a:cubicBezTo>
                <a:cubicBezTo>
                  <a:pt x="451" y="533"/>
                  <a:pt x="439" y="576"/>
                  <a:pt x="448" y="606"/>
                </a:cubicBezTo>
                <a:cubicBezTo>
                  <a:pt x="457" y="635"/>
                  <a:pt x="495" y="632"/>
                  <a:pt x="518" y="626"/>
                </a:cubicBezTo>
                <a:cubicBezTo>
                  <a:pt x="568" y="614"/>
                  <a:pt x="618" y="582"/>
                  <a:pt x="659" y="551"/>
                </a:cubicBezTo>
                <a:cubicBezTo>
                  <a:pt x="696" y="523"/>
                  <a:pt x="734" y="489"/>
                  <a:pt x="749" y="443"/>
                </a:cubicBezTo>
                <a:cubicBezTo>
                  <a:pt x="759" y="411"/>
                  <a:pt x="738" y="388"/>
                  <a:pt x="712" y="373"/>
                </a:cubicBezTo>
                <a:cubicBezTo>
                  <a:pt x="672" y="349"/>
                  <a:pt x="620" y="337"/>
                  <a:pt x="574" y="335"/>
                </a:cubicBezTo>
                <a:cubicBezTo>
                  <a:pt x="546" y="334"/>
                  <a:pt x="518" y="331"/>
                  <a:pt x="490" y="333"/>
                </a:cubicBezTo>
              </a:path>
              <a:path w="1435" h="899" extrusionOk="0">
                <a:moveTo>
                  <a:pt x="908" y="213"/>
                </a:moveTo>
                <a:cubicBezTo>
                  <a:pt x="875" y="236"/>
                  <a:pt x="847" y="261"/>
                  <a:pt x="822" y="293"/>
                </a:cubicBezTo>
                <a:cubicBezTo>
                  <a:pt x="789" y="336"/>
                  <a:pt x="764" y="386"/>
                  <a:pt x="749" y="438"/>
                </a:cubicBezTo>
                <a:cubicBezTo>
                  <a:pt x="739" y="473"/>
                  <a:pt x="733" y="514"/>
                  <a:pt x="762" y="542"/>
                </a:cubicBezTo>
                <a:cubicBezTo>
                  <a:pt x="785" y="564"/>
                  <a:pt x="825" y="562"/>
                  <a:pt x="851" y="549"/>
                </a:cubicBezTo>
                <a:cubicBezTo>
                  <a:pt x="883" y="533"/>
                  <a:pt x="910" y="500"/>
                  <a:pt x="921" y="466"/>
                </a:cubicBezTo>
                <a:cubicBezTo>
                  <a:pt x="934" y="428"/>
                  <a:pt x="932" y="384"/>
                  <a:pt x="925" y="346"/>
                </a:cubicBezTo>
                <a:cubicBezTo>
                  <a:pt x="919" y="313"/>
                  <a:pt x="899" y="278"/>
                  <a:pt x="876" y="253"/>
                </a:cubicBezTo>
                <a:cubicBezTo>
                  <a:pt x="860" y="236"/>
                  <a:pt x="850" y="228"/>
                  <a:pt x="872" y="217"/>
                </a:cubicBezTo>
              </a:path>
              <a:path w="1435" h="899" extrusionOk="0">
                <a:moveTo>
                  <a:pt x="1133" y="142"/>
                </a:moveTo>
                <a:cubicBezTo>
                  <a:pt x="1129" y="165"/>
                  <a:pt x="1119" y="165"/>
                  <a:pt x="1108" y="186"/>
                </a:cubicBezTo>
                <a:cubicBezTo>
                  <a:pt x="1087" y="224"/>
                  <a:pt x="1066" y="269"/>
                  <a:pt x="1055" y="311"/>
                </a:cubicBezTo>
                <a:cubicBezTo>
                  <a:pt x="1048" y="338"/>
                  <a:pt x="1033" y="398"/>
                  <a:pt x="1064" y="418"/>
                </a:cubicBezTo>
                <a:cubicBezTo>
                  <a:pt x="1102" y="442"/>
                  <a:pt x="1170" y="413"/>
                  <a:pt x="1205" y="399"/>
                </a:cubicBezTo>
                <a:cubicBezTo>
                  <a:pt x="1273" y="372"/>
                  <a:pt x="1337" y="328"/>
                  <a:pt x="1385" y="272"/>
                </a:cubicBezTo>
                <a:cubicBezTo>
                  <a:pt x="1430" y="221"/>
                  <a:pt x="1452" y="154"/>
                  <a:pt x="1412" y="94"/>
                </a:cubicBezTo>
                <a:cubicBezTo>
                  <a:pt x="1386" y="55"/>
                  <a:pt x="1341" y="31"/>
                  <a:pt x="1308" y="0"/>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007" name="Comment 8"/>
          <p:cNvSpPr>
            <a:spLocks noRot="1" noChangeAspect="1" noEditPoints="1" noChangeArrowheads="1" noChangeShapeType="1" noTextEdit="1"/>
          </p:cNvSpPr>
          <p:nvPr/>
        </p:nvSpPr>
        <p:spPr bwMode="auto">
          <a:xfrm>
            <a:off x="6138863" y="112713"/>
            <a:ext cx="858837" cy="1885950"/>
          </a:xfrm>
          <a:custGeom>
            <a:avLst/>
            <a:gdLst>
              <a:gd name="T0" fmla="*/ 2147483647 w 2387"/>
              <a:gd name="T1" fmla="*/ 2147483647 h 5242"/>
              <a:gd name="T2" fmla="*/ 2147483647 w 2387"/>
              <a:gd name="T3" fmla="*/ 2147483647 h 5242"/>
              <a:gd name="T4" fmla="*/ 2147483647 w 2387"/>
              <a:gd name="T5" fmla="*/ 2147483647 h 5242"/>
              <a:gd name="T6" fmla="*/ 2147483647 w 2387"/>
              <a:gd name="T7" fmla="*/ 2147483647 h 5242"/>
              <a:gd name="T8" fmla="*/ 2147483647 w 2387"/>
              <a:gd name="T9" fmla="*/ 2147483647 h 5242"/>
              <a:gd name="T10" fmla="*/ 2147483647 w 2387"/>
              <a:gd name="T11" fmla="*/ 2147483647 h 5242"/>
              <a:gd name="T12" fmla="*/ 2147483647 w 2387"/>
              <a:gd name="T13" fmla="*/ 2147483647 h 5242"/>
              <a:gd name="T14" fmla="*/ 2147483647 w 2387"/>
              <a:gd name="T15" fmla="*/ 2147483647 h 5242"/>
              <a:gd name="T16" fmla="*/ 2147483647 w 2387"/>
              <a:gd name="T17" fmla="*/ 2147483647 h 5242"/>
              <a:gd name="T18" fmla="*/ 2147483647 w 2387"/>
              <a:gd name="T19" fmla="*/ 2147483647 h 5242"/>
              <a:gd name="T20" fmla="*/ 2147483647 w 2387"/>
              <a:gd name="T21" fmla="*/ 2147483647 h 5242"/>
              <a:gd name="T22" fmla="*/ 2147483647 w 2387"/>
              <a:gd name="T23" fmla="*/ 2147483647 h 5242"/>
              <a:gd name="T24" fmla="*/ 2147483647 w 2387"/>
              <a:gd name="T25" fmla="*/ 2147483647 h 5242"/>
              <a:gd name="T26" fmla="*/ 2147483647 w 2387"/>
              <a:gd name="T27" fmla="*/ 2147483647 h 5242"/>
              <a:gd name="T28" fmla="*/ 2147483647 w 2387"/>
              <a:gd name="T29" fmla="*/ 2147483647 h 5242"/>
              <a:gd name="T30" fmla="*/ 2147483647 w 2387"/>
              <a:gd name="T31" fmla="*/ 2147483647 h 5242"/>
              <a:gd name="T32" fmla="*/ 2147483647 w 2387"/>
              <a:gd name="T33" fmla="*/ 2147483647 h 5242"/>
              <a:gd name="T34" fmla="*/ 2147483647 w 2387"/>
              <a:gd name="T35" fmla="*/ 2147483647 h 5242"/>
              <a:gd name="T36" fmla="*/ 2147483647 w 2387"/>
              <a:gd name="T37" fmla="*/ 2147483647 h 5242"/>
              <a:gd name="T38" fmla="*/ 2147483647 w 2387"/>
              <a:gd name="T39" fmla="*/ 2147483647 h 5242"/>
              <a:gd name="T40" fmla="*/ 2147483647 w 2387"/>
              <a:gd name="T41" fmla="*/ 2147483647 h 5242"/>
              <a:gd name="T42" fmla="*/ 2147483647 w 2387"/>
              <a:gd name="T43" fmla="*/ 2147483647 h 5242"/>
              <a:gd name="T44" fmla="*/ 2147483647 w 2387"/>
              <a:gd name="T45" fmla="*/ 2147483647 h 5242"/>
              <a:gd name="T46" fmla="*/ 2147483647 w 2387"/>
              <a:gd name="T47" fmla="*/ 2147483647 h 5242"/>
              <a:gd name="T48" fmla="*/ 2147483647 w 2387"/>
              <a:gd name="T49" fmla="*/ 2147483647 h 5242"/>
              <a:gd name="T50" fmla="*/ 2147483647 w 2387"/>
              <a:gd name="T51" fmla="*/ 2147483647 h 5242"/>
              <a:gd name="T52" fmla="*/ 2147483647 w 2387"/>
              <a:gd name="T53" fmla="*/ 2147483647 h 5242"/>
              <a:gd name="T54" fmla="*/ 2147483647 w 2387"/>
              <a:gd name="T55" fmla="*/ 2147483647 h 5242"/>
              <a:gd name="T56" fmla="*/ 2147483647 w 2387"/>
              <a:gd name="T57" fmla="*/ 2147483647 h 5242"/>
              <a:gd name="T58" fmla="*/ 2147483647 w 2387"/>
              <a:gd name="T59" fmla="*/ 2147483647 h 5242"/>
              <a:gd name="T60" fmla="*/ 2147483647 w 2387"/>
              <a:gd name="T61" fmla="*/ 2147483647 h 5242"/>
              <a:gd name="T62" fmla="*/ 2147483647 w 2387"/>
              <a:gd name="T63" fmla="*/ 2147483647 h 5242"/>
              <a:gd name="T64" fmla="*/ 2147483647 w 2387"/>
              <a:gd name="T65" fmla="*/ 2147483647 h 5242"/>
              <a:gd name="T66" fmla="*/ 2147483647 w 2387"/>
              <a:gd name="T67" fmla="*/ 2147483647 h 5242"/>
              <a:gd name="T68" fmla="*/ 2147483647 w 2387"/>
              <a:gd name="T69" fmla="*/ 2147483647 h 5242"/>
              <a:gd name="T70" fmla="*/ 2147483647 w 2387"/>
              <a:gd name="T71" fmla="*/ 2147483647 h 5242"/>
              <a:gd name="T72" fmla="*/ 2147483647 w 2387"/>
              <a:gd name="T73" fmla="*/ 2147483647 h 5242"/>
              <a:gd name="T74" fmla="*/ 2147483647 w 2387"/>
              <a:gd name="T75" fmla="*/ 2147483647 h 5242"/>
              <a:gd name="T76" fmla="*/ 2147483647 w 2387"/>
              <a:gd name="T77" fmla="*/ 2147483647 h 5242"/>
              <a:gd name="T78" fmla="*/ 2147483647 w 2387"/>
              <a:gd name="T79" fmla="*/ 2147483647 h 5242"/>
              <a:gd name="T80" fmla="*/ 2147483647 w 2387"/>
              <a:gd name="T81" fmla="*/ 2147483647 h 5242"/>
              <a:gd name="T82" fmla="*/ 2147483647 w 2387"/>
              <a:gd name="T83" fmla="*/ 2147483647 h 5242"/>
              <a:gd name="T84" fmla="*/ 2147483647 w 2387"/>
              <a:gd name="T85" fmla="*/ 2147483647 h 5242"/>
              <a:gd name="T86" fmla="*/ 2147483647 w 2387"/>
              <a:gd name="T87" fmla="*/ 2147483647 h 5242"/>
              <a:gd name="T88" fmla="*/ 2147483647 w 2387"/>
              <a:gd name="T89" fmla="*/ 2147483647 h 5242"/>
              <a:gd name="T90" fmla="*/ 2147483647 w 2387"/>
              <a:gd name="T91" fmla="*/ 2147483647 h 5242"/>
              <a:gd name="T92" fmla="*/ 2147483647 w 2387"/>
              <a:gd name="T93" fmla="*/ 2147483647 h 5242"/>
              <a:gd name="T94" fmla="*/ 2147483647 w 2387"/>
              <a:gd name="T95" fmla="*/ 2147483647 h 5242"/>
              <a:gd name="T96" fmla="*/ 2147483647 w 2387"/>
              <a:gd name="T97" fmla="*/ 2147483647 h 5242"/>
              <a:gd name="T98" fmla="*/ 2147483647 w 2387"/>
              <a:gd name="T99" fmla="*/ 2147483647 h 5242"/>
              <a:gd name="T100" fmla="*/ 2147483647 w 2387"/>
              <a:gd name="T101" fmla="*/ 2147483647 h 5242"/>
              <a:gd name="T102" fmla="*/ 2147483647 w 2387"/>
              <a:gd name="T103" fmla="*/ 2147483647 h 5242"/>
              <a:gd name="T104" fmla="*/ 2147483647 w 2387"/>
              <a:gd name="T105" fmla="*/ 2147483647 h 5242"/>
              <a:gd name="T106" fmla="*/ 2147483647 w 2387"/>
              <a:gd name="T107" fmla="*/ 2147483647 h 5242"/>
              <a:gd name="T108" fmla="*/ 2147483647 w 2387"/>
              <a:gd name="T109" fmla="*/ 2147483647 h 5242"/>
              <a:gd name="T110" fmla="*/ 2147483647 w 2387"/>
              <a:gd name="T111" fmla="*/ 2147483647 h 5242"/>
              <a:gd name="T112" fmla="*/ 2147483647 w 2387"/>
              <a:gd name="T113" fmla="*/ 2147483647 h 5242"/>
              <a:gd name="T114" fmla="*/ 2147483647 w 2387"/>
              <a:gd name="T115" fmla="*/ 2147483647 h 5242"/>
              <a:gd name="T116" fmla="*/ 2147483647 w 2387"/>
              <a:gd name="T117" fmla="*/ 2147483647 h 5242"/>
              <a:gd name="T118" fmla="*/ 2147483647 w 2387"/>
              <a:gd name="T119" fmla="*/ 2147483647 h 524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387"/>
              <a:gd name="T181" fmla="*/ 0 h 5242"/>
              <a:gd name="T182" fmla="*/ 2387 w 2387"/>
              <a:gd name="T183" fmla="*/ 5242 h 524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387" h="5242" extrusionOk="0">
                <a:moveTo>
                  <a:pt x="77" y="1910"/>
                </a:moveTo>
                <a:cubicBezTo>
                  <a:pt x="88" y="1902"/>
                  <a:pt x="92" y="1899"/>
                  <a:pt x="91" y="1889"/>
                </a:cubicBezTo>
                <a:cubicBezTo>
                  <a:pt x="111" y="1940"/>
                  <a:pt x="109" y="1996"/>
                  <a:pt x="109" y="2051"/>
                </a:cubicBezTo>
                <a:cubicBezTo>
                  <a:pt x="110" y="2168"/>
                  <a:pt x="106" y="2286"/>
                  <a:pt x="97" y="2403"/>
                </a:cubicBezTo>
                <a:cubicBezTo>
                  <a:pt x="90" y="2499"/>
                  <a:pt x="85" y="2598"/>
                  <a:pt x="59" y="2691"/>
                </a:cubicBezTo>
                <a:cubicBezTo>
                  <a:pt x="46" y="2737"/>
                  <a:pt x="41" y="2747"/>
                  <a:pt x="7" y="2773"/>
                </a:cubicBezTo>
              </a:path>
              <a:path w="2387" h="5242" extrusionOk="0">
                <a:moveTo>
                  <a:pt x="97" y="1975"/>
                </a:moveTo>
                <a:cubicBezTo>
                  <a:pt x="143" y="1945"/>
                  <a:pt x="189" y="1913"/>
                  <a:pt x="247" y="1924"/>
                </a:cubicBezTo>
                <a:cubicBezTo>
                  <a:pt x="300" y="1934"/>
                  <a:pt x="361" y="1975"/>
                  <a:pt x="394" y="2018"/>
                </a:cubicBezTo>
                <a:cubicBezTo>
                  <a:pt x="436" y="2074"/>
                  <a:pt x="424" y="2144"/>
                  <a:pt x="370" y="2186"/>
                </a:cubicBezTo>
                <a:cubicBezTo>
                  <a:pt x="330" y="2217"/>
                  <a:pt x="267" y="2244"/>
                  <a:pt x="216" y="2248"/>
                </a:cubicBezTo>
                <a:cubicBezTo>
                  <a:pt x="180" y="2246"/>
                  <a:pt x="172" y="2246"/>
                  <a:pt x="150" y="2245"/>
                </a:cubicBezTo>
              </a:path>
              <a:path w="2387" h="5242" extrusionOk="0">
                <a:moveTo>
                  <a:pt x="390" y="2019"/>
                </a:moveTo>
                <a:cubicBezTo>
                  <a:pt x="424" y="2023"/>
                  <a:pt x="459" y="2028"/>
                  <a:pt x="494" y="2027"/>
                </a:cubicBezTo>
                <a:cubicBezTo>
                  <a:pt x="535" y="2026"/>
                  <a:pt x="577" y="2019"/>
                  <a:pt x="618" y="2014"/>
                </a:cubicBezTo>
                <a:cubicBezTo>
                  <a:pt x="657" y="2009"/>
                  <a:pt x="699" y="1996"/>
                  <a:pt x="727" y="1966"/>
                </a:cubicBezTo>
                <a:cubicBezTo>
                  <a:pt x="745" y="1947"/>
                  <a:pt x="753" y="1927"/>
                  <a:pt x="745" y="1902"/>
                </a:cubicBezTo>
                <a:cubicBezTo>
                  <a:pt x="737" y="1878"/>
                  <a:pt x="709" y="1866"/>
                  <a:pt x="685" y="1880"/>
                </a:cubicBezTo>
                <a:cubicBezTo>
                  <a:pt x="645" y="1903"/>
                  <a:pt x="607" y="1944"/>
                  <a:pt x="582" y="1982"/>
                </a:cubicBezTo>
                <a:cubicBezTo>
                  <a:pt x="556" y="2021"/>
                  <a:pt x="518" y="2097"/>
                  <a:pt x="558" y="2137"/>
                </a:cubicBezTo>
                <a:cubicBezTo>
                  <a:pt x="592" y="2172"/>
                  <a:pt x="659" y="2164"/>
                  <a:pt x="702" y="2159"/>
                </a:cubicBezTo>
                <a:cubicBezTo>
                  <a:pt x="722" y="2156"/>
                  <a:pt x="742" y="2153"/>
                  <a:pt x="762" y="2150"/>
                </a:cubicBezTo>
              </a:path>
              <a:path w="2387" h="5242" extrusionOk="0">
                <a:moveTo>
                  <a:pt x="1141" y="1884"/>
                </a:moveTo>
                <a:cubicBezTo>
                  <a:pt x="1107" y="1903"/>
                  <a:pt x="1085" y="1924"/>
                  <a:pt x="1063" y="1958"/>
                </a:cubicBezTo>
                <a:cubicBezTo>
                  <a:pt x="1046" y="1984"/>
                  <a:pt x="1030" y="2026"/>
                  <a:pt x="1054" y="2054"/>
                </a:cubicBezTo>
                <a:cubicBezTo>
                  <a:pt x="1083" y="2088"/>
                  <a:pt x="1127" y="2073"/>
                  <a:pt x="1162" y="2061"/>
                </a:cubicBezTo>
                <a:cubicBezTo>
                  <a:pt x="1208" y="2046"/>
                  <a:pt x="1250" y="2021"/>
                  <a:pt x="1281" y="1983"/>
                </a:cubicBezTo>
                <a:cubicBezTo>
                  <a:pt x="1305" y="1953"/>
                  <a:pt x="1319" y="1908"/>
                  <a:pt x="1305" y="1871"/>
                </a:cubicBezTo>
                <a:cubicBezTo>
                  <a:pt x="1294" y="1842"/>
                  <a:pt x="1256" y="1823"/>
                  <a:pt x="1229" y="1815"/>
                </a:cubicBezTo>
                <a:cubicBezTo>
                  <a:pt x="1198" y="1806"/>
                  <a:pt x="1177" y="1818"/>
                  <a:pt x="1148" y="1827"/>
                </a:cubicBezTo>
              </a:path>
              <a:path w="2387" h="5242" extrusionOk="0">
                <a:moveTo>
                  <a:pt x="1437" y="1935"/>
                </a:moveTo>
                <a:cubicBezTo>
                  <a:pt x="1449" y="2020"/>
                  <a:pt x="1452" y="2103"/>
                  <a:pt x="1444" y="2190"/>
                </a:cubicBezTo>
                <a:cubicBezTo>
                  <a:pt x="1433" y="2308"/>
                  <a:pt x="1419" y="2454"/>
                  <a:pt x="1356" y="2558"/>
                </a:cubicBezTo>
                <a:cubicBezTo>
                  <a:pt x="1337" y="2589"/>
                  <a:pt x="1323" y="2590"/>
                  <a:pt x="1291" y="2595"/>
                </a:cubicBezTo>
                <a:cubicBezTo>
                  <a:pt x="1241" y="2565"/>
                  <a:pt x="1232" y="2528"/>
                  <a:pt x="1226" y="2468"/>
                </a:cubicBezTo>
                <a:cubicBezTo>
                  <a:pt x="1217" y="2369"/>
                  <a:pt x="1239" y="2267"/>
                  <a:pt x="1268" y="2173"/>
                </a:cubicBezTo>
                <a:cubicBezTo>
                  <a:pt x="1293" y="2092"/>
                  <a:pt x="1324" y="1995"/>
                  <a:pt x="1391" y="1938"/>
                </a:cubicBezTo>
                <a:cubicBezTo>
                  <a:pt x="1431" y="1904"/>
                  <a:pt x="1488" y="1918"/>
                  <a:pt x="1527" y="1948"/>
                </a:cubicBezTo>
                <a:cubicBezTo>
                  <a:pt x="1570" y="1981"/>
                  <a:pt x="1599" y="2038"/>
                  <a:pt x="1616" y="2088"/>
                </a:cubicBezTo>
                <a:cubicBezTo>
                  <a:pt x="1628" y="2125"/>
                  <a:pt x="1623" y="2156"/>
                  <a:pt x="1593" y="2181"/>
                </a:cubicBezTo>
                <a:cubicBezTo>
                  <a:pt x="1569" y="2201"/>
                  <a:pt x="1545" y="2195"/>
                  <a:pt x="1517" y="2195"/>
                </a:cubicBezTo>
              </a:path>
              <a:path w="2387" h="5242" extrusionOk="0">
                <a:moveTo>
                  <a:pt x="1819" y="1423"/>
                </a:moveTo>
                <a:cubicBezTo>
                  <a:pt x="1824" y="1495"/>
                  <a:pt x="1820" y="1564"/>
                  <a:pt x="1815" y="1636"/>
                </a:cubicBezTo>
                <a:cubicBezTo>
                  <a:pt x="1810" y="1717"/>
                  <a:pt x="1800" y="1798"/>
                  <a:pt x="1792" y="1878"/>
                </a:cubicBezTo>
                <a:cubicBezTo>
                  <a:pt x="1791" y="1886"/>
                  <a:pt x="1789" y="1978"/>
                  <a:pt x="1765" y="1977"/>
                </a:cubicBezTo>
                <a:cubicBezTo>
                  <a:pt x="1761" y="1974"/>
                  <a:pt x="1756" y="1970"/>
                  <a:pt x="1752" y="1967"/>
                </a:cubicBezTo>
              </a:path>
              <a:path w="2387" h="5242" extrusionOk="0">
                <a:moveTo>
                  <a:pt x="1817" y="1832"/>
                </a:moveTo>
                <a:cubicBezTo>
                  <a:pt x="1854" y="1818"/>
                  <a:pt x="1894" y="1802"/>
                  <a:pt x="1934" y="1792"/>
                </a:cubicBezTo>
                <a:cubicBezTo>
                  <a:pt x="1991" y="1777"/>
                  <a:pt x="2040" y="1753"/>
                  <a:pt x="2095" y="1731"/>
                </a:cubicBezTo>
                <a:cubicBezTo>
                  <a:pt x="2132" y="1716"/>
                  <a:pt x="2210" y="1693"/>
                  <a:pt x="2214" y="1641"/>
                </a:cubicBezTo>
                <a:cubicBezTo>
                  <a:pt x="2212" y="1637"/>
                  <a:pt x="2211" y="1632"/>
                  <a:pt x="2209" y="1628"/>
                </a:cubicBezTo>
                <a:cubicBezTo>
                  <a:pt x="2172" y="1642"/>
                  <a:pt x="2132" y="1655"/>
                  <a:pt x="2101" y="1681"/>
                </a:cubicBezTo>
                <a:cubicBezTo>
                  <a:pt x="2039" y="1733"/>
                  <a:pt x="1998" y="1795"/>
                  <a:pt x="1967" y="1870"/>
                </a:cubicBezTo>
                <a:cubicBezTo>
                  <a:pt x="1946" y="1921"/>
                  <a:pt x="1933" y="1990"/>
                  <a:pt x="1991" y="2025"/>
                </a:cubicBezTo>
                <a:cubicBezTo>
                  <a:pt x="2038" y="2053"/>
                  <a:pt x="2089" y="2039"/>
                  <a:pt x="2139" y="2034"/>
                </a:cubicBezTo>
              </a:path>
              <a:path w="2387" h="5242" extrusionOk="0">
                <a:moveTo>
                  <a:pt x="470" y="3066"/>
                </a:moveTo>
                <a:cubicBezTo>
                  <a:pt x="484" y="3047"/>
                  <a:pt x="503" y="3030"/>
                  <a:pt x="516" y="3005"/>
                </a:cubicBezTo>
                <a:cubicBezTo>
                  <a:pt x="523" y="2991"/>
                  <a:pt x="528" y="2976"/>
                  <a:pt x="535" y="2962"/>
                </a:cubicBezTo>
                <a:cubicBezTo>
                  <a:pt x="525" y="2965"/>
                  <a:pt x="498" y="2970"/>
                  <a:pt x="474" y="2986"/>
                </a:cubicBezTo>
                <a:cubicBezTo>
                  <a:pt x="416" y="3025"/>
                  <a:pt x="304" y="3093"/>
                  <a:pt x="280" y="3163"/>
                </a:cubicBezTo>
                <a:cubicBezTo>
                  <a:pt x="267" y="3201"/>
                  <a:pt x="298" y="3211"/>
                  <a:pt x="320" y="3237"/>
                </a:cubicBezTo>
                <a:cubicBezTo>
                  <a:pt x="406" y="3343"/>
                  <a:pt x="465" y="3489"/>
                  <a:pt x="347" y="3600"/>
                </a:cubicBezTo>
                <a:cubicBezTo>
                  <a:pt x="267" y="3675"/>
                  <a:pt x="87" y="3707"/>
                  <a:pt x="21" y="3596"/>
                </a:cubicBezTo>
                <a:cubicBezTo>
                  <a:pt x="-28" y="3513"/>
                  <a:pt x="22" y="3416"/>
                  <a:pt x="89" y="3360"/>
                </a:cubicBezTo>
                <a:cubicBezTo>
                  <a:pt x="152" y="3308"/>
                  <a:pt x="232" y="3274"/>
                  <a:pt x="306" y="3244"/>
                </a:cubicBezTo>
                <a:cubicBezTo>
                  <a:pt x="400" y="3206"/>
                  <a:pt x="491" y="3164"/>
                  <a:pt x="582" y="3121"/>
                </a:cubicBezTo>
                <a:cubicBezTo>
                  <a:pt x="641" y="3093"/>
                  <a:pt x="679" y="3064"/>
                  <a:pt x="721" y="3017"/>
                </a:cubicBezTo>
                <a:cubicBezTo>
                  <a:pt x="723" y="3014"/>
                  <a:pt x="725" y="3010"/>
                  <a:pt x="727" y="3007"/>
                </a:cubicBezTo>
                <a:cubicBezTo>
                  <a:pt x="712" y="3023"/>
                  <a:pt x="687" y="3036"/>
                  <a:pt x="672" y="3069"/>
                </a:cubicBezTo>
                <a:cubicBezTo>
                  <a:pt x="644" y="3130"/>
                  <a:pt x="623" y="3216"/>
                  <a:pt x="658" y="3278"/>
                </a:cubicBezTo>
                <a:cubicBezTo>
                  <a:pt x="694" y="3341"/>
                  <a:pt x="768" y="3317"/>
                  <a:pt x="816" y="3284"/>
                </a:cubicBezTo>
                <a:cubicBezTo>
                  <a:pt x="865" y="3251"/>
                  <a:pt x="899" y="3201"/>
                  <a:pt x="931" y="3152"/>
                </a:cubicBezTo>
                <a:cubicBezTo>
                  <a:pt x="976" y="3082"/>
                  <a:pt x="999" y="3006"/>
                  <a:pt x="1024" y="2928"/>
                </a:cubicBezTo>
                <a:cubicBezTo>
                  <a:pt x="1028" y="2955"/>
                  <a:pt x="1034" y="2988"/>
                  <a:pt x="1037" y="3018"/>
                </a:cubicBezTo>
                <a:cubicBezTo>
                  <a:pt x="1048" y="3121"/>
                  <a:pt x="1060" y="3225"/>
                  <a:pt x="1075" y="3327"/>
                </a:cubicBezTo>
                <a:cubicBezTo>
                  <a:pt x="1090" y="3266"/>
                  <a:pt x="1113" y="3040"/>
                  <a:pt x="1195" y="3031"/>
                </a:cubicBezTo>
                <a:cubicBezTo>
                  <a:pt x="1247" y="3025"/>
                  <a:pt x="1286" y="3084"/>
                  <a:pt x="1316" y="3119"/>
                </a:cubicBezTo>
                <a:cubicBezTo>
                  <a:pt x="1342" y="3149"/>
                  <a:pt x="1369" y="3201"/>
                  <a:pt x="1412" y="3209"/>
                </a:cubicBezTo>
                <a:cubicBezTo>
                  <a:pt x="1490" y="3224"/>
                  <a:pt x="1556" y="3172"/>
                  <a:pt x="1597" y="3110"/>
                </a:cubicBezTo>
                <a:cubicBezTo>
                  <a:pt x="1629" y="3062"/>
                  <a:pt x="1651" y="3006"/>
                  <a:pt x="1667" y="2951"/>
                </a:cubicBezTo>
                <a:cubicBezTo>
                  <a:pt x="1675" y="2923"/>
                  <a:pt x="1697" y="2802"/>
                  <a:pt x="1708" y="2820"/>
                </a:cubicBezTo>
                <a:cubicBezTo>
                  <a:pt x="1716" y="2832"/>
                  <a:pt x="1711" y="2861"/>
                  <a:pt x="1715" y="2876"/>
                </a:cubicBezTo>
                <a:cubicBezTo>
                  <a:pt x="1708" y="2856"/>
                  <a:pt x="1721" y="2890"/>
                  <a:pt x="1714" y="2870"/>
                </a:cubicBezTo>
                <a:cubicBezTo>
                  <a:pt x="1696" y="2822"/>
                  <a:pt x="1677" y="2788"/>
                  <a:pt x="1621" y="2796"/>
                </a:cubicBezTo>
                <a:cubicBezTo>
                  <a:pt x="1519" y="2811"/>
                  <a:pt x="1413" y="2950"/>
                  <a:pt x="1452" y="3049"/>
                </a:cubicBezTo>
                <a:cubicBezTo>
                  <a:pt x="1482" y="3125"/>
                  <a:pt x="1575" y="3123"/>
                  <a:pt x="1642" y="3108"/>
                </a:cubicBezTo>
                <a:cubicBezTo>
                  <a:pt x="1707" y="3093"/>
                  <a:pt x="1774" y="3059"/>
                  <a:pt x="1834" y="3032"/>
                </a:cubicBezTo>
                <a:cubicBezTo>
                  <a:pt x="1895" y="3004"/>
                  <a:pt x="1965" y="2963"/>
                  <a:pt x="2034" y="2970"/>
                </a:cubicBezTo>
                <a:cubicBezTo>
                  <a:pt x="2071" y="2974"/>
                  <a:pt x="2090" y="3001"/>
                  <a:pt x="2086" y="3037"/>
                </a:cubicBezTo>
                <a:cubicBezTo>
                  <a:pt x="2080" y="3096"/>
                  <a:pt x="1959" y="3249"/>
                  <a:pt x="1886" y="3225"/>
                </a:cubicBezTo>
                <a:cubicBezTo>
                  <a:pt x="1861" y="3217"/>
                  <a:pt x="1867" y="3197"/>
                  <a:pt x="1852" y="3186"/>
                </a:cubicBezTo>
              </a:path>
              <a:path w="2387" h="5242" extrusionOk="0">
                <a:moveTo>
                  <a:pt x="1948" y="1343"/>
                </a:moveTo>
                <a:cubicBezTo>
                  <a:pt x="1973" y="1343"/>
                  <a:pt x="1974" y="1361"/>
                  <a:pt x="1998" y="1323"/>
                </a:cubicBezTo>
                <a:cubicBezTo>
                  <a:pt x="2027" y="1277"/>
                  <a:pt x="2031" y="1217"/>
                  <a:pt x="2036" y="1165"/>
                </a:cubicBezTo>
                <a:cubicBezTo>
                  <a:pt x="2045" y="1067"/>
                  <a:pt x="2049" y="970"/>
                  <a:pt x="2054" y="872"/>
                </a:cubicBezTo>
                <a:cubicBezTo>
                  <a:pt x="2060" y="739"/>
                  <a:pt x="2074" y="608"/>
                  <a:pt x="2092" y="476"/>
                </a:cubicBezTo>
                <a:cubicBezTo>
                  <a:pt x="2107" y="367"/>
                  <a:pt x="2126" y="258"/>
                  <a:pt x="2127" y="147"/>
                </a:cubicBezTo>
                <a:cubicBezTo>
                  <a:pt x="2126" y="129"/>
                  <a:pt x="2126" y="111"/>
                  <a:pt x="2125" y="93"/>
                </a:cubicBezTo>
                <a:cubicBezTo>
                  <a:pt x="2078" y="209"/>
                  <a:pt x="2032" y="321"/>
                  <a:pt x="1978" y="433"/>
                </a:cubicBezTo>
                <a:cubicBezTo>
                  <a:pt x="1947" y="497"/>
                  <a:pt x="1913" y="554"/>
                  <a:pt x="1875" y="614"/>
                </a:cubicBezTo>
                <a:cubicBezTo>
                  <a:pt x="1886" y="524"/>
                  <a:pt x="1908" y="456"/>
                  <a:pt x="1937" y="370"/>
                </a:cubicBezTo>
                <a:cubicBezTo>
                  <a:pt x="1970" y="272"/>
                  <a:pt x="2009" y="177"/>
                  <a:pt x="2053" y="83"/>
                </a:cubicBezTo>
                <a:cubicBezTo>
                  <a:pt x="2066" y="55"/>
                  <a:pt x="2080" y="28"/>
                  <a:pt x="2093" y="0"/>
                </a:cubicBezTo>
                <a:cubicBezTo>
                  <a:pt x="2115" y="110"/>
                  <a:pt x="2106" y="224"/>
                  <a:pt x="2183" y="316"/>
                </a:cubicBezTo>
                <a:cubicBezTo>
                  <a:pt x="2235" y="377"/>
                  <a:pt x="2317" y="408"/>
                  <a:pt x="2386" y="442"/>
                </a:cubicBezTo>
              </a:path>
              <a:path w="2387" h="5242" extrusionOk="0">
                <a:moveTo>
                  <a:pt x="1933" y="3676"/>
                </a:moveTo>
                <a:cubicBezTo>
                  <a:pt x="1907" y="3640"/>
                  <a:pt x="1918" y="3657"/>
                  <a:pt x="1912" y="3625"/>
                </a:cubicBezTo>
                <a:cubicBezTo>
                  <a:pt x="1917" y="3658"/>
                  <a:pt x="1917" y="3662"/>
                  <a:pt x="1912" y="3696"/>
                </a:cubicBezTo>
                <a:cubicBezTo>
                  <a:pt x="1893" y="3813"/>
                  <a:pt x="1868" y="3930"/>
                  <a:pt x="1849" y="4047"/>
                </a:cubicBezTo>
                <a:cubicBezTo>
                  <a:pt x="1815" y="4251"/>
                  <a:pt x="1786" y="4455"/>
                  <a:pt x="1761" y="4660"/>
                </a:cubicBezTo>
                <a:cubicBezTo>
                  <a:pt x="1752" y="4736"/>
                  <a:pt x="1742" y="4810"/>
                  <a:pt x="1728" y="4885"/>
                </a:cubicBezTo>
                <a:cubicBezTo>
                  <a:pt x="1711" y="4977"/>
                  <a:pt x="1690" y="5067"/>
                  <a:pt x="1682" y="5160"/>
                </a:cubicBezTo>
                <a:cubicBezTo>
                  <a:pt x="1673" y="5128"/>
                  <a:pt x="1665" y="5097"/>
                  <a:pt x="1658" y="5064"/>
                </a:cubicBezTo>
                <a:cubicBezTo>
                  <a:pt x="1633" y="4951"/>
                  <a:pt x="1603" y="4841"/>
                  <a:pt x="1560" y="4734"/>
                </a:cubicBezTo>
                <a:cubicBezTo>
                  <a:pt x="1560" y="4770"/>
                  <a:pt x="1562" y="4808"/>
                  <a:pt x="1566" y="4845"/>
                </a:cubicBezTo>
                <a:cubicBezTo>
                  <a:pt x="1577" y="4955"/>
                  <a:pt x="1580" y="5078"/>
                  <a:pt x="1617" y="5183"/>
                </a:cubicBezTo>
                <a:cubicBezTo>
                  <a:pt x="1628" y="5214"/>
                  <a:pt x="1643" y="5220"/>
                  <a:pt x="1658" y="5241"/>
                </a:cubicBezTo>
                <a:cubicBezTo>
                  <a:pt x="1700" y="5215"/>
                  <a:pt x="1733" y="5191"/>
                  <a:pt x="1764" y="5148"/>
                </a:cubicBezTo>
                <a:cubicBezTo>
                  <a:pt x="1821" y="5070"/>
                  <a:pt x="1864" y="4992"/>
                  <a:pt x="1905" y="4904"/>
                </a:cubicBezTo>
                <a:cubicBezTo>
                  <a:pt x="1947" y="4816"/>
                  <a:pt x="1961" y="4784"/>
                  <a:pt x="1976" y="4719"/>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008" name="Comment 9"/>
          <p:cNvSpPr>
            <a:spLocks noRot="1" noChangeAspect="1" noEditPoints="1" noChangeArrowheads="1" noChangeShapeType="1" noTextEdit="1"/>
          </p:cNvSpPr>
          <p:nvPr/>
        </p:nvSpPr>
        <p:spPr bwMode="auto">
          <a:xfrm>
            <a:off x="7940675" y="152400"/>
            <a:ext cx="273050" cy="1603375"/>
          </a:xfrm>
          <a:custGeom>
            <a:avLst/>
            <a:gdLst>
              <a:gd name="T0" fmla="*/ 2147483647 w 758"/>
              <a:gd name="T1" fmla="*/ 2147483647 h 4455"/>
              <a:gd name="T2" fmla="*/ 2147483647 w 758"/>
              <a:gd name="T3" fmla="*/ 2147483647 h 4455"/>
              <a:gd name="T4" fmla="*/ 2147483647 w 758"/>
              <a:gd name="T5" fmla="*/ 2147483647 h 4455"/>
              <a:gd name="T6" fmla="*/ 2147483647 w 758"/>
              <a:gd name="T7" fmla="*/ 2147483647 h 4455"/>
              <a:gd name="T8" fmla="*/ 2147483647 w 758"/>
              <a:gd name="T9" fmla="*/ 2147483647 h 4455"/>
              <a:gd name="T10" fmla="*/ 2147483647 w 758"/>
              <a:gd name="T11" fmla="*/ 2147483647 h 4455"/>
              <a:gd name="T12" fmla="*/ 2147483647 w 758"/>
              <a:gd name="T13" fmla="*/ 2147483647 h 4455"/>
              <a:gd name="T14" fmla="*/ 0 w 758"/>
              <a:gd name="T15" fmla="*/ 2147483647 h 4455"/>
              <a:gd name="T16" fmla="*/ 0 60000 65536"/>
              <a:gd name="T17" fmla="*/ 0 60000 65536"/>
              <a:gd name="T18" fmla="*/ 0 60000 65536"/>
              <a:gd name="T19" fmla="*/ 0 60000 65536"/>
              <a:gd name="T20" fmla="*/ 0 60000 65536"/>
              <a:gd name="T21" fmla="*/ 0 60000 65536"/>
              <a:gd name="T22" fmla="*/ 0 60000 65536"/>
              <a:gd name="T23" fmla="*/ 0 60000 65536"/>
              <a:gd name="T24" fmla="*/ 0 w 758"/>
              <a:gd name="T25" fmla="*/ 0 h 4455"/>
              <a:gd name="T26" fmla="*/ 758 w 758"/>
              <a:gd name="T27" fmla="*/ 4455 h 44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58" h="4455" extrusionOk="0">
                <a:moveTo>
                  <a:pt x="165" y="73"/>
                </a:moveTo>
                <a:cubicBezTo>
                  <a:pt x="167" y="54"/>
                  <a:pt x="169" y="34"/>
                  <a:pt x="171" y="15"/>
                </a:cubicBezTo>
                <a:cubicBezTo>
                  <a:pt x="234" y="73"/>
                  <a:pt x="288" y="97"/>
                  <a:pt x="338" y="231"/>
                </a:cubicBezTo>
                <a:cubicBezTo>
                  <a:pt x="415" y="437"/>
                  <a:pt x="491" y="644"/>
                  <a:pt x="559" y="853"/>
                </a:cubicBezTo>
                <a:cubicBezTo>
                  <a:pt x="683" y="1237"/>
                  <a:pt x="756" y="1661"/>
                  <a:pt x="757" y="2064"/>
                </a:cubicBezTo>
                <a:cubicBezTo>
                  <a:pt x="758" y="2331"/>
                  <a:pt x="727" y="2594"/>
                  <a:pt x="671" y="2855"/>
                </a:cubicBezTo>
                <a:cubicBezTo>
                  <a:pt x="562" y="3362"/>
                  <a:pt x="377" y="3909"/>
                  <a:pt x="100" y="4350"/>
                </a:cubicBezTo>
                <a:cubicBezTo>
                  <a:pt x="66" y="4404"/>
                  <a:pt x="42" y="4414"/>
                  <a:pt x="0" y="4454"/>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009" name="Comment 10"/>
          <p:cNvSpPr>
            <a:spLocks noRot="1" noChangeAspect="1" noEditPoints="1" noChangeArrowheads="1" noChangeShapeType="1" noTextEdit="1"/>
          </p:cNvSpPr>
          <p:nvPr/>
        </p:nvSpPr>
        <p:spPr bwMode="auto">
          <a:xfrm>
            <a:off x="8582025" y="1727200"/>
            <a:ext cx="288925" cy="257175"/>
          </a:xfrm>
          <a:custGeom>
            <a:avLst/>
            <a:gdLst>
              <a:gd name="T0" fmla="*/ 2147483647 w 803"/>
              <a:gd name="T1" fmla="*/ 2147483647 h 714"/>
              <a:gd name="T2" fmla="*/ 2147483647 w 803"/>
              <a:gd name="T3" fmla="*/ 2147483647 h 714"/>
              <a:gd name="T4" fmla="*/ 2147483647 w 803"/>
              <a:gd name="T5" fmla="*/ 2147483647 h 714"/>
              <a:gd name="T6" fmla="*/ 2147483647 w 803"/>
              <a:gd name="T7" fmla="*/ 2147483647 h 714"/>
              <a:gd name="T8" fmla="*/ 0 w 803"/>
              <a:gd name="T9" fmla="*/ 2147483647 h 714"/>
              <a:gd name="T10" fmla="*/ 2147483647 w 803"/>
              <a:gd name="T11" fmla="*/ 2147483647 h 714"/>
              <a:gd name="T12" fmla="*/ 2147483647 w 803"/>
              <a:gd name="T13" fmla="*/ 2147483647 h 714"/>
              <a:gd name="T14" fmla="*/ 2147483647 w 803"/>
              <a:gd name="T15" fmla="*/ 2147483647 h 714"/>
              <a:gd name="T16" fmla="*/ 2147483647 w 803"/>
              <a:gd name="T17" fmla="*/ 2147483647 h 714"/>
              <a:gd name="T18" fmla="*/ 2147483647 w 803"/>
              <a:gd name="T19" fmla="*/ 2147483647 h 714"/>
              <a:gd name="T20" fmla="*/ 2147483647 w 803"/>
              <a:gd name="T21" fmla="*/ 2147483647 h 714"/>
              <a:gd name="T22" fmla="*/ 2147483647 w 803"/>
              <a:gd name="T23" fmla="*/ 2147483647 h 714"/>
              <a:gd name="T24" fmla="*/ 2147483647 w 803"/>
              <a:gd name="T25" fmla="*/ 2147483647 h 714"/>
              <a:gd name="T26" fmla="*/ 2147483647 w 803"/>
              <a:gd name="T27" fmla="*/ 2147483647 h 714"/>
              <a:gd name="T28" fmla="*/ 2147483647 w 803"/>
              <a:gd name="T29" fmla="*/ 0 h 7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3"/>
              <a:gd name="T46" fmla="*/ 0 h 714"/>
              <a:gd name="T47" fmla="*/ 803 w 803"/>
              <a:gd name="T48" fmla="*/ 714 h 7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3" h="714" extrusionOk="0">
                <a:moveTo>
                  <a:pt x="158" y="60"/>
                </a:moveTo>
                <a:cubicBezTo>
                  <a:pt x="165" y="89"/>
                  <a:pt x="147" y="108"/>
                  <a:pt x="138" y="138"/>
                </a:cubicBezTo>
                <a:cubicBezTo>
                  <a:pt x="120" y="200"/>
                  <a:pt x="104" y="263"/>
                  <a:pt x="83" y="325"/>
                </a:cubicBezTo>
                <a:cubicBezTo>
                  <a:pt x="59" y="393"/>
                  <a:pt x="43" y="458"/>
                  <a:pt x="27" y="528"/>
                </a:cubicBezTo>
                <a:cubicBezTo>
                  <a:pt x="17" y="571"/>
                  <a:pt x="2" y="616"/>
                  <a:pt x="0" y="660"/>
                </a:cubicBezTo>
                <a:cubicBezTo>
                  <a:pt x="-1" y="678"/>
                  <a:pt x="-9" y="719"/>
                  <a:pt x="8" y="713"/>
                </a:cubicBezTo>
                <a:cubicBezTo>
                  <a:pt x="10" y="707"/>
                  <a:pt x="12" y="702"/>
                  <a:pt x="14" y="696"/>
                </a:cubicBezTo>
              </a:path>
              <a:path w="803" h="714" extrusionOk="0">
                <a:moveTo>
                  <a:pt x="492" y="264"/>
                </a:moveTo>
                <a:cubicBezTo>
                  <a:pt x="473" y="237"/>
                  <a:pt x="478" y="236"/>
                  <a:pt x="452" y="269"/>
                </a:cubicBezTo>
                <a:cubicBezTo>
                  <a:pt x="421" y="309"/>
                  <a:pt x="407" y="350"/>
                  <a:pt x="383" y="393"/>
                </a:cubicBezTo>
                <a:cubicBezTo>
                  <a:pt x="357" y="439"/>
                  <a:pt x="314" y="508"/>
                  <a:pt x="352" y="557"/>
                </a:cubicBezTo>
                <a:cubicBezTo>
                  <a:pt x="417" y="641"/>
                  <a:pt x="586" y="565"/>
                  <a:pt x="647" y="524"/>
                </a:cubicBezTo>
                <a:cubicBezTo>
                  <a:pt x="737" y="464"/>
                  <a:pt x="795" y="384"/>
                  <a:pt x="802" y="276"/>
                </a:cubicBezTo>
                <a:cubicBezTo>
                  <a:pt x="810" y="151"/>
                  <a:pt x="740" y="88"/>
                  <a:pt x="641" y="24"/>
                </a:cubicBezTo>
                <a:cubicBezTo>
                  <a:pt x="624" y="16"/>
                  <a:pt x="607" y="8"/>
                  <a:pt x="590" y="0"/>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010" name="Comment 11"/>
          <p:cNvSpPr>
            <a:spLocks noRot="1" noChangeAspect="1" noEditPoints="1" noChangeArrowheads="1" noChangeShapeType="1" noTextEdit="1"/>
          </p:cNvSpPr>
          <p:nvPr/>
        </p:nvSpPr>
        <p:spPr bwMode="auto">
          <a:xfrm>
            <a:off x="6958013" y="2019300"/>
            <a:ext cx="1987550" cy="373063"/>
          </a:xfrm>
          <a:custGeom>
            <a:avLst/>
            <a:gdLst>
              <a:gd name="T0" fmla="*/ 2147483647 w 5521"/>
              <a:gd name="T1" fmla="*/ 0 h 1037"/>
              <a:gd name="T2" fmla="*/ 2147483647 w 5521"/>
              <a:gd name="T3" fmla="*/ 2147483647 h 1037"/>
              <a:gd name="T4" fmla="*/ 2147483647 w 5521"/>
              <a:gd name="T5" fmla="*/ 2147483647 h 1037"/>
              <a:gd name="T6" fmla="*/ 2147483647 w 5521"/>
              <a:gd name="T7" fmla="*/ 2147483647 h 1037"/>
              <a:gd name="T8" fmla="*/ 2147483647 w 5521"/>
              <a:gd name="T9" fmla="*/ 2147483647 h 1037"/>
              <a:gd name="T10" fmla="*/ 2147483647 w 5521"/>
              <a:gd name="T11" fmla="*/ 2147483647 h 1037"/>
              <a:gd name="T12" fmla="*/ 2147483647 w 5521"/>
              <a:gd name="T13" fmla="*/ 2147483647 h 1037"/>
              <a:gd name="T14" fmla="*/ 2147483647 w 5521"/>
              <a:gd name="T15" fmla="*/ 2147483647 h 1037"/>
              <a:gd name="T16" fmla="*/ 2147483647 w 5521"/>
              <a:gd name="T17" fmla="*/ 2147483647 h 1037"/>
              <a:gd name="T18" fmla="*/ 2147483647 w 5521"/>
              <a:gd name="T19" fmla="*/ 2147483647 h 1037"/>
              <a:gd name="T20" fmla="*/ 2147483647 w 5521"/>
              <a:gd name="T21" fmla="*/ 2147483647 h 1037"/>
              <a:gd name="T22" fmla="*/ 2147483647 w 5521"/>
              <a:gd name="T23" fmla="*/ 2147483647 h 1037"/>
              <a:gd name="T24" fmla="*/ 2147483647 w 5521"/>
              <a:gd name="T25" fmla="*/ 2147483647 h 1037"/>
              <a:gd name="T26" fmla="*/ 2147483647 w 5521"/>
              <a:gd name="T27" fmla="*/ 2147483647 h 1037"/>
              <a:gd name="T28" fmla="*/ 2147483647 w 5521"/>
              <a:gd name="T29" fmla="*/ 2147483647 h 1037"/>
              <a:gd name="T30" fmla="*/ 2147483647 w 5521"/>
              <a:gd name="T31" fmla="*/ 2147483647 h 1037"/>
              <a:gd name="T32" fmla="*/ 2147483647 w 5521"/>
              <a:gd name="T33" fmla="*/ 2147483647 h 1037"/>
              <a:gd name="T34" fmla="*/ 2147483647 w 5521"/>
              <a:gd name="T35" fmla="*/ 2147483647 h 1037"/>
              <a:gd name="T36" fmla="*/ 2147483647 w 5521"/>
              <a:gd name="T37" fmla="*/ 2147483647 h 1037"/>
              <a:gd name="T38" fmla="*/ 2147483647 w 5521"/>
              <a:gd name="T39" fmla="*/ 2147483647 h 1037"/>
              <a:gd name="T40" fmla="*/ 2147483647 w 5521"/>
              <a:gd name="T41" fmla="*/ 2147483647 h 1037"/>
              <a:gd name="T42" fmla="*/ 2147483647 w 5521"/>
              <a:gd name="T43" fmla="*/ 2147483647 h 1037"/>
              <a:gd name="T44" fmla="*/ 2147483647 w 5521"/>
              <a:gd name="T45" fmla="*/ 2147483647 h 1037"/>
              <a:gd name="T46" fmla="*/ 2147483647 w 5521"/>
              <a:gd name="T47" fmla="*/ 2147483647 h 1037"/>
              <a:gd name="T48" fmla="*/ 2147483647 w 5521"/>
              <a:gd name="T49" fmla="*/ 2147483647 h 1037"/>
              <a:gd name="T50" fmla="*/ 2147483647 w 5521"/>
              <a:gd name="T51" fmla="*/ 2147483647 h 1037"/>
              <a:gd name="T52" fmla="*/ 2147483647 w 5521"/>
              <a:gd name="T53" fmla="*/ 2147483647 h 1037"/>
              <a:gd name="T54" fmla="*/ 2147483647 w 5521"/>
              <a:gd name="T55" fmla="*/ 2147483647 h 1037"/>
              <a:gd name="T56" fmla="*/ 2147483647 w 5521"/>
              <a:gd name="T57" fmla="*/ 2147483647 h 1037"/>
              <a:gd name="T58" fmla="*/ 2147483647 w 5521"/>
              <a:gd name="T59" fmla="*/ 2147483647 h 1037"/>
              <a:gd name="T60" fmla="*/ 2147483647 w 5521"/>
              <a:gd name="T61" fmla="*/ 2147483647 h 1037"/>
              <a:gd name="T62" fmla="*/ 2147483647 w 5521"/>
              <a:gd name="T63" fmla="*/ 2147483647 h 1037"/>
              <a:gd name="T64" fmla="*/ 2147483647 w 5521"/>
              <a:gd name="T65" fmla="*/ 2147483647 h 1037"/>
              <a:gd name="T66" fmla="*/ 2147483647 w 5521"/>
              <a:gd name="T67" fmla="*/ 2147483647 h 1037"/>
              <a:gd name="T68" fmla="*/ 2147483647 w 5521"/>
              <a:gd name="T69" fmla="*/ 2147483647 h 1037"/>
              <a:gd name="T70" fmla="*/ 2147483647 w 5521"/>
              <a:gd name="T71" fmla="*/ 2147483647 h 1037"/>
              <a:gd name="T72" fmla="*/ 2147483647 w 5521"/>
              <a:gd name="T73" fmla="*/ 2147483647 h 1037"/>
              <a:gd name="T74" fmla="*/ 2147483647 w 5521"/>
              <a:gd name="T75" fmla="*/ 2147483647 h 1037"/>
              <a:gd name="T76" fmla="*/ 2147483647 w 5521"/>
              <a:gd name="T77" fmla="*/ 2147483647 h 1037"/>
              <a:gd name="T78" fmla="*/ 2147483647 w 5521"/>
              <a:gd name="T79" fmla="*/ 2147483647 h 1037"/>
              <a:gd name="T80" fmla="*/ 2147483647 w 5521"/>
              <a:gd name="T81" fmla="*/ 2147483647 h 1037"/>
              <a:gd name="T82" fmla="*/ 2147483647 w 5521"/>
              <a:gd name="T83" fmla="*/ 2147483647 h 1037"/>
              <a:gd name="T84" fmla="*/ 2147483647 w 5521"/>
              <a:gd name="T85" fmla="*/ 2147483647 h 1037"/>
              <a:gd name="T86" fmla="*/ 2147483647 w 5521"/>
              <a:gd name="T87" fmla="*/ 2147483647 h 1037"/>
              <a:gd name="T88" fmla="*/ 2147483647 w 5521"/>
              <a:gd name="T89" fmla="*/ 2147483647 h 1037"/>
              <a:gd name="T90" fmla="*/ 2147483647 w 5521"/>
              <a:gd name="T91" fmla="*/ 2147483647 h 1037"/>
              <a:gd name="T92" fmla="*/ 2147483647 w 5521"/>
              <a:gd name="T93" fmla="*/ 2147483647 h 1037"/>
              <a:gd name="T94" fmla="*/ 2147483647 w 5521"/>
              <a:gd name="T95" fmla="*/ 2147483647 h 1037"/>
              <a:gd name="T96" fmla="*/ 2147483647 w 5521"/>
              <a:gd name="T97" fmla="*/ 2147483647 h 1037"/>
              <a:gd name="T98" fmla="*/ 2147483647 w 5521"/>
              <a:gd name="T99" fmla="*/ 2147483647 h 1037"/>
              <a:gd name="T100" fmla="*/ 2147483647 w 5521"/>
              <a:gd name="T101" fmla="*/ 2147483647 h 1037"/>
              <a:gd name="T102" fmla="*/ 2147483647 w 5521"/>
              <a:gd name="T103" fmla="*/ 2147483647 h 1037"/>
              <a:gd name="T104" fmla="*/ 2147483647 w 5521"/>
              <a:gd name="T105" fmla="*/ 2147483647 h 1037"/>
              <a:gd name="T106" fmla="*/ 2147483647 w 5521"/>
              <a:gd name="T107" fmla="*/ 2147483647 h 103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521"/>
              <a:gd name="T163" fmla="*/ 0 h 1037"/>
              <a:gd name="T164" fmla="*/ 5521 w 5521"/>
              <a:gd name="T165" fmla="*/ 1037 h 103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521" h="1037" extrusionOk="0">
                <a:moveTo>
                  <a:pt x="421" y="16"/>
                </a:moveTo>
                <a:cubicBezTo>
                  <a:pt x="434" y="10"/>
                  <a:pt x="439" y="7"/>
                  <a:pt x="446" y="0"/>
                </a:cubicBezTo>
                <a:cubicBezTo>
                  <a:pt x="413" y="26"/>
                  <a:pt x="381" y="54"/>
                  <a:pt x="348" y="80"/>
                </a:cubicBezTo>
                <a:cubicBezTo>
                  <a:pt x="277" y="137"/>
                  <a:pt x="204" y="193"/>
                  <a:pt x="130" y="247"/>
                </a:cubicBezTo>
                <a:cubicBezTo>
                  <a:pt x="91" y="276"/>
                  <a:pt x="44" y="303"/>
                  <a:pt x="16" y="344"/>
                </a:cubicBezTo>
                <a:cubicBezTo>
                  <a:pt x="-4" y="373"/>
                  <a:pt x="-3" y="398"/>
                  <a:pt x="17" y="426"/>
                </a:cubicBezTo>
                <a:cubicBezTo>
                  <a:pt x="42" y="461"/>
                  <a:pt x="82" y="494"/>
                  <a:pt x="117" y="519"/>
                </a:cubicBezTo>
                <a:cubicBezTo>
                  <a:pt x="156" y="547"/>
                  <a:pt x="199" y="573"/>
                  <a:pt x="241" y="597"/>
                </a:cubicBezTo>
                <a:cubicBezTo>
                  <a:pt x="282" y="620"/>
                  <a:pt x="310" y="622"/>
                  <a:pt x="355" y="629"/>
                </a:cubicBezTo>
                <a:cubicBezTo>
                  <a:pt x="392" y="635"/>
                  <a:pt x="410" y="628"/>
                  <a:pt x="447" y="621"/>
                </a:cubicBezTo>
              </a:path>
              <a:path w="5521" h="1037" extrusionOk="0">
                <a:moveTo>
                  <a:pt x="317" y="365"/>
                </a:moveTo>
                <a:cubicBezTo>
                  <a:pt x="292" y="359"/>
                  <a:pt x="261" y="358"/>
                  <a:pt x="237" y="351"/>
                </a:cubicBezTo>
                <a:cubicBezTo>
                  <a:pt x="222" y="350"/>
                  <a:pt x="222" y="349"/>
                  <a:pt x="248" y="350"/>
                </a:cubicBezTo>
                <a:cubicBezTo>
                  <a:pt x="330" y="353"/>
                  <a:pt x="412" y="352"/>
                  <a:pt x="495" y="352"/>
                </a:cubicBezTo>
                <a:cubicBezTo>
                  <a:pt x="787" y="354"/>
                  <a:pt x="1078" y="364"/>
                  <a:pt x="1369" y="370"/>
                </a:cubicBezTo>
                <a:cubicBezTo>
                  <a:pt x="1667" y="376"/>
                  <a:pt x="1967" y="366"/>
                  <a:pt x="2263" y="331"/>
                </a:cubicBezTo>
                <a:cubicBezTo>
                  <a:pt x="2349" y="321"/>
                  <a:pt x="2435" y="313"/>
                  <a:pt x="2520" y="301"/>
                </a:cubicBezTo>
                <a:cubicBezTo>
                  <a:pt x="2555" y="296"/>
                  <a:pt x="2594" y="295"/>
                  <a:pt x="2628" y="284"/>
                </a:cubicBezTo>
                <a:cubicBezTo>
                  <a:pt x="2646" y="278"/>
                  <a:pt x="2655" y="277"/>
                  <a:pt x="2667" y="266"/>
                </a:cubicBezTo>
                <a:cubicBezTo>
                  <a:pt x="2666" y="262"/>
                  <a:pt x="2665" y="257"/>
                  <a:pt x="2664" y="253"/>
                </a:cubicBezTo>
              </a:path>
              <a:path w="5521" h="1037" extrusionOk="0">
                <a:moveTo>
                  <a:pt x="2699" y="70"/>
                </a:moveTo>
                <a:cubicBezTo>
                  <a:pt x="2681" y="56"/>
                  <a:pt x="2674" y="51"/>
                  <a:pt x="2662" y="41"/>
                </a:cubicBezTo>
                <a:cubicBezTo>
                  <a:pt x="2698" y="42"/>
                  <a:pt x="2730" y="54"/>
                  <a:pt x="2764" y="66"/>
                </a:cubicBezTo>
                <a:cubicBezTo>
                  <a:pt x="2802" y="79"/>
                  <a:pt x="2858" y="93"/>
                  <a:pt x="2887" y="122"/>
                </a:cubicBezTo>
                <a:cubicBezTo>
                  <a:pt x="2923" y="158"/>
                  <a:pt x="2903" y="204"/>
                  <a:pt x="2883" y="242"/>
                </a:cubicBezTo>
                <a:cubicBezTo>
                  <a:pt x="2851" y="302"/>
                  <a:pt x="2799" y="353"/>
                  <a:pt x="2748" y="396"/>
                </a:cubicBezTo>
                <a:cubicBezTo>
                  <a:pt x="2709" y="429"/>
                  <a:pt x="2664" y="464"/>
                  <a:pt x="2616" y="484"/>
                </a:cubicBezTo>
                <a:cubicBezTo>
                  <a:pt x="2580" y="499"/>
                  <a:pt x="2596" y="494"/>
                  <a:pt x="2592" y="484"/>
                </a:cubicBezTo>
              </a:path>
              <a:path w="5521" h="1037" extrusionOk="0">
                <a:moveTo>
                  <a:pt x="1810" y="746"/>
                </a:moveTo>
                <a:cubicBezTo>
                  <a:pt x="1790" y="734"/>
                  <a:pt x="1772" y="720"/>
                  <a:pt x="1749" y="717"/>
                </a:cubicBezTo>
                <a:cubicBezTo>
                  <a:pt x="1733" y="715"/>
                  <a:pt x="1702" y="745"/>
                  <a:pt x="1694" y="755"/>
                </a:cubicBezTo>
                <a:cubicBezTo>
                  <a:pt x="1666" y="787"/>
                  <a:pt x="1637" y="826"/>
                  <a:pt x="1615" y="862"/>
                </a:cubicBezTo>
                <a:cubicBezTo>
                  <a:pt x="1596" y="893"/>
                  <a:pt x="1572" y="930"/>
                  <a:pt x="1578" y="968"/>
                </a:cubicBezTo>
                <a:cubicBezTo>
                  <a:pt x="1585" y="1011"/>
                  <a:pt x="1637" y="1020"/>
                  <a:pt x="1672" y="1026"/>
                </a:cubicBezTo>
                <a:cubicBezTo>
                  <a:pt x="1742" y="1037"/>
                  <a:pt x="1811" y="1031"/>
                  <a:pt x="1881" y="1024"/>
                </a:cubicBezTo>
                <a:cubicBezTo>
                  <a:pt x="1902" y="1022"/>
                  <a:pt x="1923" y="1021"/>
                  <a:pt x="1944" y="1019"/>
                </a:cubicBezTo>
              </a:path>
              <a:path w="5521" h="1037" extrusionOk="0">
                <a:moveTo>
                  <a:pt x="2338" y="849"/>
                </a:moveTo>
                <a:cubicBezTo>
                  <a:pt x="2342" y="847"/>
                  <a:pt x="2345" y="846"/>
                  <a:pt x="2349" y="844"/>
                </a:cubicBezTo>
                <a:cubicBezTo>
                  <a:pt x="2322" y="841"/>
                  <a:pt x="2298" y="852"/>
                  <a:pt x="2276" y="870"/>
                </a:cubicBezTo>
                <a:cubicBezTo>
                  <a:pt x="2249" y="892"/>
                  <a:pt x="2220" y="925"/>
                  <a:pt x="2206" y="957"/>
                </a:cubicBezTo>
                <a:cubicBezTo>
                  <a:pt x="2196" y="980"/>
                  <a:pt x="2194" y="1006"/>
                  <a:pt x="2212" y="1025"/>
                </a:cubicBezTo>
                <a:cubicBezTo>
                  <a:pt x="2229" y="1043"/>
                  <a:pt x="2251" y="1035"/>
                  <a:pt x="2269" y="1023"/>
                </a:cubicBezTo>
                <a:cubicBezTo>
                  <a:pt x="2293" y="1007"/>
                  <a:pt x="2309" y="986"/>
                  <a:pt x="2316" y="959"/>
                </a:cubicBezTo>
                <a:cubicBezTo>
                  <a:pt x="2322" y="937"/>
                  <a:pt x="2324" y="909"/>
                  <a:pt x="2315" y="887"/>
                </a:cubicBezTo>
                <a:cubicBezTo>
                  <a:pt x="2308" y="871"/>
                  <a:pt x="2277" y="874"/>
                  <a:pt x="2276" y="857"/>
                </a:cubicBezTo>
                <a:cubicBezTo>
                  <a:pt x="2279" y="854"/>
                  <a:pt x="2281" y="850"/>
                  <a:pt x="2284" y="847"/>
                </a:cubicBezTo>
              </a:path>
              <a:path w="5521" h="1037" extrusionOk="0">
                <a:moveTo>
                  <a:pt x="2690" y="816"/>
                </a:moveTo>
                <a:cubicBezTo>
                  <a:pt x="2695" y="849"/>
                  <a:pt x="2691" y="858"/>
                  <a:pt x="2679" y="888"/>
                </a:cubicBezTo>
                <a:cubicBezTo>
                  <a:pt x="2667" y="918"/>
                  <a:pt x="2654" y="952"/>
                  <a:pt x="2636" y="979"/>
                </a:cubicBezTo>
                <a:cubicBezTo>
                  <a:pt x="2627" y="992"/>
                  <a:pt x="2618" y="1001"/>
                  <a:pt x="2605" y="1009"/>
                </a:cubicBezTo>
                <a:cubicBezTo>
                  <a:pt x="2611" y="987"/>
                  <a:pt x="2618" y="967"/>
                  <a:pt x="2631" y="947"/>
                </a:cubicBezTo>
                <a:cubicBezTo>
                  <a:pt x="2659" y="905"/>
                  <a:pt x="2688" y="863"/>
                  <a:pt x="2724" y="828"/>
                </a:cubicBezTo>
                <a:cubicBezTo>
                  <a:pt x="2758" y="794"/>
                  <a:pt x="2821" y="744"/>
                  <a:pt x="2873" y="764"/>
                </a:cubicBezTo>
                <a:cubicBezTo>
                  <a:pt x="2893" y="772"/>
                  <a:pt x="2908" y="788"/>
                  <a:pt x="2918" y="806"/>
                </a:cubicBezTo>
                <a:cubicBezTo>
                  <a:pt x="2926" y="820"/>
                  <a:pt x="2923" y="844"/>
                  <a:pt x="2921" y="860"/>
                </a:cubicBezTo>
                <a:cubicBezTo>
                  <a:pt x="2919" y="871"/>
                  <a:pt x="2919" y="874"/>
                  <a:pt x="2927" y="879"/>
                </a:cubicBezTo>
              </a:path>
              <a:path w="5521" h="1037" extrusionOk="0">
                <a:moveTo>
                  <a:pt x="3305" y="666"/>
                </a:moveTo>
                <a:cubicBezTo>
                  <a:pt x="3324" y="652"/>
                  <a:pt x="3331" y="649"/>
                  <a:pt x="3330" y="632"/>
                </a:cubicBezTo>
                <a:cubicBezTo>
                  <a:pt x="3320" y="617"/>
                  <a:pt x="3307" y="618"/>
                  <a:pt x="3289" y="628"/>
                </a:cubicBezTo>
                <a:cubicBezTo>
                  <a:pt x="3255" y="647"/>
                  <a:pt x="3224" y="677"/>
                  <a:pt x="3200" y="707"/>
                </a:cubicBezTo>
                <a:cubicBezTo>
                  <a:pt x="3177" y="735"/>
                  <a:pt x="3157" y="767"/>
                  <a:pt x="3154" y="804"/>
                </a:cubicBezTo>
                <a:cubicBezTo>
                  <a:pt x="3151" y="839"/>
                  <a:pt x="3181" y="836"/>
                  <a:pt x="3206" y="832"/>
                </a:cubicBezTo>
                <a:cubicBezTo>
                  <a:pt x="3242" y="826"/>
                  <a:pt x="3263" y="803"/>
                  <a:pt x="3292" y="781"/>
                </a:cubicBezTo>
              </a:path>
              <a:path w="5521" h="1037" extrusionOk="0">
                <a:moveTo>
                  <a:pt x="3428" y="387"/>
                </a:moveTo>
                <a:cubicBezTo>
                  <a:pt x="3431" y="357"/>
                  <a:pt x="3432" y="329"/>
                  <a:pt x="3431" y="299"/>
                </a:cubicBezTo>
                <a:cubicBezTo>
                  <a:pt x="3400" y="311"/>
                  <a:pt x="3399" y="347"/>
                  <a:pt x="3391" y="383"/>
                </a:cubicBezTo>
                <a:cubicBezTo>
                  <a:pt x="3376" y="447"/>
                  <a:pt x="3357" y="510"/>
                  <a:pt x="3350" y="575"/>
                </a:cubicBezTo>
                <a:cubicBezTo>
                  <a:pt x="3345" y="623"/>
                  <a:pt x="3341" y="678"/>
                  <a:pt x="3357" y="725"/>
                </a:cubicBezTo>
                <a:cubicBezTo>
                  <a:pt x="3365" y="750"/>
                  <a:pt x="3390" y="782"/>
                  <a:pt x="3422" y="774"/>
                </a:cubicBezTo>
                <a:cubicBezTo>
                  <a:pt x="3428" y="770"/>
                  <a:pt x="3434" y="766"/>
                  <a:pt x="3440" y="762"/>
                </a:cubicBezTo>
              </a:path>
              <a:path w="5521" h="1037" extrusionOk="0">
                <a:moveTo>
                  <a:pt x="3612" y="536"/>
                </a:moveTo>
                <a:cubicBezTo>
                  <a:pt x="3638" y="574"/>
                  <a:pt x="3628" y="627"/>
                  <a:pt x="3618" y="676"/>
                </a:cubicBezTo>
                <a:cubicBezTo>
                  <a:pt x="3604" y="745"/>
                  <a:pt x="3592" y="815"/>
                  <a:pt x="3582" y="885"/>
                </a:cubicBezTo>
                <a:cubicBezTo>
                  <a:pt x="3578" y="913"/>
                  <a:pt x="3575" y="927"/>
                  <a:pt x="3593" y="941"/>
                </a:cubicBezTo>
              </a:path>
              <a:path w="5521" h="1037" extrusionOk="0">
                <a:moveTo>
                  <a:pt x="3944" y="235"/>
                </a:moveTo>
                <a:cubicBezTo>
                  <a:pt x="3976" y="231"/>
                  <a:pt x="3992" y="242"/>
                  <a:pt x="4016" y="262"/>
                </a:cubicBezTo>
                <a:cubicBezTo>
                  <a:pt x="4041" y="283"/>
                  <a:pt x="4052" y="281"/>
                  <a:pt x="4081" y="290"/>
                </a:cubicBezTo>
              </a:path>
              <a:path w="5521" h="1037" extrusionOk="0">
                <a:moveTo>
                  <a:pt x="4158" y="278"/>
                </a:moveTo>
                <a:cubicBezTo>
                  <a:pt x="4148" y="338"/>
                  <a:pt x="4133" y="395"/>
                  <a:pt x="4122" y="455"/>
                </a:cubicBezTo>
                <a:cubicBezTo>
                  <a:pt x="4106" y="544"/>
                  <a:pt x="4103" y="636"/>
                  <a:pt x="4089" y="725"/>
                </a:cubicBezTo>
                <a:cubicBezTo>
                  <a:pt x="4080" y="780"/>
                  <a:pt x="4079" y="834"/>
                  <a:pt x="4071" y="888"/>
                </a:cubicBezTo>
                <a:cubicBezTo>
                  <a:pt x="4070" y="896"/>
                  <a:pt x="4068" y="903"/>
                  <a:pt x="4067" y="911"/>
                </a:cubicBezTo>
              </a:path>
              <a:path w="5521" h="1037" extrusionOk="0">
                <a:moveTo>
                  <a:pt x="3905" y="601"/>
                </a:moveTo>
                <a:cubicBezTo>
                  <a:pt x="3951" y="577"/>
                  <a:pt x="3999" y="569"/>
                  <a:pt x="4050" y="557"/>
                </a:cubicBezTo>
                <a:cubicBezTo>
                  <a:pt x="4125" y="540"/>
                  <a:pt x="4202" y="532"/>
                  <a:pt x="4278" y="517"/>
                </a:cubicBezTo>
                <a:cubicBezTo>
                  <a:pt x="4329" y="507"/>
                  <a:pt x="4383" y="482"/>
                  <a:pt x="4434" y="491"/>
                </a:cubicBezTo>
                <a:cubicBezTo>
                  <a:pt x="4437" y="529"/>
                  <a:pt x="4435" y="556"/>
                  <a:pt x="4424" y="596"/>
                </a:cubicBezTo>
                <a:cubicBezTo>
                  <a:pt x="4402" y="671"/>
                  <a:pt x="4376" y="744"/>
                  <a:pt x="4336" y="812"/>
                </a:cubicBezTo>
                <a:cubicBezTo>
                  <a:pt x="4330" y="822"/>
                  <a:pt x="4308" y="887"/>
                  <a:pt x="4309" y="852"/>
                </a:cubicBezTo>
                <a:cubicBezTo>
                  <a:pt x="4310" y="843"/>
                  <a:pt x="4312" y="834"/>
                  <a:pt x="4313" y="825"/>
                </a:cubicBezTo>
              </a:path>
              <a:path w="5521" h="1037" extrusionOk="0">
                <a:moveTo>
                  <a:pt x="4531" y="227"/>
                </a:moveTo>
                <a:cubicBezTo>
                  <a:pt x="4538" y="216"/>
                  <a:pt x="4541" y="211"/>
                  <a:pt x="4542" y="226"/>
                </a:cubicBezTo>
              </a:path>
              <a:path w="5521" h="1037" extrusionOk="0">
                <a:moveTo>
                  <a:pt x="4635" y="496"/>
                </a:moveTo>
                <a:cubicBezTo>
                  <a:pt x="4622" y="541"/>
                  <a:pt x="4604" y="583"/>
                  <a:pt x="4603" y="631"/>
                </a:cubicBezTo>
                <a:cubicBezTo>
                  <a:pt x="4602" y="674"/>
                  <a:pt x="4606" y="727"/>
                  <a:pt x="4633" y="763"/>
                </a:cubicBezTo>
                <a:cubicBezTo>
                  <a:pt x="4649" y="784"/>
                  <a:pt x="4684" y="785"/>
                  <a:pt x="4705" y="769"/>
                </a:cubicBezTo>
                <a:cubicBezTo>
                  <a:pt x="4732" y="748"/>
                  <a:pt x="4748" y="700"/>
                  <a:pt x="4756" y="669"/>
                </a:cubicBezTo>
                <a:cubicBezTo>
                  <a:pt x="4770" y="614"/>
                  <a:pt x="4765" y="560"/>
                  <a:pt x="4750" y="506"/>
                </a:cubicBezTo>
                <a:cubicBezTo>
                  <a:pt x="4738" y="462"/>
                  <a:pt x="4722" y="427"/>
                  <a:pt x="4697" y="390"/>
                </a:cubicBezTo>
                <a:cubicBezTo>
                  <a:pt x="4677" y="360"/>
                  <a:pt x="4676" y="373"/>
                  <a:pt x="4697" y="346"/>
                </a:cubicBezTo>
              </a:path>
              <a:path w="5521" h="1037" extrusionOk="0">
                <a:moveTo>
                  <a:pt x="4939" y="387"/>
                </a:moveTo>
                <a:cubicBezTo>
                  <a:pt x="4953" y="422"/>
                  <a:pt x="4965" y="455"/>
                  <a:pt x="4955" y="494"/>
                </a:cubicBezTo>
                <a:cubicBezTo>
                  <a:pt x="4944" y="539"/>
                  <a:pt x="4916" y="580"/>
                  <a:pt x="4899" y="623"/>
                </a:cubicBezTo>
                <a:cubicBezTo>
                  <a:pt x="4915" y="596"/>
                  <a:pt x="4928" y="574"/>
                  <a:pt x="4939" y="546"/>
                </a:cubicBezTo>
                <a:cubicBezTo>
                  <a:pt x="4992" y="413"/>
                  <a:pt x="5007" y="479"/>
                  <a:pt x="5110" y="494"/>
                </a:cubicBezTo>
                <a:cubicBezTo>
                  <a:pt x="5214" y="509"/>
                  <a:pt x="5236" y="352"/>
                  <a:pt x="5256" y="280"/>
                </a:cubicBezTo>
                <a:cubicBezTo>
                  <a:pt x="5274" y="216"/>
                  <a:pt x="5309" y="40"/>
                  <a:pt x="5419" y="107"/>
                </a:cubicBezTo>
                <a:cubicBezTo>
                  <a:pt x="5513" y="165"/>
                  <a:pt x="5534" y="302"/>
                  <a:pt x="5503" y="397"/>
                </a:cubicBezTo>
                <a:cubicBezTo>
                  <a:pt x="5472" y="491"/>
                  <a:pt x="5382" y="500"/>
                  <a:pt x="5299" y="508"/>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011" name="Comment 13"/>
          <p:cNvSpPr>
            <a:spLocks noRot="1" noChangeAspect="1" noEditPoints="1" noChangeArrowheads="1" noChangeShapeType="1" noTextEdit="1"/>
          </p:cNvSpPr>
          <p:nvPr/>
        </p:nvSpPr>
        <p:spPr bwMode="auto">
          <a:xfrm>
            <a:off x="249238" y="4003675"/>
            <a:ext cx="627062" cy="228600"/>
          </a:xfrm>
          <a:custGeom>
            <a:avLst/>
            <a:gdLst>
              <a:gd name="T0" fmla="*/ 2147483647 w 1745"/>
              <a:gd name="T1" fmla="*/ 2147483647 h 637"/>
              <a:gd name="T2" fmla="*/ 2147483647 w 1745"/>
              <a:gd name="T3" fmla="*/ 2147483647 h 637"/>
              <a:gd name="T4" fmla="*/ 2147483647 w 1745"/>
              <a:gd name="T5" fmla="*/ 2147483647 h 637"/>
              <a:gd name="T6" fmla="*/ 2147483647 w 1745"/>
              <a:gd name="T7" fmla="*/ 2147483647 h 637"/>
              <a:gd name="T8" fmla="*/ 2147483647 w 1745"/>
              <a:gd name="T9" fmla="*/ 2147483647 h 637"/>
              <a:gd name="T10" fmla="*/ 2147483647 w 1745"/>
              <a:gd name="T11" fmla="*/ 2147483647 h 637"/>
              <a:gd name="T12" fmla="*/ 2147483647 w 1745"/>
              <a:gd name="T13" fmla="*/ 2147483647 h 637"/>
              <a:gd name="T14" fmla="*/ 2147483647 w 1745"/>
              <a:gd name="T15" fmla="*/ 2147483647 h 637"/>
              <a:gd name="T16" fmla="*/ 2147483647 w 1745"/>
              <a:gd name="T17" fmla="*/ 2147483647 h 637"/>
              <a:gd name="T18" fmla="*/ 2147483647 w 1745"/>
              <a:gd name="T19" fmla="*/ 2147483647 h 637"/>
              <a:gd name="T20" fmla="*/ 2147483647 w 1745"/>
              <a:gd name="T21" fmla="*/ 2147483647 h 637"/>
              <a:gd name="T22" fmla="*/ 2147483647 w 1745"/>
              <a:gd name="T23" fmla="*/ 2147483647 h 637"/>
              <a:gd name="T24" fmla="*/ 2147483647 w 1745"/>
              <a:gd name="T25" fmla="*/ 2147483647 h 637"/>
              <a:gd name="T26" fmla="*/ 2147483647 w 1745"/>
              <a:gd name="T27" fmla="*/ 2147483647 h 637"/>
              <a:gd name="T28" fmla="*/ 2147483647 w 1745"/>
              <a:gd name="T29" fmla="*/ 2147483647 h 637"/>
              <a:gd name="T30" fmla="*/ 2147483647 w 1745"/>
              <a:gd name="T31" fmla="*/ 2147483647 h 637"/>
              <a:gd name="T32" fmla="*/ 2147483647 w 1745"/>
              <a:gd name="T33" fmla="*/ 2147483647 h 637"/>
              <a:gd name="T34" fmla="*/ 2147483647 w 1745"/>
              <a:gd name="T35" fmla="*/ 2147483647 h 637"/>
              <a:gd name="T36" fmla="*/ 2147483647 w 1745"/>
              <a:gd name="T37" fmla="*/ 2147483647 h 637"/>
              <a:gd name="T38" fmla="*/ 2147483647 w 1745"/>
              <a:gd name="T39" fmla="*/ 2147483647 h 637"/>
              <a:gd name="T40" fmla="*/ 2147483647 w 1745"/>
              <a:gd name="T41" fmla="*/ 2147483647 h 637"/>
              <a:gd name="T42" fmla="*/ 2147483647 w 1745"/>
              <a:gd name="T43" fmla="*/ 2147483647 h 637"/>
              <a:gd name="T44" fmla="*/ 2147483647 w 1745"/>
              <a:gd name="T45" fmla="*/ 2147483647 h 637"/>
              <a:gd name="T46" fmla="*/ 2147483647 w 1745"/>
              <a:gd name="T47" fmla="*/ 2147483647 h 637"/>
              <a:gd name="T48" fmla="*/ 2147483647 w 1745"/>
              <a:gd name="T49" fmla="*/ 2147483647 h 637"/>
              <a:gd name="T50" fmla="*/ 2147483647 w 1745"/>
              <a:gd name="T51" fmla="*/ 2147483647 h 637"/>
              <a:gd name="T52" fmla="*/ 2147483647 w 1745"/>
              <a:gd name="T53" fmla="*/ 2147483647 h 637"/>
              <a:gd name="T54" fmla="*/ 2147483647 w 1745"/>
              <a:gd name="T55" fmla="*/ 2147483647 h 637"/>
              <a:gd name="T56" fmla="*/ 2147483647 w 1745"/>
              <a:gd name="T57" fmla="*/ 2147483647 h 637"/>
              <a:gd name="T58" fmla="*/ 2147483647 w 1745"/>
              <a:gd name="T59" fmla="*/ 2147483647 h 637"/>
              <a:gd name="T60" fmla="*/ 2147483647 w 1745"/>
              <a:gd name="T61" fmla="*/ 2147483647 h 637"/>
              <a:gd name="T62" fmla="*/ 2147483647 w 1745"/>
              <a:gd name="T63" fmla="*/ 2147483647 h 637"/>
              <a:gd name="T64" fmla="*/ 2147483647 w 1745"/>
              <a:gd name="T65" fmla="*/ 2147483647 h 637"/>
              <a:gd name="T66" fmla="*/ 2147483647 w 1745"/>
              <a:gd name="T67" fmla="*/ 2147483647 h 637"/>
              <a:gd name="T68" fmla="*/ 2147483647 w 1745"/>
              <a:gd name="T69" fmla="*/ 2147483647 h 637"/>
              <a:gd name="T70" fmla="*/ 2147483647 w 1745"/>
              <a:gd name="T71" fmla="*/ 2147483647 h 637"/>
              <a:gd name="T72" fmla="*/ 2147483647 w 1745"/>
              <a:gd name="T73" fmla="*/ 2147483647 h 637"/>
              <a:gd name="T74" fmla="*/ 2147483647 w 1745"/>
              <a:gd name="T75" fmla="*/ 2147483647 h 637"/>
              <a:gd name="T76" fmla="*/ 2147483647 w 1745"/>
              <a:gd name="T77" fmla="*/ 2147483647 h 637"/>
              <a:gd name="T78" fmla="*/ 2147483647 w 1745"/>
              <a:gd name="T79" fmla="*/ 2147483647 h 637"/>
              <a:gd name="T80" fmla="*/ 2147483647 w 1745"/>
              <a:gd name="T81" fmla="*/ 2147483647 h 637"/>
              <a:gd name="T82" fmla="*/ 2147483647 w 1745"/>
              <a:gd name="T83" fmla="*/ 2147483647 h 637"/>
              <a:gd name="T84" fmla="*/ 2147483647 w 1745"/>
              <a:gd name="T85" fmla="*/ 2147483647 h 637"/>
              <a:gd name="T86" fmla="*/ 2147483647 w 1745"/>
              <a:gd name="T87" fmla="*/ 2147483647 h 637"/>
              <a:gd name="T88" fmla="*/ 2147483647 w 1745"/>
              <a:gd name="T89" fmla="*/ 2147483647 h 637"/>
              <a:gd name="T90" fmla="*/ 2147483647 w 1745"/>
              <a:gd name="T91" fmla="*/ 2147483647 h 637"/>
              <a:gd name="T92" fmla="*/ 2147483647 w 1745"/>
              <a:gd name="T93" fmla="*/ 2147483647 h 637"/>
              <a:gd name="T94" fmla="*/ 2147483647 w 1745"/>
              <a:gd name="T95" fmla="*/ 2147483647 h 6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45"/>
              <a:gd name="T145" fmla="*/ 0 h 637"/>
              <a:gd name="T146" fmla="*/ 1745 w 1745"/>
              <a:gd name="T147" fmla="*/ 637 h 63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45" h="637" extrusionOk="0">
                <a:moveTo>
                  <a:pt x="14" y="92"/>
                </a:moveTo>
                <a:cubicBezTo>
                  <a:pt x="5" y="184"/>
                  <a:pt x="0" y="270"/>
                  <a:pt x="6" y="362"/>
                </a:cubicBezTo>
                <a:cubicBezTo>
                  <a:pt x="13" y="469"/>
                  <a:pt x="27" y="542"/>
                  <a:pt x="75" y="636"/>
                </a:cubicBezTo>
              </a:path>
              <a:path w="1745" h="637" extrusionOk="0">
                <a:moveTo>
                  <a:pt x="247" y="357"/>
                </a:moveTo>
                <a:cubicBezTo>
                  <a:pt x="369" y="276"/>
                  <a:pt x="251" y="457"/>
                  <a:pt x="328" y="528"/>
                </a:cubicBezTo>
                <a:cubicBezTo>
                  <a:pt x="348" y="532"/>
                  <a:pt x="368" y="536"/>
                  <a:pt x="388" y="540"/>
                </a:cubicBezTo>
                <a:cubicBezTo>
                  <a:pt x="428" y="424"/>
                  <a:pt x="454" y="317"/>
                  <a:pt x="382" y="205"/>
                </a:cubicBezTo>
                <a:cubicBezTo>
                  <a:pt x="334" y="154"/>
                  <a:pt x="319" y="137"/>
                  <a:pt x="268" y="135"/>
                </a:cubicBezTo>
              </a:path>
              <a:path w="1745" h="637" extrusionOk="0">
                <a:moveTo>
                  <a:pt x="617" y="34"/>
                </a:moveTo>
                <a:cubicBezTo>
                  <a:pt x="617" y="79"/>
                  <a:pt x="617" y="123"/>
                  <a:pt x="620" y="168"/>
                </a:cubicBezTo>
                <a:cubicBezTo>
                  <a:pt x="625" y="237"/>
                  <a:pt x="635" y="304"/>
                  <a:pt x="648" y="372"/>
                </a:cubicBezTo>
                <a:cubicBezTo>
                  <a:pt x="660" y="435"/>
                  <a:pt x="678" y="490"/>
                  <a:pt x="713" y="543"/>
                </a:cubicBezTo>
                <a:cubicBezTo>
                  <a:pt x="727" y="565"/>
                  <a:pt x="731" y="558"/>
                  <a:pt x="745" y="545"/>
                </a:cubicBezTo>
              </a:path>
              <a:path w="1745" h="637" extrusionOk="0">
                <a:moveTo>
                  <a:pt x="656" y="91"/>
                </a:moveTo>
                <a:cubicBezTo>
                  <a:pt x="659" y="63"/>
                  <a:pt x="656" y="43"/>
                  <a:pt x="688" y="41"/>
                </a:cubicBezTo>
                <a:cubicBezTo>
                  <a:pt x="722" y="39"/>
                  <a:pt x="748" y="59"/>
                  <a:pt x="772" y="81"/>
                </a:cubicBezTo>
                <a:cubicBezTo>
                  <a:pt x="807" y="114"/>
                  <a:pt x="840" y="157"/>
                  <a:pt x="860" y="201"/>
                </a:cubicBezTo>
                <a:cubicBezTo>
                  <a:pt x="881" y="246"/>
                  <a:pt x="890" y="287"/>
                  <a:pt x="872" y="334"/>
                </a:cubicBezTo>
                <a:cubicBezTo>
                  <a:pt x="854" y="379"/>
                  <a:pt x="814" y="413"/>
                  <a:pt x="774" y="439"/>
                </a:cubicBezTo>
                <a:cubicBezTo>
                  <a:pt x="733" y="466"/>
                  <a:pt x="690" y="497"/>
                  <a:pt x="644" y="512"/>
                </a:cubicBezTo>
                <a:cubicBezTo>
                  <a:pt x="621" y="518"/>
                  <a:pt x="613" y="520"/>
                  <a:pt x="598" y="509"/>
                </a:cubicBezTo>
              </a:path>
              <a:path w="1745" h="637" extrusionOk="0">
                <a:moveTo>
                  <a:pt x="1017" y="119"/>
                </a:moveTo>
                <a:cubicBezTo>
                  <a:pt x="996" y="111"/>
                  <a:pt x="984" y="120"/>
                  <a:pt x="967" y="138"/>
                </a:cubicBezTo>
                <a:cubicBezTo>
                  <a:pt x="954" y="153"/>
                  <a:pt x="942" y="170"/>
                  <a:pt x="933" y="188"/>
                </a:cubicBezTo>
                <a:cubicBezTo>
                  <a:pt x="922" y="212"/>
                  <a:pt x="911" y="235"/>
                  <a:pt x="899" y="258"/>
                </a:cubicBezTo>
                <a:cubicBezTo>
                  <a:pt x="886" y="283"/>
                  <a:pt x="880" y="310"/>
                  <a:pt x="871" y="336"/>
                </a:cubicBezTo>
                <a:cubicBezTo>
                  <a:pt x="862" y="362"/>
                  <a:pt x="856" y="379"/>
                  <a:pt x="869" y="405"/>
                </a:cubicBezTo>
                <a:cubicBezTo>
                  <a:pt x="882" y="432"/>
                  <a:pt x="908" y="445"/>
                  <a:pt x="937" y="449"/>
                </a:cubicBezTo>
                <a:cubicBezTo>
                  <a:pt x="977" y="455"/>
                  <a:pt x="1026" y="452"/>
                  <a:pt x="1064" y="437"/>
                </a:cubicBezTo>
                <a:cubicBezTo>
                  <a:pt x="1105" y="421"/>
                  <a:pt x="1149" y="390"/>
                  <a:pt x="1175" y="354"/>
                </a:cubicBezTo>
                <a:cubicBezTo>
                  <a:pt x="1202" y="317"/>
                  <a:pt x="1219" y="272"/>
                  <a:pt x="1215" y="226"/>
                </a:cubicBezTo>
                <a:cubicBezTo>
                  <a:pt x="1212" y="184"/>
                  <a:pt x="1191" y="137"/>
                  <a:pt x="1164" y="104"/>
                </a:cubicBezTo>
                <a:cubicBezTo>
                  <a:pt x="1143" y="78"/>
                  <a:pt x="1111" y="58"/>
                  <a:pt x="1078" y="54"/>
                </a:cubicBezTo>
                <a:cubicBezTo>
                  <a:pt x="1056" y="51"/>
                  <a:pt x="1053" y="64"/>
                  <a:pt x="1049" y="79"/>
                </a:cubicBezTo>
              </a:path>
              <a:path w="1745" h="637" extrusionOk="0">
                <a:moveTo>
                  <a:pt x="1356" y="42"/>
                </a:moveTo>
                <a:cubicBezTo>
                  <a:pt x="1363" y="69"/>
                  <a:pt x="1371" y="97"/>
                  <a:pt x="1378" y="124"/>
                </a:cubicBezTo>
                <a:cubicBezTo>
                  <a:pt x="1388" y="166"/>
                  <a:pt x="1395" y="208"/>
                  <a:pt x="1406" y="250"/>
                </a:cubicBezTo>
                <a:cubicBezTo>
                  <a:pt x="1415" y="285"/>
                  <a:pt x="1425" y="317"/>
                  <a:pt x="1432" y="352"/>
                </a:cubicBezTo>
                <a:cubicBezTo>
                  <a:pt x="1435" y="369"/>
                  <a:pt x="1437" y="385"/>
                  <a:pt x="1440" y="402"/>
                </a:cubicBezTo>
              </a:path>
              <a:path w="1745" h="637" extrusionOk="0">
                <a:moveTo>
                  <a:pt x="1283" y="63"/>
                </a:moveTo>
                <a:cubicBezTo>
                  <a:pt x="1284" y="40"/>
                  <a:pt x="1275" y="22"/>
                  <a:pt x="1295" y="5"/>
                </a:cubicBezTo>
                <a:cubicBezTo>
                  <a:pt x="1318" y="-14"/>
                  <a:pt x="1383" y="4"/>
                  <a:pt x="1406" y="12"/>
                </a:cubicBezTo>
                <a:cubicBezTo>
                  <a:pt x="1487" y="40"/>
                  <a:pt x="1558" y="101"/>
                  <a:pt x="1618" y="160"/>
                </a:cubicBezTo>
                <a:cubicBezTo>
                  <a:pt x="1662" y="204"/>
                  <a:pt x="1705" y="253"/>
                  <a:pt x="1732" y="310"/>
                </a:cubicBezTo>
                <a:cubicBezTo>
                  <a:pt x="1750" y="348"/>
                  <a:pt x="1747" y="381"/>
                  <a:pt x="1716" y="410"/>
                </a:cubicBezTo>
                <a:cubicBezTo>
                  <a:pt x="1679" y="445"/>
                  <a:pt x="1619" y="465"/>
                  <a:pt x="1572" y="483"/>
                </a:cubicBezTo>
                <a:cubicBezTo>
                  <a:pt x="1533" y="498"/>
                  <a:pt x="1491" y="529"/>
                  <a:pt x="1448" y="527"/>
                </a:cubicBezTo>
                <a:cubicBezTo>
                  <a:pt x="1438" y="529"/>
                  <a:pt x="1434" y="529"/>
                  <a:pt x="1428" y="522"/>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012" name="Comment 14"/>
          <p:cNvSpPr>
            <a:spLocks noRot="1" noChangeAspect="1" noEditPoints="1" noChangeArrowheads="1" noChangeShapeType="1" noTextEdit="1"/>
          </p:cNvSpPr>
          <p:nvPr/>
        </p:nvSpPr>
        <p:spPr bwMode="auto">
          <a:xfrm>
            <a:off x="66675" y="4354513"/>
            <a:ext cx="427038" cy="228600"/>
          </a:xfrm>
          <a:custGeom>
            <a:avLst/>
            <a:gdLst>
              <a:gd name="T0" fmla="*/ 2147483647 w 1184"/>
              <a:gd name="T1" fmla="*/ 2147483647 h 634"/>
              <a:gd name="T2" fmla="*/ 2147483647 w 1184"/>
              <a:gd name="T3" fmla="*/ 2147483647 h 634"/>
              <a:gd name="T4" fmla="*/ 2147483647 w 1184"/>
              <a:gd name="T5" fmla="*/ 2147483647 h 634"/>
              <a:gd name="T6" fmla="*/ 2147483647 w 1184"/>
              <a:gd name="T7" fmla="*/ 2147483647 h 634"/>
              <a:gd name="T8" fmla="*/ 2147483647 w 1184"/>
              <a:gd name="T9" fmla="*/ 2147483647 h 634"/>
              <a:gd name="T10" fmla="*/ 2147483647 w 1184"/>
              <a:gd name="T11" fmla="*/ 2147483647 h 634"/>
              <a:gd name="T12" fmla="*/ 2147483647 w 1184"/>
              <a:gd name="T13" fmla="*/ 2147483647 h 634"/>
              <a:gd name="T14" fmla="*/ 2147483647 w 1184"/>
              <a:gd name="T15" fmla="*/ 2147483647 h 634"/>
              <a:gd name="T16" fmla="*/ 2147483647 w 1184"/>
              <a:gd name="T17" fmla="*/ 2147483647 h 634"/>
              <a:gd name="T18" fmla="*/ 2147483647 w 1184"/>
              <a:gd name="T19" fmla="*/ 2147483647 h 634"/>
              <a:gd name="T20" fmla="*/ 2147483647 w 1184"/>
              <a:gd name="T21" fmla="*/ 2147483647 h 634"/>
              <a:gd name="T22" fmla="*/ 2147483647 w 1184"/>
              <a:gd name="T23" fmla="*/ 2147483647 h 634"/>
              <a:gd name="T24" fmla="*/ 2147483647 w 1184"/>
              <a:gd name="T25" fmla="*/ 2147483647 h 634"/>
              <a:gd name="T26" fmla="*/ 2147483647 w 1184"/>
              <a:gd name="T27" fmla="*/ 2147483647 h 634"/>
              <a:gd name="T28" fmla="*/ 2147483647 w 1184"/>
              <a:gd name="T29" fmla="*/ 2147483647 h 634"/>
              <a:gd name="T30" fmla="*/ 2147483647 w 1184"/>
              <a:gd name="T31" fmla="*/ 2147483647 h 634"/>
              <a:gd name="T32" fmla="*/ 2147483647 w 1184"/>
              <a:gd name="T33" fmla="*/ 2147483647 h 634"/>
              <a:gd name="T34" fmla="*/ 2147483647 w 1184"/>
              <a:gd name="T35" fmla="*/ 2147483647 h 634"/>
              <a:gd name="T36" fmla="*/ 2147483647 w 1184"/>
              <a:gd name="T37" fmla="*/ 2147483647 h 634"/>
              <a:gd name="T38" fmla="*/ 2147483647 w 1184"/>
              <a:gd name="T39" fmla="*/ 2147483647 h 634"/>
              <a:gd name="T40" fmla="*/ 2147483647 w 1184"/>
              <a:gd name="T41" fmla="*/ 2147483647 h 634"/>
              <a:gd name="T42" fmla="*/ 2147483647 w 1184"/>
              <a:gd name="T43" fmla="*/ 2147483647 h 634"/>
              <a:gd name="T44" fmla="*/ 2147483647 w 1184"/>
              <a:gd name="T45" fmla="*/ 2147483647 h 634"/>
              <a:gd name="T46" fmla="*/ 2147483647 w 1184"/>
              <a:gd name="T47" fmla="*/ 0 h 634"/>
              <a:gd name="T48" fmla="*/ 2147483647 w 1184"/>
              <a:gd name="T49" fmla="*/ 2147483647 h 634"/>
              <a:gd name="T50" fmla="*/ 2147483647 w 1184"/>
              <a:gd name="T51" fmla="*/ 2147483647 h 634"/>
              <a:gd name="T52" fmla="*/ 2147483647 w 1184"/>
              <a:gd name="T53" fmla="*/ 2147483647 h 634"/>
              <a:gd name="T54" fmla="*/ 0 w 1184"/>
              <a:gd name="T55" fmla="*/ 2147483647 h 634"/>
              <a:gd name="T56" fmla="*/ 2147483647 w 1184"/>
              <a:gd name="T57" fmla="*/ 2147483647 h 634"/>
              <a:gd name="T58" fmla="*/ 2147483647 w 1184"/>
              <a:gd name="T59" fmla="*/ 2147483647 h 634"/>
              <a:gd name="T60" fmla="*/ 2147483647 w 1184"/>
              <a:gd name="T61" fmla="*/ 2147483647 h 634"/>
              <a:gd name="T62" fmla="*/ 2147483647 w 1184"/>
              <a:gd name="T63" fmla="*/ 2147483647 h 634"/>
              <a:gd name="T64" fmla="*/ 2147483647 w 1184"/>
              <a:gd name="T65" fmla="*/ 2147483647 h 634"/>
              <a:gd name="T66" fmla="*/ 2147483647 w 1184"/>
              <a:gd name="T67" fmla="*/ 2147483647 h 63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84"/>
              <a:gd name="T103" fmla="*/ 0 h 634"/>
              <a:gd name="T104" fmla="*/ 1184 w 1184"/>
              <a:gd name="T105" fmla="*/ 634 h 63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84" h="634" extrusionOk="0">
                <a:moveTo>
                  <a:pt x="757" y="16"/>
                </a:moveTo>
                <a:cubicBezTo>
                  <a:pt x="761" y="97"/>
                  <a:pt x="769" y="177"/>
                  <a:pt x="777" y="258"/>
                </a:cubicBezTo>
                <a:cubicBezTo>
                  <a:pt x="785" y="339"/>
                  <a:pt x="787" y="420"/>
                  <a:pt x="796" y="501"/>
                </a:cubicBezTo>
                <a:cubicBezTo>
                  <a:pt x="805" y="555"/>
                  <a:pt x="808" y="572"/>
                  <a:pt x="807" y="608"/>
                </a:cubicBezTo>
              </a:path>
              <a:path w="1184" h="634" extrusionOk="0">
                <a:moveTo>
                  <a:pt x="940" y="80"/>
                </a:moveTo>
                <a:cubicBezTo>
                  <a:pt x="942" y="68"/>
                  <a:pt x="945" y="57"/>
                  <a:pt x="947" y="45"/>
                </a:cubicBezTo>
                <a:cubicBezTo>
                  <a:pt x="958" y="101"/>
                  <a:pt x="972" y="159"/>
                  <a:pt x="979" y="216"/>
                </a:cubicBezTo>
                <a:cubicBezTo>
                  <a:pt x="985" y="263"/>
                  <a:pt x="982" y="311"/>
                  <a:pt x="991" y="358"/>
                </a:cubicBezTo>
                <a:cubicBezTo>
                  <a:pt x="997" y="392"/>
                  <a:pt x="997" y="423"/>
                  <a:pt x="1001" y="456"/>
                </a:cubicBezTo>
                <a:cubicBezTo>
                  <a:pt x="1004" y="481"/>
                  <a:pt x="1005" y="499"/>
                  <a:pt x="1003" y="524"/>
                </a:cubicBezTo>
              </a:path>
              <a:path w="1184" h="634" extrusionOk="0">
                <a:moveTo>
                  <a:pt x="948" y="176"/>
                </a:moveTo>
                <a:cubicBezTo>
                  <a:pt x="939" y="284"/>
                  <a:pt x="915" y="389"/>
                  <a:pt x="928" y="498"/>
                </a:cubicBezTo>
                <a:cubicBezTo>
                  <a:pt x="934" y="546"/>
                  <a:pt x="946" y="573"/>
                  <a:pt x="977" y="607"/>
                </a:cubicBezTo>
                <a:cubicBezTo>
                  <a:pt x="996" y="628"/>
                  <a:pt x="1027" y="641"/>
                  <a:pt x="1055" y="628"/>
                </a:cubicBezTo>
                <a:cubicBezTo>
                  <a:pt x="1087" y="613"/>
                  <a:pt x="1102" y="576"/>
                  <a:pt x="1115" y="546"/>
                </a:cubicBezTo>
                <a:cubicBezTo>
                  <a:pt x="1139" y="489"/>
                  <a:pt x="1155" y="433"/>
                  <a:pt x="1166" y="372"/>
                </a:cubicBezTo>
                <a:cubicBezTo>
                  <a:pt x="1176" y="318"/>
                  <a:pt x="1188" y="257"/>
                  <a:pt x="1183" y="201"/>
                </a:cubicBezTo>
                <a:cubicBezTo>
                  <a:pt x="1180" y="168"/>
                  <a:pt x="1166" y="138"/>
                  <a:pt x="1131" y="131"/>
                </a:cubicBezTo>
                <a:cubicBezTo>
                  <a:pt x="1074" y="120"/>
                  <a:pt x="1004" y="165"/>
                  <a:pt x="955" y="186"/>
                </a:cubicBezTo>
              </a:path>
              <a:path w="1184" h="634" extrusionOk="0">
                <a:moveTo>
                  <a:pt x="217" y="132"/>
                </a:moveTo>
                <a:cubicBezTo>
                  <a:pt x="199" y="115"/>
                  <a:pt x="180" y="98"/>
                  <a:pt x="162" y="81"/>
                </a:cubicBezTo>
                <a:cubicBezTo>
                  <a:pt x="172" y="170"/>
                  <a:pt x="173" y="261"/>
                  <a:pt x="190" y="350"/>
                </a:cubicBezTo>
                <a:cubicBezTo>
                  <a:pt x="203" y="418"/>
                  <a:pt x="226" y="462"/>
                  <a:pt x="258" y="522"/>
                </a:cubicBezTo>
              </a:path>
              <a:path w="1184" h="634" extrusionOk="0">
                <a:moveTo>
                  <a:pt x="387" y="0"/>
                </a:moveTo>
                <a:cubicBezTo>
                  <a:pt x="383" y="94"/>
                  <a:pt x="380" y="184"/>
                  <a:pt x="388" y="278"/>
                </a:cubicBezTo>
                <a:cubicBezTo>
                  <a:pt x="393" y="345"/>
                  <a:pt x="400" y="398"/>
                  <a:pt x="399" y="465"/>
                </a:cubicBezTo>
              </a:path>
              <a:path w="1184" h="634" extrusionOk="0">
                <a:moveTo>
                  <a:pt x="60" y="444"/>
                </a:moveTo>
                <a:cubicBezTo>
                  <a:pt x="40" y="438"/>
                  <a:pt x="20" y="432"/>
                  <a:pt x="0" y="426"/>
                </a:cubicBezTo>
                <a:cubicBezTo>
                  <a:pt x="91" y="378"/>
                  <a:pt x="185" y="347"/>
                  <a:pt x="284" y="319"/>
                </a:cubicBezTo>
                <a:cubicBezTo>
                  <a:pt x="366" y="296"/>
                  <a:pt x="416" y="288"/>
                  <a:pt x="499" y="285"/>
                </a:cubicBezTo>
              </a:path>
              <a:path w="1184" h="634" extrusionOk="0">
                <a:moveTo>
                  <a:pt x="221" y="562"/>
                </a:moveTo>
                <a:cubicBezTo>
                  <a:pt x="198" y="565"/>
                  <a:pt x="176" y="569"/>
                  <a:pt x="153" y="572"/>
                </a:cubicBezTo>
                <a:cubicBezTo>
                  <a:pt x="264" y="500"/>
                  <a:pt x="348" y="464"/>
                  <a:pt x="478" y="440"/>
                </a:cubicBezTo>
                <a:cubicBezTo>
                  <a:pt x="502" y="436"/>
                  <a:pt x="526" y="431"/>
                  <a:pt x="550" y="427"/>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013" name="Comment 15"/>
          <p:cNvSpPr>
            <a:spLocks noRot="1" noChangeAspect="1" noEditPoints="1" noChangeArrowheads="1" noChangeShapeType="1" noTextEdit="1"/>
          </p:cNvSpPr>
          <p:nvPr/>
        </p:nvSpPr>
        <p:spPr bwMode="auto">
          <a:xfrm>
            <a:off x="22225" y="2146300"/>
            <a:ext cx="687388" cy="396875"/>
          </a:xfrm>
          <a:custGeom>
            <a:avLst/>
            <a:gdLst>
              <a:gd name="T0" fmla="*/ 2147483647 w 1911"/>
              <a:gd name="T1" fmla="*/ 2147483647 h 1105"/>
              <a:gd name="T2" fmla="*/ 2147483647 w 1911"/>
              <a:gd name="T3" fmla="*/ 2147483647 h 1105"/>
              <a:gd name="T4" fmla="*/ 2147483647 w 1911"/>
              <a:gd name="T5" fmla="*/ 2147483647 h 1105"/>
              <a:gd name="T6" fmla="*/ 2147483647 w 1911"/>
              <a:gd name="T7" fmla="*/ 2147483647 h 1105"/>
              <a:gd name="T8" fmla="*/ 2147483647 w 1911"/>
              <a:gd name="T9" fmla="*/ 2147483647 h 1105"/>
              <a:gd name="T10" fmla="*/ 2147483647 w 1911"/>
              <a:gd name="T11" fmla="*/ 2147483647 h 1105"/>
              <a:gd name="T12" fmla="*/ 2147483647 w 1911"/>
              <a:gd name="T13" fmla="*/ 2147483647 h 1105"/>
              <a:gd name="T14" fmla="*/ 2147483647 w 1911"/>
              <a:gd name="T15" fmla="*/ 2147483647 h 1105"/>
              <a:gd name="T16" fmla="*/ 0 w 1911"/>
              <a:gd name="T17" fmla="*/ 2147483647 h 1105"/>
              <a:gd name="T18" fmla="*/ 2147483647 w 1911"/>
              <a:gd name="T19" fmla="*/ 2147483647 h 1105"/>
              <a:gd name="T20" fmla="*/ 2147483647 w 1911"/>
              <a:gd name="T21" fmla="*/ 2147483647 h 1105"/>
              <a:gd name="T22" fmla="*/ 2147483647 w 1911"/>
              <a:gd name="T23" fmla="*/ 2147483647 h 1105"/>
              <a:gd name="T24" fmla="*/ 2147483647 w 1911"/>
              <a:gd name="T25" fmla="*/ 2147483647 h 1105"/>
              <a:gd name="T26" fmla="*/ 2147483647 w 1911"/>
              <a:gd name="T27" fmla="*/ 2147483647 h 1105"/>
              <a:gd name="T28" fmla="*/ 2147483647 w 1911"/>
              <a:gd name="T29" fmla="*/ 2147483647 h 1105"/>
              <a:gd name="T30" fmla="*/ 2147483647 w 1911"/>
              <a:gd name="T31" fmla="*/ 2147483647 h 1105"/>
              <a:gd name="T32" fmla="*/ 2147483647 w 1911"/>
              <a:gd name="T33" fmla="*/ 2147483647 h 1105"/>
              <a:gd name="T34" fmla="*/ 2147483647 w 1911"/>
              <a:gd name="T35" fmla="*/ 2147483647 h 1105"/>
              <a:gd name="T36" fmla="*/ 2147483647 w 1911"/>
              <a:gd name="T37" fmla="*/ 2147483647 h 1105"/>
              <a:gd name="T38" fmla="*/ 2147483647 w 1911"/>
              <a:gd name="T39" fmla="*/ 2147483647 h 1105"/>
              <a:gd name="T40" fmla="*/ 2147483647 w 1911"/>
              <a:gd name="T41" fmla="*/ 2147483647 h 1105"/>
              <a:gd name="T42" fmla="*/ 2147483647 w 1911"/>
              <a:gd name="T43" fmla="*/ 2147483647 h 1105"/>
              <a:gd name="T44" fmla="*/ 2147483647 w 1911"/>
              <a:gd name="T45" fmla="*/ 2147483647 h 1105"/>
              <a:gd name="T46" fmla="*/ 2147483647 w 1911"/>
              <a:gd name="T47" fmla="*/ 2147483647 h 1105"/>
              <a:gd name="T48" fmla="*/ 2147483647 w 1911"/>
              <a:gd name="T49" fmla="*/ 2147483647 h 1105"/>
              <a:gd name="T50" fmla="*/ 2147483647 w 1911"/>
              <a:gd name="T51" fmla="*/ 2147483647 h 1105"/>
              <a:gd name="T52" fmla="*/ 2147483647 w 1911"/>
              <a:gd name="T53" fmla="*/ 2147483647 h 1105"/>
              <a:gd name="T54" fmla="*/ 2147483647 w 1911"/>
              <a:gd name="T55" fmla="*/ 2147483647 h 1105"/>
              <a:gd name="T56" fmla="*/ 2147483647 w 1911"/>
              <a:gd name="T57" fmla="*/ 2147483647 h 1105"/>
              <a:gd name="T58" fmla="*/ 2147483647 w 1911"/>
              <a:gd name="T59" fmla="*/ 2147483647 h 1105"/>
              <a:gd name="T60" fmla="*/ 2147483647 w 1911"/>
              <a:gd name="T61" fmla="*/ 2147483647 h 1105"/>
              <a:gd name="T62" fmla="*/ 2147483647 w 1911"/>
              <a:gd name="T63" fmla="*/ 2147483647 h 1105"/>
              <a:gd name="T64" fmla="*/ 2147483647 w 1911"/>
              <a:gd name="T65" fmla="*/ 2147483647 h 1105"/>
              <a:gd name="T66" fmla="*/ 2147483647 w 1911"/>
              <a:gd name="T67" fmla="*/ 2147483647 h 1105"/>
              <a:gd name="T68" fmla="*/ 2147483647 w 1911"/>
              <a:gd name="T69" fmla="*/ 2147483647 h 1105"/>
              <a:gd name="T70" fmla="*/ 2147483647 w 1911"/>
              <a:gd name="T71" fmla="*/ 2147483647 h 1105"/>
              <a:gd name="T72" fmla="*/ 2147483647 w 1911"/>
              <a:gd name="T73" fmla="*/ 2147483647 h 1105"/>
              <a:gd name="T74" fmla="*/ 2147483647 w 1911"/>
              <a:gd name="T75" fmla="*/ 2147483647 h 1105"/>
              <a:gd name="T76" fmla="*/ 2147483647 w 1911"/>
              <a:gd name="T77" fmla="*/ 2147483647 h 1105"/>
              <a:gd name="T78" fmla="*/ 2147483647 w 1911"/>
              <a:gd name="T79" fmla="*/ 2147483647 h 1105"/>
              <a:gd name="T80" fmla="*/ 2147483647 w 1911"/>
              <a:gd name="T81" fmla="*/ 2147483647 h 1105"/>
              <a:gd name="T82" fmla="*/ 2147483647 w 1911"/>
              <a:gd name="T83" fmla="*/ 2147483647 h 1105"/>
              <a:gd name="T84" fmla="*/ 2147483647 w 1911"/>
              <a:gd name="T85" fmla="*/ 2147483647 h 1105"/>
              <a:gd name="T86" fmla="*/ 2147483647 w 1911"/>
              <a:gd name="T87" fmla="*/ 2147483647 h 1105"/>
              <a:gd name="T88" fmla="*/ 2147483647 w 1911"/>
              <a:gd name="T89" fmla="*/ 2147483647 h 1105"/>
              <a:gd name="T90" fmla="*/ 2147483647 w 1911"/>
              <a:gd name="T91" fmla="*/ 2147483647 h 1105"/>
              <a:gd name="T92" fmla="*/ 2147483647 w 1911"/>
              <a:gd name="T93" fmla="*/ 2147483647 h 110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911"/>
              <a:gd name="T142" fmla="*/ 0 h 1105"/>
              <a:gd name="T143" fmla="*/ 1911 w 1911"/>
              <a:gd name="T144" fmla="*/ 1105 h 110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911" h="1105" extrusionOk="0">
                <a:moveTo>
                  <a:pt x="196" y="579"/>
                </a:moveTo>
                <a:cubicBezTo>
                  <a:pt x="189" y="686"/>
                  <a:pt x="206" y="788"/>
                  <a:pt x="226" y="895"/>
                </a:cubicBezTo>
                <a:cubicBezTo>
                  <a:pt x="238" y="957"/>
                  <a:pt x="251" y="1019"/>
                  <a:pt x="267" y="1080"/>
                </a:cubicBezTo>
              </a:path>
              <a:path w="1911" h="1105" extrusionOk="0">
                <a:moveTo>
                  <a:pt x="400" y="580"/>
                </a:moveTo>
                <a:cubicBezTo>
                  <a:pt x="405" y="563"/>
                  <a:pt x="410" y="547"/>
                  <a:pt x="415" y="530"/>
                </a:cubicBezTo>
                <a:cubicBezTo>
                  <a:pt x="432" y="619"/>
                  <a:pt x="440" y="707"/>
                  <a:pt x="458" y="795"/>
                </a:cubicBezTo>
                <a:cubicBezTo>
                  <a:pt x="472" y="862"/>
                  <a:pt x="481" y="930"/>
                  <a:pt x="495" y="997"/>
                </a:cubicBezTo>
              </a:path>
              <a:path w="1911" h="1105" extrusionOk="0">
                <a:moveTo>
                  <a:pt x="51" y="939"/>
                </a:moveTo>
                <a:cubicBezTo>
                  <a:pt x="34" y="932"/>
                  <a:pt x="17" y="925"/>
                  <a:pt x="0" y="918"/>
                </a:cubicBezTo>
                <a:cubicBezTo>
                  <a:pt x="101" y="871"/>
                  <a:pt x="207" y="831"/>
                  <a:pt x="315" y="800"/>
                </a:cubicBezTo>
                <a:cubicBezTo>
                  <a:pt x="391" y="778"/>
                  <a:pt x="476" y="755"/>
                  <a:pt x="554" y="746"/>
                </a:cubicBezTo>
                <a:cubicBezTo>
                  <a:pt x="573" y="746"/>
                  <a:pt x="593" y="745"/>
                  <a:pt x="612" y="745"/>
                </a:cubicBezTo>
              </a:path>
              <a:path w="1911" h="1105" extrusionOk="0">
                <a:moveTo>
                  <a:pt x="24" y="1104"/>
                </a:moveTo>
                <a:cubicBezTo>
                  <a:pt x="146" y="1085"/>
                  <a:pt x="255" y="1054"/>
                  <a:pt x="371" y="1012"/>
                </a:cubicBezTo>
                <a:cubicBezTo>
                  <a:pt x="447" y="985"/>
                  <a:pt x="521" y="954"/>
                  <a:pt x="595" y="923"/>
                </a:cubicBezTo>
              </a:path>
              <a:path w="1911" h="1105" extrusionOk="0">
                <a:moveTo>
                  <a:pt x="920" y="557"/>
                </a:moveTo>
                <a:cubicBezTo>
                  <a:pt x="922" y="645"/>
                  <a:pt x="927" y="732"/>
                  <a:pt x="929" y="820"/>
                </a:cubicBezTo>
                <a:cubicBezTo>
                  <a:pt x="930" y="879"/>
                  <a:pt x="930" y="897"/>
                  <a:pt x="926" y="936"/>
                </a:cubicBezTo>
              </a:path>
              <a:path w="1911" h="1105" extrusionOk="0">
                <a:moveTo>
                  <a:pt x="1277" y="326"/>
                </a:moveTo>
                <a:cubicBezTo>
                  <a:pt x="1261" y="342"/>
                  <a:pt x="1266" y="364"/>
                  <a:pt x="1262" y="388"/>
                </a:cubicBezTo>
                <a:cubicBezTo>
                  <a:pt x="1255" y="429"/>
                  <a:pt x="1248" y="470"/>
                  <a:pt x="1244" y="512"/>
                </a:cubicBezTo>
                <a:cubicBezTo>
                  <a:pt x="1242" y="528"/>
                  <a:pt x="1236" y="570"/>
                  <a:pt x="1245" y="585"/>
                </a:cubicBezTo>
                <a:cubicBezTo>
                  <a:pt x="1255" y="601"/>
                  <a:pt x="1274" y="599"/>
                  <a:pt x="1289" y="593"/>
                </a:cubicBezTo>
                <a:cubicBezTo>
                  <a:pt x="1308" y="585"/>
                  <a:pt x="1325" y="567"/>
                  <a:pt x="1336" y="550"/>
                </a:cubicBezTo>
                <a:cubicBezTo>
                  <a:pt x="1353" y="522"/>
                  <a:pt x="1354" y="490"/>
                  <a:pt x="1351" y="458"/>
                </a:cubicBezTo>
                <a:cubicBezTo>
                  <a:pt x="1348" y="429"/>
                  <a:pt x="1340" y="398"/>
                  <a:pt x="1319" y="377"/>
                </a:cubicBezTo>
                <a:cubicBezTo>
                  <a:pt x="1298" y="357"/>
                  <a:pt x="1267" y="355"/>
                  <a:pt x="1241" y="366"/>
                </a:cubicBezTo>
                <a:cubicBezTo>
                  <a:pt x="1217" y="376"/>
                  <a:pt x="1202" y="386"/>
                  <a:pt x="1183" y="402"/>
                </a:cubicBezTo>
              </a:path>
              <a:path w="1911" h="1105" extrusionOk="0">
                <a:moveTo>
                  <a:pt x="1521" y="264"/>
                </a:moveTo>
                <a:cubicBezTo>
                  <a:pt x="1519" y="259"/>
                  <a:pt x="1518" y="254"/>
                  <a:pt x="1516" y="249"/>
                </a:cubicBezTo>
                <a:cubicBezTo>
                  <a:pt x="1490" y="251"/>
                  <a:pt x="1476" y="267"/>
                  <a:pt x="1462" y="293"/>
                </a:cubicBezTo>
                <a:cubicBezTo>
                  <a:pt x="1446" y="323"/>
                  <a:pt x="1427" y="364"/>
                  <a:pt x="1420" y="398"/>
                </a:cubicBezTo>
                <a:cubicBezTo>
                  <a:pt x="1413" y="430"/>
                  <a:pt x="1415" y="461"/>
                  <a:pt x="1437" y="485"/>
                </a:cubicBezTo>
                <a:cubicBezTo>
                  <a:pt x="1457" y="508"/>
                  <a:pt x="1487" y="503"/>
                  <a:pt x="1512" y="492"/>
                </a:cubicBezTo>
                <a:cubicBezTo>
                  <a:pt x="1550" y="475"/>
                  <a:pt x="1580" y="441"/>
                  <a:pt x="1597" y="403"/>
                </a:cubicBezTo>
                <a:cubicBezTo>
                  <a:pt x="1615" y="362"/>
                  <a:pt x="1622" y="307"/>
                  <a:pt x="1614" y="263"/>
                </a:cubicBezTo>
                <a:cubicBezTo>
                  <a:pt x="1606" y="221"/>
                  <a:pt x="1586" y="185"/>
                  <a:pt x="1551" y="160"/>
                </a:cubicBezTo>
                <a:cubicBezTo>
                  <a:pt x="1532" y="147"/>
                  <a:pt x="1515" y="145"/>
                  <a:pt x="1494" y="144"/>
                </a:cubicBezTo>
              </a:path>
              <a:path w="1911" h="1105" extrusionOk="0">
                <a:moveTo>
                  <a:pt x="1794" y="80"/>
                </a:moveTo>
                <a:cubicBezTo>
                  <a:pt x="1762" y="88"/>
                  <a:pt x="1732" y="104"/>
                  <a:pt x="1710" y="133"/>
                </a:cubicBezTo>
                <a:cubicBezTo>
                  <a:pt x="1683" y="169"/>
                  <a:pt x="1671" y="214"/>
                  <a:pt x="1660" y="257"/>
                </a:cubicBezTo>
                <a:cubicBezTo>
                  <a:pt x="1655" y="277"/>
                  <a:pt x="1645" y="308"/>
                  <a:pt x="1666" y="321"/>
                </a:cubicBezTo>
                <a:cubicBezTo>
                  <a:pt x="1690" y="336"/>
                  <a:pt x="1727" y="324"/>
                  <a:pt x="1752" y="315"/>
                </a:cubicBezTo>
                <a:cubicBezTo>
                  <a:pt x="1804" y="296"/>
                  <a:pt x="1853" y="259"/>
                  <a:pt x="1883" y="212"/>
                </a:cubicBezTo>
                <a:cubicBezTo>
                  <a:pt x="1907" y="174"/>
                  <a:pt x="1912" y="127"/>
                  <a:pt x="1906" y="84"/>
                </a:cubicBezTo>
                <a:cubicBezTo>
                  <a:pt x="1901" y="47"/>
                  <a:pt x="1884" y="18"/>
                  <a:pt x="1849" y="7"/>
                </a:cubicBezTo>
                <a:cubicBezTo>
                  <a:pt x="1823" y="1"/>
                  <a:pt x="1815" y="-3"/>
                  <a:pt x="1801" y="11"/>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014" name="Comment 16"/>
          <p:cNvSpPr>
            <a:spLocks noRot="1" noChangeAspect="1" noEditPoints="1" noChangeArrowheads="1" noChangeShapeType="1" noTextEdit="1"/>
          </p:cNvSpPr>
          <p:nvPr/>
        </p:nvSpPr>
        <p:spPr bwMode="auto">
          <a:xfrm>
            <a:off x="319088" y="2617788"/>
            <a:ext cx="371475" cy="260350"/>
          </a:xfrm>
          <a:custGeom>
            <a:avLst/>
            <a:gdLst>
              <a:gd name="T0" fmla="*/ 2147483647 w 1029"/>
              <a:gd name="T1" fmla="*/ 2147483647 h 725"/>
              <a:gd name="T2" fmla="*/ 2147483647 w 1029"/>
              <a:gd name="T3" fmla="*/ 2147483647 h 725"/>
              <a:gd name="T4" fmla="*/ 2147483647 w 1029"/>
              <a:gd name="T5" fmla="*/ 2147483647 h 725"/>
              <a:gd name="T6" fmla="*/ 2147483647 w 1029"/>
              <a:gd name="T7" fmla="*/ 2147483647 h 725"/>
              <a:gd name="T8" fmla="*/ 2147483647 w 1029"/>
              <a:gd name="T9" fmla="*/ 2147483647 h 725"/>
              <a:gd name="T10" fmla="*/ 2147483647 w 1029"/>
              <a:gd name="T11" fmla="*/ 2147483647 h 725"/>
              <a:gd name="T12" fmla="*/ 2147483647 w 1029"/>
              <a:gd name="T13" fmla="*/ 2147483647 h 725"/>
              <a:gd name="T14" fmla="*/ 2147483647 w 1029"/>
              <a:gd name="T15" fmla="*/ 2147483647 h 725"/>
              <a:gd name="T16" fmla="*/ 2147483647 w 1029"/>
              <a:gd name="T17" fmla="*/ 2147483647 h 725"/>
              <a:gd name="T18" fmla="*/ 2147483647 w 1029"/>
              <a:gd name="T19" fmla="*/ 2147483647 h 725"/>
              <a:gd name="T20" fmla="*/ 2147483647 w 1029"/>
              <a:gd name="T21" fmla="*/ 2147483647 h 725"/>
              <a:gd name="T22" fmla="*/ 2147483647 w 1029"/>
              <a:gd name="T23" fmla="*/ 2147483647 h 725"/>
              <a:gd name="T24" fmla="*/ 2147483647 w 1029"/>
              <a:gd name="T25" fmla="*/ 2147483647 h 725"/>
              <a:gd name="T26" fmla="*/ 2147483647 w 1029"/>
              <a:gd name="T27" fmla="*/ 2147483647 h 725"/>
              <a:gd name="T28" fmla="*/ 2147483647 w 1029"/>
              <a:gd name="T29" fmla="*/ 2147483647 h 725"/>
              <a:gd name="T30" fmla="*/ 2147483647 w 1029"/>
              <a:gd name="T31" fmla="*/ 2147483647 h 725"/>
              <a:gd name="T32" fmla="*/ 2147483647 w 1029"/>
              <a:gd name="T33" fmla="*/ 2147483647 h 725"/>
              <a:gd name="T34" fmla="*/ 2147483647 w 1029"/>
              <a:gd name="T35" fmla="*/ 2147483647 h 725"/>
              <a:gd name="T36" fmla="*/ 2147483647 w 1029"/>
              <a:gd name="T37" fmla="*/ 2147483647 h 725"/>
              <a:gd name="T38" fmla="*/ 2147483647 w 1029"/>
              <a:gd name="T39" fmla="*/ 2147483647 h 725"/>
              <a:gd name="T40" fmla="*/ 2147483647 w 1029"/>
              <a:gd name="T41" fmla="*/ 2147483647 h 725"/>
              <a:gd name="T42" fmla="*/ 2147483647 w 1029"/>
              <a:gd name="T43" fmla="*/ 2147483647 h 725"/>
              <a:gd name="T44" fmla="*/ 2147483647 w 1029"/>
              <a:gd name="T45" fmla="*/ 2147483647 h 725"/>
              <a:gd name="T46" fmla="*/ 2147483647 w 1029"/>
              <a:gd name="T47" fmla="*/ 2147483647 h 7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29"/>
              <a:gd name="T73" fmla="*/ 0 h 725"/>
              <a:gd name="T74" fmla="*/ 1029 w 1029"/>
              <a:gd name="T75" fmla="*/ 725 h 7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29" h="725" extrusionOk="0">
                <a:moveTo>
                  <a:pt x="37" y="226"/>
                </a:moveTo>
                <a:cubicBezTo>
                  <a:pt x="0" y="330"/>
                  <a:pt x="-9" y="424"/>
                  <a:pt x="2" y="537"/>
                </a:cubicBezTo>
                <a:cubicBezTo>
                  <a:pt x="8" y="600"/>
                  <a:pt x="26" y="663"/>
                  <a:pt x="42" y="724"/>
                </a:cubicBezTo>
              </a:path>
              <a:path w="1029" h="725" extrusionOk="0">
                <a:moveTo>
                  <a:pt x="423" y="159"/>
                </a:moveTo>
                <a:cubicBezTo>
                  <a:pt x="392" y="153"/>
                  <a:pt x="387" y="162"/>
                  <a:pt x="375" y="192"/>
                </a:cubicBezTo>
                <a:cubicBezTo>
                  <a:pt x="358" y="237"/>
                  <a:pt x="362" y="283"/>
                  <a:pt x="368" y="329"/>
                </a:cubicBezTo>
                <a:cubicBezTo>
                  <a:pt x="373" y="364"/>
                  <a:pt x="385" y="397"/>
                  <a:pt x="407" y="425"/>
                </a:cubicBezTo>
                <a:cubicBezTo>
                  <a:pt x="419" y="440"/>
                  <a:pt x="427" y="445"/>
                  <a:pt x="442" y="445"/>
                </a:cubicBezTo>
                <a:cubicBezTo>
                  <a:pt x="448" y="423"/>
                  <a:pt x="445" y="403"/>
                  <a:pt x="442" y="380"/>
                </a:cubicBezTo>
                <a:cubicBezTo>
                  <a:pt x="438" y="344"/>
                  <a:pt x="429" y="306"/>
                  <a:pt x="415" y="273"/>
                </a:cubicBezTo>
                <a:cubicBezTo>
                  <a:pt x="403" y="244"/>
                  <a:pt x="389" y="224"/>
                  <a:pt x="365" y="206"/>
                </a:cubicBezTo>
              </a:path>
              <a:path w="1029" h="725" extrusionOk="0">
                <a:moveTo>
                  <a:pt x="604" y="9"/>
                </a:moveTo>
                <a:cubicBezTo>
                  <a:pt x="592" y="-10"/>
                  <a:pt x="600" y="37"/>
                  <a:pt x="602" y="46"/>
                </a:cubicBezTo>
                <a:cubicBezTo>
                  <a:pt x="611" y="87"/>
                  <a:pt x="621" y="129"/>
                  <a:pt x="632" y="169"/>
                </a:cubicBezTo>
                <a:cubicBezTo>
                  <a:pt x="645" y="217"/>
                  <a:pt x="659" y="264"/>
                  <a:pt x="676" y="310"/>
                </a:cubicBezTo>
                <a:cubicBezTo>
                  <a:pt x="687" y="339"/>
                  <a:pt x="701" y="369"/>
                  <a:pt x="709" y="399"/>
                </a:cubicBezTo>
                <a:cubicBezTo>
                  <a:pt x="711" y="410"/>
                  <a:pt x="712" y="414"/>
                  <a:pt x="713" y="422"/>
                </a:cubicBezTo>
              </a:path>
              <a:path w="1029" h="725" extrusionOk="0">
                <a:moveTo>
                  <a:pt x="597" y="87"/>
                </a:moveTo>
                <a:cubicBezTo>
                  <a:pt x="635" y="58"/>
                  <a:pt x="682" y="32"/>
                  <a:pt x="733" y="29"/>
                </a:cubicBezTo>
                <a:cubicBezTo>
                  <a:pt x="799" y="25"/>
                  <a:pt x="871" y="52"/>
                  <a:pt x="926" y="85"/>
                </a:cubicBezTo>
                <a:cubicBezTo>
                  <a:pt x="977" y="116"/>
                  <a:pt x="1023" y="161"/>
                  <a:pt x="1028" y="223"/>
                </a:cubicBezTo>
                <a:cubicBezTo>
                  <a:pt x="1034" y="293"/>
                  <a:pt x="983" y="352"/>
                  <a:pt x="934" y="395"/>
                </a:cubicBezTo>
                <a:cubicBezTo>
                  <a:pt x="858" y="462"/>
                  <a:pt x="767" y="512"/>
                  <a:pt x="680" y="563"/>
                </a:cubicBezTo>
                <a:cubicBezTo>
                  <a:pt x="624" y="596"/>
                  <a:pt x="606" y="607"/>
                  <a:pt x="562" y="613"/>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28015" name="Picture 1"/>
          <p:cNvPicPr>
            <a:picLocks noChangeAspect="1"/>
          </p:cNvPicPr>
          <p:nvPr/>
        </p:nvPicPr>
        <p:blipFill>
          <a:blip r:embed="rId3">
            <a:extLst>
              <a:ext uri="{28A0092B-C50C-407E-A947-70E740481C1C}">
                <a14:useLocalDpi xmlns:a14="http://schemas.microsoft.com/office/drawing/2010/main" val="0"/>
              </a:ext>
            </a:extLst>
          </a:blip>
          <a:srcRect t="2" r="76070" b="-9608"/>
          <a:stretch>
            <a:fillRect/>
          </a:stretch>
        </p:blipFill>
        <p:spPr bwMode="auto">
          <a:xfrm>
            <a:off x="7162800" y="2819400"/>
            <a:ext cx="19050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555169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6C20B05-EDF2-7147-8877-3CA24AA93C31}" type="slidenum">
              <a:rPr lang="en-US" sz="1400" b="0">
                <a:solidFill>
                  <a:srgbClr val="000000"/>
                </a:solidFill>
                <a:cs typeface="Arial" charset="0"/>
              </a:rPr>
              <a:pPr eaLnBrk="1" hangingPunct="1"/>
              <a:t>31</a:t>
            </a:fld>
            <a:endParaRPr lang="en-US" sz="1400" b="0">
              <a:solidFill>
                <a:srgbClr val="000000"/>
              </a:solidFill>
              <a:cs typeface="Arial" charset="0"/>
            </a:endParaRPr>
          </a:p>
        </p:txBody>
      </p:sp>
      <p:sp>
        <p:nvSpPr>
          <p:cNvPr id="130050" name="Rectangle 2"/>
          <p:cNvSpPr>
            <a:spLocks noGrp="1" noChangeArrowheads="1"/>
          </p:cNvSpPr>
          <p:nvPr>
            <p:ph type="title"/>
          </p:nvPr>
        </p:nvSpPr>
        <p:spPr/>
        <p:txBody>
          <a:bodyPr/>
          <a:lstStyle/>
          <a:p>
            <a:pPr eaLnBrk="1" hangingPunct="1"/>
            <a:r>
              <a:rPr lang="en-US" i="1">
                <a:solidFill>
                  <a:schemeClr val="tx1"/>
                </a:solidFill>
                <a:latin typeface="Times New Roman" charset="0"/>
              </a:rPr>
              <a:t>A</a:t>
            </a:r>
            <a:r>
              <a:rPr lang="en-US" i="1">
                <a:latin typeface="Times New Roman" charset="0"/>
              </a:rPr>
              <a:t> = </a:t>
            </a:r>
            <a:r>
              <a:rPr lang="en-US" i="1">
                <a:solidFill>
                  <a:srgbClr val="FF0000"/>
                </a:solidFill>
                <a:latin typeface="Times New Roman" charset="0"/>
              </a:rPr>
              <a:t>U</a:t>
            </a:r>
            <a:r>
              <a:rPr lang="en-US" i="1">
                <a:latin typeface="Times New Roman" charset="0"/>
              </a:rPr>
              <a:t>SV</a:t>
            </a:r>
            <a:r>
              <a:rPr lang="en-US" i="1" baseline="30000">
                <a:latin typeface="Times New Roman" charset="0"/>
              </a:rPr>
              <a:t>T</a:t>
            </a:r>
          </a:p>
        </p:txBody>
      </p:sp>
      <p:sp>
        <p:nvSpPr>
          <p:cNvPr id="130051" name="Rectangle 4"/>
          <p:cNvSpPr>
            <a:spLocks noChangeArrowheads="1"/>
          </p:cNvSpPr>
          <p:nvPr/>
        </p:nvSpPr>
        <p:spPr bwMode="auto">
          <a:xfrm>
            <a:off x="4724400" y="2057400"/>
            <a:ext cx="2362200" cy="3733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130052" name="Rectangle 5"/>
          <p:cNvSpPr>
            <a:spLocks noGrp="1" noChangeArrowheads="1"/>
          </p:cNvSpPr>
          <p:nvPr>
            <p:ph type="body" sz="half" idx="1"/>
          </p:nvPr>
        </p:nvSpPr>
        <p:spPr>
          <a:xfrm>
            <a:off x="457200" y="1600200"/>
            <a:ext cx="6629400" cy="5257800"/>
          </a:xfrm>
        </p:spPr>
        <p:txBody>
          <a:bodyPr/>
          <a:lstStyle/>
          <a:p>
            <a:pPr eaLnBrk="1" hangingPunct="1">
              <a:lnSpc>
                <a:spcPct val="90000"/>
              </a:lnSpc>
            </a:pPr>
            <a:r>
              <a:rPr lang="en-US">
                <a:latin typeface="Arial" charset="0"/>
              </a:rPr>
              <a:t>U is an </a:t>
            </a:r>
            <a:r>
              <a:rPr lang="ja-JP" altLang="en-US">
                <a:latin typeface="Arial" charset="0"/>
              </a:rPr>
              <a:t>“</a:t>
            </a:r>
            <a:r>
              <a:rPr lang="en-US" altLang="ja-JP">
                <a:latin typeface="Arial" charset="0"/>
              </a:rPr>
              <a:t>orthogonal</a:t>
            </a:r>
            <a:r>
              <a:rPr lang="ja-JP" altLang="en-US">
                <a:latin typeface="Arial" charset="0"/>
              </a:rPr>
              <a:t>”</a:t>
            </a:r>
            <a:r>
              <a:rPr lang="en-US" altLang="ja-JP">
                <a:latin typeface="Arial" charset="0"/>
              </a:rPr>
              <a:t> matrix (m ≥ n)</a:t>
            </a:r>
          </a:p>
          <a:p>
            <a:pPr eaLnBrk="1" hangingPunct="1">
              <a:lnSpc>
                <a:spcPct val="90000"/>
              </a:lnSpc>
            </a:pPr>
            <a:r>
              <a:rPr lang="en-US">
                <a:latin typeface="Arial" charset="0"/>
              </a:rPr>
              <a:t>Column vectors of U form an orthonormal basis for the </a:t>
            </a:r>
            <a:r>
              <a:rPr lang="en-US">
                <a:solidFill>
                  <a:srgbClr val="FF0000"/>
                </a:solidFill>
                <a:latin typeface="Arial" charset="0"/>
              </a:rPr>
              <a:t>column space</a:t>
            </a:r>
            <a:r>
              <a:rPr lang="en-US">
                <a:latin typeface="Arial" charset="0"/>
              </a:rPr>
              <a:t> of A: </a:t>
            </a:r>
            <a:r>
              <a:rPr lang="en-US" i="1">
                <a:latin typeface="Times New Roman" charset="0"/>
              </a:rPr>
              <a:t>U</a:t>
            </a:r>
            <a:r>
              <a:rPr lang="en-US" i="1" baseline="30000">
                <a:latin typeface="Times New Roman" charset="0"/>
              </a:rPr>
              <a:t>T</a:t>
            </a:r>
            <a:r>
              <a:rPr lang="en-US" i="1">
                <a:latin typeface="Times New Roman" charset="0"/>
              </a:rPr>
              <a:t>U=I</a:t>
            </a:r>
          </a:p>
          <a:p>
            <a:pPr eaLnBrk="1" hangingPunct="1">
              <a:lnSpc>
                <a:spcPct val="90000"/>
              </a:lnSpc>
            </a:pPr>
            <a:endParaRPr lang="en-US" i="1">
              <a:latin typeface="Times New Roman" charset="0"/>
            </a:endParaRPr>
          </a:p>
          <a:p>
            <a:pPr eaLnBrk="1" hangingPunct="1">
              <a:lnSpc>
                <a:spcPct val="90000"/>
              </a:lnSpc>
            </a:pPr>
            <a:endParaRPr lang="en-US" i="1">
              <a:latin typeface="Times New Roman" charset="0"/>
            </a:endParaRPr>
          </a:p>
          <a:p>
            <a:pPr eaLnBrk="1" hangingPunct="1">
              <a:lnSpc>
                <a:spcPct val="90000"/>
              </a:lnSpc>
            </a:pPr>
            <a:endParaRPr lang="en-US" i="1">
              <a:latin typeface="Times New Roman" charset="0"/>
            </a:endParaRPr>
          </a:p>
          <a:p>
            <a:pPr eaLnBrk="1" hangingPunct="1">
              <a:lnSpc>
                <a:spcPct val="90000"/>
              </a:lnSpc>
            </a:pPr>
            <a:endParaRPr lang="en-US" i="1">
              <a:latin typeface="Times New Roman" charset="0"/>
            </a:endParaRPr>
          </a:p>
          <a:p>
            <a:pPr eaLnBrk="1" hangingPunct="1">
              <a:lnSpc>
                <a:spcPct val="90000"/>
              </a:lnSpc>
            </a:pPr>
            <a:r>
              <a:rPr lang="en-US" b="1" i="1">
                <a:latin typeface="Times New Roman" charset="0"/>
              </a:rPr>
              <a:t>u</a:t>
            </a:r>
            <a:r>
              <a:rPr lang="en-US" i="1" baseline="-25000">
                <a:latin typeface="Times New Roman" charset="0"/>
              </a:rPr>
              <a:t>1</a:t>
            </a:r>
            <a:r>
              <a:rPr lang="en-US" i="1">
                <a:latin typeface="Times New Roman" charset="0"/>
              </a:rPr>
              <a:t>, …, </a:t>
            </a:r>
            <a:r>
              <a:rPr lang="en-US" b="1" i="1">
                <a:latin typeface="Times New Roman" charset="0"/>
              </a:rPr>
              <a:t>u</a:t>
            </a:r>
            <a:r>
              <a:rPr lang="en-US" i="1" baseline="-25000">
                <a:latin typeface="Times New Roman" charset="0"/>
              </a:rPr>
              <a:t>n</a:t>
            </a:r>
            <a:r>
              <a:rPr lang="en-US" i="1">
                <a:latin typeface="Arial" charset="0"/>
              </a:rPr>
              <a:t> </a:t>
            </a:r>
            <a:r>
              <a:rPr lang="en-US">
                <a:latin typeface="Arial" charset="0"/>
              </a:rPr>
              <a:t>in </a:t>
            </a:r>
            <a:r>
              <a:rPr lang="en-US" i="1">
                <a:latin typeface="Times New Roman" charset="0"/>
              </a:rPr>
              <a:t>U</a:t>
            </a:r>
            <a:r>
              <a:rPr lang="en-US">
                <a:latin typeface="Arial" charset="0"/>
              </a:rPr>
              <a:t> are eigenvectors of </a:t>
            </a:r>
            <a:r>
              <a:rPr lang="en-US" i="1">
                <a:latin typeface="Times New Roman" charset="0"/>
              </a:rPr>
              <a:t>AA</a:t>
            </a:r>
            <a:r>
              <a:rPr lang="en-US" i="1" baseline="30000">
                <a:latin typeface="Times New Roman" charset="0"/>
              </a:rPr>
              <a:t>T</a:t>
            </a:r>
          </a:p>
          <a:p>
            <a:pPr lvl="1" eaLnBrk="1" hangingPunct="1">
              <a:lnSpc>
                <a:spcPct val="90000"/>
              </a:lnSpc>
            </a:pPr>
            <a:r>
              <a:rPr lang="en-US" i="1">
                <a:latin typeface="Times New Roman" charset="0"/>
                <a:ea typeface="Arial" charset="0"/>
                <a:cs typeface="Arial" charset="0"/>
              </a:rPr>
              <a:t>AA</a:t>
            </a:r>
            <a:r>
              <a:rPr lang="en-US" i="1" baseline="30000">
                <a:latin typeface="Times New Roman" charset="0"/>
                <a:ea typeface="Arial" charset="0"/>
                <a:cs typeface="Arial" charset="0"/>
              </a:rPr>
              <a:t>T </a:t>
            </a:r>
            <a:r>
              <a:rPr lang="en-US" i="1">
                <a:latin typeface="Times New Roman" charset="0"/>
                <a:ea typeface="Arial" charset="0"/>
                <a:cs typeface="Arial" charset="0"/>
              </a:rPr>
              <a:t>=USV</a:t>
            </a:r>
            <a:r>
              <a:rPr lang="en-US" i="1" baseline="30000">
                <a:latin typeface="Times New Roman" charset="0"/>
                <a:ea typeface="Arial" charset="0"/>
                <a:cs typeface="Arial" charset="0"/>
              </a:rPr>
              <a:t>T </a:t>
            </a:r>
            <a:r>
              <a:rPr lang="en-US" i="1">
                <a:latin typeface="Times New Roman" charset="0"/>
                <a:ea typeface="Arial" charset="0"/>
                <a:cs typeface="Arial" charset="0"/>
              </a:rPr>
              <a:t>VSU</a:t>
            </a:r>
            <a:r>
              <a:rPr lang="en-US" i="1" baseline="30000">
                <a:latin typeface="Times New Roman" charset="0"/>
                <a:ea typeface="Arial" charset="0"/>
                <a:cs typeface="Arial" charset="0"/>
              </a:rPr>
              <a:t>T </a:t>
            </a:r>
            <a:r>
              <a:rPr lang="en-US" i="1">
                <a:latin typeface="Times New Roman" charset="0"/>
                <a:ea typeface="Arial" charset="0"/>
                <a:cs typeface="Arial" charset="0"/>
              </a:rPr>
              <a:t>=US</a:t>
            </a:r>
            <a:r>
              <a:rPr lang="en-US" i="1" baseline="30000">
                <a:latin typeface="Times New Roman" charset="0"/>
                <a:ea typeface="Arial" charset="0"/>
                <a:cs typeface="Arial" charset="0"/>
              </a:rPr>
              <a:t>2 </a:t>
            </a:r>
            <a:r>
              <a:rPr lang="en-US" i="1">
                <a:latin typeface="Times New Roman" charset="0"/>
                <a:ea typeface="Arial" charset="0"/>
                <a:cs typeface="Arial" charset="0"/>
              </a:rPr>
              <a:t>U</a:t>
            </a:r>
            <a:r>
              <a:rPr lang="en-US" i="1" baseline="30000">
                <a:latin typeface="Times New Roman" charset="0"/>
                <a:ea typeface="Arial" charset="0"/>
                <a:cs typeface="Arial" charset="0"/>
              </a:rPr>
              <a:t>T</a:t>
            </a:r>
          </a:p>
          <a:p>
            <a:pPr lvl="1" eaLnBrk="1" hangingPunct="1">
              <a:lnSpc>
                <a:spcPct val="90000"/>
              </a:lnSpc>
            </a:pPr>
            <a:r>
              <a:rPr lang="ja-JP" altLang="en-US">
                <a:latin typeface="Arial" charset="0"/>
                <a:ea typeface="Arial" charset="0"/>
                <a:cs typeface="Arial" charset="0"/>
              </a:rPr>
              <a:t>“</a:t>
            </a:r>
            <a:r>
              <a:rPr lang="en-US" altLang="ja-JP">
                <a:latin typeface="Arial" charset="0"/>
                <a:ea typeface="Arial" charset="0"/>
                <a:cs typeface="Arial" charset="0"/>
              </a:rPr>
              <a:t>Left singular vectors</a:t>
            </a:r>
            <a:r>
              <a:rPr lang="ja-JP" altLang="en-US">
                <a:latin typeface="Arial" charset="0"/>
                <a:ea typeface="Arial" charset="0"/>
                <a:cs typeface="Arial" charset="0"/>
              </a:rPr>
              <a:t>”</a:t>
            </a:r>
            <a:endParaRPr lang="en-US" altLang="ja-JP">
              <a:latin typeface="Arial" charset="0"/>
              <a:ea typeface="Arial" charset="0"/>
              <a:cs typeface="Arial" charset="0"/>
            </a:endParaRPr>
          </a:p>
          <a:p>
            <a:pPr eaLnBrk="1" hangingPunct="1">
              <a:lnSpc>
                <a:spcPct val="90000"/>
              </a:lnSpc>
            </a:pPr>
            <a:endParaRPr lang="en-US">
              <a:latin typeface="Arial" charset="0"/>
            </a:endParaRPr>
          </a:p>
          <a:p>
            <a:pPr eaLnBrk="1" hangingPunct="1">
              <a:lnSpc>
                <a:spcPct val="90000"/>
              </a:lnSpc>
            </a:pPr>
            <a:endParaRPr lang="en-US">
              <a:latin typeface="Arial" charset="0"/>
            </a:endParaRPr>
          </a:p>
        </p:txBody>
      </p:sp>
      <p:graphicFrame>
        <p:nvGraphicFramePr>
          <p:cNvPr id="130053" name="Object 2"/>
          <p:cNvGraphicFramePr>
            <a:graphicFrameLocks noChangeAspect="1"/>
          </p:cNvGraphicFramePr>
          <p:nvPr/>
        </p:nvGraphicFramePr>
        <p:xfrm>
          <a:off x="2214563" y="3429000"/>
          <a:ext cx="3084512" cy="1882775"/>
        </p:xfrm>
        <a:graphic>
          <a:graphicData uri="http://schemas.openxmlformats.org/presentationml/2006/ole">
            <mc:AlternateContent xmlns:mc="http://schemas.openxmlformats.org/markup-compatibility/2006">
              <mc:Choice xmlns:v="urn:schemas-microsoft-com:vml" Requires="v">
                <p:oleObj spid="_x0000_s61460" name="Equation" r:id="rId4" imgW="1497950" imgH="710891" progId="Equation.3">
                  <p:embed/>
                </p:oleObj>
              </mc:Choice>
              <mc:Fallback>
                <p:oleObj name="Equation" r:id="rId4" imgW="1497950" imgH="710891"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4563" y="3429000"/>
                        <a:ext cx="3084512" cy="188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30054" name="Picture 1"/>
          <p:cNvPicPr>
            <a:picLocks noChangeAspect="1"/>
          </p:cNvPicPr>
          <p:nvPr/>
        </p:nvPicPr>
        <p:blipFill>
          <a:blip r:embed="rId6">
            <a:extLst>
              <a:ext uri="{28A0092B-C50C-407E-A947-70E740481C1C}">
                <a14:useLocalDpi xmlns:a14="http://schemas.microsoft.com/office/drawing/2010/main" val="0"/>
              </a:ext>
            </a:extLst>
          </a:blip>
          <a:srcRect l="26450" t="-2" r="51089" b="-15732"/>
          <a:stretch>
            <a:fillRect/>
          </a:stretch>
        </p:blipFill>
        <p:spPr bwMode="auto">
          <a:xfrm>
            <a:off x="7010400" y="1981200"/>
            <a:ext cx="1941513"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58588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B389D7B5-4669-524D-BCDD-93FABA0F0A63}" type="slidenum">
              <a:rPr lang="en-US" sz="1400" b="0">
                <a:solidFill>
                  <a:srgbClr val="000000"/>
                </a:solidFill>
                <a:cs typeface="Arial" charset="0"/>
              </a:rPr>
              <a:pPr eaLnBrk="1" hangingPunct="1"/>
              <a:t>32</a:t>
            </a:fld>
            <a:endParaRPr lang="en-US" sz="1400" b="0">
              <a:solidFill>
                <a:srgbClr val="000000"/>
              </a:solidFill>
              <a:cs typeface="Arial" charset="0"/>
            </a:endParaRPr>
          </a:p>
        </p:txBody>
      </p:sp>
      <p:sp>
        <p:nvSpPr>
          <p:cNvPr id="132098" name="Rectangle 2"/>
          <p:cNvSpPr>
            <a:spLocks noGrp="1" noChangeArrowheads="1"/>
          </p:cNvSpPr>
          <p:nvPr>
            <p:ph type="title"/>
          </p:nvPr>
        </p:nvSpPr>
        <p:spPr/>
        <p:txBody>
          <a:bodyPr/>
          <a:lstStyle/>
          <a:p>
            <a:pPr eaLnBrk="1" hangingPunct="1"/>
            <a:r>
              <a:rPr lang="en-US" i="1">
                <a:solidFill>
                  <a:schemeClr val="tx1"/>
                </a:solidFill>
                <a:latin typeface="Times New Roman" charset="0"/>
              </a:rPr>
              <a:t>A</a:t>
            </a:r>
            <a:r>
              <a:rPr lang="en-US" i="1">
                <a:latin typeface="Times New Roman" charset="0"/>
              </a:rPr>
              <a:t> = </a:t>
            </a:r>
            <a:r>
              <a:rPr lang="en-US" i="1">
                <a:solidFill>
                  <a:schemeClr val="tx1"/>
                </a:solidFill>
                <a:latin typeface="Times New Roman" charset="0"/>
              </a:rPr>
              <a:t>U</a:t>
            </a:r>
            <a:r>
              <a:rPr lang="en-US" i="1">
                <a:latin typeface="Times New Roman" charset="0"/>
              </a:rPr>
              <a:t>S</a:t>
            </a:r>
            <a:r>
              <a:rPr lang="en-US" i="1">
                <a:solidFill>
                  <a:srgbClr val="FF0000"/>
                </a:solidFill>
                <a:latin typeface="Times New Roman" charset="0"/>
              </a:rPr>
              <a:t>V</a:t>
            </a:r>
            <a:r>
              <a:rPr lang="en-US" i="1" baseline="30000">
                <a:latin typeface="Times New Roman" charset="0"/>
              </a:rPr>
              <a:t>T</a:t>
            </a:r>
          </a:p>
        </p:txBody>
      </p:sp>
      <p:sp>
        <p:nvSpPr>
          <p:cNvPr id="132099" name="Rectangle 4"/>
          <p:cNvSpPr>
            <a:spLocks noChangeArrowheads="1"/>
          </p:cNvSpPr>
          <p:nvPr/>
        </p:nvSpPr>
        <p:spPr bwMode="auto">
          <a:xfrm>
            <a:off x="0" y="2133600"/>
            <a:ext cx="7086600" cy="3429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132100" name="Rectangle 5"/>
          <p:cNvSpPr>
            <a:spLocks noGrp="1" noChangeArrowheads="1"/>
          </p:cNvSpPr>
          <p:nvPr>
            <p:ph type="body" sz="half" idx="1"/>
          </p:nvPr>
        </p:nvSpPr>
        <p:spPr>
          <a:xfrm>
            <a:off x="457200" y="1600200"/>
            <a:ext cx="6629400" cy="5257800"/>
          </a:xfrm>
        </p:spPr>
        <p:txBody>
          <a:bodyPr/>
          <a:lstStyle/>
          <a:p>
            <a:pPr eaLnBrk="1" hangingPunct="1">
              <a:lnSpc>
                <a:spcPct val="90000"/>
              </a:lnSpc>
            </a:pPr>
            <a:r>
              <a:rPr lang="en-US">
                <a:latin typeface="Arial" charset="0"/>
              </a:rPr>
              <a:t>V is an orthogonal matrix (n by n)</a:t>
            </a:r>
          </a:p>
          <a:p>
            <a:pPr eaLnBrk="1" hangingPunct="1">
              <a:lnSpc>
                <a:spcPct val="90000"/>
              </a:lnSpc>
            </a:pPr>
            <a:r>
              <a:rPr lang="en-US">
                <a:latin typeface="Arial" charset="0"/>
              </a:rPr>
              <a:t>Column vectors of V form an orthonormal basis for the </a:t>
            </a:r>
            <a:r>
              <a:rPr lang="en-US">
                <a:solidFill>
                  <a:srgbClr val="FF0000"/>
                </a:solidFill>
                <a:latin typeface="Arial" charset="0"/>
              </a:rPr>
              <a:t>row space</a:t>
            </a:r>
            <a:r>
              <a:rPr lang="en-US">
                <a:latin typeface="Arial" charset="0"/>
              </a:rPr>
              <a:t> of A:  </a:t>
            </a:r>
            <a:r>
              <a:rPr lang="en-US" i="1">
                <a:latin typeface="Times New Roman" charset="0"/>
              </a:rPr>
              <a:t>V</a:t>
            </a:r>
            <a:r>
              <a:rPr lang="en-US" i="1" baseline="30000">
                <a:latin typeface="Times New Roman" charset="0"/>
              </a:rPr>
              <a:t>T</a:t>
            </a:r>
            <a:r>
              <a:rPr lang="en-US" i="1">
                <a:latin typeface="Times New Roman" charset="0"/>
              </a:rPr>
              <a:t>V=VV</a:t>
            </a:r>
            <a:r>
              <a:rPr lang="en-US" i="1" baseline="30000">
                <a:latin typeface="Times New Roman" charset="0"/>
              </a:rPr>
              <a:t>T</a:t>
            </a:r>
            <a:r>
              <a:rPr lang="en-US" i="1">
                <a:latin typeface="Times New Roman" charset="0"/>
              </a:rPr>
              <a:t>=I</a:t>
            </a:r>
          </a:p>
          <a:p>
            <a:pPr eaLnBrk="1" hangingPunct="1">
              <a:lnSpc>
                <a:spcPct val="90000"/>
              </a:lnSpc>
            </a:pPr>
            <a:endParaRPr lang="en-US" i="1">
              <a:latin typeface="Times New Roman" charset="0"/>
            </a:endParaRPr>
          </a:p>
          <a:p>
            <a:pPr eaLnBrk="1" hangingPunct="1">
              <a:lnSpc>
                <a:spcPct val="90000"/>
              </a:lnSpc>
            </a:pPr>
            <a:endParaRPr lang="en-US" i="1">
              <a:latin typeface="Times New Roman" charset="0"/>
            </a:endParaRPr>
          </a:p>
          <a:p>
            <a:pPr eaLnBrk="1" hangingPunct="1">
              <a:lnSpc>
                <a:spcPct val="90000"/>
              </a:lnSpc>
            </a:pPr>
            <a:endParaRPr lang="en-US" i="1">
              <a:latin typeface="Times New Roman" charset="0"/>
            </a:endParaRPr>
          </a:p>
          <a:p>
            <a:pPr eaLnBrk="1" hangingPunct="1">
              <a:lnSpc>
                <a:spcPct val="90000"/>
              </a:lnSpc>
            </a:pPr>
            <a:endParaRPr lang="en-US" i="1">
              <a:latin typeface="Times New Roman" charset="0"/>
            </a:endParaRPr>
          </a:p>
          <a:p>
            <a:pPr eaLnBrk="1" hangingPunct="1">
              <a:lnSpc>
                <a:spcPct val="90000"/>
              </a:lnSpc>
            </a:pPr>
            <a:r>
              <a:rPr lang="en-US" b="1" i="1">
                <a:latin typeface="Times New Roman" charset="0"/>
              </a:rPr>
              <a:t>v</a:t>
            </a:r>
            <a:r>
              <a:rPr lang="en-US" i="1" baseline="-25000">
                <a:latin typeface="Times New Roman" charset="0"/>
              </a:rPr>
              <a:t>1</a:t>
            </a:r>
            <a:r>
              <a:rPr lang="en-US" i="1">
                <a:latin typeface="Times New Roman" charset="0"/>
              </a:rPr>
              <a:t>, …, </a:t>
            </a:r>
            <a:r>
              <a:rPr lang="en-US" b="1" i="1">
                <a:latin typeface="Times New Roman" charset="0"/>
              </a:rPr>
              <a:t>v</a:t>
            </a:r>
            <a:r>
              <a:rPr lang="en-US" i="1" baseline="-25000">
                <a:latin typeface="Times New Roman" charset="0"/>
              </a:rPr>
              <a:t>n</a:t>
            </a:r>
            <a:r>
              <a:rPr lang="en-US" i="1">
                <a:latin typeface="Arial" charset="0"/>
              </a:rPr>
              <a:t> </a:t>
            </a:r>
            <a:r>
              <a:rPr lang="en-US">
                <a:latin typeface="Arial" charset="0"/>
              </a:rPr>
              <a:t>in </a:t>
            </a:r>
            <a:r>
              <a:rPr lang="en-US" i="1">
                <a:latin typeface="Times New Roman" charset="0"/>
              </a:rPr>
              <a:t>V</a:t>
            </a:r>
            <a:r>
              <a:rPr lang="en-US">
                <a:latin typeface="Arial" charset="0"/>
              </a:rPr>
              <a:t> are eigenvectors of </a:t>
            </a:r>
            <a:r>
              <a:rPr lang="en-US" i="1">
                <a:latin typeface="Times New Roman" charset="0"/>
              </a:rPr>
              <a:t>A</a:t>
            </a:r>
            <a:r>
              <a:rPr lang="en-US" i="1" baseline="30000">
                <a:latin typeface="Times New Roman" charset="0"/>
              </a:rPr>
              <a:t>T</a:t>
            </a:r>
            <a:r>
              <a:rPr lang="en-US" i="1">
                <a:latin typeface="Times New Roman" charset="0"/>
              </a:rPr>
              <a:t>A</a:t>
            </a:r>
            <a:endParaRPr lang="en-US" i="1" baseline="30000">
              <a:latin typeface="Times New Roman" charset="0"/>
            </a:endParaRPr>
          </a:p>
          <a:p>
            <a:pPr lvl="1" eaLnBrk="1" hangingPunct="1">
              <a:lnSpc>
                <a:spcPct val="90000"/>
              </a:lnSpc>
            </a:pPr>
            <a:r>
              <a:rPr lang="en-US" i="1">
                <a:latin typeface="Times New Roman" charset="0"/>
                <a:ea typeface="Arial" charset="0"/>
                <a:cs typeface="Arial" charset="0"/>
              </a:rPr>
              <a:t>A</a:t>
            </a:r>
            <a:r>
              <a:rPr lang="en-US" i="1" baseline="30000">
                <a:latin typeface="Times New Roman" charset="0"/>
                <a:ea typeface="Arial" charset="0"/>
                <a:cs typeface="Arial" charset="0"/>
              </a:rPr>
              <a:t>T</a:t>
            </a:r>
            <a:r>
              <a:rPr lang="en-US" i="1">
                <a:latin typeface="Times New Roman" charset="0"/>
                <a:ea typeface="Arial" charset="0"/>
                <a:cs typeface="Arial" charset="0"/>
              </a:rPr>
              <a:t>A</a:t>
            </a:r>
            <a:r>
              <a:rPr lang="en-US" i="1" baseline="30000">
                <a:latin typeface="Times New Roman" charset="0"/>
                <a:ea typeface="Arial" charset="0"/>
                <a:cs typeface="Arial" charset="0"/>
              </a:rPr>
              <a:t> </a:t>
            </a:r>
            <a:r>
              <a:rPr lang="en-US" i="1">
                <a:latin typeface="Times New Roman" charset="0"/>
                <a:ea typeface="Arial" charset="0"/>
                <a:cs typeface="Arial" charset="0"/>
              </a:rPr>
              <a:t>=VSU</a:t>
            </a:r>
            <a:r>
              <a:rPr lang="en-US" i="1" baseline="30000">
                <a:latin typeface="Times New Roman" charset="0"/>
                <a:ea typeface="Arial" charset="0"/>
                <a:cs typeface="Arial" charset="0"/>
              </a:rPr>
              <a:t>T </a:t>
            </a:r>
            <a:r>
              <a:rPr lang="en-US" i="1">
                <a:latin typeface="Times New Roman" charset="0"/>
                <a:ea typeface="Arial" charset="0"/>
                <a:cs typeface="Arial" charset="0"/>
              </a:rPr>
              <a:t>USV</a:t>
            </a:r>
            <a:r>
              <a:rPr lang="en-US" i="1" baseline="30000">
                <a:latin typeface="Times New Roman" charset="0"/>
                <a:ea typeface="Arial" charset="0"/>
                <a:cs typeface="Arial" charset="0"/>
              </a:rPr>
              <a:t>T </a:t>
            </a:r>
            <a:r>
              <a:rPr lang="en-US" i="1">
                <a:latin typeface="Times New Roman" charset="0"/>
                <a:ea typeface="Arial" charset="0"/>
                <a:cs typeface="Arial" charset="0"/>
              </a:rPr>
              <a:t>=VS</a:t>
            </a:r>
            <a:r>
              <a:rPr lang="en-US" i="1" baseline="30000">
                <a:latin typeface="Times New Roman" charset="0"/>
                <a:ea typeface="Arial" charset="0"/>
                <a:cs typeface="Arial" charset="0"/>
              </a:rPr>
              <a:t>2 </a:t>
            </a:r>
            <a:r>
              <a:rPr lang="en-US" i="1">
                <a:latin typeface="Times New Roman" charset="0"/>
                <a:ea typeface="Arial" charset="0"/>
                <a:cs typeface="Arial" charset="0"/>
              </a:rPr>
              <a:t>V</a:t>
            </a:r>
            <a:r>
              <a:rPr lang="en-US" i="1" baseline="30000">
                <a:latin typeface="Times New Roman" charset="0"/>
                <a:ea typeface="Arial" charset="0"/>
                <a:cs typeface="Arial" charset="0"/>
              </a:rPr>
              <a:t>T</a:t>
            </a:r>
          </a:p>
          <a:p>
            <a:pPr lvl="1" eaLnBrk="1" hangingPunct="1">
              <a:lnSpc>
                <a:spcPct val="90000"/>
              </a:lnSpc>
            </a:pPr>
            <a:r>
              <a:rPr lang="ja-JP" altLang="en-US">
                <a:latin typeface="Arial" charset="0"/>
                <a:ea typeface="Arial" charset="0"/>
                <a:cs typeface="Arial" charset="0"/>
              </a:rPr>
              <a:t>“</a:t>
            </a:r>
            <a:r>
              <a:rPr lang="en-US" altLang="ja-JP">
                <a:latin typeface="Arial" charset="0"/>
                <a:ea typeface="Arial" charset="0"/>
                <a:cs typeface="Arial" charset="0"/>
              </a:rPr>
              <a:t>Right singular vectors</a:t>
            </a:r>
            <a:r>
              <a:rPr lang="ja-JP" altLang="en-US">
                <a:latin typeface="Arial" charset="0"/>
                <a:ea typeface="Arial" charset="0"/>
                <a:cs typeface="Arial" charset="0"/>
              </a:rPr>
              <a:t>”</a:t>
            </a:r>
            <a:endParaRPr lang="en-US" altLang="ja-JP">
              <a:latin typeface="Arial" charset="0"/>
              <a:ea typeface="Arial" charset="0"/>
              <a:cs typeface="Arial" charset="0"/>
            </a:endParaRPr>
          </a:p>
          <a:p>
            <a:pPr eaLnBrk="1" hangingPunct="1">
              <a:lnSpc>
                <a:spcPct val="90000"/>
              </a:lnSpc>
            </a:pPr>
            <a:endParaRPr lang="en-US">
              <a:latin typeface="Arial" charset="0"/>
            </a:endParaRPr>
          </a:p>
          <a:p>
            <a:pPr eaLnBrk="1" hangingPunct="1">
              <a:lnSpc>
                <a:spcPct val="90000"/>
              </a:lnSpc>
            </a:pPr>
            <a:endParaRPr lang="en-US">
              <a:latin typeface="Arial" charset="0"/>
            </a:endParaRPr>
          </a:p>
        </p:txBody>
      </p:sp>
      <p:graphicFrame>
        <p:nvGraphicFramePr>
          <p:cNvPr id="132101" name="Object 2"/>
          <p:cNvGraphicFramePr>
            <a:graphicFrameLocks noChangeAspect="1"/>
          </p:cNvGraphicFramePr>
          <p:nvPr/>
        </p:nvGraphicFramePr>
        <p:xfrm>
          <a:off x="2227263" y="3429000"/>
          <a:ext cx="3059112" cy="1882775"/>
        </p:xfrm>
        <a:graphic>
          <a:graphicData uri="http://schemas.openxmlformats.org/presentationml/2006/ole">
            <mc:AlternateContent xmlns:mc="http://schemas.openxmlformats.org/markup-compatibility/2006">
              <mc:Choice xmlns:v="urn:schemas-microsoft-com:vml" Requires="v">
                <p:oleObj spid="_x0000_s63508" name="Equation" r:id="rId4" imgW="1485900" imgH="711200" progId="Equation.3">
                  <p:embed/>
                </p:oleObj>
              </mc:Choice>
              <mc:Fallback>
                <p:oleObj name="Equation" r:id="rId4" imgW="1485900" imgH="711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7263" y="3429000"/>
                        <a:ext cx="3059112" cy="188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32102" name="Picture 1"/>
          <p:cNvPicPr>
            <a:picLocks noChangeAspect="1"/>
          </p:cNvPicPr>
          <p:nvPr/>
        </p:nvPicPr>
        <p:blipFill>
          <a:blip r:embed="rId6">
            <a:extLst>
              <a:ext uri="{28A0092B-C50C-407E-A947-70E740481C1C}">
                <a14:useLocalDpi xmlns:a14="http://schemas.microsoft.com/office/drawing/2010/main" val="0"/>
              </a:ext>
            </a:extLst>
          </a:blip>
          <a:srcRect l="76738" b="3403"/>
          <a:stretch>
            <a:fillRect/>
          </a:stretch>
        </p:blipFill>
        <p:spPr bwMode="auto">
          <a:xfrm>
            <a:off x="6858000" y="2667000"/>
            <a:ext cx="21336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138770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A334C283-A462-2848-8939-4C4B997DA1D0}" type="slidenum">
              <a:rPr lang="en-US" sz="1400" b="0">
                <a:solidFill>
                  <a:srgbClr val="000000"/>
                </a:solidFill>
                <a:cs typeface="Arial" charset="0"/>
              </a:rPr>
              <a:pPr eaLnBrk="1" hangingPunct="1"/>
              <a:t>33</a:t>
            </a:fld>
            <a:endParaRPr lang="en-US" sz="1400" b="0">
              <a:solidFill>
                <a:srgbClr val="000000"/>
              </a:solidFill>
              <a:cs typeface="Arial" charset="0"/>
            </a:endParaRPr>
          </a:p>
        </p:txBody>
      </p:sp>
      <p:sp>
        <p:nvSpPr>
          <p:cNvPr id="134146" name="Rectangle 2"/>
          <p:cNvSpPr>
            <a:spLocks noGrp="1" noChangeArrowheads="1"/>
          </p:cNvSpPr>
          <p:nvPr>
            <p:ph type="title"/>
          </p:nvPr>
        </p:nvSpPr>
        <p:spPr/>
        <p:txBody>
          <a:bodyPr/>
          <a:lstStyle/>
          <a:p>
            <a:pPr eaLnBrk="1" hangingPunct="1"/>
            <a:r>
              <a:rPr lang="en-US" i="1">
                <a:solidFill>
                  <a:schemeClr val="tx1"/>
                </a:solidFill>
                <a:latin typeface="Times New Roman" charset="0"/>
              </a:rPr>
              <a:t>A</a:t>
            </a:r>
            <a:r>
              <a:rPr lang="en-US" i="1">
                <a:latin typeface="Times New Roman" charset="0"/>
              </a:rPr>
              <a:t> = </a:t>
            </a:r>
            <a:r>
              <a:rPr lang="en-US" i="1">
                <a:solidFill>
                  <a:schemeClr val="tx1"/>
                </a:solidFill>
                <a:latin typeface="Times New Roman" charset="0"/>
              </a:rPr>
              <a:t>U</a:t>
            </a:r>
            <a:r>
              <a:rPr lang="en-US" i="1">
                <a:solidFill>
                  <a:srgbClr val="FF0000"/>
                </a:solidFill>
                <a:latin typeface="Times New Roman" charset="0"/>
              </a:rPr>
              <a:t>S</a:t>
            </a:r>
            <a:r>
              <a:rPr lang="en-US" i="1">
                <a:solidFill>
                  <a:schemeClr val="tx1"/>
                </a:solidFill>
                <a:latin typeface="Times New Roman" charset="0"/>
              </a:rPr>
              <a:t>V</a:t>
            </a:r>
            <a:r>
              <a:rPr lang="en-US" i="1" baseline="30000">
                <a:latin typeface="Times New Roman" charset="0"/>
              </a:rPr>
              <a:t>T</a:t>
            </a:r>
          </a:p>
        </p:txBody>
      </p:sp>
      <p:sp>
        <p:nvSpPr>
          <p:cNvPr id="134147" name="Rectangle 4"/>
          <p:cNvSpPr>
            <a:spLocks noChangeArrowheads="1"/>
          </p:cNvSpPr>
          <p:nvPr/>
        </p:nvSpPr>
        <p:spPr bwMode="auto">
          <a:xfrm>
            <a:off x="0" y="2133600"/>
            <a:ext cx="7086600" cy="3429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134148" name="Rectangle 5"/>
          <p:cNvSpPr>
            <a:spLocks noGrp="1" noChangeArrowheads="1"/>
          </p:cNvSpPr>
          <p:nvPr>
            <p:ph type="body" sz="half" idx="1"/>
          </p:nvPr>
        </p:nvSpPr>
        <p:spPr>
          <a:xfrm>
            <a:off x="457200" y="1600200"/>
            <a:ext cx="6629400" cy="4525963"/>
          </a:xfrm>
        </p:spPr>
        <p:txBody>
          <a:bodyPr/>
          <a:lstStyle/>
          <a:p>
            <a:pPr eaLnBrk="1" hangingPunct="1"/>
            <a:r>
              <a:rPr lang="en-US">
                <a:latin typeface="Arial" charset="0"/>
              </a:rPr>
              <a:t>S is a diagonal matrix (n by n) of non-negative singular values</a:t>
            </a:r>
          </a:p>
          <a:p>
            <a:pPr eaLnBrk="1" hangingPunct="1"/>
            <a:r>
              <a:rPr lang="en-US">
                <a:latin typeface="Arial" charset="0"/>
              </a:rPr>
              <a:t>Typically sorted from largest to smallest</a:t>
            </a:r>
          </a:p>
          <a:p>
            <a:pPr eaLnBrk="1" hangingPunct="1"/>
            <a:r>
              <a:rPr lang="en-US">
                <a:latin typeface="Arial" charset="0"/>
              </a:rPr>
              <a:t>Singular values are the non-negative square root of corresponding eigenvalues of </a:t>
            </a:r>
            <a:r>
              <a:rPr lang="en-US" i="1">
                <a:latin typeface="Times New Roman" charset="0"/>
              </a:rPr>
              <a:t>A</a:t>
            </a:r>
            <a:r>
              <a:rPr lang="en-US" i="1" baseline="30000">
                <a:latin typeface="Times New Roman" charset="0"/>
              </a:rPr>
              <a:t>T</a:t>
            </a:r>
            <a:r>
              <a:rPr lang="en-US" i="1">
                <a:latin typeface="Times New Roman" charset="0"/>
              </a:rPr>
              <a:t>A</a:t>
            </a:r>
            <a:r>
              <a:rPr lang="en-US">
                <a:latin typeface="Arial" charset="0"/>
              </a:rPr>
              <a:t> and </a:t>
            </a:r>
            <a:r>
              <a:rPr lang="en-US" i="1">
                <a:latin typeface="Times New Roman" charset="0"/>
              </a:rPr>
              <a:t>AA</a:t>
            </a:r>
            <a:r>
              <a:rPr lang="en-US" i="1" baseline="30000">
                <a:latin typeface="Times New Roman" charset="0"/>
              </a:rPr>
              <a:t>T</a:t>
            </a:r>
          </a:p>
        </p:txBody>
      </p:sp>
      <p:pic>
        <p:nvPicPr>
          <p:cNvPr id="134149" name="Picture 1"/>
          <p:cNvPicPr>
            <a:picLocks noChangeAspect="1"/>
          </p:cNvPicPr>
          <p:nvPr/>
        </p:nvPicPr>
        <p:blipFill>
          <a:blip r:embed="rId3">
            <a:extLst>
              <a:ext uri="{28A0092B-C50C-407E-A947-70E740481C1C}">
                <a14:useLocalDpi xmlns:a14="http://schemas.microsoft.com/office/drawing/2010/main" val="0"/>
              </a:ext>
            </a:extLst>
          </a:blip>
          <a:srcRect l="51529" t="2" r="26294" b="270"/>
          <a:stretch>
            <a:fillRect/>
          </a:stretch>
        </p:blipFill>
        <p:spPr bwMode="auto">
          <a:xfrm>
            <a:off x="7162800" y="2133600"/>
            <a:ext cx="1674813"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577572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C1062F0-B804-2B44-9CE2-08D89D1AB18C}" type="slidenum">
              <a:rPr lang="en-US" sz="1400" b="0">
                <a:solidFill>
                  <a:srgbClr val="000000"/>
                </a:solidFill>
                <a:cs typeface="Arial" charset="0"/>
              </a:rPr>
              <a:pPr eaLnBrk="1" hangingPunct="1"/>
              <a:t>34</a:t>
            </a:fld>
            <a:endParaRPr lang="en-US" sz="1400" b="0">
              <a:solidFill>
                <a:srgbClr val="000000"/>
              </a:solidFill>
              <a:cs typeface="Arial" charset="0"/>
            </a:endParaRPr>
          </a:p>
        </p:txBody>
      </p:sp>
      <p:sp>
        <p:nvSpPr>
          <p:cNvPr id="136194" name="Rectangle 2"/>
          <p:cNvSpPr>
            <a:spLocks noGrp="1" noChangeArrowheads="1"/>
          </p:cNvSpPr>
          <p:nvPr>
            <p:ph type="title"/>
          </p:nvPr>
        </p:nvSpPr>
        <p:spPr/>
        <p:txBody>
          <a:bodyPr/>
          <a:lstStyle/>
          <a:p>
            <a:pPr eaLnBrk="1" hangingPunct="1"/>
            <a:r>
              <a:rPr lang="en-US" i="1">
                <a:solidFill>
                  <a:schemeClr val="tx1"/>
                </a:solidFill>
                <a:latin typeface="Times New Roman" charset="0"/>
              </a:rPr>
              <a:t>AV</a:t>
            </a:r>
            <a:r>
              <a:rPr lang="en-US" i="1">
                <a:latin typeface="Times New Roman" charset="0"/>
              </a:rPr>
              <a:t> = </a:t>
            </a:r>
            <a:r>
              <a:rPr lang="en-US" i="1">
                <a:solidFill>
                  <a:schemeClr val="tx1"/>
                </a:solidFill>
                <a:latin typeface="Times New Roman" charset="0"/>
              </a:rPr>
              <a:t>US</a:t>
            </a:r>
            <a:endParaRPr lang="en-US" i="1" baseline="30000">
              <a:solidFill>
                <a:schemeClr val="tx1"/>
              </a:solidFill>
              <a:latin typeface="Times New Roman" charset="0"/>
            </a:endParaRPr>
          </a:p>
        </p:txBody>
      </p:sp>
      <p:sp>
        <p:nvSpPr>
          <p:cNvPr id="136195" name="Rectangle 3"/>
          <p:cNvSpPr>
            <a:spLocks noGrp="1" noChangeArrowheads="1"/>
          </p:cNvSpPr>
          <p:nvPr>
            <p:ph type="body" idx="1"/>
          </p:nvPr>
        </p:nvSpPr>
        <p:spPr/>
        <p:txBody>
          <a:bodyPr/>
          <a:lstStyle/>
          <a:p>
            <a:pPr eaLnBrk="1" hangingPunct="1"/>
            <a:r>
              <a:rPr lang="en-US">
                <a:latin typeface="Arial" charset="0"/>
              </a:rPr>
              <a:t>Means each </a:t>
            </a:r>
            <a:r>
              <a:rPr lang="en-US" i="1">
                <a:latin typeface="Times New Roman" charset="0"/>
              </a:rPr>
              <a:t>A</a:t>
            </a:r>
            <a:r>
              <a:rPr lang="en-US" b="1" i="1">
                <a:latin typeface="Times New Roman" charset="0"/>
              </a:rPr>
              <a:t>v</a:t>
            </a:r>
            <a:r>
              <a:rPr lang="en-US" i="1" baseline="-25000">
                <a:latin typeface="Times New Roman" charset="0"/>
              </a:rPr>
              <a:t>i</a:t>
            </a:r>
            <a:r>
              <a:rPr lang="en-US" i="1">
                <a:latin typeface="Times New Roman" charset="0"/>
              </a:rPr>
              <a:t> =</a:t>
            </a:r>
            <a:r>
              <a:rPr lang="en-US" i="1">
                <a:latin typeface="Arial" charset="0"/>
              </a:rPr>
              <a:t> </a:t>
            </a:r>
            <a:r>
              <a:rPr lang="en-US" i="1">
                <a:latin typeface="Times New Roman" charset="0"/>
              </a:rPr>
              <a:t>s</a:t>
            </a:r>
            <a:r>
              <a:rPr lang="en-US" i="1" baseline="-25000">
                <a:latin typeface="Times New Roman" charset="0"/>
              </a:rPr>
              <a:t>i</a:t>
            </a:r>
            <a:r>
              <a:rPr lang="en-US" b="1" i="1">
                <a:latin typeface="Times New Roman" charset="0"/>
              </a:rPr>
              <a:t>u</a:t>
            </a:r>
            <a:r>
              <a:rPr lang="en-US" i="1" baseline="-25000">
                <a:latin typeface="Times New Roman" charset="0"/>
              </a:rPr>
              <a:t>i</a:t>
            </a:r>
            <a:endParaRPr lang="en-US">
              <a:latin typeface="Arial" charset="0"/>
            </a:endParaRPr>
          </a:p>
          <a:p>
            <a:pPr eaLnBrk="1" hangingPunct="1"/>
            <a:r>
              <a:rPr lang="en-US">
                <a:latin typeface="Arial" charset="0"/>
              </a:rPr>
              <a:t>Remember A is a linear map from row space to column space</a:t>
            </a:r>
          </a:p>
          <a:p>
            <a:pPr eaLnBrk="1" hangingPunct="1"/>
            <a:r>
              <a:rPr lang="en-US">
                <a:latin typeface="Arial" charset="0"/>
              </a:rPr>
              <a:t>Here, A maps an orthonormal basis {</a:t>
            </a:r>
            <a:r>
              <a:rPr lang="en-US" b="1" i="1">
                <a:latin typeface="Times New Roman" charset="0"/>
              </a:rPr>
              <a:t>v</a:t>
            </a:r>
            <a:r>
              <a:rPr lang="en-US" i="1" baseline="-25000">
                <a:latin typeface="Times New Roman" charset="0"/>
              </a:rPr>
              <a:t>i</a:t>
            </a:r>
            <a:r>
              <a:rPr lang="en-US">
                <a:latin typeface="Arial" charset="0"/>
              </a:rPr>
              <a:t>} in row space into an orthonormal basis {</a:t>
            </a:r>
            <a:r>
              <a:rPr lang="en-US" b="1" i="1">
                <a:latin typeface="Times New Roman" charset="0"/>
              </a:rPr>
              <a:t>u</a:t>
            </a:r>
            <a:r>
              <a:rPr lang="en-US" i="1" baseline="-25000">
                <a:latin typeface="Times New Roman" charset="0"/>
              </a:rPr>
              <a:t>i</a:t>
            </a:r>
            <a:r>
              <a:rPr lang="en-US">
                <a:latin typeface="Arial" charset="0"/>
              </a:rPr>
              <a:t>} in column space</a:t>
            </a:r>
          </a:p>
          <a:p>
            <a:pPr eaLnBrk="1" hangingPunct="1"/>
            <a:r>
              <a:rPr lang="en-US">
                <a:latin typeface="Arial" charset="0"/>
              </a:rPr>
              <a:t>Each component of u</a:t>
            </a:r>
            <a:r>
              <a:rPr lang="en-US" baseline="-25000">
                <a:latin typeface="Arial" charset="0"/>
              </a:rPr>
              <a:t>i</a:t>
            </a:r>
            <a:r>
              <a:rPr lang="en-US">
                <a:latin typeface="Arial" charset="0"/>
              </a:rPr>
              <a:t> is the projection of a row onto the vector v</a:t>
            </a:r>
            <a:r>
              <a:rPr lang="en-US" baseline="-25000">
                <a:latin typeface="Arial" charset="0"/>
              </a:rPr>
              <a:t>i</a:t>
            </a:r>
          </a:p>
        </p:txBody>
      </p:sp>
      <p:sp>
        <p:nvSpPr>
          <p:cNvPr id="136196" name="Comment 5"/>
          <p:cNvSpPr>
            <a:spLocks noRot="1" noChangeAspect="1" noEditPoints="1" noChangeArrowheads="1" noChangeShapeType="1" noTextEdit="1"/>
          </p:cNvSpPr>
          <p:nvPr/>
        </p:nvSpPr>
        <p:spPr bwMode="auto">
          <a:xfrm>
            <a:off x="8156575" y="5413375"/>
            <a:ext cx="231775" cy="234950"/>
          </a:xfrm>
          <a:custGeom>
            <a:avLst/>
            <a:gdLst>
              <a:gd name="T0" fmla="*/ 2147483647 w 645"/>
              <a:gd name="T1" fmla="*/ 2147483647 h 654"/>
              <a:gd name="T2" fmla="*/ 2147483647 w 645"/>
              <a:gd name="T3" fmla="*/ 2147483647 h 654"/>
              <a:gd name="T4" fmla="*/ 2147483647 w 645"/>
              <a:gd name="T5" fmla="*/ 2147483647 h 654"/>
              <a:gd name="T6" fmla="*/ 2147483647 w 645"/>
              <a:gd name="T7" fmla="*/ 2147483647 h 654"/>
              <a:gd name="T8" fmla="*/ 2147483647 w 645"/>
              <a:gd name="T9" fmla="*/ 2147483647 h 654"/>
              <a:gd name="T10" fmla="*/ 2147483647 w 645"/>
              <a:gd name="T11" fmla="*/ 2147483647 h 654"/>
              <a:gd name="T12" fmla="*/ 2147483647 w 645"/>
              <a:gd name="T13" fmla="*/ 2147483647 h 654"/>
              <a:gd name="T14" fmla="*/ 2147483647 w 645"/>
              <a:gd name="T15" fmla="*/ 2147483647 h 654"/>
              <a:gd name="T16" fmla="*/ 2147483647 w 645"/>
              <a:gd name="T17" fmla="*/ 2147483647 h 654"/>
              <a:gd name="T18" fmla="*/ 2147483647 w 645"/>
              <a:gd name="T19" fmla="*/ 2147483647 h 654"/>
              <a:gd name="T20" fmla="*/ 2147483647 w 645"/>
              <a:gd name="T21" fmla="*/ 2147483647 h 654"/>
              <a:gd name="T22" fmla="*/ 2147483647 w 645"/>
              <a:gd name="T23" fmla="*/ 2147483647 h 654"/>
              <a:gd name="T24" fmla="*/ 2147483647 w 645"/>
              <a:gd name="T25" fmla="*/ 2147483647 h 654"/>
              <a:gd name="T26" fmla="*/ 2147483647 w 645"/>
              <a:gd name="T27" fmla="*/ 2147483647 h 654"/>
              <a:gd name="T28" fmla="*/ 2147483647 w 645"/>
              <a:gd name="T29" fmla="*/ 2147483647 h 654"/>
              <a:gd name="T30" fmla="*/ 2147483647 w 645"/>
              <a:gd name="T31" fmla="*/ 2147483647 h 654"/>
              <a:gd name="T32" fmla="*/ 2147483647 w 645"/>
              <a:gd name="T33" fmla="*/ 2147483647 h 654"/>
              <a:gd name="T34" fmla="*/ 2147483647 w 645"/>
              <a:gd name="T35" fmla="*/ 2147483647 h 654"/>
              <a:gd name="T36" fmla="*/ 2147483647 w 645"/>
              <a:gd name="T37" fmla="*/ 2147483647 h 6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5"/>
              <a:gd name="T58" fmla="*/ 0 h 654"/>
              <a:gd name="T59" fmla="*/ 645 w 645"/>
              <a:gd name="T60" fmla="*/ 654 h 6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5" h="654" extrusionOk="0">
                <a:moveTo>
                  <a:pt x="6" y="87"/>
                </a:moveTo>
                <a:cubicBezTo>
                  <a:pt x="-3" y="118"/>
                  <a:pt x="4" y="147"/>
                  <a:pt x="11" y="179"/>
                </a:cubicBezTo>
                <a:cubicBezTo>
                  <a:pt x="23" y="234"/>
                  <a:pt x="37" y="284"/>
                  <a:pt x="60" y="335"/>
                </a:cubicBezTo>
                <a:cubicBezTo>
                  <a:pt x="70" y="357"/>
                  <a:pt x="88" y="410"/>
                  <a:pt x="117" y="416"/>
                </a:cubicBezTo>
                <a:cubicBezTo>
                  <a:pt x="148" y="422"/>
                  <a:pt x="172" y="376"/>
                  <a:pt x="184" y="355"/>
                </a:cubicBezTo>
                <a:cubicBezTo>
                  <a:pt x="215" y="302"/>
                  <a:pt x="241" y="241"/>
                  <a:pt x="258" y="182"/>
                </a:cubicBezTo>
                <a:cubicBezTo>
                  <a:pt x="273" y="132"/>
                  <a:pt x="285" y="83"/>
                  <a:pt x="284" y="30"/>
                </a:cubicBezTo>
                <a:cubicBezTo>
                  <a:pt x="283" y="-2"/>
                  <a:pt x="276" y="4"/>
                  <a:pt x="250" y="3"/>
                </a:cubicBezTo>
              </a:path>
              <a:path w="645" h="654" extrusionOk="0">
                <a:moveTo>
                  <a:pt x="297" y="378"/>
                </a:moveTo>
                <a:cubicBezTo>
                  <a:pt x="292" y="376"/>
                  <a:pt x="288" y="373"/>
                  <a:pt x="283" y="371"/>
                </a:cubicBezTo>
                <a:cubicBezTo>
                  <a:pt x="296" y="350"/>
                  <a:pt x="310" y="345"/>
                  <a:pt x="335" y="340"/>
                </a:cubicBezTo>
                <a:cubicBezTo>
                  <a:pt x="360" y="335"/>
                  <a:pt x="391" y="335"/>
                  <a:pt x="412" y="351"/>
                </a:cubicBezTo>
                <a:cubicBezTo>
                  <a:pt x="444" y="375"/>
                  <a:pt x="439" y="415"/>
                  <a:pt x="421" y="447"/>
                </a:cubicBezTo>
                <a:cubicBezTo>
                  <a:pt x="401" y="483"/>
                  <a:pt x="375" y="524"/>
                  <a:pt x="345" y="553"/>
                </a:cubicBezTo>
                <a:cubicBezTo>
                  <a:pt x="324" y="573"/>
                  <a:pt x="291" y="587"/>
                  <a:pt x="277" y="612"/>
                </a:cubicBezTo>
                <a:cubicBezTo>
                  <a:pt x="275" y="617"/>
                  <a:pt x="273" y="621"/>
                  <a:pt x="271" y="626"/>
                </a:cubicBezTo>
                <a:cubicBezTo>
                  <a:pt x="292" y="635"/>
                  <a:pt x="312" y="642"/>
                  <a:pt x="335" y="644"/>
                </a:cubicBezTo>
                <a:cubicBezTo>
                  <a:pt x="390" y="650"/>
                  <a:pt x="447" y="649"/>
                  <a:pt x="502" y="650"/>
                </a:cubicBezTo>
                <a:cubicBezTo>
                  <a:pt x="549" y="651"/>
                  <a:pt x="597" y="651"/>
                  <a:pt x="644" y="651"/>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197" name="Comment 6"/>
          <p:cNvSpPr>
            <a:spLocks noRot="1" noChangeAspect="1" noEditPoints="1" noChangeArrowheads="1" noChangeShapeType="1" noTextEdit="1"/>
          </p:cNvSpPr>
          <p:nvPr/>
        </p:nvSpPr>
        <p:spPr bwMode="auto">
          <a:xfrm>
            <a:off x="4292600" y="5392738"/>
            <a:ext cx="4257675" cy="1465262"/>
          </a:xfrm>
          <a:custGeom>
            <a:avLst/>
            <a:gdLst>
              <a:gd name="T0" fmla="*/ 2147483647 w 11825"/>
              <a:gd name="T1" fmla="*/ 2147483647 h 4070"/>
              <a:gd name="T2" fmla="*/ 2147483647 w 11825"/>
              <a:gd name="T3" fmla="*/ 2147483647 h 4070"/>
              <a:gd name="T4" fmla="*/ 2147483647 w 11825"/>
              <a:gd name="T5" fmla="*/ 2147483647 h 4070"/>
              <a:gd name="T6" fmla="*/ 2147483647 w 11825"/>
              <a:gd name="T7" fmla="*/ 2147483647 h 4070"/>
              <a:gd name="T8" fmla="*/ 2147483647 w 11825"/>
              <a:gd name="T9" fmla="*/ 2147483647 h 4070"/>
              <a:gd name="T10" fmla="*/ 2147483647 w 11825"/>
              <a:gd name="T11" fmla="*/ 2147483647 h 4070"/>
              <a:gd name="T12" fmla="*/ 2147483647 w 11825"/>
              <a:gd name="T13" fmla="*/ 2147483647 h 4070"/>
              <a:gd name="T14" fmla="*/ 2147483647 w 11825"/>
              <a:gd name="T15" fmla="*/ 2147483647 h 4070"/>
              <a:gd name="T16" fmla="*/ 2147483647 w 11825"/>
              <a:gd name="T17" fmla="*/ 2147483647 h 4070"/>
              <a:gd name="T18" fmla="*/ 2147483647 w 11825"/>
              <a:gd name="T19" fmla="*/ 2147483647 h 4070"/>
              <a:gd name="T20" fmla="*/ 2147483647 w 11825"/>
              <a:gd name="T21" fmla="*/ 2147483647 h 4070"/>
              <a:gd name="T22" fmla="*/ 2147483647 w 11825"/>
              <a:gd name="T23" fmla="*/ 2147483647 h 4070"/>
              <a:gd name="T24" fmla="*/ 2147483647 w 11825"/>
              <a:gd name="T25" fmla="*/ 2147483647 h 4070"/>
              <a:gd name="T26" fmla="*/ 2147483647 w 11825"/>
              <a:gd name="T27" fmla="*/ 2147483647 h 4070"/>
              <a:gd name="T28" fmla="*/ 2147483647 w 11825"/>
              <a:gd name="T29" fmla="*/ 2147483647 h 4070"/>
              <a:gd name="T30" fmla="*/ 2147483647 w 11825"/>
              <a:gd name="T31" fmla="*/ 2147483647 h 4070"/>
              <a:gd name="T32" fmla="*/ 2147483647 w 11825"/>
              <a:gd name="T33" fmla="*/ 2147483647 h 4070"/>
              <a:gd name="T34" fmla="*/ 2147483647 w 11825"/>
              <a:gd name="T35" fmla="*/ 2147483647 h 4070"/>
              <a:gd name="T36" fmla="*/ 2147483647 w 11825"/>
              <a:gd name="T37" fmla="*/ 2147483647 h 4070"/>
              <a:gd name="T38" fmla="*/ 2147483647 w 11825"/>
              <a:gd name="T39" fmla="*/ 2147483647 h 4070"/>
              <a:gd name="T40" fmla="*/ 2147483647 w 11825"/>
              <a:gd name="T41" fmla="*/ 2147483647 h 4070"/>
              <a:gd name="T42" fmla="*/ 2147483647 w 11825"/>
              <a:gd name="T43" fmla="*/ 2147483647 h 4070"/>
              <a:gd name="T44" fmla="*/ 2147483647 w 11825"/>
              <a:gd name="T45" fmla="*/ 2147483647 h 4070"/>
              <a:gd name="T46" fmla="*/ 2147483647 w 11825"/>
              <a:gd name="T47" fmla="*/ 2147483647 h 4070"/>
              <a:gd name="T48" fmla="*/ 2147483647 w 11825"/>
              <a:gd name="T49" fmla="*/ 2147483647 h 4070"/>
              <a:gd name="T50" fmla="*/ 2147483647 w 11825"/>
              <a:gd name="T51" fmla="*/ 2147483647 h 4070"/>
              <a:gd name="T52" fmla="*/ 2147483647 w 11825"/>
              <a:gd name="T53" fmla="*/ 2147483647 h 4070"/>
              <a:gd name="T54" fmla="*/ 2147483647 w 11825"/>
              <a:gd name="T55" fmla="*/ 2147483647 h 4070"/>
              <a:gd name="T56" fmla="*/ 2147483647 w 11825"/>
              <a:gd name="T57" fmla="*/ 2147483647 h 4070"/>
              <a:gd name="T58" fmla="*/ 2147483647 w 11825"/>
              <a:gd name="T59" fmla="*/ 2147483647 h 4070"/>
              <a:gd name="T60" fmla="*/ 2147483647 w 11825"/>
              <a:gd name="T61" fmla="*/ 2147483647 h 4070"/>
              <a:gd name="T62" fmla="*/ 2147483647 w 11825"/>
              <a:gd name="T63" fmla="*/ 2147483647 h 4070"/>
              <a:gd name="T64" fmla="*/ 2147483647 w 11825"/>
              <a:gd name="T65" fmla="*/ 2147483647 h 4070"/>
              <a:gd name="T66" fmla="*/ 2147483647 w 11825"/>
              <a:gd name="T67" fmla="*/ 2147483647 h 4070"/>
              <a:gd name="T68" fmla="*/ 2147483647 w 11825"/>
              <a:gd name="T69" fmla="*/ 2147483647 h 4070"/>
              <a:gd name="T70" fmla="*/ 2147483647 w 11825"/>
              <a:gd name="T71" fmla="*/ 2147483647 h 4070"/>
              <a:gd name="T72" fmla="*/ 2147483647 w 11825"/>
              <a:gd name="T73" fmla="*/ 2147483647 h 4070"/>
              <a:gd name="T74" fmla="*/ 2147483647 w 11825"/>
              <a:gd name="T75" fmla="*/ 2147483647 h 4070"/>
              <a:gd name="T76" fmla="*/ 2147483647 w 11825"/>
              <a:gd name="T77" fmla="*/ 2147483647 h 4070"/>
              <a:gd name="T78" fmla="*/ 2147483647 w 11825"/>
              <a:gd name="T79" fmla="*/ 2147483647 h 4070"/>
              <a:gd name="T80" fmla="*/ 2147483647 w 11825"/>
              <a:gd name="T81" fmla="*/ 2147483647 h 4070"/>
              <a:gd name="T82" fmla="*/ 2147483647 w 11825"/>
              <a:gd name="T83" fmla="*/ 2147483647 h 4070"/>
              <a:gd name="T84" fmla="*/ 2147483647 w 11825"/>
              <a:gd name="T85" fmla="*/ 2147483647 h 4070"/>
              <a:gd name="T86" fmla="*/ 2147483647 w 11825"/>
              <a:gd name="T87" fmla="*/ 2147483647 h 4070"/>
              <a:gd name="T88" fmla="*/ 2147483647 w 11825"/>
              <a:gd name="T89" fmla="*/ 2147483647 h 4070"/>
              <a:gd name="T90" fmla="*/ 2147483647 w 11825"/>
              <a:gd name="T91" fmla="*/ 2147483647 h 4070"/>
              <a:gd name="T92" fmla="*/ 2147483647 w 11825"/>
              <a:gd name="T93" fmla="*/ 2147483647 h 4070"/>
              <a:gd name="T94" fmla="*/ 2147483647 w 11825"/>
              <a:gd name="T95" fmla="*/ 2147483647 h 4070"/>
              <a:gd name="T96" fmla="*/ 2147483647 w 11825"/>
              <a:gd name="T97" fmla="*/ 2147483647 h 4070"/>
              <a:gd name="T98" fmla="*/ 2147483647 w 11825"/>
              <a:gd name="T99" fmla="*/ 2147483647 h 4070"/>
              <a:gd name="T100" fmla="*/ 2147483647 w 11825"/>
              <a:gd name="T101" fmla="*/ 2147483647 h 4070"/>
              <a:gd name="T102" fmla="*/ 2147483647 w 11825"/>
              <a:gd name="T103" fmla="*/ 2147483647 h 4070"/>
              <a:gd name="T104" fmla="*/ 2147483647 w 11825"/>
              <a:gd name="T105" fmla="*/ 2147483647 h 4070"/>
              <a:gd name="T106" fmla="*/ 2147483647 w 11825"/>
              <a:gd name="T107" fmla="*/ 2147483647 h 4070"/>
              <a:gd name="T108" fmla="*/ 2147483647 w 11825"/>
              <a:gd name="T109" fmla="*/ 2147483647 h 4070"/>
              <a:gd name="T110" fmla="*/ 2147483647 w 11825"/>
              <a:gd name="T111" fmla="*/ 2147483647 h 4070"/>
              <a:gd name="T112" fmla="*/ 2147483647 w 11825"/>
              <a:gd name="T113" fmla="*/ 2147483647 h 4070"/>
              <a:gd name="T114" fmla="*/ 2147483647 w 11825"/>
              <a:gd name="T115" fmla="*/ 2147483647 h 40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25"/>
              <a:gd name="T175" fmla="*/ 0 h 4070"/>
              <a:gd name="T176" fmla="*/ 11825 w 11825"/>
              <a:gd name="T177" fmla="*/ 4070 h 40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25" h="4070" extrusionOk="0">
                <a:moveTo>
                  <a:pt x="50" y="175"/>
                </a:moveTo>
                <a:cubicBezTo>
                  <a:pt x="62" y="155"/>
                  <a:pt x="24" y="161"/>
                  <a:pt x="70" y="146"/>
                </a:cubicBezTo>
                <a:cubicBezTo>
                  <a:pt x="279" y="80"/>
                  <a:pt x="547" y="110"/>
                  <a:pt x="763" y="93"/>
                </a:cubicBezTo>
                <a:cubicBezTo>
                  <a:pt x="1022" y="73"/>
                  <a:pt x="1280" y="38"/>
                  <a:pt x="1539" y="22"/>
                </a:cubicBezTo>
                <a:cubicBezTo>
                  <a:pt x="1633" y="16"/>
                  <a:pt x="1726" y="13"/>
                  <a:pt x="1820" y="14"/>
                </a:cubicBezTo>
                <a:cubicBezTo>
                  <a:pt x="1786" y="12"/>
                  <a:pt x="1751" y="10"/>
                  <a:pt x="1717" y="7"/>
                </a:cubicBezTo>
                <a:cubicBezTo>
                  <a:pt x="1635" y="1"/>
                  <a:pt x="1552" y="0"/>
                  <a:pt x="1470" y="0"/>
                </a:cubicBezTo>
                <a:cubicBezTo>
                  <a:pt x="1271" y="1"/>
                  <a:pt x="1073" y="12"/>
                  <a:pt x="874" y="21"/>
                </a:cubicBezTo>
                <a:cubicBezTo>
                  <a:pt x="629" y="33"/>
                  <a:pt x="383" y="45"/>
                  <a:pt x="140" y="80"/>
                </a:cubicBezTo>
                <a:cubicBezTo>
                  <a:pt x="102" y="85"/>
                  <a:pt x="64" y="93"/>
                  <a:pt x="26" y="100"/>
                </a:cubicBezTo>
                <a:cubicBezTo>
                  <a:pt x="57" y="110"/>
                  <a:pt x="103" y="113"/>
                  <a:pt x="149" y="110"/>
                </a:cubicBezTo>
                <a:cubicBezTo>
                  <a:pt x="590" y="84"/>
                  <a:pt x="1030" y="41"/>
                  <a:pt x="1472" y="30"/>
                </a:cubicBezTo>
                <a:cubicBezTo>
                  <a:pt x="1673" y="25"/>
                  <a:pt x="1873" y="26"/>
                  <a:pt x="2074" y="36"/>
                </a:cubicBezTo>
                <a:cubicBezTo>
                  <a:pt x="2003" y="47"/>
                  <a:pt x="1929" y="48"/>
                  <a:pt x="1857" y="51"/>
                </a:cubicBezTo>
                <a:cubicBezTo>
                  <a:pt x="1626" y="60"/>
                  <a:pt x="1394" y="68"/>
                  <a:pt x="1163" y="75"/>
                </a:cubicBezTo>
                <a:cubicBezTo>
                  <a:pt x="803" y="86"/>
                  <a:pt x="444" y="95"/>
                  <a:pt x="84" y="119"/>
                </a:cubicBezTo>
                <a:cubicBezTo>
                  <a:pt x="55" y="121"/>
                  <a:pt x="28" y="125"/>
                  <a:pt x="0" y="129"/>
                </a:cubicBezTo>
                <a:cubicBezTo>
                  <a:pt x="67" y="136"/>
                  <a:pt x="134" y="141"/>
                  <a:pt x="202" y="145"/>
                </a:cubicBezTo>
                <a:cubicBezTo>
                  <a:pt x="433" y="157"/>
                  <a:pt x="666" y="155"/>
                  <a:pt x="897" y="150"/>
                </a:cubicBezTo>
                <a:cubicBezTo>
                  <a:pt x="1041" y="147"/>
                  <a:pt x="1185" y="137"/>
                  <a:pt x="1329" y="126"/>
                </a:cubicBezTo>
                <a:cubicBezTo>
                  <a:pt x="1425" y="119"/>
                  <a:pt x="1534" y="89"/>
                  <a:pt x="1630" y="96"/>
                </a:cubicBezTo>
                <a:cubicBezTo>
                  <a:pt x="1646" y="97"/>
                  <a:pt x="1634" y="101"/>
                  <a:pt x="1649" y="104"/>
                </a:cubicBezTo>
              </a:path>
              <a:path w="11825" h="4070" extrusionOk="0">
                <a:moveTo>
                  <a:pt x="2634" y="1081"/>
                </a:moveTo>
                <a:cubicBezTo>
                  <a:pt x="2631" y="1117"/>
                  <a:pt x="2623" y="1151"/>
                  <a:pt x="2618" y="1186"/>
                </a:cubicBezTo>
                <a:cubicBezTo>
                  <a:pt x="2606" y="1268"/>
                  <a:pt x="2585" y="1347"/>
                  <a:pt x="2567" y="1428"/>
                </a:cubicBezTo>
                <a:cubicBezTo>
                  <a:pt x="2545" y="1529"/>
                  <a:pt x="2516" y="1628"/>
                  <a:pt x="2491" y="1729"/>
                </a:cubicBezTo>
                <a:cubicBezTo>
                  <a:pt x="2472" y="1803"/>
                  <a:pt x="2455" y="1877"/>
                  <a:pt x="2438" y="1951"/>
                </a:cubicBezTo>
                <a:cubicBezTo>
                  <a:pt x="2432" y="1977"/>
                  <a:pt x="2431" y="1998"/>
                  <a:pt x="2432" y="2022"/>
                </a:cubicBezTo>
                <a:cubicBezTo>
                  <a:pt x="2443" y="1996"/>
                  <a:pt x="2459" y="1973"/>
                  <a:pt x="2475" y="1947"/>
                </a:cubicBezTo>
              </a:path>
              <a:path w="11825" h="4070" extrusionOk="0">
                <a:moveTo>
                  <a:pt x="2527" y="1227"/>
                </a:moveTo>
                <a:cubicBezTo>
                  <a:pt x="2518" y="1202"/>
                  <a:pt x="2507" y="1175"/>
                  <a:pt x="2500" y="1149"/>
                </a:cubicBezTo>
                <a:cubicBezTo>
                  <a:pt x="2500" y="1145"/>
                  <a:pt x="2499" y="1141"/>
                  <a:pt x="2499" y="1137"/>
                </a:cubicBezTo>
                <a:cubicBezTo>
                  <a:pt x="2557" y="1180"/>
                  <a:pt x="2606" y="1233"/>
                  <a:pt x="2657" y="1284"/>
                </a:cubicBezTo>
                <a:cubicBezTo>
                  <a:pt x="2749" y="1375"/>
                  <a:pt x="2840" y="1472"/>
                  <a:pt x="2946" y="1548"/>
                </a:cubicBezTo>
                <a:cubicBezTo>
                  <a:pt x="3009" y="1593"/>
                  <a:pt x="3076" y="1632"/>
                  <a:pt x="3144" y="1669"/>
                </a:cubicBezTo>
                <a:cubicBezTo>
                  <a:pt x="3172" y="1684"/>
                  <a:pt x="3222" y="1694"/>
                  <a:pt x="3244" y="1719"/>
                </a:cubicBezTo>
                <a:cubicBezTo>
                  <a:pt x="3269" y="1748"/>
                  <a:pt x="3227" y="1746"/>
                  <a:pt x="3210" y="1752"/>
                </a:cubicBezTo>
              </a:path>
              <a:path w="11825" h="4070" extrusionOk="0">
                <a:moveTo>
                  <a:pt x="2375" y="1587"/>
                </a:moveTo>
                <a:cubicBezTo>
                  <a:pt x="2393" y="1605"/>
                  <a:pt x="2433" y="1607"/>
                  <a:pt x="2461" y="1612"/>
                </a:cubicBezTo>
                <a:cubicBezTo>
                  <a:pt x="2527" y="1623"/>
                  <a:pt x="2591" y="1623"/>
                  <a:pt x="2658" y="1622"/>
                </a:cubicBezTo>
                <a:cubicBezTo>
                  <a:pt x="2721" y="1621"/>
                  <a:pt x="2788" y="1622"/>
                  <a:pt x="2850" y="1611"/>
                </a:cubicBezTo>
                <a:cubicBezTo>
                  <a:pt x="2873" y="1607"/>
                  <a:pt x="2895" y="1606"/>
                  <a:pt x="2916" y="1600"/>
                </a:cubicBezTo>
              </a:path>
              <a:path w="11825" h="4070" extrusionOk="0">
                <a:moveTo>
                  <a:pt x="2156" y="841"/>
                </a:moveTo>
                <a:cubicBezTo>
                  <a:pt x="2133" y="850"/>
                  <a:pt x="2136" y="807"/>
                  <a:pt x="2104" y="844"/>
                </a:cubicBezTo>
                <a:cubicBezTo>
                  <a:pt x="2072" y="881"/>
                  <a:pt x="2070" y="950"/>
                  <a:pt x="2058" y="994"/>
                </a:cubicBezTo>
                <a:cubicBezTo>
                  <a:pt x="2031" y="1093"/>
                  <a:pt x="2014" y="1194"/>
                  <a:pt x="1992" y="1294"/>
                </a:cubicBezTo>
                <a:cubicBezTo>
                  <a:pt x="1962" y="1429"/>
                  <a:pt x="1936" y="1566"/>
                  <a:pt x="1903" y="1700"/>
                </a:cubicBezTo>
                <a:cubicBezTo>
                  <a:pt x="1867" y="1848"/>
                  <a:pt x="1829" y="1995"/>
                  <a:pt x="1792" y="2143"/>
                </a:cubicBezTo>
                <a:cubicBezTo>
                  <a:pt x="1754" y="2295"/>
                  <a:pt x="1722" y="2445"/>
                  <a:pt x="1703" y="2601"/>
                </a:cubicBezTo>
                <a:cubicBezTo>
                  <a:pt x="1684" y="2761"/>
                  <a:pt x="1683" y="2922"/>
                  <a:pt x="1695" y="3083"/>
                </a:cubicBezTo>
                <a:cubicBezTo>
                  <a:pt x="1713" y="3320"/>
                  <a:pt x="1751" y="3560"/>
                  <a:pt x="1831" y="3784"/>
                </a:cubicBezTo>
                <a:cubicBezTo>
                  <a:pt x="1868" y="3887"/>
                  <a:pt x="1906" y="4026"/>
                  <a:pt x="2026" y="4055"/>
                </a:cubicBezTo>
                <a:cubicBezTo>
                  <a:pt x="2093" y="4074"/>
                  <a:pt x="2128" y="4079"/>
                  <a:pt x="2182" y="4069"/>
                </a:cubicBezTo>
              </a:path>
              <a:path w="11825" h="4070" extrusionOk="0">
                <a:moveTo>
                  <a:pt x="5216" y="651"/>
                </a:moveTo>
                <a:cubicBezTo>
                  <a:pt x="5235" y="657"/>
                  <a:pt x="5245" y="636"/>
                  <a:pt x="5274" y="649"/>
                </a:cubicBezTo>
                <a:cubicBezTo>
                  <a:pt x="5351" y="685"/>
                  <a:pt x="5418" y="782"/>
                  <a:pt x="5468" y="846"/>
                </a:cubicBezTo>
                <a:cubicBezTo>
                  <a:pt x="5874" y="1370"/>
                  <a:pt x="6249" y="2050"/>
                  <a:pt x="6424" y="2691"/>
                </a:cubicBezTo>
                <a:cubicBezTo>
                  <a:pt x="6460" y="2824"/>
                  <a:pt x="6469" y="2950"/>
                  <a:pt x="6457" y="3087"/>
                </a:cubicBezTo>
                <a:cubicBezTo>
                  <a:pt x="6445" y="3221"/>
                  <a:pt x="6415" y="3355"/>
                  <a:pt x="6366" y="3480"/>
                </a:cubicBezTo>
                <a:cubicBezTo>
                  <a:pt x="6318" y="3603"/>
                  <a:pt x="6266" y="3708"/>
                  <a:pt x="6184" y="3813"/>
                </a:cubicBezTo>
                <a:cubicBezTo>
                  <a:pt x="6122" y="3885"/>
                  <a:pt x="6100" y="3912"/>
                  <a:pt x="6066" y="3968"/>
                </a:cubicBezTo>
              </a:path>
              <a:path w="11825" h="4070" extrusionOk="0">
                <a:moveTo>
                  <a:pt x="6479" y="553"/>
                </a:moveTo>
                <a:cubicBezTo>
                  <a:pt x="6503" y="581"/>
                  <a:pt x="6527" y="579"/>
                  <a:pt x="6540" y="639"/>
                </a:cubicBezTo>
                <a:cubicBezTo>
                  <a:pt x="6597" y="901"/>
                  <a:pt x="6473" y="1224"/>
                  <a:pt x="6478" y="1492"/>
                </a:cubicBezTo>
                <a:cubicBezTo>
                  <a:pt x="6483" y="1804"/>
                  <a:pt x="6519" y="2116"/>
                  <a:pt x="6530" y="2428"/>
                </a:cubicBezTo>
                <a:cubicBezTo>
                  <a:pt x="6542" y="2757"/>
                  <a:pt x="6593" y="3083"/>
                  <a:pt x="6650" y="3407"/>
                </a:cubicBezTo>
                <a:cubicBezTo>
                  <a:pt x="6675" y="3548"/>
                  <a:pt x="6698" y="3694"/>
                  <a:pt x="6752" y="3828"/>
                </a:cubicBezTo>
                <a:cubicBezTo>
                  <a:pt x="6788" y="3918"/>
                  <a:pt x="6821" y="4040"/>
                  <a:pt x="6909" y="3908"/>
                </a:cubicBezTo>
                <a:cubicBezTo>
                  <a:pt x="6914" y="3885"/>
                  <a:pt x="6919" y="3862"/>
                  <a:pt x="6924" y="3839"/>
                </a:cubicBezTo>
              </a:path>
              <a:path w="11825" h="4070" extrusionOk="0">
                <a:moveTo>
                  <a:pt x="7516" y="535"/>
                </a:moveTo>
                <a:cubicBezTo>
                  <a:pt x="7519" y="570"/>
                  <a:pt x="7520" y="600"/>
                  <a:pt x="7527" y="636"/>
                </a:cubicBezTo>
                <a:cubicBezTo>
                  <a:pt x="7543" y="723"/>
                  <a:pt x="7564" y="809"/>
                  <a:pt x="7584" y="895"/>
                </a:cubicBezTo>
                <a:cubicBezTo>
                  <a:pt x="7726" y="1504"/>
                  <a:pt x="7860" y="2117"/>
                  <a:pt x="7987" y="2730"/>
                </a:cubicBezTo>
                <a:cubicBezTo>
                  <a:pt x="8013" y="2857"/>
                  <a:pt x="8024" y="2985"/>
                  <a:pt x="8025" y="3115"/>
                </a:cubicBezTo>
                <a:cubicBezTo>
                  <a:pt x="8028" y="3401"/>
                  <a:pt x="8012" y="4223"/>
                  <a:pt x="7903" y="3959"/>
                </a:cubicBezTo>
                <a:cubicBezTo>
                  <a:pt x="7897" y="3891"/>
                  <a:pt x="7895" y="3860"/>
                  <a:pt x="7900" y="3810"/>
                </a:cubicBezTo>
              </a:path>
              <a:path w="11825" h="4070" extrusionOk="0">
                <a:moveTo>
                  <a:pt x="6635" y="565"/>
                </a:moveTo>
                <a:cubicBezTo>
                  <a:pt x="6643" y="554"/>
                  <a:pt x="6643" y="542"/>
                  <a:pt x="6664" y="536"/>
                </a:cubicBezTo>
                <a:cubicBezTo>
                  <a:pt x="6696" y="527"/>
                  <a:pt x="6712" y="549"/>
                  <a:pt x="6732" y="571"/>
                </a:cubicBezTo>
                <a:cubicBezTo>
                  <a:pt x="6751" y="592"/>
                  <a:pt x="6765" y="617"/>
                  <a:pt x="6779" y="641"/>
                </a:cubicBezTo>
                <a:cubicBezTo>
                  <a:pt x="6798" y="673"/>
                  <a:pt x="6818" y="706"/>
                  <a:pt x="6837" y="738"/>
                </a:cubicBezTo>
                <a:cubicBezTo>
                  <a:pt x="6867" y="789"/>
                  <a:pt x="6895" y="840"/>
                  <a:pt x="6922" y="892"/>
                </a:cubicBezTo>
                <a:cubicBezTo>
                  <a:pt x="6939" y="925"/>
                  <a:pt x="6956" y="958"/>
                  <a:pt x="6975" y="990"/>
                </a:cubicBezTo>
                <a:cubicBezTo>
                  <a:pt x="6992" y="950"/>
                  <a:pt x="6989" y="910"/>
                  <a:pt x="6992" y="867"/>
                </a:cubicBezTo>
                <a:cubicBezTo>
                  <a:pt x="6997" y="807"/>
                  <a:pt x="7001" y="746"/>
                  <a:pt x="7004" y="686"/>
                </a:cubicBezTo>
                <a:cubicBezTo>
                  <a:pt x="7009" y="602"/>
                  <a:pt x="7017" y="517"/>
                  <a:pt x="7020" y="433"/>
                </a:cubicBezTo>
                <a:cubicBezTo>
                  <a:pt x="7021" y="406"/>
                  <a:pt x="7022" y="379"/>
                  <a:pt x="7020" y="352"/>
                </a:cubicBezTo>
                <a:cubicBezTo>
                  <a:pt x="7018" y="320"/>
                  <a:pt x="7016" y="344"/>
                  <a:pt x="7012" y="362"/>
                </a:cubicBezTo>
              </a:path>
              <a:path w="11825" h="4070" extrusionOk="0">
                <a:moveTo>
                  <a:pt x="7138" y="801"/>
                </a:moveTo>
                <a:cubicBezTo>
                  <a:pt x="7135" y="782"/>
                  <a:pt x="7141" y="784"/>
                  <a:pt x="7161" y="776"/>
                </a:cubicBezTo>
                <a:cubicBezTo>
                  <a:pt x="7182" y="767"/>
                  <a:pt x="7200" y="764"/>
                  <a:pt x="7222" y="760"/>
                </a:cubicBezTo>
                <a:cubicBezTo>
                  <a:pt x="7241" y="757"/>
                  <a:pt x="7267" y="750"/>
                  <a:pt x="7284" y="762"/>
                </a:cubicBezTo>
                <a:cubicBezTo>
                  <a:pt x="7304" y="777"/>
                  <a:pt x="7297" y="797"/>
                  <a:pt x="7292" y="818"/>
                </a:cubicBezTo>
                <a:cubicBezTo>
                  <a:pt x="7286" y="842"/>
                  <a:pt x="7278" y="868"/>
                  <a:pt x="7266" y="890"/>
                </a:cubicBezTo>
                <a:cubicBezTo>
                  <a:pt x="7253" y="915"/>
                  <a:pt x="7240" y="940"/>
                  <a:pt x="7226" y="964"/>
                </a:cubicBezTo>
                <a:cubicBezTo>
                  <a:pt x="7218" y="977"/>
                  <a:pt x="7196" y="1000"/>
                  <a:pt x="7195" y="1015"/>
                </a:cubicBezTo>
                <a:cubicBezTo>
                  <a:pt x="7193" y="1039"/>
                  <a:pt x="7199" y="1043"/>
                  <a:pt x="7223" y="1048"/>
                </a:cubicBezTo>
                <a:cubicBezTo>
                  <a:pt x="7269" y="1057"/>
                  <a:pt x="7312" y="1058"/>
                  <a:pt x="7358" y="1055"/>
                </a:cubicBezTo>
                <a:cubicBezTo>
                  <a:pt x="7380" y="1053"/>
                  <a:pt x="7414" y="1056"/>
                  <a:pt x="7435" y="1046"/>
                </a:cubicBezTo>
                <a:cubicBezTo>
                  <a:pt x="7456" y="1036"/>
                  <a:pt x="7453" y="1052"/>
                  <a:pt x="7459" y="1070"/>
                </a:cubicBezTo>
              </a:path>
              <a:path w="11825" h="4070" extrusionOk="0">
                <a:moveTo>
                  <a:pt x="8287" y="1487"/>
                </a:moveTo>
                <a:cubicBezTo>
                  <a:pt x="8273" y="1485"/>
                  <a:pt x="8270" y="1485"/>
                  <a:pt x="8262" y="1485"/>
                </a:cubicBezTo>
                <a:cubicBezTo>
                  <a:pt x="8287" y="1478"/>
                  <a:pt x="8311" y="1478"/>
                  <a:pt x="8336" y="1474"/>
                </a:cubicBezTo>
                <a:cubicBezTo>
                  <a:pt x="8388" y="1466"/>
                  <a:pt x="8440" y="1464"/>
                  <a:pt x="8493" y="1460"/>
                </a:cubicBezTo>
                <a:cubicBezTo>
                  <a:pt x="8548" y="1456"/>
                  <a:pt x="8604" y="1450"/>
                  <a:pt x="8659" y="1447"/>
                </a:cubicBezTo>
                <a:cubicBezTo>
                  <a:pt x="8688" y="1445"/>
                  <a:pt x="8718" y="1443"/>
                  <a:pt x="8747" y="1440"/>
                </a:cubicBezTo>
                <a:cubicBezTo>
                  <a:pt x="8776" y="1437"/>
                  <a:pt x="8754" y="1456"/>
                  <a:pt x="8746" y="1468"/>
                </a:cubicBezTo>
              </a:path>
              <a:path w="11825" h="4070" extrusionOk="0">
                <a:moveTo>
                  <a:pt x="8348" y="1796"/>
                </a:moveTo>
                <a:cubicBezTo>
                  <a:pt x="8323" y="1798"/>
                  <a:pt x="8315" y="1808"/>
                  <a:pt x="8297" y="1795"/>
                </a:cubicBezTo>
                <a:cubicBezTo>
                  <a:pt x="8325" y="1789"/>
                  <a:pt x="8357" y="1797"/>
                  <a:pt x="8387" y="1796"/>
                </a:cubicBezTo>
                <a:cubicBezTo>
                  <a:pt x="8452" y="1795"/>
                  <a:pt x="8517" y="1785"/>
                  <a:pt x="8582" y="1785"/>
                </a:cubicBezTo>
                <a:cubicBezTo>
                  <a:pt x="8646" y="1785"/>
                  <a:pt x="8706" y="1776"/>
                  <a:pt x="8768" y="1771"/>
                </a:cubicBezTo>
                <a:cubicBezTo>
                  <a:pt x="8807" y="1768"/>
                  <a:pt x="8841" y="1783"/>
                  <a:pt x="8878" y="1788"/>
                </a:cubicBezTo>
                <a:cubicBezTo>
                  <a:pt x="8881" y="1788"/>
                  <a:pt x="8885" y="1788"/>
                  <a:pt x="8888" y="1788"/>
                </a:cubicBezTo>
              </a:path>
              <a:path w="11825" h="4070" extrusionOk="0">
                <a:moveTo>
                  <a:pt x="10613" y="706"/>
                </a:moveTo>
                <a:cubicBezTo>
                  <a:pt x="10607" y="675"/>
                  <a:pt x="10607" y="642"/>
                  <a:pt x="10596" y="615"/>
                </a:cubicBezTo>
                <a:cubicBezTo>
                  <a:pt x="10592" y="613"/>
                  <a:pt x="10589" y="610"/>
                  <a:pt x="10585" y="608"/>
                </a:cubicBezTo>
                <a:cubicBezTo>
                  <a:pt x="10543" y="633"/>
                  <a:pt x="10518" y="641"/>
                  <a:pt x="10481" y="689"/>
                </a:cubicBezTo>
                <a:cubicBezTo>
                  <a:pt x="10328" y="885"/>
                  <a:pt x="10211" y="1128"/>
                  <a:pt x="10154" y="1370"/>
                </a:cubicBezTo>
                <a:cubicBezTo>
                  <a:pt x="10125" y="1492"/>
                  <a:pt x="10112" y="1620"/>
                  <a:pt x="10107" y="1745"/>
                </a:cubicBezTo>
                <a:cubicBezTo>
                  <a:pt x="10101" y="1882"/>
                  <a:pt x="10102" y="2019"/>
                  <a:pt x="10113" y="2155"/>
                </a:cubicBezTo>
                <a:cubicBezTo>
                  <a:pt x="10134" y="2420"/>
                  <a:pt x="10183" y="2679"/>
                  <a:pt x="10224" y="2941"/>
                </a:cubicBezTo>
                <a:cubicBezTo>
                  <a:pt x="10250" y="3106"/>
                  <a:pt x="10288" y="3645"/>
                  <a:pt x="10434" y="3665"/>
                </a:cubicBezTo>
              </a:path>
              <a:path w="11825" h="4070" extrusionOk="0">
                <a:moveTo>
                  <a:pt x="11317" y="457"/>
                </a:moveTo>
                <a:cubicBezTo>
                  <a:pt x="11319" y="467"/>
                  <a:pt x="11330" y="514"/>
                  <a:pt x="11335" y="537"/>
                </a:cubicBezTo>
                <a:cubicBezTo>
                  <a:pt x="11353" y="626"/>
                  <a:pt x="11381" y="712"/>
                  <a:pt x="11406" y="800"/>
                </a:cubicBezTo>
                <a:cubicBezTo>
                  <a:pt x="11445" y="936"/>
                  <a:pt x="11487" y="1070"/>
                  <a:pt x="11532" y="1205"/>
                </a:cubicBezTo>
                <a:cubicBezTo>
                  <a:pt x="11593" y="1388"/>
                  <a:pt x="11653" y="1572"/>
                  <a:pt x="11694" y="1761"/>
                </a:cubicBezTo>
                <a:cubicBezTo>
                  <a:pt x="11743" y="1983"/>
                  <a:pt x="11791" y="2205"/>
                  <a:pt x="11805" y="2433"/>
                </a:cubicBezTo>
                <a:cubicBezTo>
                  <a:pt x="11817" y="2622"/>
                  <a:pt x="11832" y="2802"/>
                  <a:pt x="11797" y="2989"/>
                </a:cubicBezTo>
                <a:cubicBezTo>
                  <a:pt x="11780" y="3081"/>
                  <a:pt x="11762" y="3180"/>
                  <a:pt x="11726" y="3267"/>
                </a:cubicBezTo>
                <a:cubicBezTo>
                  <a:pt x="11684" y="3366"/>
                  <a:pt x="11634" y="3463"/>
                  <a:pt x="11588" y="3561"/>
                </a:cubicBezTo>
                <a:cubicBezTo>
                  <a:pt x="11559" y="3625"/>
                  <a:pt x="11549" y="3645"/>
                  <a:pt x="11534" y="3689"/>
                </a:cubicBezTo>
              </a:path>
              <a:path w="11825" h="4070" extrusionOk="0">
                <a:moveTo>
                  <a:pt x="9762" y="1009"/>
                </a:moveTo>
                <a:cubicBezTo>
                  <a:pt x="9744" y="995"/>
                  <a:pt x="9732" y="992"/>
                  <a:pt x="9709" y="991"/>
                </a:cubicBezTo>
                <a:cubicBezTo>
                  <a:pt x="9680" y="990"/>
                  <a:pt x="9650" y="993"/>
                  <a:pt x="9622" y="1001"/>
                </a:cubicBezTo>
                <a:cubicBezTo>
                  <a:pt x="9579" y="1014"/>
                  <a:pt x="9521" y="1041"/>
                  <a:pt x="9493" y="1078"/>
                </a:cubicBezTo>
                <a:cubicBezTo>
                  <a:pt x="9473" y="1104"/>
                  <a:pt x="9469" y="1136"/>
                  <a:pt x="9482" y="1166"/>
                </a:cubicBezTo>
                <a:cubicBezTo>
                  <a:pt x="9500" y="1209"/>
                  <a:pt x="9536" y="1248"/>
                  <a:pt x="9567" y="1282"/>
                </a:cubicBezTo>
                <a:cubicBezTo>
                  <a:pt x="9596" y="1314"/>
                  <a:pt x="9630" y="1341"/>
                  <a:pt x="9661" y="1371"/>
                </a:cubicBezTo>
                <a:cubicBezTo>
                  <a:pt x="9683" y="1393"/>
                  <a:pt x="9678" y="1394"/>
                  <a:pt x="9665" y="1411"/>
                </a:cubicBezTo>
                <a:cubicBezTo>
                  <a:pt x="9655" y="1424"/>
                  <a:pt x="9620" y="1435"/>
                  <a:pt x="9604" y="1440"/>
                </a:cubicBezTo>
                <a:cubicBezTo>
                  <a:pt x="9580" y="1447"/>
                  <a:pt x="9556" y="1454"/>
                  <a:pt x="9532" y="1461"/>
                </a:cubicBezTo>
                <a:cubicBezTo>
                  <a:pt x="9507" y="1468"/>
                  <a:pt x="9504" y="1469"/>
                  <a:pt x="9489" y="1488"/>
                </a:cubicBezTo>
              </a:path>
              <a:path w="11825" h="4070" extrusionOk="0">
                <a:moveTo>
                  <a:pt x="9766" y="1504"/>
                </a:moveTo>
                <a:cubicBezTo>
                  <a:pt x="9761" y="1501"/>
                  <a:pt x="9755" y="1499"/>
                  <a:pt x="9750" y="1496"/>
                </a:cubicBezTo>
                <a:cubicBezTo>
                  <a:pt x="9767" y="1482"/>
                  <a:pt x="9782" y="1484"/>
                  <a:pt x="9806" y="1486"/>
                </a:cubicBezTo>
                <a:cubicBezTo>
                  <a:pt x="9828" y="1488"/>
                  <a:pt x="9859" y="1488"/>
                  <a:pt x="9878" y="1501"/>
                </a:cubicBezTo>
                <a:cubicBezTo>
                  <a:pt x="9898" y="1515"/>
                  <a:pt x="9895" y="1550"/>
                  <a:pt x="9886" y="1569"/>
                </a:cubicBezTo>
                <a:cubicBezTo>
                  <a:pt x="9874" y="1597"/>
                  <a:pt x="9854" y="1627"/>
                  <a:pt x="9836" y="1652"/>
                </a:cubicBezTo>
                <a:cubicBezTo>
                  <a:pt x="9826" y="1666"/>
                  <a:pt x="9813" y="1678"/>
                  <a:pt x="9802" y="1691"/>
                </a:cubicBezTo>
                <a:cubicBezTo>
                  <a:pt x="9819" y="1707"/>
                  <a:pt x="9839" y="1708"/>
                  <a:pt x="9864" y="1706"/>
                </a:cubicBezTo>
                <a:cubicBezTo>
                  <a:pt x="9917" y="1703"/>
                  <a:pt x="9969" y="1703"/>
                  <a:pt x="10022" y="1698"/>
                </a:cubicBezTo>
                <a:cubicBezTo>
                  <a:pt x="10075" y="1694"/>
                  <a:pt x="10092" y="1693"/>
                  <a:pt x="10125" y="1678"/>
                </a:cubicBezTo>
              </a:path>
              <a:path w="11825" h="4070" extrusionOk="0">
                <a:moveTo>
                  <a:pt x="5398" y="835"/>
                </a:moveTo>
                <a:cubicBezTo>
                  <a:pt x="5384" y="811"/>
                  <a:pt x="5430" y="808"/>
                  <a:pt x="5386" y="778"/>
                </a:cubicBezTo>
                <a:cubicBezTo>
                  <a:pt x="5333" y="742"/>
                  <a:pt x="5235" y="745"/>
                  <a:pt x="5174" y="738"/>
                </a:cubicBezTo>
                <a:cubicBezTo>
                  <a:pt x="4899" y="706"/>
                  <a:pt x="4622" y="669"/>
                  <a:pt x="4345" y="658"/>
                </a:cubicBezTo>
                <a:cubicBezTo>
                  <a:pt x="3895" y="640"/>
                  <a:pt x="3441" y="637"/>
                  <a:pt x="2991" y="645"/>
                </a:cubicBezTo>
                <a:cubicBezTo>
                  <a:pt x="2690" y="650"/>
                  <a:pt x="2396" y="697"/>
                  <a:pt x="2106" y="778"/>
                </a:cubicBezTo>
                <a:cubicBezTo>
                  <a:pt x="1968" y="817"/>
                  <a:pt x="1872" y="872"/>
                  <a:pt x="1773" y="966"/>
                </a:cubicBezTo>
                <a:cubicBezTo>
                  <a:pt x="1796" y="979"/>
                  <a:pt x="1818" y="1002"/>
                  <a:pt x="1848" y="1014"/>
                </a:cubicBezTo>
                <a:cubicBezTo>
                  <a:pt x="1979" y="1065"/>
                  <a:pt x="2134" y="1074"/>
                  <a:pt x="2272" y="1089"/>
                </a:cubicBezTo>
                <a:cubicBezTo>
                  <a:pt x="2796" y="1146"/>
                  <a:pt x="3343" y="1141"/>
                  <a:pt x="3869" y="1144"/>
                </a:cubicBezTo>
                <a:cubicBezTo>
                  <a:pt x="4285" y="1146"/>
                  <a:pt x="4697" y="1125"/>
                  <a:pt x="5112" y="1091"/>
                </a:cubicBezTo>
                <a:cubicBezTo>
                  <a:pt x="5284" y="1077"/>
                  <a:pt x="5551" y="1100"/>
                  <a:pt x="5711" y="1023"/>
                </a:cubicBezTo>
                <a:cubicBezTo>
                  <a:pt x="5744" y="1007"/>
                  <a:pt x="5748" y="977"/>
                  <a:pt x="5758" y="970"/>
                </a:cubicBezTo>
                <a:cubicBezTo>
                  <a:pt x="5697" y="930"/>
                  <a:pt x="5648" y="891"/>
                  <a:pt x="5576" y="864"/>
                </a:cubicBezTo>
                <a:cubicBezTo>
                  <a:pt x="5492" y="833"/>
                  <a:pt x="5404" y="819"/>
                  <a:pt x="5317" y="803"/>
                </a:cubicBezTo>
              </a:path>
              <a:path w="11825" h="4070" extrusionOk="0">
                <a:moveTo>
                  <a:pt x="7000" y="1259"/>
                </a:moveTo>
                <a:cubicBezTo>
                  <a:pt x="6985" y="1202"/>
                  <a:pt x="6969" y="1146"/>
                  <a:pt x="6951" y="1090"/>
                </a:cubicBezTo>
                <a:cubicBezTo>
                  <a:pt x="6940" y="1125"/>
                  <a:pt x="6923" y="1169"/>
                  <a:pt x="6915" y="1212"/>
                </a:cubicBezTo>
                <a:cubicBezTo>
                  <a:pt x="6830" y="1673"/>
                  <a:pt x="6852" y="2175"/>
                  <a:pt x="6930" y="2634"/>
                </a:cubicBezTo>
                <a:cubicBezTo>
                  <a:pt x="6988" y="2978"/>
                  <a:pt x="7031" y="3353"/>
                  <a:pt x="7160" y="3679"/>
                </a:cubicBezTo>
                <a:cubicBezTo>
                  <a:pt x="7191" y="3750"/>
                  <a:pt x="7203" y="3776"/>
                  <a:pt x="7247" y="3810"/>
                </a:cubicBezTo>
                <a:cubicBezTo>
                  <a:pt x="7344" y="3753"/>
                  <a:pt x="7389" y="3691"/>
                  <a:pt x="7424" y="3579"/>
                </a:cubicBezTo>
                <a:cubicBezTo>
                  <a:pt x="7596" y="3024"/>
                  <a:pt x="7541" y="2361"/>
                  <a:pt x="7447" y="1799"/>
                </a:cubicBezTo>
                <a:cubicBezTo>
                  <a:pt x="7407" y="1561"/>
                  <a:pt x="7360" y="1284"/>
                  <a:pt x="7210" y="1086"/>
                </a:cubicBezTo>
                <a:cubicBezTo>
                  <a:pt x="7172" y="1036"/>
                  <a:pt x="7127" y="991"/>
                  <a:pt x="7087" y="943"/>
                </a:cubicBezTo>
                <a:cubicBezTo>
                  <a:pt x="7068" y="920"/>
                  <a:pt x="7052" y="886"/>
                  <a:pt x="7026" y="872"/>
                </a:cubicBezTo>
                <a:cubicBezTo>
                  <a:pt x="7025" y="878"/>
                  <a:pt x="7023" y="885"/>
                  <a:pt x="7022" y="891"/>
                </a:cubicBezTo>
              </a:path>
              <a:path w="11825" h="4070" extrusionOk="0">
                <a:moveTo>
                  <a:pt x="5933" y="602"/>
                </a:moveTo>
                <a:cubicBezTo>
                  <a:pt x="5947" y="630"/>
                  <a:pt x="5947" y="657"/>
                  <a:pt x="5957" y="688"/>
                </a:cubicBezTo>
                <a:cubicBezTo>
                  <a:pt x="5976" y="747"/>
                  <a:pt x="6009" y="807"/>
                  <a:pt x="6046" y="856"/>
                </a:cubicBezTo>
                <a:cubicBezTo>
                  <a:pt x="6074" y="893"/>
                  <a:pt x="6108" y="924"/>
                  <a:pt x="6144" y="953"/>
                </a:cubicBezTo>
                <a:cubicBezTo>
                  <a:pt x="6168" y="972"/>
                  <a:pt x="6183" y="986"/>
                  <a:pt x="6212" y="993"/>
                </a:cubicBezTo>
              </a:path>
              <a:path w="11825" h="4070" extrusionOk="0">
                <a:moveTo>
                  <a:pt x="6241" y="633"/>
                </a:moveTo>
                <a:cubicBezTo>
                  <a:pt x="6217" y="691"/>
                  <a:pt x="6185" y="744"/>
                  <a:pt x="6147" y="794"/>
                </a:cubicBezTo>
                <a:cubicBezTo>
                  <a:pt x="6095" y="863"/>
                  <a:pt x="6035" y="923"/>
                  <a:pt x="5968" y="977"/>
                </a:cubicBezTo>
                <a:cubicBezTo>
                  <a:pt x="5931" y="1007"/>
                  <a:pt x="5895" y="1031"/>
                  <a:pt x="5854" y="1054"/>
                </a:cubicBezTo>
              </a:path>
              <a:path w="11825" h="4070" extrusionOk="0">
                <a:moveTo>
                  <a:pt x="8025" y="1925"/>
                </a:moveTo>
                <a:cubicBezTo>
                  <a:pt x="8003" y="1926"/>
                  <a:pt x="7979" y="1925"/>
                  <a:pt x="7958" y="1928"/>
                </a:cubicBezTo>
                <a:cubicBezTo>
                  <a:pt x="7954" y="1930"/>
                  <a:pt x="7951" y="1931"/>
                  <a:pt x="7947" y="1933"/>
                </a:cubicBezTo>
                <a:cubicBezTo>
                  <a:pt x="7985" y="1980"/>
                  <a:pt x="8006" y="2018"/>
                  <a:pt x="8064" y="2051"/>
                </a:cubicBezTo>
                <a:cubicBezTo>
                  <a:pt x="8201" y="2129"/>
                  <a:pt x="8344" y="2136"/>
                  <a:pt x="8495" y="2095"/>
                </a:cubicBezTo>
                <a:cubicBezTo>
                  <a:pt x="8589" y="2070"/>
                  <a:pt x="8681" y="2020"/>
                  <a:pt x="8761" y="1966"/>
                </a:cubicBezTo>
                <a:cubicBezTo>
                  <a:pt x="9294" y="1608"/>
                  <a:pt x="9609" y="1037"/>
                  <a:pt x="10243" y="821"/>
                </a:cubicBezTo>
                <a:cubicBezTo>
                  <a:pt x="10412" y="763"/>
                  <a:pt x="10605" y="715"/>
                  <a:pt x="10785" y="733"/>
                </a:cubicBezTo>
                <a:cubicBezTo>
                  <a:pt x="10816" y="736"/>
                  <a:pt x="10819" y="745"/>
                  <a:pt x="10847" y="759"/>
                </a:cubicBezTo>
                <a:cubicBezTo>
                  <a:pt x="10843" y="759"/>
                  <a:pt x="10839" y="758"/>
                  <a:pt x="10835" y="758"/>
                </a:cubicBezTo>
              </a:path>
              <a:path w="11825" h="4070" extrusionOk="0">
                <a:moveTo>
                  <a:pt x="10817" y="531"/>
                </a:moveTo>
                <a:cubicBezTo>
                  <a:pt x="10850" y="533"/>
                  <a:pt x="10864" y="536"/>
                  <a:pt x="10887" y="561"/>
                </a:cubicBezTo>
                <a:cubicBezTo>
                  <a:pt x="10918" y="595"/>
                  <a:pt x="10951" y="637"/>
                  <a:pt x="10972" y="678"/>
                </a:cubicBezTo>
                <a:cubicBezTo>
                  <a:pt x="10986" y="706"/>
                  <a:pt x="10989" y="747"/>
                  <a:pt x="10972" y="775"/>
                </a:cubicBezTo>
                <a:cubicBezTo>
                  <a:pt x="10945" y="819"/>
                  <a:pt x="10898" y="853"/>
                  <a:pt x="10860" y="887"/>
                </a:cubicBezTo>
                <a:cubicBezTo>
                  <a:pt x="10824" y="919"/>
                  <a:pt x="10786" y="943"/>
                  <a:pt x="10743" y="964"/>
                </a:cubicBezTo>
                <a:cubicBezTo>
                  <a:pt x="10732" y="970"/>
                  <a:pt x="10728" y="972"/>
                  <a:pt x="10723" y="979"/>
                </a:cubicBezTo>
              </a:path>
              <a:path w="11825" h="4070" extrusionOk="0">
                <a:moveTo>
                  <a:pt x="11221" y="851"/>
                </a:moveTo>
                <a:cubicBezTo>
                  <a:pt x="11219" y="823"/>
                  <a:pt x="11224" y="823"/>
                  <a:pt x="11194" y="813"/>
                </a:cubicBezTo>
                <a:cubicBezTo>
                  <a:pt x="11155" y="799"/>
                  <a:pt x="11109" y="837"/>
                  <a:pt x="11083" y="861"/>
                </a:cubicBezTo>
                <a:cubicBezTo>
                  <a:pt x="11033" y="908"/>
                  <a:pt x="10992" y="973"/>
                  <a:pt x="10997" y="1043"/>
                </a:cubicBezTo>
                <a:cubicBezTo>
                  <a:pt x="11001" y="1098"/>
                  <a:pt x="11033" y="1144"/>
                  <a:pt x="11085" y="1162"/>
                </a:cubicBezTo>
                <a:cubicBezTo>
                  <a:pt x="11152" y="1185"/>
                  <a:pt x="11225" y="1166"/>
                  <a:pt x="11288" y="1141"/>
                </a:cubicBezTo>
                <a:cubicBezTo>
                  <a:pt x="11378" y="1105"/>
                  <a:pt x="11457" y="1033"/>
                  <a:pt x="11497" y="944"/>
                </a:cubicBezTo>
                <a:cubicBezTo>
                  <a:pt x="11537" y="856"/>
                  <a:pt x="11485" y="787"/>
                  <a:pt x="11414" y="736"/>
                </a:cubicBezTo>
                <a:cubicBezTo>
                  <a:pt x="11364" y="700"/>
                  <a:pt x="11312" y="694"/>
                  <a:pt x="11253" y="681"/>
                </a:cubicBezTo>
              </a:path>
              <a:path w="11825" h="4070" extrusionOk="0">
                <a:moveTo>
                  <a:pt x="5461" y="1586"/>
                </a:moveTo>
                <a:cubicBezTo>
                  <a:pt x="5331" y="1523"/>
                  <a:pt x="5204" y="1499"/>
                  <a:pt x="5058" y="1488"/>
                </a:cubicBezTo>
                <a:cubicBezTo>
                  <a:pt x="4571" y="1450"/>
                  <a:pt x="4087" y="1449"/>
                  <a:pt x="3600" y="1492"/>
                </a:cubicBezTo>
                <a:cubicBezTo>
                  <a:pt x="3221" y="1525"/>
                  <a:pt x="2842" y="1557"/>
                  <a:pt x="2464" y="1595"/>
                </a:cubicBezTo>
                <a:cubicBezTo>
                  <a:pt x="2218" y="1620"/>
                  <a:pt x="1968" y="1627"/>
                  <a:pt x="1724" y="1669"/>
                </a:cubicBezTo>
                <a:cubicBezTo>
                  <a:pt x="1663" y="1680"/>
                  <a:pt x="1618" y="1694"/>
                  <a:pt x="1567" y="1725"/>
                </a:cubicBezTo>
                <a:cubicBezTo>
                  <a:pt x="1566" y="1729"/>
                  <a:pt x="1565" y="1733"/>
                  <a:pt x="1564" y="1737"/>
                </a:cubicBezTo>
                <a:cubicBezTo>
                  <a:pt x="1626" y="1787"/>
                  <a:pt x="1668" y="1816"/>
                  <a:pt x="1751" y="1841"/>
                </a:cubicBezTo>
                <a:cubicBezTo>
                  <a:pt x="2139" y="1958"/>
                  <a:pt x="2574" y="1968"/>
                  <a:pt x="2975" y="1985"/>
                </a:cubicBezTo>
                <a:cubicBezTo>
                  <a:pt x="3231" y="1996"/>
                  <a:pt x="3486" y="2010"/>
                  <a:pt x="3742" y="2018"/>
                </a:cubicBezTo>
                <a:cubicBezTo>
                  <a:pt x="3947" y="2024"/>
                  <a:pt x="4153" y="2027"/>
                  <a:pt x="4358" y="2026"/>
                </a:cubicBezTo>
                <a:cubicBezTo>
                  <a:pt x="4709" y="2024"/>
                  <a:pt x="5085" y="2012"/>
                  <a:pt x="5428" y="1934"/>
                </a:cubicBezTo>
                <a:cubicBezTo>
                  <a:pt x="5514" y="1914"/>
                  <a:pt x="5634" y="1886"/>
                  <a:pt x="5706" y="1831"/>
                </a:cubicBezTo>
                <a:cubicBezTo>
                  <a:pt x="5736" y="1802"/>
                  <a:pt x="5746" y="1794"/>
                  <a:pt x="5754" y="1767"/>
                </a:cubicBezTo>
                <a:cubicBezTo>
                  <a:pt x="5718" y="1671"/>
                  <a:pt x="5712" y="1637"/>
                  <a:pt x="5596" y="1591"/>
                </a:cubicBezTo>
                <a:cubicBezTo>
                  <a:pt x="5438" y="1529"/>
                  <a:pt x="5265" y="1525"/>
                  <a:pt x="5098" y="1521"/>
                </a:cubicBezTo>
                <a:cubicBezTo>
                  <a:pt x="4884" y="1515"/>
                  <a:pt x="4670" y="1518"/>
                  <a:pt x="4456" y="1518"/>
                </a:cubicBezTo>
              </a:path>
              <a:path w="11825" h="4070" extrusionOk="0">
                <a:moveTo>
                  <a:pt x="5615" y="1792"/>
                </a:moveTo>
                <a:cubicBezTo>
                  <a:pt x="5624" y="1773"/>
                  <a:pt x="5637" y="1757"/>
                  <a:pt x="5647" y="1739"/>
                </a:cubicBezTo>
                <a:cubicBezTo>
                  <a:pt x="5658" y="1719"/>
                  <a:pt x="5657" y="1746"/>
                  <a:pt x="5657" y="1719"/>
                </a:cubicBezTo>
              </a:path>
              <a:path w="11825" h="4070" extrusionOk="0">
                <a:moveTo>
                  <a:pt x="5976" y="1512"/>
                </a:moveTo>
                <a:cubicBezTo>
                  <a:pt x="5982" y="1478"/>
                  <a:pt x="5973" y="1547"/>
                  <a:pt x="5973" y="1553"/>
                </a:cubicBezTo>
                <a:cubicBezTo>
                  <a:pt x="5974" y="1609"/>
                  <a:pt x="5990" y="1664"/>
                  <a:pt x="6007" y="1718"/>
                </a:cubicBezTo>
                <a:cubicBezTo>
                  <a:pt x="6026" y="1778"/>
                  <a:pt x="6057" y="1830"/>
                  <a:pt x="6094" y="1881"/>
                </a:cubicBezTo>
                <a:cubicBezTo>
                  <a:pt x="6123" y="1921"/>
                  <a:pt x="6157" y="1954"/>
                  <a:pt x="6199" y="1980"/>
                </a:cubicBezTo>
                <a:cubicBezTo>
                  <a:pt x="6216" y="1991"/>
                  <a:pt x="6259" y="2021"/>
                  <a:pt x="6282" y="2008"/>
                </a:cubicBezTo>
                <a:cubicBezTo>
                  <a:pt x="6293" y="1992"/>
                  <a:pt x="6297" y="1985"/>
                  <a:pt x="6306" y="1975"/>
                </a:cubicBezTo>
              </a:path>
              <a:path w="11825" h="4070" extrusionOk="0">
                <a:moveTo>
                  <a:pt x="6366" y="1636"/>
                </a:moveTo>
                <a:cubicBezTo>
                  <a:pt x="6334" y="1662"/>
                  <a:pt x="6312" y="1692"/>
                  <a:pt x="6283" y="1722"/>
                </a:cubicBezTo>
                <a:cubicBezTo>
                  <a:pt x="6221" y="1787"/>
                  <a:pt x="6150" y="1842"/>
                  <a:pt x="6086" y="1904"/>
                </a:cubicBezTo>
                <a:cubicBezTo>
                  <a:pt x="6021" y="1967"/>
                  <a:pt x="5942" y="2024"/>
                  <a:pt x="5884" y="2094"/>
                </a:cubicBezTo>
                <a:cubicBezTo>
                  <a:pt x="5878" y="2104"/>
                  <a:pt x="5871" y="2114"/>
                  <a:pt x="5865" y="2124"/>
                </a:cubicBezTo>
              </a:path>
              <a:path w="11825" h="4070" extrusionOk="0">
                <a:moveTo>
                  <a:pt x="6324" y="1883"/>
                </a:moveTo>
                <a:cubicBezTo>
                  <a:pt x="6345" y="1882"/>
                  <a:pt x="6352" y="1862"/>
                  <a:pt x="6373" y="1863"/>
                </a:cubicBezTo>
                <a:cubicBezTo>
                  <a:pt x="6471" y="1869"/>
                  <a:pt x="6562" y="1903"/>
                  <a:pt x="6646" y="1954"/>
                </a:cubicBezTo>
                <a:cubicBezTo>
                  <a:pt x="6747" y="2015"/>
                  <a:pt x="6841" y="2096"/>
                  <a:pt x="6932" y="2170"/>
                </a:cubicBezTo>
                <a:cubicBezTo>
                  <a:pt x="7071" y="2283"/>
                  <a:pt x="7181" y="2405"/>
                  <a:pt x="7301" y="2537"/>
                </a:cubicBezTo>
                <a:cubicBezTo>
                  <a:pt x="7491" y="2745"/>
                  <a:pt x="7725" y="2783"/>
                  <a:pt x="7997" y="2780"/>
                </a:cubicBezTo>
                <a:cubicBezTo>
                  <a:pt x="8152" y="2778"/>
                  <a:pt x="8305" y="2740"/>
                  <a:pt x="8455" y="2704"/>
                </a:cubicBezTo>
                <a:cubicBezTo>
                  <a:pt x="8564" y="2678"/>
                  <a:pt x="8674" y="2655"/>
                  <a:pt x="8779" y="2613"/>
                </a:cubicBezTo>
                <a:cubicBezTo>
                  <a:pt x="8898" y="2565"/>
                  <a:pt x="9016" y="2497"/>
                  <a:pt x="9115" y="2415"/>
                </a:cubicBezTo>
                <a:cubicBezTo>
                  <a:pt x="9265" y="2290"/>
                  <a:pt x="9355" y="2121"/>
                  <a:pt x="9515" y="2001"/>
                </a:cubicBezTo>
                <a:cubicBezTo>
                  <a:pt x="9832" y="1763"/>
                  <a:pt x="10191" y="1662"/>
                  <a:pt x="10577" y="1601"/>
                </a:cubicBezTo>
                <a:cubicBezTo>
                  <a:pt x="10733" y="1576"/>
                  <a:pt x="10891" y="1556"/>
                  <a:pt x="11045" y="1525"/>
                </a:cubicBezTo>
                <a:cubicBezTo>
                  <a:pt x="11049" y="1523"/>
                  <a:pt x="11054" y="1521"/>
                  <a:pt x="11058" y="1519"/>
                </a:cubicBezTo>
                <a:cubicBezTo>
                  <a:pt x="11033" y="1509"/>
                  <a:pt x="11001" y="1497"/>
                  <a:pt x="10974" y="1486"/>
                </a:cubicBezTo>
              </a:path>
              <a:path w="11825" h="4070" extrusionOk="0">
                <a:moveTo>
                  <a:pt x="10846" y="1429"/>
                </a:moveTo>
                <a:cubicBezTo>
                  <a:pt x="10883" y="1413"/>
                  <a:pt x="10912" y="1408"/>
                  <a:pt x="10953" y="1408"/>
                </a:cubicBezTo>
                <a:cubicBezTo>
                  <a:pt x="11011" y="1407"/>
                  <a:pt x="11070" y="1415"/>
                  <a:pt x="11127" y="1426"/>
                </a:cubicBezTo>
                <a:cubicBezTo>
                  <a:pt x="11169" y="1434"/>
                  <a:pt x="11219" y="1444"/>
                  <a:pt x="11232" y="1492"/>
                </a:cubicBezTo>
                <a:cubicBezTo>
                  <a:pt x="11245" y="1542"/>
                  <a:pt x="11194" y="1582"/>
                  <a:pt x="11161" y="1609"/>
                </a:cubicBezTo>
                <a:cubicBezTo>
                  <a:pt x="11111" y="1649"/>
                  <a:pt x="11057" y="1679"/>
                  <a:pt x="11000" y="1704"/>
                </a:cubicBezTo>
                <a:cubicBezTo>
                  <a:pt x="10978" y="1714"/>
                  <a:pt x="10958" y="1723"/>
                  <a:pt x="10936" y="1731"/>
                </a:cubicBezTo>
              </a:path>
              <a:path w="11825" h="4070" extrusionOk="0">
                <a:moveTo>
                  <a:pt x="11476" y="1373"/>
                </a:moveTo>
                <a:cubicBezTo>
                  <a:pt x="11491" y="1363"/>
                  <a:pt x="11530" y="1329"/>
                  <a:pt x="11516" y="1340"/>
                </a:cubicBezTo>
                <a:cubicBezTo>
                  <a:pt x="11512" y="1342"/>
                  <a:pt x="11509" y="1345"/>
                  <a:pt x="11505" y="1347"/>
                </a:cubicBezTo>
                <a:cubicBezTo>
                  <a:pt x="11477" y="1357"/>
                  <a:pt x="11467" y="1368"/>
                  <a:pt x="11449" y="1392"/>
                </a:cubicBezTo>
                <a:cubicBezTo>
                  <a:pt x="11429" y="1418"/>
                  <a:pt x="11409" y="1443"/>
                  <a:pt x="11420" y="1476"/>
                </a:cubicBezTo>
                <a:cubicBezTo>
                  <a:pt x="11432" y="1512"/>
                  <a:pt x="11465" y="1545"/>
                  <a:pt x="11494" y="1568"/>
                </a:cubicBezTo>
                <a:cubicBezTo>
                  <a:pt x="11516" y="1585"/>
                  <a:pt x="11560" y="1608"/>
                  <a:pt x="11590" y="1598"/>
                </a:cubicBezTo>
                <a:cubicBezTo>
                  <a:pt x="11619" y="1589"/>
                  <a:pt x="11607" y="1553"/>
                  <a:pt x="11600" y="1534"/>
                </a:cubicBezTo>
                <a:cubicBezTo>
                  <a:pt x="11579" y="1478"/>
                  <a:pt x="11537" y="1452"/>
                  <a:pt x="11489" y="1422"/>
                </a:cubicBezTo>
                <a:cubicBezTo>
                  <a:pt x="11450" y="1398"/>
                  <a:pt x="11416" y="1380"/>
                  <a:pt x="11370" y="1377"/>
                </a:cubicBezTo>
                <a:cubicBezTo>
                  <a:pt x="11328" y="1374"/>
                  <a:pt x="11297" y="1381"/>
                  <a:pt x="11257" y="1391"/>
                </a:cubicBezTo>
              </a:path>
              <a:path w="11825" h="4070" extrusionOk="0">
                <a:moveTo>
                  <a:pt x="11630" y="1443"/>
                </a:moveTo>
                <a:cubicBezTo>
                  <a:pt x="11633" y="1435"/>
                  <a:pt x="11635" y="1423"/>
                  <a:pt x="11636" y="1404"/>
                </a:cubicBezTo>
                <a:cubicBezTo>
                  <a:pt x="11636" y="1398"/>
                  <a:pt x="11637" y="1392"/>
                  <a:pt x="11637" y="1386"/>
                </a:cubicBezTo>
                <a:cubicBezTo>
                  <a:pt x="11607" y="1353"/>
                  <a:pt x="11597" y="1354"/>
                  <a:pt x="11556" y="1374"/>
                </a:cubicBezTo>
                <a:cubicBezTo>
                  <a:pt x="11497" y="1403"/>
                  <a:pt x="11453" y="1440"/>
                  <a:pt x="11408" y="1487"/>
                </a:cubicBezTo>
                <a:cubicBezTo>
                  <a:pt x="11349" y="1549"/>
                  <a:pt x="11265" y="1624"/>
                  <a:pt x="11246" y="1712"/>
                </a:cubicBezTo>
                <a:cubicBezTo>
                  <a:pt x="11235" y="1764"/>
                  <a:pt x="11257" y="1831"/>
                  <a:pt x="11294" y="1868"/>
                </a:cubicBezTo>
                <a:cubicBezTo>
                  <a:pt x="11357" y="1931"/>
                  <a:pt x="11462" y="1931"/>
                  <a:pt x="11542" y="1908"/>
                </a:cubicBezTo>
                <a:cubicBezTo>
                  <a:pt x="11619" y="1886"/>
                  <a:pt x="11691" y="1828"/>
                  <a:pt x="11737" y="1763"/>
                </a:cubicBezTo>
                <a:cubicBezTo>
                  <a:pt x="11779" y="1704"/>
                  <a:pt x="11774" y="1625"/>
                  <a:pt x="11717" y="1576"/>
                </a:cubicBezTo>
                <a:cubicBezTo>
                  <a:pt x="11637" y="1508"/>
                  <a:pt x="11475" y="1502"/>
                  <a:pt x="11378" y="1494"/>
                </a:cubicBezTo>
                <a:cubicBezTo>
                  <a:pt x="11333" y="1492"/>
                  <a:pt x="11288" y="1490"/>
                  <a:pt x="11243" y="1488"/>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309260748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110222C-9BDA-6C45-8E3B-B1D5678AC35B}" type="slidenum">
              <a:rPr lang="en-US" sz="1400" b="0">
                <a:solidFill>
                  <a:srgbClr val="000000"/>
                </a:solidFill>
                <a:cs typeface="Arial" charset="0"/>
              </a:rPr>
              <a:pPr eaLnBrk="1" hangingPunct="1"/>
              <a:t>35</a:t>
            </a:fld>
            <a:endParaRPr lang="en-US" sz="1400" b="0">
              <a:solidFill>
                <a:srgbClr val="000000"/>
              </a:solidFill>
              <a:cs typeface="Arial" charset="0"/>
            </a:endParaRPr>
          </a:p>
        </p:txBody>
      </p:sp>
      <p:sp>
        <p:nvSpPr>
          <p:cNvPr id="138242" name="Rectangle 2"/>
          <p:cNvSpPr>
            <a:spLocks noGrp="1" noChangeArrowheads="1"/>
          </p:cNvSpPr>
          <p:nvPr>
            <p:ph type="title"/>
          </p:nvPr>
        </p:nvSpPr>
        <p:spPr>
          <a:xfrm>
            <a:off x="533400" y="274638"/>
            <a:ext cx="8229600" cy="1143000"/>
          </a:xfrm>
        </p:spPr>
        <p:txBody>
          <a:bodyPr/>
          <a:lstStyle/>
          <a:p>
            <a:pPr eaLnBrk="1" hangingPunct="1"/>
            <a:r>
              <a:rPr lang="en-US">
                <a:latin typeface="Arial" charset="0"/>
              </a:rPr>
              <a:t>SVD of </a:t>
            </a:r>
            <a:r>
              <a:rPr lang="en-US" i="1">
                <a:latin typeface="Arial" charset="0"/>
              </a:rPr>
              <a:t>A </a:t>
            </a:r>
            <a:r>
              <a:rPr lang="en-US">
                <a:latin typeface="Arial" charset="0"/>
              </a:rPr>
              <a:t>(</a:t>
            </a:r>
            <a:r>
              <a:rPr lang="en-US" i="1">
                <a:latin typeface="Arial" charset="0"/>
              </a:rPr>
              <a:t>m</a:t>
            </a:r>
            <a:r>
              <a:rPr lang="en-US">
                <a:latin typeface="Arial" charset="0"/>
              </a:rPr>
              <a:t> by </a:t>
            </a:r>
            <a:r>
              <a:rPr lang="en-US" i="1">
                <a:latin typeface="Arial" charset="0"/>
              </a:rPr>
              <a:t>n</a:t>
            </a:r>
            <a:r>
              <a:rPr lang="en-US">
                <a:latin typeface="Arial" charset="0"/>
              </a:rPr>
              <a:t>): recap</a:t>
            </a:r>
          </a:p>
        </p:txBody>
      </p:sp>
      <p:sp>
        <p:nvSpPr>
          <p:cNvPr id="138243" name="Rectangle 3"/>
          <p:cNvSpPr>
            <a:spLocks noGrp="1" noChangeArrowheads="1"/>
          </p:cNvSpPr>
          <p:nvPr>
            <p:ph type="body" idx="1"/>
          </p:nvPr>
        </p:nvSpPr>
        <p:spPr>
          <a:xfrm>
            <a:off x="0" y="1600200"/>
            <a:ext cx="9144000" cy="5257800"/>
          </a:xfrm>
        </p:spPr>
        <p:txBody>
          <a:bodyPr/>
          <a:lstStyle/>
          <a:p>
            <a:pPr eaLnBrk="1" hangingPunct="1">
              <a:lnSpc>
                <a:spcPct val="90000"/>
              </a:lnSpc>
            </a:pPr>
            <a:r>
              <a:rPr lang="en-US" i="1">
                <a:latin typeface="Times New Roman" charset="0"/>
              </a:rPr>
              <a:t>A = USV</a:t>
            </a:r>
            <a:r>
              <a:rPr lang="en-US" i="1" baseline="30000">
                <a:latin typeface="Times New Roman" charset="0"/>
              </a:rPr>
              <a:t>T</a:t>
            </a:r>
            <a:r>
              <a:rPr lang="en-US" i="1">
                <a:latin typeface="Arial" charset="0"/>
              </a:rPr>
              <a:t> </a:t>
            </a:r>
            <a:r>
              <a:rPr lang="en-US">
                <a:latin typeface="Times New Roman" charset="0"/>
              </a:rPr>
              <a:t>=</a:t>
            </a:r>
            <a:r>
              <a:rPr lang="en-US">
                <a:latin typeface="Arial" charset="0"/>
              </a:rPr>
              <a:t> </a:t>
            </a:r>
            <a:r>
              <a:rPr lang="en-US" sz="2000">
                <a:latin typeface="Arial" charset="0"/>
              </a:rPr>
              <a:t>(big-"orthogonal")(diagonal)(sq-orthogonal)</a:t>
            </a:r>
          </a:p>
          <a:p>
            <a:pPr eaLnBrk="1" hangingPunct="1">
              <a:lnSpc>
                <a:spcPct val="90000"/>
              </a:lnSpc>
            </a:pPr>
            <a:endParaRPr lang="en-US">
              <a:latin typeface="Arial" charset="0"/>
            </a:endParaRPr>
          </a:p>
          <a:p>
            <a:pPr eaLnBrk="1" hangingPunct="1">
              <a:lnSpc>
                <a:spcPct val="90000"/>
              </a:lnSpc>
            </a:pPr>
            <a:r>
              <a:rPr lang="en-US" b="1" i="1">
                <a:latin typeface="Times New Roman" charset="0"/>
              </a:rPr>
              <a:t>u</a:t>
            </a:r>
            <a:r>
              <a:rPr lang="en-US" i="1" baseline="-25000">
                <a:latin typeface="Times New Roman" charset="0"/>
              </a:rPr>
              <a:t>1</a:t>
            </a:r>
            <a:r>
              <a:rPr lang="en-US" i="1">
                <a:latin typeface="Times New Roman" charset="0"/>
              </a:rPr>
              <a:t>, …, </a:t>
            </a:r>
            <a:r>
              <a:rPr lang="en-US" b="1" i="1">
                <a:latin typeface="Times New Roman" charset="0"/>
              </a:rPr>
              <a:t>u</a:t>
            </a:r>
            <a:r>
              <a:rPr lang="en-US" i="1" baseline="-25000">
                <a:latin typeface="Times New Roman" charset="0"/>
              </a:rPr>
              <a:t>m</a:t>
            </a:r>
            <a:r>
              <a:rPr lang="en-US" i="1">
                <a:latin typeface="Arial" charset="0"/>
              </a:rPr>
              <a:t> </a:t>
            </a:r>
            <a:r>
              <a:rPr lang="en-US">
                <a:latin typeface="Arial" charset="0"/>
              </a:rPr>
              <a:t>in </a:t>
            </a:r>
            <a:r>
              <a:rPr lang="en-US" i="1">
                <a:latin typeface="Times New Roman" charset="0"/>
              </a:rPr>
              <a:t>U</a:t>
            </a:r>
            <a:r>
              <a:rPr lang="en-US">
                <a:latin typeface="Arial" charset="0"/>
              </a:rPr>
              <a:t> are eigenvectors of </a:t>
            </a:r>
            <a:r>
              <a:rPr lang="en-US" i="1">
                <a:latin typeface="Times New Roman" charset="0"/>
              </a:rPr>
              <a:t>AA</a:t>
            </a:r>
            <a:r>
              <a:rPr lang="en-US" i="1" baseline="30000">
                <a:latin typeface="Times New Roman" charset="0"/>
              </a:rPr>
              <a:t>T</a:t>
            </a:r>
          </a:p>
          <a:p>
            <a:pPr eaLnBrk="1" hangingPunct="1">
              <a:lnSpc>
                <a:spcPct val="90000"/>
              </a:lnSpc>
            </a:pPr>
            <a:r>
              <a:rPr lang="en-US" b="1" i="1">
                <a:latin typeface="Times New Roman" charset="0"/>
              </a:rPr>
              <a:t>v</a:t>
            </a:r>
            <a:r>
              <a:rPr lang="en-US" i="1" baseline="-25000">
                <a:latin typeface="Times New Roman" charset="0"/>
              </a:rPr>
              <a:t>1</a:t>
            </a:r>
            <a:r>
              <a:rPr lang="en-US" i="1">
                <a:latin typeface="Times New Roman" charset="0"/>
              </a:rPr>
              <a:t>, …, </a:t>
            </a:r>
            <a:r>
              <a:rPr lang="en-US" b="1" i="1">
                <a:latin typeface="Times New Roman" charset="0"/>
              </a:rPr>
              <a:t>v</a:t>
            </a:r>
            <a:r>
              <a:rPr lang="en-US" i="1" baseline="-25000">
                <a:latin typeface="Times New Roman" charset="0"/>
              </a:rPr>
              <a:t>n</a:t>
            </a:r>
            <a:r>
              <a:rPr lang="en-US" i="1">
                <a:latin typeface="Arial" charset="0"/>
              </a:rPr>
              <a:t> </a:t>
            </a:r>
            <a:r>
              <a:rPr lang="en-US">
                <a:latin typeface="Arial" charset="0"/>
              </a:rPr>
              <a:t>in </a:t>
            </a:r>
            <a:r>
              <a:rPr lang="en-US" i="1">
                <a:latin typeface="Times New Roman" charset="0"/>
              </a:rPr>
              <a:t>V</a:t>
            </a:r>
            <a:r>
              <a:rPr lang="en-US">
                <a:latin typeface="Arial" charset="0"/>
              </a:rPr>
              <a:t> are eigenvectors of </a:t>
            </a:r>
            <a:r>
              <a:rPr lang="en-US" i="1">
                <a:latin typeface="Times New Roman" charset="0"/>
              </a:rPr>
              <a:t>A</a:t>
            </a:r>
            <a:r>
              <a:rPr lang="en-US" i="1" baseline="30000">
                <a:latin typeface="Times New Roman" charset="0"/>
              </a:rPr>
              <a:t>T</a:t>
            </a:r>
            <a:r>
              <a:rPr lang="en-US" i="1">
                <a:latin typeface="Times New Roman" charset="0"/>
              </a:rPr>
              <a:t>A</a:t>
            </a:r>
            <a:endParaRPr lang="en-US">
              <a:latin typeface="Times New Roman" charset="0"/>
            </a:endParaRPr>
          </a:p>
          <a:p>
            <a:pPr eaLnBrk="1" hangingPunct="1">
              <a:lnSpc>
                <a:spcPct val="90000"/>
              </a:lnSpc>
            </a:pPr>
            <a:r>
              <a:rPr lang="en-US" b="1" i="1">
                <a:latin typeface="Times New Roman" charset="0"/>
              </a:rPr>
              <a:t>s</a:t>
            </a:r>
            <a:r>
              <a:rPr lang="en-US" i="1" baseline="-25000">
                <a:latin typeface="Times New Roman" charset="0"/>
              </a:rPr>
              <a:t>1</a:t>
            </a:r>
            <a:r>
              <a:rPr lang="en-US" i="1">
                <a:latin typeface="Times New Roman" charset="0"/>
              </a:rPr>
              <a:t>, …, </a:t>
            </a:r>
            <a:r>
              <a:rPr lang="en-US" b="1" i="1">
                <a:latin typeface="Times New Roman" charset="0"/>
              </a:rPr>
              <a:t>s</a:t>
            </a:r>
            <a:r>
              <a:rPr lang="en-US" i="1" baseline="-25000">
                <a:latin typeface="Times New Roman" charset="0"/>
              </a:rPr>
              <a:t>n</a:t>
            </a:r>
            <a:r>
              <a:rPr lang="en-US" i="1">
                <a:latin typeface="Arial" charset="0"/>
              </a:rPr>
              <a:t> </a:t>
            </a:r>
            <a:r>
              <a:rPr lang="en-US">
                <a:latin typeface="Arial" charset="0"/>
              </a:rPr>
              <a:t>in </a:t>
            </a:r>
            <a:r>
              <a:rPr lang="en-US" i="1">
                <a:latin typeface="Times New Roman" charset="0"/>
              </a:rPr>
              <a:t>S</a:t>
            </a:r>
            <a:r>
              <a:rPr lang="en-US">
                <a:latin typeface="Arial" charset="0"/>
              </a:rPr>
              <a:t> are nonnegative singular values of </a:t>
            </a:r>
            <a:r>
              <a:rPr lang="en-US" i="1">
                <a:latin typeface="Times New Roman" charset="0"/>
              </a:rPr>
              <a:t>A</a:t>
            </a:r>
          </a:p>
          <a:p>
            <a:pPr eaLnBrk="1" hangingPunct="1">
              <a:lnSpc>
                <a:spcPct val="90000"/>
              </a:lnSpc>
            </a:pPr>
            <a:endParaRPr lang="en-US" i="1">
              <a:latin typeface="Arial" charset="0"/>
            </a:endParaRPr>
          </a:p>
          <a:p>
            <a:pPr eaLnBrk="1" hangingPunct="1">
              <a:lnSpc>
                <a:spcPct val="90000"/>
              </a:lnSpc>
            </a:pPr>
            <a:r>
              <a:rPr lang="en-US" i="1">
                <a:latin typeface="Times New Roman" charset="0"/>
              </a:rPr>
              <a:t>AV = US</a:t>
            </a:r>
            <a:r>
              <a:rPr lang="en-US" i="1">
                <a:latin typeface="Arial" charset="0"/>
              </a:rPr>
              <a:t> </a:t>
            </a:r>
            <a:r>
              <a:rPr lang="en-US">
                <a:latin typeface="Arial" charset="0"/>
              </a:rPr>
              <a:t>means each </a:t>
            </a:r>
            <a:r>
              <a:rPr lang="en-US" i="1">
                <a:latin typeface="Times New Roman" charset="0"/>
              </a:rPr>
              <a:t>A</a:t>
            </a:r>
            <a:r>
              <a:rPr lang="en-US" b="1" i="1">
                <a:latin typeface="Times New Roman" charset="0"/>
              </a:rPr>
              <a:t>v</a:t>
            </a:r>
            <a:r>
              <a:rPr lang="en-US" i="1" baseline="-25000">
                <a:latin typeface="Times New Roman" charset="0"/>
              </a:rPr>
              <a:t>i</a:t>
            </a:r>
            <a:r>
              <a:rPr lang="en-US" i="1">
                <a:latin typeface="Times New Roman" charset="0"/>
              </a:rPr>
              <a:t> =</a:t>
            </a:r>
            <a:r>
              <a:rPr lang="en-US" i="1">
                <a:latin typeface="Arial" charset="0"/>
              </a:rPr>
              <a:t> </a:t>
            </a:r>
            <a:r>
              <a:rPr lang="en-US" i="1">
                <a:latin typeface="Times New Roman" charset="0"/>
              </a:rPr>
              <a:t>s</a:t>
            </a:r>
            <a:r>
              <a:rPr lang="en-US" i="1" baseline="-25000">
                <a:latin typeface="Times New Roman" charset="0"/>
              </a:rPr>
              <a:t>i</a:t>
            </a:r>
            <a:r>
              <a:rPr lang="en-US" b="1" i="1">
                <a:latin typeface="Times New Roman" charset="0"/>
              </a:rPr>
              <a:t>u</a:t>
            </a:r>
            <a:r>
              <a:rPr lang="en-US" i="1" baseline="-25000">
                <a:latin typeface="Times New Roman" charset="0"/>
              </a:rPr>
              <a:t>i</a:t>
            </a:r>
          </a:p>
          <a:p>
            <a:pPr eaLnBrk="1" hangingPunct="1">
              <a:lnSpc>
                <a:spcPct val="90000"/>
              </a:lnSpc>
            </a:pPr>
            <a:r>
              <a:rPr lang="ja-JP" altLang="en-US">
                <a:latin typeface="Arial" charset="0"/>
              </a:rPr>
              <a:t>“</a:t>
            </a:r>
            <a:r>
              <a:rPr lang="en-US" altLang="ja-JP">
                <a:latin typeface="Arial" charset="0"/>
              </a:rPr>
              <a:t>Every </a:t>
            </a:r>
            <a:r>
              <a:rPr lang="en-US" altLang="ja-JP" i="1">
                <a:latin typeface="Times New Roman" charset="0"/>
              </a:rPr>
              <a:t>A</a:t>
            </a:r>
            <a:r>
              <a:rPr lang="en-US" altLang="ja-JP">
                <a:latin typeface="Arial" charset="0"/>
              </a:rPr>
              <a:t> is diagonalized by 2 orthogonal matrices</a:t>
            </a:r>
            <a:r>
              <a:rPr lang="ja-JP" altLang="en-US">
                <a:latin typeface="Arial" charset="0"/>
              </a:rPr>
              <a:t>”</a:t>
            </a:r>
            <a:endParaRPr lang="en-US">
              <a:latin typeface="Arial" charset="0"/>
            </a:endParaRPr>
          </a:p>
        </p:txBody>
      </p:sp>
    </p:spTree>
    <p:extLst>
      <p:ext uri="{BB962C8B-B14F-4D97-AF65-F5344CB8AC3E}">
        <p14:creationId xmlns:p14="http://schemas.microsoft.com/office/powerpoint/2010/main" val="47949981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DA1C68C-9729-C747-9821-3DACD0CBCE40}" type="slidenum">
              <a:rPr lang="en-US" sz="1400" b="0">
                <a:solidFill>
                  <a:srgbClr val="000000"/>
                </a:solidFill>
                <a:cs typeface="Arial" charset="0"/>
              </a:rPr>
              <a:pPr eaLnBrk="1" hangingPunct="1"/>
              <a:t>36</a:t>
            </a:fld>
            <a:endParaRPr lang="en-US" sz="1400" b="0">
              <a:solidFill>
                <a:srgbClr val="000000"/>
              </a:solidFill>
              <a:cs typeface="Arial" charset="0"/>
            </a:endParaRPr>
          </a:p>
        </p:txBody>
      </p:sp>
      <p:sp>
        <p:nvSpPr>
          <p:cNvPr id="140290" name="Rectangle 2"/>
          <p:cNvSpPr>
            <a:spLocks noGrp="1" noChangeArrowheads="1"/>
          </p:cNvSpPr>
          <p:nvPr>
            <p:ph type="title"/>
          </p:nvPr>
        </p:nvSpPr>
        <p:spPr/>
        <p:txBody>
          <a:bodyPr/>
          <a:lstStyle/>
          <a:p>
            <a:pPr eaLnBrk="1" hangingPunct="1"/>
            <a:r>
              <a:rPr lang="en-US">
                <a:latin typeface="Arial" charset="0"/>
              </a:rPr>
              <a:t>SVD as sum of rank-1 matrices</a:t>
            </a:r>
          </a:p>
        </p:txBody>
      </p:sp>
      <p:sp>
        <p:nvSpPr>
          <p:cNvPr id="140291" name="Rectangle 3"/>
          <p:cNvSpPr>
            <a:spLocks noGrp="1" noChangeArrowheads="1"/>
          </p:cNvSpPr>
          <p:nvPr>
            <p:ph type="body" idx="1"/>
          </p:nvPr>
        </p:nvSpPr>
        <p:spPr>
          <a:xfrm>
            <a:off x="457200" y="1600200"/>
            <a:ext cx="8229600" cy="5257800"/>
          </a:xfrm>
        </p:spPr>
        <p:txBody>
          <a:bodyPr/>
          <a:lstStyle/>
          <a:p>
            <a:pPr eaLnBrk="1" hangingPunct="1"/>
            <a:r>
              <a:rPr lang="en-US" i="1">
                <a:latin typeface="Times New Roman" charset="0"/>
              </a:rPr>
              <a:t>A = USV</a:t>
            </a:r>
            <a:r>
              <a:rPr lang="en-US" i="1" baseline="30000">
                <a:latin typeface="Times New Roman" charset="0"/>
              </a:rPr>
              <a:t>T</a:t>
            </a:r>
            <a:endParaRPr lang="en-US">
              <a:latin typeface="Arial" charset="0"/>
            </a:endParaRPr>
          </a:p>
          <a:p>
            <a:pPr eaLnBrk="1" hangingPunct="1"/>
            <a:r>
              <a:rPr lang="en-US" i="1">
                <a:latin typeface="Times New Roman" charset="0"/>
              </a:rPr>
              <a:t>A = s</a:t>
            </a:r>
            <a:r>
              <a:rPr lang="en-US" i="1" baseline="-25000">
                <a:latin typeface="Times New Roman" charset="0"/>
              </a:rPr>
              <a:t>1</a:t>
            </a:r>
            <a:r>
              <a:rPr lang="en-US" b="1" i="1">
                <a:latin typeface="Times New Roman" charset="0"/>
              </a:rPr>
              <a:t>u</a:t>
            </a:r>
            <a:r>
              <a:rPr lang="en-US" i="1" baseline="-25000">
                <a:latin typeface="Times New Roman" charset="0"/>
              </a:rPr>
              <a:t>1</a:t>
            </a:r>
            <a:r>
              <a:rPr lang="en-US" b="1" i="1">
                <a:latin typeface="Times New Roman" charset="0"/>
              </a:rPr>
              <a:t>v</a:t>
            </a:r>
            <a:r>
              <a:rPr lang="en-US" i="1" baseline="-25000">
                <a:latin typeface="Times New Roman" charset="0"/>
              </a:rPr>
              <a:t>1</a:t>
            </a:r>
            <a:r>
              <a:rPr lang="en-US" i="1" baseline="30000">
                <a:latin typeface="Times New Roman" charset="0"/>
              </a:rPr>
              <a:t>T</a:t>
            </a:r>
            <a:r>
              <a:rPr lang="en-US" i="1">
                <a:latin typeface="Times New Roman" charset="0"/>
              </a:rPr>
              <a:t> + s</a:t>
            </a:r>
            <a:r>
              <a:rPr lang="en-US" i="1" baseline="-25000">
                <a:latin typeface="Times New Roman" charset="0"/>
              </a:rPr>
              <a:t>2</a:t>
            </a:r>
            <a:r>
              <a:rPr lang="en-US" b="1" i="1">
                <a:latin typeface="Times New Roman" charset="0"/>
              </a:rPr>
              <a:t>u</a:t>
            </a:r>
            <a:r>
              <a:rPr lang="en-US" i="1" baseline="-25000">
                <a:latin typeface="Times New Roman" charset="0"/>
              </a:rPr>
              <a:t>2</a:t>
            </a:r>
            <a:r>
              <a:rPr lang="en-US" b="1" i="1">
                <a:latin typeface="Times New Roman" charset="0"/>
              </a:rPr>
              <a:t>v</a:t>
            </a:r>
            <a:r>
              <a:rPr lang="en-US" i="1" baseline="-25000">
                <a:latin typeface="Times New Roman" charset="0"/>
              </a:rPr>
              <a:t>2</a:t>
            </a:r>
            <a:r>
              <a:rPr lang="en-US" i="1" baseline="30000">
                <a:latin typeface="Times New Roman" charset="0"/>
              </a:rPr>
              <a:t>T</a:t>
            </a:r>
            <a:r>
              <a:rPr lang="en-US" i="1">
                <a:latin typeface="Times New Roman" charset="0"/>
              </a:rPr>
              <a:t> +… + s</a:t>
            </a:r>
            <a:r>
              <a:rPr lang="en-US" i="1" baseline="-25000">
                <a:latin typeface="Times New Roman" charset="0"/>
              </a:rPr>
              <a:t>n</a:t>
            </a:r>
            <a:r>
              <a:rPr lang="en-US" b="1" i="1">
                <a:latin typeface="Times New Roman" charset="0"/>
              </a:rPr>
              <a:t>u</a:t>
            </a:r>
            <a:r>
              <a:rPr lang="en-US" i="1" baseline="-25000">
                <a:latin typeface="Times New Roman" charset="0"/>
              </a:rPr>
              <a:t>n</a:t>
            </a:r>
            <a:r>
              <a:rPr lang="en-US" b="1" i="1">
                <a:latin typeface="Times New Roman" charset="0"/>
              </a:rPr>
              <a:t>v</a:t>
            </a:r>
            <a:r>
              <a:rPr lang="en-US" i="1" baseline="-25000">
                <a:latin typeface="Times New Roman" charset="0"/>
              </a:rPr>
              <a:t>n</a:t>
            </a:r>
            <a:r>
              <a:rPr lang="en-US" i="1" baseline="30000">
                <a:latin typeface="Times New Roman" charset="0"/>
              </a:rPr>
              <a:t>T</a:t>
            </a:r>
          </a:p>
          <a:p>
            <a:pPr eaLnBrk="1" hangingPunct="1"/>
            <a:r>
              <a:rPr lang="en-US" i="1">
                <a:latin typeface="Times New Roman" charset="0"/>
              </a:rPr>
              <a:t>s</a:t>
            </a:r>
            <a:r>
              <a:rPr lang="en-US" i="1" baseline="-25000">
                <a:latin typeface="Times New Roman" charset="0"/>
              </a:rPr>
              <a:t>1</a:t>
            </a:r>
            <a:r>
              <a:rPr lang="en-US" i="1">
                <a:latin typeface="Times New Roman" charset="0"/>
              </a:rPr>
              <a:t> </a:t>
            </a:r>
            <a:r>
              <a:rPr lang="en-US">
                <a:latin typeface="Arial" charset="0"/>
              </a:rPr>
              <a:t>≥ </a:t>
            </a:r>
            <a:r>
              <a:rPr lang="en-US" i="1">
                <a:latin typeface="Times New Roman" charset="0"/>
              </a:rPr>
              <a:t>s</a:t>
            </a:r>
            <a:r>
              <a:rPr lang="en-US" i="1" baseline="-25000">
                <a:latin typeface="Times New Roman" charset="0"/>
              </a:rPr>
              <a:t>2</a:t>
            </a:r>
            <a:r>
              <a:rPr lang="en-US" i="1">
                <a:latin typeface="Times New Roman" charset="0"/>
              </a:rPr>
              <a:t> </a:t>
            </a:r>
            <a:r>
              <a:rPr lang="en-US">
                <a:latin typeface="Arial" charset="0"/>
              </a:rPr>
              <a:t> ≥ … ≥ </a:t>
            </a:r>
            <a:r>
              <a:rPr lang="en-US" i="1">
                <a:latin typeface="Times New Roman" charset="0"/>
              </a:rPr>
              <a:t>s</a:t>
            </a:r>
            <a:r>
              <a:rPr lang="en-US" i="1" baseline="-25000">
                <a:latin typeface="Times New Roman" charset="0"/>
              </a:rPr>
              <a:t>n</a:t>
            </a:r>
            <a:r>
              <a:rPr lang="en-US">
                <a:latin typeface="Arial" charset="0"/>
              </a:rPr>
              <a:t> ≥ </a:t>
            </a:r>
            <a:r>
              <a:rPr lang="en-US" i="1">
                <a:latin typeface="Times New Roman" charset="0"/>
              </a:rPr>
              <a:t>0</a:t>
            </a:r>
          </a:p>
          <a:p>
            <a:pPr eaLnBrk="1" hangingPunct="1"/>
            <a:r>
              <a:rPr lang="en-US">
                <a:latin typeface="Arial" charset="0"/>
              </a:rPr>
              <a:t>What is the rank-r matrix </a:t>
            </a:r>
            <a:r>
              <a:rPr lang="en-US" i="1">
                <a:latin typeface="Times New Roman" charset="0"/>
              </a:rPr>
              <a:t>A </a:t>
            </a:r>
            <a:r>
              <a:rPr lang="en-US">
                <a:latin typeface="Arial" charset="0"/>
              </a:rPr>
              <a:t>that best approximates</a:t>
            </a:r>
            <a:r>
              <a:rPr lang="en-US">
                <a:latin typeface="Times New Roman" charset="0"/>
              </a:rPr>
              <a:t> </a:t>
            </a:r>
            <a:r>
              <a:rPr lang="en-US" i="1">
                <a:latin typeface="Times New Roman" charset="0"/>
              </a:rPr>
              <a:t>A</a:t>
            </a:r>
            <a:r>
              <a:rPr lang="en-US">
                <a:latin typeface="Times New Roman" charset="0"/>
              </a:rPr>
              <a:t> ?</a:t>
            </a:r>
          </a:p>
          <a:p>
            <a:pPr lvl="1" eaLnBrk="1" hangingPunct="1"/>
            <a:r>
              <a:rPr lang="en-US">
                <a:latin typeface="Times New Roman" charset="0"/>
                <a:ea typeface="Arial" charset="0"/>
                <a:cs typeface="Arial" charset="0"/>
              </a:rPr>
              <a:t>Minimize </a:t>
            </a:r>
          </a:p>
          <a:p>
            <a:pPr lvl="1" eaLnBrk="1" hangingPunct="1"/>
            <a:endParaRPr lang="en-US">
              <a:latin typeface="Times New Roman" charset="0"/>
              <a:ea typeface="Arial" charset="0"/>
              <a:cs typeface="Arial" charset="0"/>
            </a:endParaRPr>
          </a:p>
          <a:p>
            <a:pPr eaLnBrk="1" hangingPunct="1"/>
            <a:r>
              <a:rPr lang="en-US" i="1">
                <a:latin typeface="Times New Roman" charset="0"/>
              </a:rPr>
              <a:t>A = s</a:t>
            </a:r>
            <a:r>
              <a:rPr lang="en-US" i="1" baseline="-25000">
                <a:latin typeface="Times New Roman" charset="0"/>
              </a:rPr>
              <a:t>1</a:t>
            </a:r>
            <a:r>
              <a:rPr lang="en-US" b="1" i="1">
                <a:latin typeface="Times New Roman" charset="0"/>
              </a:rPr>
              <a:t>u</a:t>
            </a:r>
            <a:r>
              <a:rPr lang="en-US" i="1" baseline="-25000">
                <a:latin typeface="Times New Roman" charset="0"/>
              </a:rPr>
              <a:t>1</a:t>
            </a:r>
            <a:r>
              <a:rPr lang="en-US" b="1" i="1">
                <a:latin typeface="Times New Roman" charset="0"/>
              </a:rPr>
              <a:t>v</a:t>
            </a:r>
            <a:r>
              <a:rPr lang="en-US" i="1" baseline="-25000">
                <a:latin typeface="Times New Roman" charset="0"/>
              </a:rPr>
              <a:t>1</a:t>
            </a:r>
            <a:r>
              <a:rPr lang="en-US" i="1" baseline="30000">
                <a:latin typeface="Times New Roman" charset="0"/>
              </a:rPr>
              <a:t>T</a:t>
            </a:r>
            <a:r>
              <a:rPr lang="en-US" i="1">
                <a:latin typeface="Times New Roman" charset="0"/>
              </a:rPr>
              <a:t> + s</a:t>
            </a:r>
            <a:r>
              <a:rPr lang="en-US" i="1" baseline="-25000">
                <a:latin typeface="Times New Roman" charset="0"/>
              </a:rPr>
              <a:t>2</a:t>
            </a:r>
            <a:r>
              <a:rPr lang="en-US" b="1" i="1">
                <a:latin typeface="Times New Roman" charset="0"/>
              </a:rPr>
              <a:t>u</a:t>
            </a:r>
            <a:r>
              <a:rPr lang="en-US" i="1" baseline="-25000">
                <a:latin typeface="Times New Roman" charset="0"/>
              </a:rPr>
              <a:t>2</a:t>
            </a:r>
            <a:r>
              <a:rPr lang="en-US" b="1" i="1">
                <a:latin typeface="Times New Roman" charset="0"/>
              </a:rPr>
              <a:t>v</a:t>
            </a:r>
            <a:r>
              <a:rPr lang="en-US" i="1" baseline="-25000">
                <a:latin typeface="Times New Roman" charset="0"/>
              </a:rPr>
              <a:t>2</a:t>
            </a:r>
            <a:r>
              <a:rPr lang="en-US" i="1" baseline="30000">
                <a:latin typeface="Times New Roman" charset="0"/>
              </a:rPr>
              <a:t>T</a:t>
            </a:r>
            <a:r>
              <a:rPr lang="en-US" i="1">
                <a:latin typeface="Times New Roman" charset="0"/>
              </a:rPr>
              <a:t> +… + s</a:t>
            </a:r>
            <a:r>
              <a:rPr lang="en-US" i="1" baseline="-25000">
                <a:latin typeface="Times New Roman" charset="0"/>
              </a:rPr>
              <a:t>r</a:t>
            </a:r>
            <a:r>
              <a:rPr lang="en-US" b="1" i="1">
                <a:latin typeface="Times New Roman" charset="0"/>
              </a:rPr>
              <a:t>u</a:t>
            </a:r>
            <a:r>
              <a:rPr lang="en-US" i="1" baseline="-25000">
                <a:latin typeface="Times New Roman" charset="0"/>
              </a:rPr>
              <a:t>r</a:t>
            </a:r>
            <a:r>
              <a:rPr lang="en-US" b="1" i="1">
                <a:latin typeface="Times New Roman" charset="0"/>
              </a:rPr>
              <a:t>v</a:t>
            </a:r>
            <a:r>
              <a:rPr lang="en-US" i="1" baseline="-25000">
                <a:latin typeface="Times New Roman" charset="0"/>
              </a:rPr>
              <a:t>r</a:t>
            </a:r>
            <a:r>
              <a:rPr lang="en-US" i="1" baseline="30000">
                <a:latin typeface="Times New Roman" charset="0"/>
              </a:rPr>
              <a:t>T</a:t>
            </a:r>
            <a:endParaRPr lang="en-US">
              <a:latin typeface="Arial" charset="0"/>
            </a:endParaRPr>
          </a:p>
          <a:p>
            <a:pPr eaLnBrk="1" hangingPunct="1"/>
            <a:r>
              <a:rPr lang="en-US">
                <a:latin typeface="Arial" charset="0"/>
              </a:rPr>
              <a:t>Very useful for matrix approximation</a:t>
            </a:r>
          </a:p>
        </p:txBody>
      </p:sp>
      <p:sp>
        <p:nvSpPr>
          <p:cNvPr id="140292" name="Freeform 4"/>
          <p:cNvSpPr>
            <a:spLocks/>
          </p:cNvSpPr>
          <p:nvPr/>
        </p:nvSpPr>
        <p:spPr bwMode="auto">
          <a:xfrm>
            <a:off x="5514975" y="3429000"/>
            <a:ext cx="123825" cy="76200"/>
          </a:xfrm>
          <a:custGeom>
            <a:avLst/>
            <a:gdLst>
              <a:gd name="T0" fmla="*/ 0 w 78"/>
              <a:gd name="T1" fmla="*/ 2147483647 h 48"/>
              <a:gd name="T2" fmla="*/ 2147483647 w 78"/>
              <a:gd name="T3" fmla="*/ 0 h 48"/>
              <a:gd name="T4" fmla="*/ 2147483647 w 78"/>
              <a:gd name="T5" fmla="*/ 2147483647 h 48"/>
              <a:gd name="T6" fmla="*/ 0 60000 65536"/>
              <a:gd name="T7" fmla="*/ 0 60000 65536"/>
              <a:gd name="T8" fmla="*/ 0 60000 65536"/>
              <a:gd name="T9" fmla="*/ 0 w 78"/>
              <a:gd name="T10" fmla="*/ 0 h 48"/>
              <a:gd name="T11" fmla="*/ 78 w 78"/>
              <a:gd name="T12" fmla="*/ 48 h 48"/>
            </a:gdLst>
            <a:ahLst/>
            <a:cxnLst>
              <a:cxn ang="T6">
                <a:pos x="T0" y="T1"/>
              </a:cxn>
              <a:cxn ang="T7">
                <a:pos x="T2" y="T3"/>
              </a:cxn>
              <a:cxn ang="T8">
                <a:pos x="T4" y="T5"/>
              </a:cxn>
            </a:cxnLst>
            <a:rect l="T9" t="T10" r="T11" b="T12"/>
            <a:pathLst>
              <a:path w="78" h="48">
                <a:moveTo>
                  <a:pt x="0" y="48"/>
                </a:moveTo>
                <a:lnTo>
                  <a:pt x="42" y="0"/>
                </a:lnTo>
                <a:lnTo>
                  <a:pt x="78" y="42"/>
                </a:lnTo>
              </a:path>
            </a:pathLst>
          </a:cu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graphicFrame>
        <p:nvGraphicFramePr>
          <p:cNvPr id="140293" name="Object 2"/>
          <p:cNvGraphicFramePr>
            <a:graphicFrameLocks noChangeAspect="1"/>
          </p:cNvGraphicFramePr>
          <p:nvPr/>
        </p:nvGraphicFramePr>
        <p:xfrm>
          <a:off x="2971800" y="4495800"/>
          <a:ext cx="1828800" cy="781050"/>
        </p:xfrm>
        <a:graphic>
          <a:graphicData uri="http://schemas.openxmlformats.org/presentationml/2006/ole">
            <mc:AlternateContent xmlns:mc="http://schemas.openxmlformats.org/markup-compatibility/2006">
              <mc:Choice xmlns:v="urn:schemas-microsoft-com:vml" Requires="v">
                <p:oleObj spid="_x0000_s71700" name="Equation" r:id="rId4" imgW="1040948" imgH="444307" progId="Equation.3">
                  <p:embed/>
                </p:oleObj>
              </mc:Choice>
              <mc:Fallback>
                <p:oleObj name="Equation" r:id="rId4" imgW="1040948" imgH="44430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495800"/>
                        <a:ext cx="1828800" cy="781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0294" name="Freeform 6"/>
          <p:cNvSpPr>
            <a:spLocks/>
          </p:cNvSpPr>
          <p:nvPr/>
        </p:nvSpPr>
        <p:spPr bwMode="auto">
          <a:xfrm>
            <a:off x="1019175" y="5486400"/>
            <a:ext cx="123825" cy="76200"/>
          </a:xfrm>
          <a:custGeom>
            <a:avLst/>
            <a:gdLst>
              <a:gd name="T0" fmla="*/ 0 w 78"/>
              <a:gd name="T1" fmla="*/ 2147483647 h 48"/>
              <a:gd name="T2" fmla="*/ 2147483647 w 78"/>
              <a:gd name="T3" fmla="*/ 0 h 48"/>
              <a:gd name="T4" fmla="*/ 2147483647 w 78"/>
              <a:gd name="T5" fmla="*/ 2147483647 h 48"/>
              <a:gd name="T6" fmla="*/ 0 60000 65536"/>
              <a:gd name="T7" fmla="*/ 0 60000 65536"/>
              <a:gd name="T8" fmla="*/ 0 60000 65536"/>
              <a:gd name="T9" fmla="*/ 0 w 78"/>
              <a:gd name="T10" fmla="*/ 0 h 48"/>
              <a:gd name="T11" fmla="*/ 78 w 78"/>
              <a:gd name="T12" fmla="*/ 48 h 48"/>
            </a:gdLst>
            <a:ahLst/>
            <a:cxnLst>
              <a:cxn ang="T6">
                <a:pos x="T0" y="T1"/>
              </a:cxn>
              <a:cxn ang="T7">
                <a:pos x="T2" y="T3"/>
              </a:cxn>
              <a:cxn ang="T8">
                <a:pos x="T4" y="T5"/>
              </a:cxn>
            </a:cxnLst>
            <a:rect l="T9" t="T10" r="T11" b="T12"/>
            <a:pathLst>
              <a:path w="78" h="48">
                <a:moveTo>
                  <a:pt x="0" y="48"/>
                </a:moveTo>
                <a:lnTo>
                  <a:pt x="42" y="0"/>
                </a:lnTo>
                <a:lnTo>
                  <a:pt x="78" y="42"/>
                </a:lnTo>
              </a:path>
            </a:pathLst>
          </a:cu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140295" name="Comment 7"/>
          <p:cNvSpPr>
            <a:spLocks noRot="1" noChangeAspect="1" noEditPoints="1" noChangeArrowheads="1" noChangeShapeType="1" noTextEdit="1"/>
          </p:cNvSpPr>
          <p:nvPr/>
        </p:nvSpPr>
        <p:spPr bwMode="auto">
          <a:xfrm>
            <a:off x="431800" y="1212850"/>
            <a:ext cx="4297363" cy="4219575"/>
          </a:xfrm>
          <a:custGeom>
            <a:avLst/>
            <a:gdLst>
              <a:gd name="T0" fmla="*/ 2147483647 w 11936"/>
              <a:gd name="T1" fmla="*/ 2147483647 h 11724"/>
              <a:gd name="T2" fmla="*/ 2147483647 w 11936"/>
              <a:gd name="T3" fmla="*/ 2147483647 h 11724"/>
              <a:gd name="T4" fmla="*/ 2147483647 w 11936"/>
              <a:gd name="T5" fmla="*/ 2147483647 h 11724"/>
              <a:gd name="T6" fmla="*/ 2147483647 w 11936"/>
              <a:gd name="T7" fmla="*/ 2147483647 h 11724"/>
              <a:gd name="T8" fmla="*/ 2147483647 w 11936"/>
              <a:gd name="T9" fmla="*/ 2147483647 h 11724"/>
              <a:gd name="T10" fmla="*/ 2147483647 w 11936"/>
              <a:gd name="T11" fmla="*/ 2147483647 h 11724"/>
              <a:gd name="T12" fmla="*/ 2147483647 w 11936"/>
              <a:gd name="T13" fmla="*/ 2147483647 h 11724"/>
              <a:gd name="T14" fmla="*/ 2147483647 w 11936"/>
              <a:gd name="T15" fmla="*/ 2147483647 h 11724"/>
              <a:gd name="T16" fmla="*/ 2147483647 w 11936"/>
              <a:gd name="T17" fmla="*/ 2147483647 h 11724"/>
              <a:gd name="T18" fmla="*/ 2147483647 w 11936"/>
              <a:gd name="T19" fmla="*/ 2147483647 h 11724"/>
              <a:gd name="T20" fmla="*/ 2147483647 w 11936"/>
              <a:gd name="T21" fmla="*/ 2147483647 h 11724"/>
              <a:gd name="T22" fmla="*/ 2147483647 w 11936"/>
              <a:gd name="T23" fmla="*/ 2147483647 h 11724"/>
              <a:gd name="T24" fmla="*/ 2147483647 w 11936"/>
              <a:gd name="T25" fmla="*/ 2147483647 h 11724"/>
              <a:gd name="T26" fmla="*/ 2147483647 w 11936"/>
              <a:gd name="T27" fmla="*/ 2147483647 h 11724"/>
              <a:gd name="T28" fmla="*/ 2147483647 w 11936"/>
              <a:gd name="T29" fmla="*/ 2147483647 h 11724"/>
              <a:gd name="T30" fmla="*/ 2147483647 w 11936"/>
              <a:gd name="T31" fmla="*/ 2147483647 h 11724"/>
              <a:gd name="T32" fmla="*/ 2147483647 w 11936"/>
              <a:gd name="T33" fmla="*/ 2147483647 h 11724"/>
              <a:gd name="T34" fmla="*/ 2147483647 w 11936"/>
              <a:gd name="T35" fmla="*/ 2147483647 h 11724"/>
              <a:gd name="T36" fmla="*/ 2147483647 w 11936"/>
              <a:gd name="T37" fmla="*/ 2147483647 h 11724"/>
              <a:gd name="T38" fmla="*/ 2147483647 w 11936"/>
              <a:gd name="T39" fmla="*/ 2147483647 h 11724"/>
              <a:gd name="T40" fmla="*/ 2147483647 w 11936"/>
              <a:gd name="T41" fmla="*/ 2147483647 h 11724"/>
              <a:gd name="T42" fmla="*/ 2147483647 w 11936"/>
              <a:gd name="T43" fmla="*/ 2147483647 h 11724"/>
              <a:gd name="T44" fmla="*/ 2147483647 w 11936"/>
              <a:gd name="T45" fmla="*/ 2147483647 h 11724"/>
              <a:gd name="T46" fmla="*/ 2147483647 w 11936"/>
              <a:gd name="T47" fmla="*/ 2147483647 h 11724"/>
              <a:gd name="T48" fmla="*/ 2147483647 w 11936"/>
              <a:gd name="T49" fmla="*/ 2147483647 h 11724"/>
              <a:gd name="T50" fmla="*/ 2147483647 w 11936"/>
              <a:gd name="T51" fmla="*/ 2147483647 h 11724"/>
              <a:gd name="T52" fmla="*/ 2147483647 w 11936"/>
              <a:gd name="T53" fmla="*/ 2147483647 h 11724"/>
              <a:gd name="T54" fmla="*/ 2147483647 w 11936"/>
              <a:gd name="T55" fmla="*/ 2147483647 h 11724"/>
              <a:gd name="T56" fmla="*/ 2147483647 w 11936"/>
              <a:gd name="T57" fmla="*/ 2147483647 h 11724"/>
              <a:gd name="T58" fmla="*/ 2147483647 w 11936"/>
              <a:gd name="T59" fmla="*/ 2147483647 h 11724"/>
              <a:gd name="T60" fmla="*/ 2147483647 w 11936"/>
              <a:gd name="T61" fmla="*/ 2147483647 h 11724"/>
              <a:gd name="T62" fmla="*/ 2147483647 w 11936"/>
              <a:gd name="T63" fmla="*/ 2147483647 h 11724"/>
              <a:gd name="T64" fmla="*/ 2147483647 w 11936"/>
              <a:gd name="T65" fmla="*/ 2147483647 h 11724"/>
              <a:gd name="T66" fmla="*/ 2147483647 w 11936"/>
              <a:gd name="T67" fmla="*/ 2147483647 h 11724"/>
              <a:gd name="T68" fmla="*/ 2147483647 w 11936"/>
              <a:gd name="T69" fmla="*/ 2147483647 h 11724"/>
              <a:gd name="T70" fmla="*/ 2147483647 w 11936"/>
              <a:gd name="T71" fmla="*/ 2147483647 h 11724"/>
              <a:gd name="T72" fmla="*/ 2147483647 w 11936"/>
              <a:gd name="T73" fmla="*/ 2147483647 h 11724"/>
              <a:gd name="T74" fmla="*/ 2147483647 w 11936"/>
              <a:gd name="T75" fmla="*/ 2147483647 h 11724"/>
              <a:gd name="T76" fmla="*/ 2147483647 w 11936"/>
              <a:gd name="T77" fmla="*/ 2147483647 h 11724"/>
              <a:gd name="T78" fmla="*/ 2147483647 w 11936"/>
              <a:gd name="T79" fmla="*/ 2147483647 h 11724"/>
              <a:gd name="T80" fmla="*/ 2147483647 w 11936"/>
              <a:gd name="T81" fmla="*/ 2147483647 h 11724"/>
              <a:gd name="T82" fmla="*/ 2147483647 w 11936"/>
              <a:gd name="T83" fmla="*/ 2147483647 h 11724"/>
              <a:gd name="T84" fmla="*/ 2147483647 w 11936"/>
              <a:gd name="T85" fmla="*/ 2147483647 h 11724"/>
              <a:gd name="T86" fmla="*/ 2147483647 w 11936"/>
              <a:gd name="T87" fmla="*/ 2147483647 h 11724"/>
              <a:gd name="T88" fmla="*/ 2147483647 w 11936"/>
              <a:gd name="T89" fmla="*/ 2147483647 h 117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936"/>
              <a:gd name="T136" fmla="*/ 0 h 11724"/>
              <a:gd name="T137" fmla="*/ 11936 w 11936"/>
              <a:gd name="T138" fmla="*/ 11724 h 1172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936" h="11724" extrusionOk="0">
                <a:moveTo>
                  <a:pt x="1242" y="2743"/>
                </a:moveTo>
                <a:cubicBezTo>
                  <a:pt x="1196" y="2731"/>
                  <a:pt x="1153" y="2720"/>
                  <a:pt x="1107" y="2707"/>
                </a:cubicBezTo>
                <a:cubicBezTo>
                  <a:pt x="1098" y="2704"/>
                  <a:pt x="1089" y="2702"/>
                  <a:pt x="1080" y="2699"/>
                </a:cubicBezTo>
                <a:cubicBezTo>
                  <a:pt x="1102" y="2703"/>
                  <a:pt x="1026" y="2687"/>
                  <a:pt x="1047" y="2692"/>
                </a:cubicBezTo>
                <a:cubicBezTo>
                  <a:pt x="1348" y="2760"/>
                  <a:pt x="1672" y="2743"/>
                  <a:pt x="1978" y="2754"/>
                </a:cubicBezTo>
                <a:cubicBezTo>
                  <a:pt x="2791" y="2782"/>
                  <a:pt x="3599" y="2787"/>
                  <a:pt x="4412" y="2756"/>
                </a:cubicBezTo>
                <a:cubicBezTo>
                  <a:pt x="4922" y="2736"/>
                  <a:pt x="5433" y="2717"/>
                  <a:pt x="5943" y="2689"/>
                </a:cubicBezTo>
                <a:cubicBezTo>
                  <a:pt x="6042" y="2684"/>
                  <a:pt x="6140" y="2672"/>
                  <a:pt x="6239" y="2662"/>
                </a:cubicBezTo>
              </a:path>
              <a:path w="11936" h="11724" extrusionOk="0">
                <a:moveTo>
                  <a:pt x="8805" y="376"/>
                </a:moveTo>
                <a:cubicBezTo>
                  <a:pt x="8776" y="375"/>
                  <a:pt x="8789" y="348"/>
                  <a:pt x="8756" y="371"/>
                </a:cubicBezTo>
                <a:cubicBezTo>
                  <a:pt x="8732" y="388"/>
                  <a:pt x="8707" y="419"/>
                  <a:pt x="8688" y="441"/>
                </a:cubicBezTo>
                <a:cubicBezTo>
                  <a:pt x="8630" y="509"/>
                  <a:pt x="8580" y="585"/>
                  <a:pt x="8539" y="665"/>
                </a:cubicBezTo>
                <a:cubicBezTo>
                  <a:pt x="8473" y="795"/>
                  <a:pt x="8422" y="933"/>
                  <a:pt x="8385" y="1074"/>
                </a:cubicBezTo>
                <a:cubicBezTo>
                  <a:pt x="8347" y="1220"/>
                  <a:pt x="8327" y="1368"/>
                  <a:pt x="8313" y="1518"/>
                </a:cubicBezTo>
                <a:cubicBezTo>
                  <a:pt x="8302" y="1639"/>
                  <a:pt x="8295" y="1761"/>
                  <a:pt x="8294" y="1882"/>
                </a:cubicBezTo>
                <a:cubicBezTo>
                  <a:pt x="8293" y="2033"/>
                  <a:pt x="8294" y="2204"/>
                  <a:pt x="8371" y="2340"/>
                </a:cubicBezTo>
                <a:cubicBezTo>
                  <a:pt x="8401" y="2393"/>
                  <a:pt x="8449" y="2430"/>
                  <a:pt x="8509" y="2435"/>
                </a:cubicBezTo>
                <a:cubicBezTo>
                  <a:pt x="8558" y="2434"/>
                  <a:pt x="8574" y="2434"/>
                  <a:pt x="8602" y="2412"/>
                </a:cubicBezTo>
              </a:path>
              <a:path w="11936" h="11724" extrusionOk="0">
                <a:moveTo>
                  <a:pt x="10480" y="41"/>
                </a:moveTo>
                <a:cubicBezTo>
                  <a:pt x="10483" y="20"/>
                  <a:pt x="10483" y="15"/>
                  <a:pt x="10486" y="3"/>
                </a:cubicBezTo>
                <a:cubicBezTo>
                  <a:pt x="10506" y="10"/>
                  <a:pt x="10523" y="6"/>
                  <a:pt x="10545" y="22"/>
                </a:cubicBezTo>
                <a:cubicBezTo>
                  <a:pt x="10616" y="73"/>
                  <a:pt x="10653" y="156"/>
                  <a:pt x="10689" y="234"/>
                </a:cubicBezTo>
                <a:cubicBezTo>
                  <a:pt x="10813" y="502"/>
                  <a:pt x="10908" y="792"/>
                  <a:pt x="10982" y="1078"/>
                </a:cubicBezTo>
                <a:cubicBezTo>
                  <a:pt x="11012" y="1195"/>
                  <a:pt x="11034" y="1317"/>
                  <a:pt x="11036" y="1439"/>
                </a:cubicBezTo>
                <a:cubicBezTo>
                  <a:pt x="11038" y="1530"/>
                  <a:pt x="11028" y="1627"/>
                  <a:pt x="11001" y="1714"/>
                </a:cubicBezTo>
                <a:cubicBezTo>
                  <a:pt x="10977" y="1793"/>
                  <a:pt x="10941" y="1873"/>
                  <a:pt x="10902" y="1946"/>
                </a:cubicBezTo>
                <a:cubicBezTo>
                  <a:pt x="10871" y="2003"/>
                  <a:pt x="10833" y="2056"/>
                  <a:pt x="10801" y="2112"/>
                </a:cubicBezTo>
                <a:cubicBezTo>
                  <a:pt x="10790" y="2131"/>
                  <a:pt x="10762" y="2167"/>
                  <a:pt x="10785" y="2188"/>
                </a:cubicBezTo>
                <a:cubicBezTo>
                  <a:pt x="10798" y="2179"/>
                  <a:pt x="10805" y="2174"/>
                  <a:pt x="10815" y="2167"/>
                </a:cubicBezTo>
              </a:path>
              <a:path w="11936" h="11724" extrusionOk="0">
                <a:moveTo>
                  <a:pt x="11935" y="718"/>
                </a:moveTo>
                <a:cubicBezTo>
                  <a:pt x="11931" y="696"/>
                  <a:pt x="11937" y="683"/>
                  <a:pt x="11918" y="668"/>
                </a:cubicBezTo>
                <a:cubicBezTo>
                  <a:pt x="11900" y="653"/>
                  <a:pt x="11868" y="650"/>
                  <a:pt x="11846" y="648"/>
                </a:cubicBezTo>
                <a:cubicBezTo>
                  <a:pt x="11770" y="642"/>
                  <a:pt x="11674" y="655"/>
                  <a:pt x="11618" y="711"/>
                </a:cubicBezTo>
                <a:cubicBezTo>
                  <a:pt x="11554" y="775"/>
                  <a:pt x="11566" y="864"/>
                  <a:pt x="11598" y="941"/>
                </a:cubicBezTo>
                <a:cubicBezTo>
                  <a:pt x="11621" y="998"/>
                  <a:pt x="11661" y="1053"/>
                  <a:pt x="11699" y="1100"/>
                </a:cubicBezTo>
                <a:cubicBezTo>
                  <a:pt x="11725" y="1133"/>
                  <a:pt x="11755" y="1163"/>
                  <a:pt x="11783" y="1195"/>
                </a:cubicBezTo>
                <a:cubicBezTo>
                  <a:pt x="11805" y="1220"/>
                  <a:pt x="11801" y="1236"/>
                  <a:pt x="11772" y="1253"/>
                </a:cubicBezTo>
                <a:cubicBezTo>
                  <a:pt x="11735" y="1275"/>
                  <a:pt x="11682" y="1282"/>
                  <a:pt x="11642" y="1295"/>
                </a:cubicBezTo>
                <a:cubicBezTo>
                  <a:pt x="11588" y="1313"/>
                  <a:pt x="11530" y="1329"/>
                  <a:pt x="11473" y="1317"/>
                </a:cubicBezTo>
                <a:cubicBezTo>
                  <a:pt x="11461" y="1313"/>
                  <a:pt x="11449" y="1308"/>
                  <a:pt x="11437" y="1304"/>
                </a:cubicBezTo>
              </a:path>
              <a:path w="11936" h="11724" extrusionOk="0">
                <a:moveTo>
                  <a:pt x="3492" y="4385"/>
                </a:moveTo>
                <a:cubicBezTo>
                  <a:pt x="3479" y="4376"/>
                  <a:pt x="3467" y="4366"/>
                  <a:pt x="3454" y="4357"/>
                </a:cubicBezTo>
                <a:cubicBezTo>
                  <a:pt x="3480" y="4365"/>
                  <a:pt x="3506" y="4374"/>
                  <a:pt x="3532" y="4381"/>
                </a:cubicBezTo>
                <a:cubicBezTo>
                  <a:pt x="3652" y="4411"/>
                  <a:pt x="3776" y="4427"/>
                  <a:pt x="3899" y="4440"/>
                </a:cubicBezTo>
                <a:cubicBezTo>
                  <a:pt x="4173" y="4470"/>
                  <a:pt x="4445" y="4498"/>
                  <a:pt x="4718" y="4538"/>
                </a:cubicBezTo>
                <a:cubicBezTo>
                  <a:pt x="4948" y="4572"/>
                  <a:pt x="5171" y="4583"/>
                  <a:pt x="5402" y="4563"/>
                </a:cubicBezTo>
                <a:cubicBezTo>
                  <a:pt x="5524" y="4552"/>
                  <a:pt x="5653" y="4538"/>
                  <a:pt x="5769" y="4498"/>
                </a:cubicBezTo>
                <a:cubicBezTo>
                  <a:pt x="5789" y="4491"/>
                  <a:pt x="5807" y="4486"/>
                  <a:pt x="5817" y="4465"/>
                </a:cubicBezTo>
                <a:cubicBezTo>
                  <a:pt x="5815" y="4458"/>
                  <a:pt x="5812" y="4452"/>
                  <a:pt x="5810" y="4445"/>
                </a:cubicBezTo>
              </a:path>
              <a:path w="11936" h="11724" extrusionOk="0">
                <a:moveTo>
                  <a:pt x="3475" y="4636"/>
                </a:moveTo>
                <a:cubicBezTo>
                  <a:pt x="3445" y="4613"/>
                  <a:pt x="3388" y="4634"/>
                  <a:pt x="3435" y="4604"/>
                </a:cubicBezTo>
                <a:cubicBezTo>
                  <a:pt x="3518" y="4552"/>
                  <a:pt x="3721" y="4569"/>
                  <a:pt x="3811" y="4564"/>
                </a:cubicBezTo>
                <a:cubicBezTo>
                  <a:pt x="4300" y="4535"/>
                  <a:pt x="4788" y="4552"/>
                  <a:pt x="5277" y="4549"/>
                </a:cubicBezTo>
                <a:cubicBezTo>
                  <a:pt x="5431" y="4548"/>
                  <a:pt x="5586" y="4549"/>
                  <a:pt x="5739" y="4535"/>
                </a:cubicBezTo>
                <a:cubicBezTo>
                  <a:pt x="5744" y="4534"/>
                  <a:pt x="5749" y="4532"/>
                  <a:pt x="5754" y="4531"/>
                </a:cubicBezTo>
                <a:cubicBezTo>
                  <a:pt x="5666" y="4522"/>
                  <a:pt x="5578" y="4516"/>
                  <a:pt x="5488" y="4514"/>
                </a:cubicBezTo>
                <a:cubicBezTo>
                  <a:pt x="4956" y="4500"/>
                  <a:pt x="4423" y="4513"/>
                  <a:pt x="3891" y="4520"/>
                </a:cubicBezTo>
                <a:cubicBezTo>
                  <a:pt x="3726" y="4522"/>
                  <a:pt x="3561" y="4525"/>
                  <a:pt x="3396" y="4530"/>
                </a:cubicBezTo>
                <a:cubicBezTo>
                  <a:pt x="3825" y="4530"/>
                  <a:pt x="4254" y="4529"/>
                  <a:pt x="4683" y="4539"/>
                </a:cubicBezTo>
                <a:cubicBezTo>
                  <a:pt x="5017" y="4547"/>
                  <a:pt x="5363" y="4589"/>
                  <a:pt x="5697" y="4571"/>
                </a:cubicBezTo>
                <a:cubicBezTo>
                  <a:pt x="5684" y="4569"/>
                  <a:pt x="5670" y="4567"/>
                  <a:pt x="5657" y="4565"/>
                </a:cubicBezTo>
                <a:cubicBezTo>
                  <a:pt x="4931" y="4525"/>
                  <a:pt x="4204" y="4524"/>
                  <a:pt x="3477" y="4502"/>
                </a:cubicBezTo>
                <a:cubicBezTo>
                  <a:pt x="3596" y="4493"/>
                  <a:pt x="3716" y="4488"/>
                  <a:pt x="3836" y="4486"/>
                </a:cubicBezTo>
                <a:cubicBezTo>
                  <a:pt x="4458" y="4475"/>
                  <a:pt x="5103" y="4449"/>
                  <a:pt x="5719" y="4545"/>
                </a:cubicBezTo>
                <a:cubicBezTo>
                  <a:pt x="5586" y="4552"/>
                  <a:pt x="5454" y="4554"/>
                  <a:pt x="5320" y="4553"/>
                </a:cubicBezTo>
                <a:cubicBezTo>
                  <a:pt x="4610" y="4548"/>
                  <a:pt x="3898" y="4552"/>
                  <a:pt x="3189" y="4521"/>
                </a:cubicBezTo>
                <a:cubicBezTo>
                  <a:pt x="3178" y="4520"/>
                  <a:pt x="3168" y="4518"/>
                  <a:pt x="3157" y="4517"/>
                </a:cubicBezTo>
                <a:cubicBezTo>
                  <a:pt x="3321" y="4513"/>
                  <a:pt x="3485" y="4511"/>
                  <a:pt x="3649" y="4512"/>
                </a:cubicBezTo>
                <a:cubicBezTo>
                  <a:pt x="4418" y="4515"/>
                  <a:pt x="5199" y="4569"/>
                  <a:pt x="5967" y="4522"/>
                </a:cubicBezTo>
                <a:cubicBezTo>
                  <a:pt x="5990" y="4521"/>
                  <a:pt x="6154" y="4520"/>
                  <a:pt x="6064" y="4479"/>
                </a:cubicBezTo>
                <a:cubicBezTo>
                  <a:pt x="6033" y="4465"/>
                  <a:pt x="5979" y="4463"/>
                  <a:pt x="5944" y="4454"/>
                </a:cubicBezTo>
              </a:path>
              <a:path w="11936" h="11724" extrusionOk="0">
                <a:moveTo>
                  <a:pt x="1596" y="6108"/>
                </a:moveTo>
                <a:cubicBezTo>
                  <a:pt x="1580" y="6092"/>
                  <a:pt x="1564" y="6077"/>
                  <a:pt x="1548" y="6062"/>
                </a:cubicBezTo>
                <a:cubicBezTo>
                  <a:pt x="1606" y="6053"/>
                  <a:pt x="1668" y="6036"/>
                  <a:pt x="1732" y="6031"/>
                </a:cubicBezTo>
                <a:cubicBezTo>
                  <a:pt x="2147" y="5999"/>
                  <a:pt x="2549" y="6060"/>
                  <a:pt x="2962" y="6095"/>
                </a:cubicBezTo>
                <a:cubicBezTo>
                  <a:pt x="4536" y="6229"/>
                  <a:pt x="6162" y="6107"/>
                  <a:pt x="7737" y="6049"/>
                </a:cubicBezTo>
                <a:cubicBezTo>
                  <a:pt x="8470" y="6022"/>
                  <a:pt x="9211" y="6036"/>
                  <a:pt x="9942" y="5984"/>
                </a:cubicBezTo>
                <a:cubicBezTo>
                  <a:pt x="10052" y="5976"/>
                  <a:pt x="10140" y="5950"/>
                  <a:pt x="10245" y="5923"/>
                </a:cubicBezTo>
              </a:path>
              <a:path w="11936" h="11724" extrusionOk="0">
                <a:moveTo>
                  <a:pt x="1309" y="7756"/>
                </a:moveTo>
                <a:cubicBezTo>
                  <a:pt x="1331" y="7730"/>
                  <a:pt x="1356" y="7713"/>
                  <a:pt x="1374" y="7681"/>
                </a:cubicBezTo>
                <a:cubicBezTo>
                  <a:pt x="1372" y="7676"/>
                  <a:pt x="1371" y="7671"/>
                  <a:pt x="1369" y="7666"/>
                </a:cubicBezTo>
                <a:cubicBezTo>
                  <a:pt x="1260" y="7667"/>
                  <a:pt x="1157" y="7672"/>
                  <a:pt x="1048" y="7687"/>
                </a:cubicBezTo>
                <a:cubicBezTo>
                  <a:pt x="855" y="7713"/>
                  <a:pt x="562" y="7713"/>
                  <a:pt x="389" y="7813"/>
                </a:cubicBezTo>
                <a:cubicBezTo>
                  <a:pt x="302" y="7863"/>
                  <a:pt x="309" y="7936"/>
                  <a:pt x="308" y="8032"/>
                </a:cubicBezTo>
                <a:cubicBezTo>
                  <a:pt x="306" y="8315"/>
                  <a:pt x="326" y="8600"/>
                  <a:pt x="333" y="8883"/>
                </a:cubicBezTo>
                <a:cubicBezTo>
                  <a:pt x="344" y="9333"/>
                  <a:pt x="346" y="9787"/>
                  <a:pt x="311" y="10235"/>
                </a:cubicBezTo>
                <a:cubicBezTo>
                  <a:pt x="286" y="10549"/>
                  <a:pt x="260" y="10887"/>
                  <a:pt x="129" y="11178"/>
                </a:cubicBezTo>
                <a:cubicBezTo>
                  <a:pt x="106" y="11229"/>
                  <a:pt x="-15" y="11370"/>
                  <a:pt x="1" y="11427"/>
                </a:cubicBezTo>
                <a:cubicBezTo>
                  <a:pt x="16" y="11481"/>
                  <a:pt x="145" y="11517"/>
                  <a:pt x="186" y="11533"/>
                </a:cubicBezTo>
                <a:cubicBezTo>
                  <a:pt x="481" y="11649"/>
                  <a:pt x="806" y="11695"/>
                  <a:pt x="1120" y="11723"/>
                </a:cubicBezTo>
              </a:path>
            </a:pathLst>
          </a:custGeom>
          <a:noFill/>
          <a:ln w="19050" cap="rnd">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296" name="Comment 8"/>
          <p:cNvSpPr>
            <a:spLocks noRot="1" noChangeAspect="1" noEditPoints="1" noChangeArrowheads="1" noChangeShapeType="1" noTextEdit="1"/>
          </p:cNvSpPr>
          <p:nvPr/>
        </p:nvSpPr>
        <p:spPr bwMode="auto">
          <a:xfrm>
            <a:off x="7265988" y="1130300"/>
            <a:ext cx="212725" cy="173038"/>
          </a:xfrm>
          <a:custGeom>
            <a:avLst/>
            <a:gdLst>
              <a:gd name="T0" fmla="*/ 2147483647 w 594"/>
              <a:gd name="T1" fmla="*/ 2147483647 h 482"/>
              <a:gd name="T2" fmla="*/ 2147483647 w 594"/>
              <a:gd name="T3" fmla="*/ 2147483647 h 482"/>
              <a:gd name="T4" fmla="*/ 0 w 594"/>
              <a:gd name="T5" fmla="*/ 2147483647 h 482"/>
              <a:gd name="T6" fmla="*/ 2147483647 w 594"/>
              <a:gd name="T7" fmla="*/ 2147483647 h 482"/>
              <a:gd name="T8" fmla="*/ 2147483647 w 594"/>
              <a:gd name="T9" fmla="*/ 2147483647 h 482"/>
              <a:gd name="T10" fmla="*/ 2147483647 w 594"/>
              <a:gd name="T11" fmla="*/ 2147483647 h 482"/>
              <a:gd name="T12" fmla="*/ 2147483647 w 594"/>
              <a:gd name="T13" fmla="*/ 2147483647 h 482"/>
              <a:gd name="T14" fmla="*/ 2147483647 w 594"/>
              <a:gd name="T15" fmla="*/ 2147483647 h 482"/>
              <a:gd name="T16" fmla="*/ 2147483647 w 594"/>
              <a:gd name="T17" fmla="*/ 0 h 4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4"/>
              <a:gd name="T28" fmla="*/ 0 h 482"/>
              <a:gd name="T29" fmla="*/ 594 w 594"/>
              <a:gd name="T30" fmla="*/ 482 h 4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4" h="482" extrusionOk="0">
                <a:moveTo>
                  <a:pt x="40" y="34"/>
                </a:moveTo>
                <a:cubicBezTo>
                  <a:pt x="17" y="34"/>
                  <a:pt x="21" y="22"/>
                  <a:pt x="12" y="65"/>
                </a:cubicBezTo>
                <a:cubicBezTo>
                  <a:pt x="4" y="104"/>
                  <a:pt x="-1" y="145"/>
                  <a:pt x="0" y="185"/>
                </a:cubicBezTo>
                <a:cubicBezTo>
                  <a:pt x="2" y="238"/>
                  <a:pt x="16" y="292"/>
                  <a:pt x="43" y="338"/>
                </a:cubicBezTo>
                <a:cubicBezTo>
                  <a:pt x="100" y="435"/>
                  <a:pt x="228" y="496"/>
                  <a:pt x="339" y="477"/>
                </a:cubicBezTo>
                <a:cubicBezTo>
                  <a:pt x="396" y="467"/>
                  <a:pt x="448" y="429"/>
                  <a:pt x="485" y="386"/>
                </a:cubicBezTo>
                <a:cubicBezTo>
                  <a:pt x="529" y="335"/>
                  <a:pt x="556" y="275"/>
                  <a:pt x="573" y="210"/>
                </a:cubicBezTo>
                <a:cubicBezTo>
                  <a:pt x="585" y="164"/>
                  <a:pt x="596" y="113"/>
                  <a:pt x="590" y="65"/>
                </a:cubicBezTo>
                <a:cubicBezTo>
                  <a:pt x="587" y="42"/>
                  <a:pt x="586" y="22"/>
                  <a:pt x="582" y="0"/>
                </a:cubicBezTo>
              </a:path>
            </a:pathLst>
          </a:custGeom>
          <a:noFill/>
          <a:ln w="19050" cap="rnd">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297" name="Comment 9"/>
          <p:cNvSpPr>
            <a:spLocks noRot="1" noChangeAspect="1" noEditPoints="1" noChangeArrowheads="1" noChangeShapeType="1" noTextEdit="1"/>
          </p:cNvSpPr>
          <p:nvPr/>
        </p:nvSpPr>
        <p:spPr bwMode="auto">
          <a:xfrm>
            <a:off x="7724775" y="1171575"/>
            <a:ext cx="131763" cy="171450"/>
          </a:xfrm>
          <a:custGeom>
            <a:avLst/>
            <a:gdLst>
              <a:gd name="T0" fmla="*/ 2147483647 w 368"/>
              <a:gd name="T1" fmla="*/ 2147483647 h 475"/>
              <a:gd name="T2" fmla="*/ 2147483647 w 368"/>
              <a:gd name="T3" fmla="*/ 0 h 475"/>
              <a:gd name="T4" fmla="*/ 2147483647 w 368"/>
              <a:gd name="T5" fmla="*/ 2147483647 h 475"/>
              <a:gd name="T6" fmla="*/ 2147483647 w 368"/>
              <a:gd name="T7" fmla="*/ 2147483647 h 475"/>
              <a:gd name="T8" fmla="*/ 2147483647 w 368"/>
              <a:gd name="T9" fmla="*/ 2147483647 h 475"/>
              <a:gd name="T10" fmla="*/ 2147483647 w 368"/>
              <a:gd name="T11" fmla="*/ 2147483647 h 475"/>
              <a:gd name="T12" fmla="*/ 2147483647 w 368"/>
              <a:gd name="T13" fmla="*/ 2147483647 h 475"/>
              <a:gd name="T14" fmla="*/ 2147483647 w 368"/>
              <a:gd name="T15" fmla="*/ 2147483647 h 475"/>
              <a:gd name="T16" fmla="*/ 2147483647 w 368"/>
              <a:gd name="T17" fmla="*/ 2147483647 h 475"/>
              <a:gd name="T18" fmla="*/ 2147483647 w 368"/>
              <a:gd name="T19" fmla="*/ 2147483647 h 475"/>
              <a:gd name="T20" fmla="*/ 2147483647 w 368"/>
              <a:gd name="T21" fmla="*/ 2147483647 h 475"/>
              <a:gd name="T22" fmla="*/ 2147483647 w 368"/>
              <a:gd name="T23" fmla="*/ 2147483647 h 475"/>
              <a:gd name="T24" fmla="*/ 0 w 368"/>
              <a:gd name="T25" fmla="*/ 2147483647 h 475"/>
              <a:gd name="T26" fmla="*/ 2147483647 w 368"/>
              <a:gd name="T27" fmla="*/ 2147483647 h 475"/>
              <a:gd name="T28" fmla="*/ 2147483647 w 368"/>
              <a:gd name="T29" fmla="*/ 2147483647 h 475"/>
              <a:gd name="T30" fmla="*/ 2147483647 w 368"/>
              <a:gd name="T31" fmla="*/ 2147483647 h 4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8"/>
              <a:gd name="T49" fmla="*/ 0 h 475"/>
              <a:gd name="T50" fmla="*/ 368 w 368"/>
              <a:gd name="T51" fmla="*/ 475 h 47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8" h="475" extrusionOk="0">
                <a:moveTo>
                  <a:pt x="208" y="25"/>
                </a:moveTo>
                <a:cubicBezTo>
                  <a:pt x="184" y="2"/>
                  <a:pt x="168" y="0"/>
                  <a:pt x="135" y="0"/>
                </a:cubicBezTo>
                <a:cubicBezTo>
                  <a:pt x="117" y="0"/>
                  <a:pt x="97" y="6"/>
                  <a:pt x="80" y="13"/>
                </a:cubicBezTo>
                <a:cubicBezTo>
                  <a:pt x="64" y="20"/>
                  <a:pt x="51" y="30"/>
                  <a:pt x="44" y="46"/>
                </a:cubicBezTo>
                <a:cubicBezTo>
                  <a:pt x="37" y="60"/>
                  <a:pt x="36" y="78"/>
                  <a:pt x="42" y="93"/>
                </a:cubicBezTo>
                <a:cubicBezTo>
                  <a:pt x="50" y="115"/>
                  <a:pt x="65" y="133"/>
                  <a:pt x="81" y="150"/>
                </a:cubicBezTo>
                <a:cubicBezTo>
                  <a:pt x="101" y="171"/>
                  <a:pt x="124" y="189"/>
                  <a:pt x="146" y="207"/>
                </a:cubicBezTo>
                <a:cubicBezTo>
                  <a:pt x="165" y="222"/>
                  <a:pt x="184" y="235"/>
                  <a:pt x="202" y="252"/>
                </a:cubicBezTo>
                <a:cubicBezTo>
                  <a:pt x="217" y="266"/>
                  <a:pt x="229" y="281"/>
                  <a:pt x="213" y="299"/>
                </a:cubicBezTo>
                <a:cubicBezTo>
                  <a:pt x="198" y="316"/>
                  <a:pt x="177" y="321"/>
                  <a:pt x="156" y="325"/>
                </a:cubicBezTo>
                <a:cubicBezTo>
                  <a:pt x="133" y="329"/>
                  <a:pt x="109" y="331"/>
                  <a:pt x="85" y="332"/>
                </a:cubicBezTo>
                <a:cubicBezTo>
                  <a:pt x="62" y="333"/>
                  <a:pt x="32" y="335"/>
                  <a:pt x="10" y="329"/>
                </a:cubicBezTo>
                <a:cubicBezTo>
                  <a:pt x="7" y="328"/>
                  <a:pt x="3" y="326"/>
                  <a:pt x="0" y="325"/>
                </a:cubicBezTo>
              </a:path>
              <a:path w="368" h="475" extrusionOk="0">
                <a:moveTo>
                  <a:pt x="367" y="319"/>
                </a:moveTo>
                <a:cubicBezTo>
                  <a:pt x="363" y="340"/>
                  <a:pt x="359" y="361"/>
                  <a:pt x="357" y="382"/>
                </a:cubicBezTo>
                <a:cubicBezTo>
                  <a:pt x="354" y="413"/>
                  <a:pt x="348" y="443"/>
                  <a:pt x="343" y="474"/>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298" name="Comment 10"/>
          <p:cNvSpPr>
            <a:spLocks noRot="1" noChangeAspect="1" noEditPoints="1" noChangeArrowheads="1" noChangeShapeType="1" noTextEdit="1"/>
          </p:cNvSpPr>
          <p:nvPr/>
        </p:nvSpPr>
        <p:spPr bwMode="auto">
          <a:xfrm>
            <a:off x="6986588" y="1035050"/>
            <a:ext cx="1830387" cy="1943100"/>
          </a:xfrm>
          <a:custGeom>
            <a:avLst/>
            <a:gdLst>
              <a:gd name="T0" fmla="*/ 2147483647 w 5085"/>
              <a:gd name="T1" fmla="*/ 2147483647 h 5395"/>
              <a:gd name="T2" fmla="*/ 2147483647 w 5085"/>
              <a:gd name="T3" fmla="*/ 2147483647 h 5395"/>
              <a:gd name="T4" fmla="*/ 2147483647 w 5085"/>
              <a:gd name="T5" fmla="*/ 2147483647 h 5395"/>
              <a:gd name="T6" fmla="*/ 2147483647 w 5085"/>
              <a:gd name="T7" fmla="*/ 2147483647 h 5395"/>
              <a:gd name="T8" fmla="*/ 2147483647 w 5085"/>
              <a:gd name="T9" fmla="*/ 2147483647 h 5395"/>
              <a:gd name="T10" fmla="*/ 2147483647 w 5085"/>
              <a:gd name="T11" fmla="*/ 2147483647 h 5395"/>
              <a:gd name="T12" fmla="*/ 2147483647 w 5085"/>
              <a:gd name="T13" fmla="*/ 2147483647 h 5395"/>
              <a:gd name="T14" fmla="*/ 2147483647 w 5085"/>
              <a:gd name="T15" fmla="*/ 2147483647 h 5395"/>
              <a:gd name="T16" fmla="*/ 2147483647 w 5085"/>
              <a:gd name="T17" fmla="*/ 2147483647 h 5395"/>
              <a:gd name="T18" fmla="*/ 2147483647 w 5085"/>
              <a:gd name="T19" fmla="*/ 2147483647 h 5395"/>
              <a:gd name="T20" fmla="*/ 2147483647 w 5085"/>
              <a:gd name="T21" fmla="*/ 2147483647 h 5395"/>
              <a:gd name="T22" fmla="*/ 2147483647 w 5085"/>
              <a:gd name="T23" fmla="*/ 2147483647 h 5395"/>
              <a:gd name="T24" fmla="*/ 2147483647 w 5085"/>
              <a:gd name="T25" fmla="*/ 2147483647 h 5395"/>
              <a:gd name="T26" fmla="*/ 2147483647 w 5085"/>
              <a:gd name="T27" fmla="*/ 2147483647 h 5395"/>
              <a:gd name="T28" fmla="*/ 2147483647 w 5085"/>
              <a:gd name="T29" fmla="*/ 2147483647 h 5395"/>
              <a:gd name="T30" fmla="*/ 2147483647 w 5085"/>
              <a:gd name="T31" fmla="*/ 2147483647 h 5395"/>
              <a:gd name="T32" fmla="*/ 2147483647 w 5085"/>
              <a:gd name="T33" fmla="*/ 2147483647 h 5395"/>
              <a:gd name="T34" fmla="*/ 2147483647 w 5085"/>
              <a:gd name="T35" fmla="*/ 2147483647 h 5395"/>
              <a:gd name="T36" fmla="*/ 2147483647 w 5085"/>
              <a:gd name="T37" fmla="*/ 2147483647 h 5395"/>
              <a:gd name="T38" fmla="*/ 2147483647 w 5085"/>
              <a:gd name="T39" fmla="*/ 2147483647 h 5395"/>
              <a:gd name="T40" fmla="*/ 2147483647 w 5085"/>
              <a:gd name="T41" fmla="*/ 2147483647 h 5395"/>
              <a:gd name="T42" fmla="*/ 2147483647 w 5085"/>
              <a:gd name="T43" fmla="*/ 2147483647 h 5395"/>
              <a:gd name="T44" fmla="*/ 2147483647 w 5085"/>
              <a:gd name="T45" fmla="*/ 2147483647 h 5395"/>
              <a:gd name="T46" fmla="*/ 2147483647 w 5085"/>
              <a:gd name="T47" fmla="*/ 2147483647 h 5395"/>
              <a:gd name="T48" fmla="*/ 2147483647 w 5085"/>
              <a:gd name="T49" fmla="*/ 2147483647 h 5395"/>
              <a:gd name="T50" fmla="*/ 2147483647 w 5085"/>
              <a:gd name="T51" fmla="*/ 0 h 5395"/>
              <a:gd name="T52" fmla="*/ 2147483647 w 5085"/>
              <a:gd name="T53" fmla="*/ 2147483647 h 5395"/>
              <a:gd name="T54" fmla="*/ 2147483647 w 5085"/>
              <a:gd name="T55" fmla="*/ 2147483647 h 5395"/>
              <a:gd name="T56" fmla="*/ 2147483647 w 5085"/>
              <a:gd name="T57" fmla="*/ 2147483647 h 5395"/>
              <a:gd name="T58" fmla="*/ 2147483647 w 5085"/>
              <a:gd name="T59" fmla="*/ 2147483647 h 5395"/>
              <a:gd name="T60" fmla="*/ 2147483647 w 5085"/>
              <a:gd name="T61" fmla="*/ 2147483647 h 5395"/>
              <a:gd name="T62" fmla="*/ 2147483647 w 5085"/>
              <a:gd name="T63" fmla="*/ 2147483647 h 5395"/>
              <a:gd name="T64" fmla="*/ 2147483647 w 5085"/>
              <a:gd name="T65" fmla="*/ 2147483647 h 5395"/>
              <a:gd name="T66" fmla="*/ 2147483647 w 5085"/>
              <a:gd name="T67" fmla="*/ 2147483647 h 5395"/>
              <a:gd name="T68" fmla="*/ 2147483647 w 5085"/>
              <a:gd name="T69" fmla="*/ 2147483647 h 5395"/>
              <a:gd name="T70" fmla="*/ 2147483647 w 5085"/>
              <a:gd name="T71" fmla="*/ 2147483647 h 5395"/>
              <a:gd name="T72" fmla="*/ 2147483647 w 5085"/>
              <a:gd name="T73" fmla="*/ 2147483647 h 5395"/>
              <a:gd name="T74" fmla="*/ 2147483647 w 5085"/>
              <a:gd name="T75" fmla="*/ 2147483647 h 5395"/>
              <a:gd name="T76" fmla="*/ 2147483647 w 5085"/>
              <a:gd name="T77" fmla="*/ 2147483647 h 5395"/>
              <a:gd name="T78" fmla="*/ 2147483647 w 5085"/>
              <a:gd name="T79" fmla="*/ 2147483647 h 5395"/>
              <a:gd name="T80" fmla="*/ 2147483647 w 5085"/>
              <a:gd name="T81" fmla="*/ 2147483647 h 5395"/>
              <a:gd name="T82" fmla="*/ 2147483647 w 5085"/>
              <a:gd name="T83" fmla="*/ 2147483647 h 5395"/>
              <a:gd name="T84" fmla="*/ 2147483647 w 5085"/>
              <a:gd name="T85" fmla="*/ 2147483647 h 5395"/>
              <a:gd name="T86" fmla="*/ 2147483647 w 5085"/>
              <a:gd name="T87" fmla="*/ 2147483647 h 5395"/>
              <a:gd name="T88" fmla="*/ 2147483647 w 5085"/>
              <a:gd name="T89" fmla="*/ 2147483647 h 5395"/>
              <a:gd name="T90" fmla="*/ 2147483647 w 5085"/>
              <a:gd name="T91" fmla="*/ 2147483647 h 5395"/>
              <a:gd name="T92" fmla="*/ 2147483647 w 5085"/>
              <a:gd name="T93" fmla="*/ 2147483647 h 5395"/>
              <a:gd name="T94" fmla="*/ 2147483647 w 5085"/>
              <a:gd name="T95" fmla="*/ 2147483647 h 5395"/>
              <a:gd name="T96" fmla="*/ 2147483647 w 5085"/>
              <a:gd name="T97" fmla="*/ 2147483647 h 5395"/>
              <a:gd name="T98" fmla="*/ 2147483647 w 5085"/>
              <a:gd name="T99" fmla="*/ 2147483647 h 539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085"/>
              <a:gd name="T151" fmla="*/ 0 h 5395"/>
              <a:gd name="T152" fmla="*/ 5085 w 5085"/>
              <a:gd name="T153" fmla="*/ 5395 h 539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085" h="5395" extrusionOk="0">
                <a:moveTo>
                  <a:pt x="327" y="918"/>
                </a:moveTo>
                <a:cubicBezTo>
                  <a:pt x="320" y="938"/>
                  <a:pt x="320" y="928"/>
                  <a:pt x="313" y="948"/>
                </a:cubicBezTo>
                <a:cubicBezTo>
                  <a:pt x="296" y="998"/>
                  <a:pt x="280" y="1048"/>
                  <a:pt x="265" y="1099"/>
                </a:cubicBezTo>
                <a:cubicBezTo>
                  <a:pt x="241" y="1180"/>
                  <a:pt x="218" y="1262"/>
                  <a:pt x="199" y="1344"/>
                </a:cubicBezTo>
                <a:cubicBezTo>
                  <a:pt x="141" y="1594"/>
                  <a:pt x="107" y="1850"/>
                  <a:pt x="66" y="2103"/>
                </a:cubicBezTo>
                <a:cubicBezTo>
                  <a:pt x="-9" y="2563"/>
                  <a:pt x="-17" y="3019"/>
                  <a:pt x="56" y="3480"/>
                </a:cubicBezTo>
                <a:cubicBezTo>
                  <a:pt x="117" y="3863"/>
                  <a:pt x="174" y="4586"/>
                  <a:pt x="427" y="4900"/>
                </a:cubicBezTo>
                <a:cubicBezTo>
                  <a:pt x="443" y="4919"/>
                  <a:pt x="449" y="4925"/>
                  <a:pt x="469" y="4923"/>
                </a:cubicBezTo>
                <a:cubicBezTo>
                  <a:pt x="499" y="4892"/>
                  <a:pt x="521" y="4869"/>
                  <a:pt x="550" y="4831"/>
                </a:cubicBezTo>
              </a:path>
              <a:path w="5085" h="5395" extrusionOk="0">
                <a:moveTo>
                  <a:pt x="1598" y="845"/>
                </a:moveTo>
                <a:cubicBezTo>
                  <a:pt x="1596" y="824"/>
                  <a:pt x="1595" y="818"/>
                  <a:pt x="1600" y="805"/>
                </a:cubicBezTo>
                <a:cubicBezTo>
                  <a:pt x="1623" y="893"/>
                  <a:pt x="1650" y="979"/>
                  <a:pt x="1676" y="1066"/>
                </a:cubicBezTo>
                <a:cubicBezTo>
                  <a:pt x="1804" y="1497"/>
                  <a:pt x="1899" y="1943"/>
                  <a:pt x="1966" y="2387"/>
                </a:cubicBezTo>
                <a:cubicBezTo>
                  <a:pt x="1990" y="2547"/>
                  <a:pt x="2012" y="2708"/>
                  <a:pt x="2022" y="2870"/>
                </a:cubicBezTo>
                <a:cubicBezTo>
                  <a:pt x="2048" y="3304"/>
                  <a:pt x="1954" y="3736"/>
                  <a:pt x="1860" y="4157"/>
                </a:cubicBezTo>
                <a:cubicBezTo>
                  <a:pt x="1840" y="4248"/>
                  <a:pt x="1765" y="4782"/>
                  <a:pt x="1688" y="4804"/>
                </a:cubicBezTo>
                <a:cubicBezTo>
                  <a:pt x="1680" y="4779"/>
                  <a:pt x="1677" y="4768"/>
                  <a:pt x="1672" y="4749"/>
                </a:cubicBezTo>
              </a:path>
              <a:path w="5085" h="5395" extrusionOk="0">
                <a:moveTo>
                  <a:pt x="2146" y="1092"/>
                </a:moveTo>
                <a:cubicBezTo>
                  <a:pt x="2119" y="1074"/>
                  <a:pt x="2132" y="1055"/>
                  <a:pt x="2100" y="1086"/>
                </a:cubicBezTo>
                <a:cubicBezTo>
                  <a:pt x="2061" y="1125"/>
                  <a:pt x="2033" y="1177"/>
                  <a:pt x="2004" y="1224"/>
                </a:cubicBezTo>
                <a:cubicBezTo>
                  <a:pt x="1951" y="1310"/>
                  <a:pt x="1907" y="1402"/>
                  <a:pt x="1866" y="1494"/>
                </a:cubicBezTo>
                <a:cubicBezTo>
                  <a:pt x="1825" y="1586"/>
                  <a:pt x="1796" y="1678"/>
                  <a:pt x="1781" y="1777"/>
                </a:cubicBezTo>
                <a:cubicBezTo>
                  <a:pt x="1761" y="1909"/>
                  <a:pt x="1783" y="2039"/>
                  <a:pt x="1825" y="2164"/>
                </a:cubicBezTo>
                <a:cubicBezTo>
                  <a:pt x="1851" y="2244"/>
                  <a:pt x="1890" y="2324"/>
                  <a:pt x="1946" y="2387"/>
                </a:cubicBezTo>
                <a:cubicBezTo>
                  <a:pt x="1984" y="2430"/>
                  <a:pt x="2026" y="2457"/>
                  <a:pt x="2081" y="2472"/>
                </a:cubicBezTo>
                <a:cubicBezTo>
                  <a:pt x="2132" y="2486"/>
                  <a:pt x="2164" y="2478"/>
                  <a:pt x="2215" y="2469"/>
                </a:cubicBezTo>
              </a:path>
              <a:path w="5085" h="5395" extrusionOk="0">
                <a:moveTo>
                  <a:pt x="2996" y="1046"/>
                </a:moveTo>
                <a:cubicBezTo>
                  <a:pt x="3021" y="1039"/>
                  <a:pt x="3051" y="1023"/>
                  <a:pt x="3087" y="1030"/>
                </a:cubicBezTo>
                <a:cubicBezTo>
                  <a:pt x="3176" y="1046"/>
                  <a:pt x="3275" y="1130"/>
                  <a:pt x="3339" y="1189"/>
                </a:cubicBezTo>
                <a:cubicBezTo>
                  <a:pt x="3416" y="1260"/>
                  <a:pt x="3475" y="1349"/>
                  <a:pt x="3519" y="1444"/>
                </a:cubicBezTo>
                <a:cubicBezTo>
                  <a:pt x="3565" y="1543"/>
                  <a:pt x="3602" y="1647"/>
                  <a:pt x="3626" y="1754"/>
                </a:cubicBezTo>
                <a:cubicBezTo>
                  <a:pt x="3645" y="1840"/>
                  <a:pt x="3656" y="1936"/>
                  <a:pt x="3643" y="2024"/>
                </a:cubicBezTo>
                <a:cubicBezTo>
                  <a:pt x="3634" y="2084"/>
                  <a:pt x="3612" y="2145"/>
                  <a:pt x="3568" y="2186"/>
                </a:cubicBezTo>
                <a:cubicBezTo>
                  <a:pt x="3527" y="2225"/>
                  <a:pt x="3500" y="2223"/>
                  <a:pt x="3447" y="2221"/>
                </a:cubicBezTo>
              </a:path>
              <a:path w="5085" h="5395" extrusionOk="0">
                <a:moveTo>
                  <a:pt x="2850" y="1672"/>
                </a:moveTo>
                <a:cubicBezTo>
                  <a:pt x="2818" y="1664"/>
                  <a:pt x="2781" y="1652"/>
                  <a:pt x="2747" y="1652"/>
                </a:cubicBezTo>
                <a:cubicBezTo>
                  <a:pt x="2728" y="1652"/>
                  <a:pt x="2700" y="1658"/>
                  <a:pt x="2682" y="1666"/>
                </a:cubicBezTo>
                <a:cubicBezTo>
                  <a:pt x="2661" y="1675"/>
                  <a:pt x="2660" y="1686"/>
                  <a:pt x="2666" y="1705"/>
                </a:cubicBezTo>
                <a:cubicBezTo>
                  <a:pt x="2676" y="1737"/>
                  <a:pt x="2690" y="1768"/>
                  <a:pt x="2698" y="1801"/>
                </a:cubicBezTo>
                <a:cubicBezTo>
                  <a:pt x="2710" y="1849"/>
                  <a:pt x="2723" y="1896"/>
                  <a:pt x="2730" y="1945"/>
                </a:cubicBezTo>
                <a:cubicBezTo>
                  <a:pt x="2736" y="1984"/>
                  <a:pt x="2737" y="2035"/>
                  <a:pt x="2708" y="2066"/>
                </a:cubicBezTo>
                <a:cubicBezTo>
                  <a:pt x="2689" y="2086"/>
                  <a:pt x="2665" y="2100"/>
                  <a:pt x="2638" y="2094"/>
                </a:cubicBezTo>
                <a:cubicBezTo>
                  <a:pt x="2622" y="2086"/>
                  <a:pt x="2616" y="2081"/>
                  <a:pt x="2612" y="2067"/>
                </a:cubicBezTo>
              </a:path>
              <a:path w="5085" h="5395" extrusionOk="0">
                <a:moveTo>
                  <a:pt x="3853" y="1059"/>
                </a:moveTo>
                <a:cubicBezTo>
                  <a:pt x="3809" y="1039"/>
                  <a:pt x="3848" y="1025"/>
                  <a:pt x="3804" y="1065"/>
                </a:cubicBezTo>
                <a:cubicBezTo>
                  <a:pt x="3763" y="1102"/>
                  <a:pt x="3747" y="1174"/>
                  <a:pt x="3723" y="1222"/>
                </a:cubicBezTo>
                <a:cubicBezTo>
                  <a:pt x="3676" y="1315"/>
                  <a:pt x="3645" y="1408"/>
                  <a:pt x="3618" y="1509"/>
                </a:cubicBezTo>
                <a:cubicBezTo>
                  <a:pt x="3592" y="1607"/>
                  <a:pt x="3566" y="1705"/>
                  <a:pt x="3548" y="1805"/>
                </a:cubicBezTo>
                <a:cubicBezTo>
                  <a:pt x="3532" y="1895"/>
                  <a:pt x="3513" y="2001"/>
                  <a:pt x="3527" y="2092"/>
                </a:cubicBezTo>
                <a:cubicBezTo>
                  <a:pt x="3539" y="2168"/>
                  <a:pt x="3574" y="2218"/>
                  <a:pt x="3635" y="2263"/>
                </a:cubicBezTo>
                <a:cubicBezTo>
                  <a:pt x="3719" y="2325"/>
                  <a:pt x="3828" y="2340"/>
                  <a:pt x="3931" y="2334"/>
                </a:cubicBezTo>
                <a:cubicBezTo>
                  <a:pt x="3992" y="2325"/>
                  <a:pt x="4012" y="2322"/>
                  <a:pt x="4052" y="2316"/>
                </a:cubicBezTo>
              </a:path>
              <a:path w="5085" h="5395" extrusionOk="0">
                <a:moveTo>
                  <a:pt x="4776" y="1143"/>
                </a:moveTo>
                <a:cubicBezTo>
                  <a:pt x="4843" y="1120"/>
                  <a:pt x="4854" y="1107"/>
                  <a:pt x="4919" y="1173"/>
                </a:cubicBezTo>
                <a:cubicBezTo>
                  <a:pt x="4992" y="1247"/>
                  <a:pt x="5047" y="1380"/>
                  <a:pt x="5065" y="1483"/>
                </a:cubicBezTo>
                <a:cubicBezTo>
                  <a:pt x="5085" y="1596"/>
                  <a:pt x="5083" y="1708"/>
                  <a:pt x="5073" y="1822"/>
                </a:cubicBezTo>
                <a:cubicBezTo>
                  <a:pt x="5066" y="1909"/>
                  <a:pt x="5045" y="1999"/>
                  <a:pt x="5010" y="2080"/>
                </a:cubicBezTo>
                <a:cubicBezTo>
                  <a:pt x="4984" y="2132"/>
                  <a:pt x="4984" y="2142"/>
                  <a:pt x="4960" y="2166"/>
                </a:cubicBezTo>
              </a:path>
              <a:path w="5085" h="5395" extrusionOk="0">
                <a:moveTo>
                  <a:pt x="3951" y="431"/>
                </a:moveTo>
                <a:cubicBezTo>
                  <a:pt x="3939" y="407"/>
                  <a:pt x="3932" y="388"/>
                  <a:pt x="3923" y="364"/>
                </a:cubicBezTo>
                <a:cubicBezTo>
                  <a:pt x="3943" y="399"/>
                  <a:pt x="3967" y="432"/>
                  <a:pt x="3989" y="467"/>
                </a:cubicBezTo>
                <a:cubicBezTo>
                  <a:pt x="4030" y="533"/>
                  <a:pt x="4075" y="593"/>
                  <a:pt x="4124" y="653"/>
                </a:cubicBezTo>
                <a:cubicBezTo>
                  <a:pt x="4159" y="695"/>
                  <a:pt x="4191" y="744"/>
                  <a:pt x="4231" y="782"/>
                </a:cubicBezTo>
                <a:cubicBezTo>
                  <a:pt x="4248" y="798"/>
                  <a:pt x="4268" y="807"/>
                  <a:pt x="4285" y="788"/>
                </a:cubicBezTo>
                <a:cubicBezTo>
                  <a:pt x="4307" y="764"/>
                  <a:pt x="4322" y="703"/>
                  <a:pt x="4334" y="673"/>
                </a:cubicBezTo>
                <a:cubicBezTo>
                  <a:pt x="4359" y="610"/>
                  <a:pt x="4370" y="544"/>
                  <a:pt x="4385" y="479"/>
                </a:cubicBezTo>
                <a:cubicBezTo>
                  <a:pt x="4395" y="436"/>
                  <a:pt x="4417" y="393"/>
                  <a:pt x="4422" y="350"/>
                </a:cubicBezTo>
                <a:cubicBezTo>
                  <a:pt x="4425" y="322"/>
                  <a:pt x="4423" y="336"/>
                  <a:pt x="4440" y="318"/>
                </a:cubicBezTo>
              </a:path>
              <a:path w="5085" h="5395" extrusionOk="0">
                <a:moveTo>
                  <a:pt x="4646" y="2"/>
                </a:moveTo>
                <a:cubicBezTo>
                  <a:pt x="4685" y="32"/>
                  <a:pt x="4675" y="54"/>
                  <a:pt x="4675" y="103"/>
                </a:cubicBezTo>
                <a:cubicBezTo>
                  <a:pt x="4675" y="160"/>
                  <a:pt x="4680" y="219"/>
                  <a:pt x="4674" y="276"/>
                </a:cubicBezTo>
                <a:cubicBezTo>
                  <a:pt x="4669" y="323"/>
                  <a:pt x="4657" y="369"/>
                  <a:pt x="4654" y="416"/>
                </a:cubicBezTo>
                <a:cubicBezTo>
                  <a:pt x="4652" y="443"/>
                  <a:pt x="4657" y="461"/>
                  <a:pt x="4633" y="471"/>
                </a:cubicBezTo>
              </a:path>
              <a:path w="5085" h="5395" extrusionOk="0">
                <a:moveTo>
                  <a:pt x="4436" y="94"/>
                </a:moveTo>
                <a:cubicBezTo>
                  <a:pt x="4466" y="61"/>
                  <a:pt x="4492" y="55"/>
                  <a:pt x="4535" y="51"/>
                </a:cubicBezTo>
                <a:cubicBezTo>
                  <a:pt x="4575" y="47"/>
                  <a:pt x="4613" y="49"/>
                  <a:pt x="4652" y="38"/>
                </a:cubicBezTo>
                <a:cubicBezTo>
                  <a:pt x="4681" y="29"/>
                  <a:pt x="4709" y="21"/>
                  <a:pt x="4738" y="12"/>
                </a:cubicBezTo>
                <a:cubicBezTo>
                  <a:pt x="4751" y="10"/>
                  <a:pt x="4755" y="9"/>
                  <a:pt x="4760" y="0"/>
                </a:cubicBezTo>
              </a:path>
              <a:path w="5085" h="5395" extrusionOk="0">
                <a:moveTo>
                  <a:pt x="573" y="1110"/>
                </a:moveTo>
                <a:cubicBezTo>
                  <a:pt x="575" y="1127"/>
                  <a:pt x="589" y="1121"/>
                  <a:pt x="589" y="1139"/>
                </a:cubicBezTo>
                <a:cubicBezTo>
                  <a:pt x="590" y="1360"/>
                  <a:pt x="442" y="1561"/>
                  <a:pt x="429" y="1784"/>
                </a:cubicBezTo>
                <a:cubicBezTo>
                  <a:pt x="419" y="1962"/>
                  <a:pt x="411" y="2131"/>
                  <a:pt x="382" y="2308"/>
                </a:cubicBezTo>
                <a:cubicBezTo>
                  <a:pt x="352" y="2495"/>
                  <a:pt x="332" y="2686"/>
                  <a:pt x="316" y="2875"/>
                </a:cubicBezTo>
                <a:cubicBezTo>
                  <a:pt x="301" y="3050"/>
                  <a:pt x="289" y="3227"/>
                  <a:pt x="281" y="3403"/>
                </a:cubicBezTo>
                <a:cubicBezTo>
                  <a:pt x="265" y="3756"/>
                  <a:pt x="312" y="4111"/>
                  <a:pt x="342" y="4462"/>
                </a:cubicBezTo>
                <a:cubicBezTo>
                  <a:pt x="359" y="4665"/>
                  <a:pt x="351" y="4864"/>
                  <a:pt x="392" y="5064"/>
                </a:cubicBezTo>
                <a:cubicBezTo>
                  <a:pt x="414" y="5172"/>
                  <a:pt x="442" y="5293"/>
                  <a:pt x="494" y="5389"/>
                </a:cubicBezTo>
                <a:cubicBezTo>
                  <a:pt x="497" y="5391"/>
                  <a:pt x="501" y="5392"/>
                  <a:pt x="504" y="5394"/>
                </a:cubicBezTo>
                <a:cubicBezTo>
                  <a:pt x="583" y="5295"/>
                  <a:pt x="611" y="5209"/>
                  <a:pt x="625" y="5076"/>
                </a:cubicBezTo>
                <a:cubicBezTo>
                  <a:pt x="641" y="4923"/>
                  <a:pt x="614" y="4772"/>
                  <a:pt x="617" y="4619"/>
                </a:cubicBezTo>
                <a:cubicBezTo>
                  <a:pt x="622" y="4391"/>
                  <a:pt x="663" y="4162"/>
                  <a:pt x="685" y="3935"/>
                </a:cubicBezTo>
                <a:cubicBezTo>
                  <a:pt x="705" y="3721"/>
                  <a:pt x="662" y="3509"/>
                  <a:pt x="693" y="3295"/>
                </a:cubicBezTo>
                <a:cubicBezTo>
                  <a:pt x="734" y="3008"/>
                  <a:pt x="727" y="2720"/>
                  <a:pt x="729" y="2430"/>
                </a:cubicBezTo>
                <a:cubicBezTo>
                  <a:pt x="731" y="2012"/>
                  <a:pt x="720" y="1577"/>
                  <a:pt x="647" y="1165"/>
                </a:cubicBezTo>
                <a:cubicBezTo>
                  <a:pt x="641" y="1132"/>
                  <a:pt x="620" y="1096"/>
                  <a:pt x="614" y="1080"/>
                </a:cubicBezTo>
              </a:path>
              <a:path w="5085" h="5395" extrusionOk="0">
                <a:moveTo>
                  <a:pt x="2209" y="1157"/>
                </a:moveTo>
                <a:cubicBezTo>
                  <a:pt x="2189" y="1140"/>
                  <a:pt x="2177" y="1135"/>
                  <a:pt x="2150" y="1133"/>
                </a:cubicBezTo>
                <a:cubicBezTo>
                  <a:pt x="2137" y="1132"/>
                  <a:pt x="2121" y="1137"/>
                  <a:pt x="2109" y="1141"/>
                </a:cubicBezTo>
                <a:cubicBezTo>
                  <a:pt x="2087" y="1149"/>
                  <a:pt x="2067" y="1170"/>
                  <a:pt x="2054" y="1189"/>
                </a:cubicBezTo>
                <a:cubicBezTo>
                  <a:pt x="2047" y="1200"/>
                  <a:pt x="2039" y="1216"/>
                  <a:pt x="2036" y="1229"/>
                </a:cubicBezTo>
                <a:cubicBezTo>
                  <a:pt x="2033" y="1245"/>
                  <a:pt x="2035" y="1264"/>
                  <a:pt x="2040" y="1279"/>
                </a:cubicBezTo>
                <a:cubicBezTo>
                  <a:pt x="2047" y="1298"/>
                  <a:pt x="2056" y="1313"/>
                  <a:pt x="2067" y="1329"/>
                </a:cubicBezTo>
                <a:cubicBezTo>
                  <a:pt x="2079" y="1346"/>
                  <a:pt x="2094" y="1364"/>
                  <a:pt x="2113" y="1373"/>
                </a:cubicBezTo>
                <a:cubicBezTo>
                  <a:pt x="2131" y="1381"/>
                  <a:pt x="2149" y="1376"/>
                  <a:pt x="2166" y="1370"/>
                </a:cubicBezTo>
                <a:cubicBezTo>
                  <a:pt x="2191" y="1361"/>
                  <a:pt x="2216" y="1351"/>
                  <a:pt x="2240" y="1340"/>
                </a:cubicBezTo>
                <a:cubicBezTo>
                  <a:pt x="2267" y="1327"/>
                  <a:pt x="2296" y="1314"/>
                  <a:pt x="2322" y="1298"/>
                </a:cubicBezTo>
                <a:cubicBezTo>
                  <a:pt x="2342" y="1286"/>
                  <a:pt x="2357" y="1276"/>
                  <a:pt x="2367" y="1254"/>
                </a:cubicBezTo>
                <a:cubicBezTo>
                  <a:pt x="2376" y="1234"/>
                  <a:pt x="2374" y="1210"/>
                  <a:pt x="2363" y="1191"/>
                </a:cubicBezTo>
                <a:cubicBezTo>
                  <a:pt x="2350" y="1168"/>
                  <a:pt x="2325" y="1153"/>
                  <a:pt x="2301" y="1144"/>
                </a:cubicBezTo>
                <a:cubicBezTo>
                  <a:pt x="2261" y="1130"/>
                  <a:pt x="2210" y="1124"/>
                  <a:pt x="2168" y="1121"/>
                </a:cubicBezTo>
              </a:path>
              <a:path w="5085" h="5395" extrusionOk="0">
                <a:moveTo>
                  <a:pt x="1746" y="1154"/>
                </a:moveTo>
                <a:cubicBezTo>
                  <a:pt x="1737" y="1135"/>
                  <a:pt x="1728" y="1116"/>
                  <a:pt x="1719" y="1097"/>
                </a:cubicBezTo>
                <a:cubicBezTo>
                  <a:pt x="1742" y="1119"/>
                  <a:pt x="1763" y="1142"/>
                  <a:pt x="1787" y="1163"/>
                </a:cubicBezTo>
                <a:cubicBezTo>
                  <a:pt x="1922" y="1282"/>
                  <a:pt x="2064" y="1388"/>
                  <a:pt x="2193" y="1515"/>
                </a:cubicBezTo>
                <a:cubicBezTo>
                  <a:pt x="2334" y="1653"/>
                  <a:pt x="2495" y="1748"/>
                  <a:pt x="2670" y="1838"/>
                </a:cubicBezTo>
                <a:cubicBezTo>
                  <a:pt x="2911" y="1963"/>
                  <a:pt x="3148" y="2094"/>
                  <a:pt x="3383" y="2229"/>
                </a:cubicBezTo>
                <a:cubicBezTo>
                  <a:pt x="3416" y="2248"/>
                  <a:pt x="3450" y="2263"/>
                  <a:pt x="3483" y="2281"/>
                </a:cubicBezTo>
                <a:cubicBezTo>
                  <a:pt x="3501" y="2291"/>
                  <a:pt x="3517" y="2304"/>
                  <a:pt x="3535" y="2315"/>
                </a:cubicBezTo>
                <a:cubicBezTo>
                  <a:pt x="3539" y="2318"/>
                  <a:pt x="3543" y="2321"/>
                  <a:pt x="3547" y="2324"/>
                </a:cubicBezTo>
                <a:cubicBezTo>
                  <a:pt x="3529" y="2310"/>
                  <a:pt x="3514" y="2294"/>
                  <a:pt x="3496" y="2281"/>
                </a:cubicBezTo>
                <a:cubicBezTo>
                  <a:pt x="3441" y="2241"/>
                  <a:pt x="3381" y="2210"/>
                  <a:pt x="3322" y="2177"/>
                </a:cubicBezTo>
                <a:cubicBezTo>
                  <a:pt x="3145" y="2080"/>
                  <a:pt x="2958" y="1999"/>
                  <a:pt x="2787" y="1891"/>
                </a:cubicBezTo>
                <a:cubicBezTo>
                  <a:pt x="2639" y="1798"/>
                  <a:pt x="2499" y="1688"/>
                  <a:pt x="2356" y="1587"/>
                </a:cubicBezTo>
                <a:cubicBezTo>
                  <a:pt x="2227" y="1496"/>
                  <a:pt x="2029" y="1226"/>
                  <a:pt x="1874" y="1196"/>
                </a:cubicBezTo>
                <a:cubicBezTo>
                  <a:pt x="1852" y="1192"/>
                  <a:pt x="1855" y="1208"/>
                  <a:pt x="1832" y="1208"/>
                </a:cubicBezTo>
              </a:path>
              <a:path w="5085" h="5395" extrusionOk="0">
                <a:moveTo>
                  <a:pt x="4851" y="1252"/>
                </a:moveTo>
                <a:cubicBezTo>
                  <a:pt x="4812" y="1233"/>
                  <a:pt x="4774" y="1229"/>
                  <a:pt x="4731" y="1219"/>
                </a:cubicBezTo>
                <a:cubicBezTo>
                  <a:pt x="4713" y="1215"/>
                  <a:pt x="4697" y="1208"/>
                  <a:pt x="4680" y="1202"/>
                </a:cubicBezTo>
                <a:cubicBezTo>
                  <a:pt x="4661" y="1195"/>
                  <a:pt x="4643" y="1188"/>
                  <a:pt x="4624" y="1182"/>
                </a:cubicBezTo>
                <a:cubicBezTo>
                  <a:pt x="4604" y="1175"/>
                  <a:pt x="4583" y="1169"/>
                  <a:pt x="4562" y="1165"/>
                </a:cubicBezTo>
                <a:cubicBezTo>
                  <a:pt x="4507" y="1154"/>
                  <a:pt x="4453" y="1145"/>
                  <a:pt x="4399" y="1130"/>
                </a:cubicBezTo>
                <a:cubicBezTo>
                  <a:pt x="4379" y="1125"/>
                  <a:pt x="4358" y="1120"/>
                  <a:pt x="4337" y="1116"/>
                </a:cubicBezTo>
                <a:cubicBezTo>
                  <a:pt x="4275" y="1103"/>
                  <a:pt x="4213" y="1093"/>
                  <a:pt x="4149" y="1098"/>
                </a:cubicBezTo>
                <a:cubicBezTo>
                  <a:pt x="4130" y="1100"/>
                  <a:pt x="4112" y="1106"/>
                  <a:pt x="4093" y="1108"/>
                </a:cubicBezTo>
                <a:cubicBezTo>
                  <a:pt x="4000" y="1119"/>
                  <a:pt x="3914" y="1104"/>
                  <a:pt x="3824" y="1137"/>
                </a:cubicBezTo>
                <a:cubicBezTo>
                  <a:pt x="3807" y="1143"/>
                  <a:pt x="3792" y="1152"/>
                  <a:pt x="3775" y="1158"/>
                </a:cubicBezTo>
                <a:cubicBezTo>
                  <a:pt x="3758" y="1164"/>
                  <a:pt x="3732" y="1171"/>
                  <a:pt x="3723" y="1188"/>
                </a:cubicBezTo>
                <a:cubicBezTo>
                  <a:pt x="3717" y="1200"/>
                  <a:pt x="3718" y="1211"/>
                  <a:pt x="3722" y="1226"/>
                </a:cubicBezTo>
                <a:cubicBezTo>
                  <a:pt x="3725" y="1239"/>
                  <a:pt x="3742" y="1264"/>
                  <a:pt x="3752" y="1274"/>
                </a:cubicBezTo>
                <a:cubicBezTo>
                  <a:pt x="3770" y="1292"/>
                  <a:pt x="3795" y="1305"/>
                  <a:pt x="3818" y="1313"/>
                </a:cubicBezTo>
                <a:cubicBezTo>
                  <a:pt x="3877" y="1334"/>
                  <a:pt x="3940" y="1340"/>
                  <a:pt x="4001" y="1353"/>
                </a:cubicBezTo>
                <a:cubicBezTo>
                  <a:pt x="4033" y="1360"/>
                  <a:pt x="4065" y="1370"/>
                  <a:pt x="4097" y="1376"/>
                </a:cubicBezTo>
                <a:cubicBezTo>
                  <a:pt x="4128" y="1382"/>
                  <a:pt x="4160" y="1388"/>
                  <a:pt x="4191" y="1394"/>
                </a:cubicBezTo>
                <a:cubicBezTo>
                  <a:pt x="4249" y="1405"/>
                  <a:pt x="4310" y="1410"/>
                  <a:pt x="4369" y="1418"/>
                </a:cubicBezTo>
                <a:cubicBezTo>
                  <a:pt x="4420" y="1425"/>
                  <a:pt x="4472" y="1428"/>
                  <a:pt x="4524" y="1431"/>
                </a:cubicBezTo>
                <a:cubicBezTo>
                  <a:pt x="4584" y="1434"/>
                  <a:pt x="4644" y="1442"/>
                  <a:pt x="4704" y="1439"/>
                </a:cubicBezTo>
                <a:cubicBezTo>
                  <a:pt x="4721" y="1438"/>
                  <a:pt x="4746" y="1437"/>
                  <a:pt x="4763" y="1433"/>
                </a:cubicBezTo>
                <a:cubicBezTo>
                  <a:pt x="4790" y="1426"/>
                  <a:pt x="4888" y="1415"/>
                  <a:pt x="4900" y="1387"/>
                </a:cubicBezTo>
                <a:cubicBezTo>
                  <a:pt x="4905" y="1376"/>
                  <a:pt x="4895" y="1355"/>
                  <a:pt x="4894" y="1347"/>
                </a:cubicBezTo>
                <a:cubicBezTo>
                  <a:pt x="4891" y="1327"/>
                  <a:pt x="4879" y="1320"/>
                  <a:pt x="4858" y="1315"/>
                </a:cubicBezTo>
                <a:cubicBezTo>
                  <a:pt x="4814" y="1304"/>
                  <a:pt x="4766" y="1311"/>
                  <a:pt x="4722" y="1303"/>
                </a:cubicBezTo>
                <a:cubicBezTo>
                  <a:pt x="4701" y="1298"/>
                  <a:pt x="4680" y="1292"/>
                  <a:pt x="4659" y="1287"/>
                </a:cubicBezTo>
              </a:path>
            </a:pathLst>
          </a:custGeom>
          <a:noFill/>
          <a:ln w="19050" cap="rnd">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299" name="Comment 11"/>
          <p:cNvSpPr>
            <a:spLocks noRot="1" noChangeAspect="1" noEditPoints="1" noChangeArrowheads="1" noChangeShapeType="1" noTextEdit="1"/>
          </p:cNvSpPr>
          <p:nvPr/>
        </p:nvSpPr>
        <p:spPr bwMode="auto">
          <a:xfrm>
            <a:off x="7097713" y="1292225"/>
            <a:ext cx="1898650" cy="398463"/>
          </a:xfrm>
          <a:custGeom>
            <a:avLst/>
            <a:gdLst>
              <a:gd name="T0" fmla="*/ 2147483647 w 5278"/>
              <a:gd name="T1" fmla="*/ 2147483647 h 1106"/>
              <a:gd name="T2" fmla="*/ 2147483647 w 5278"/>
              <a:gd name="T3" fmla="*/ 2147483647 h 1106"/>
              <a:gd name="T4" fmla="*/ 2147483647 w 5278"/>
              <a:gd name="T5" fmla="*/ 2147483647 h 1106"/>
              <a:gd name="T6" fmla="*/ 2147483647 w 5278"/>
              <a:gd name="T7" fmla="*/ 2147483647 h 1106"/>
              <a:gd name="T8" fmla="*/ 2147483647 w 5278"/>
              <a:gd name="T9" fmla="*/ 2147483647 h 1106"/>
              <a:gd name="T10" fmla="*/ 2147483647 w 5278"/>
              <a:gd name="T11" fmla="*/ 2147483647 h 1106"/>
              <a:gd name="T12" fmla="*/ 2147483647 w 5278"/>
              <a:gd name="T13" fmla="*/ 2147483647 h 1106"/>
              <a:gd name="T14" fmla="*/ 2147483647 w 5278"/>
              <a:gd name="T15" fmla="*/ 2147483647 h 1106"/>
              <a:gd name="T16" fmla="*/ 2147483647 w 5278"/>
              <a:gd name="T17" fmla="*/ 2147483647 h 1106"/>
              <a:gd name="T18" fmla="*/ 2147483647 w 5278"/>
              <a:gd name="T19" fmla="*/ 2147483647 h 1106"/>
              <a:gd name="T20" fmla="*/ 2147483647 w 5278"/>
              <a:gd name="T21" fmla="*/ 2147483647 h 1106"/>
              <a:gd name="T22" fmla="*/ 2147483647 w 5278"/>
              <a:gd name="T23" fmla="*/ 2147483647 h 1106"/>
              <a:gd name="T24" fmla="*/ 2147483647 w 5278"/>
              <a:gd name="T25" fmla="*/ 2147483647 h 1106"/>
              <a:gd name="T26" fmla="*/ 2147483647 w 5278"/>
              <a:gd name="T27" fmla="*/ 2147483647 h 1106"/>
              <a:gd name="T28" fmla="*/ 2147483647 w 5278"/>
              <a:gd name="T29" fmla="*/ 2147483647 h 1106"/>
              <a:gd name="T30" fmla="*/ 2147483647 w 5278"/>
              <a:gd name="T31" fmla="*/ 2147483647 h 1106"/>
              <a:gd name="T32" fmla="*/ 2147483647 w 5278"/>
              <a:gd name="T33" fmla="*/ 2147483647 h 1106"/>
              <a:gd name="T34" fmla="*/ 2147483647 w 5278"/>
              <a:gd name="T35" fmla="*/ 2147483647 h 1106"/>
              <a:gd name="T36" fmla="*/ 2147483647 w 5278"/>
              <a:gd name="T37" fmla="*/ 2147483647 h 1106"/>
              <a:gd name="T38" fmla="*/ 2147483647 w 5278"/>
              <a:gd name="T39" fmla="*/ 2147483647 h 1106"/>
              <a:gd name="T40" fmla="*/ 2147483647 w 5278"/>
              <a:gd name="T41" fmla="*/ 2147483647 h 1106"/>
              <a:gd name="T42" fmla="*/ 2147483647 w 5278"/>
              <a:gd name="T43" fmla="*/ 2147483647 h 1106"/>
              <a:gd name="T44" fmla="*/ 2147483647 w 5278"/>
              <a:gd name="T45" fmla="*/ 2147483647 h 1106"/>
              <a:gd name="T46" fmla="*/ 2147483647 w 5278"/>
              <a:gd name="T47" fmla="*/ 2147483647 h 1106"/>
              <a:gd name="T48" fmla="*/ 2147483647 w 5278"/>
              <a:gd name="T49" fmla="*/ 2147483647 h 1106"/>
              <a:gd name="T50" fmla="*/ 2147483647 w 5278"/>
              <a:gd name="T51" fmla="*/ 2147483647 h 1106"/>
              <a:gd name="T52" fmla="*/ 2147483647 w 5278"/>
              <a:gd name="T53" fmla="*/ 2147483647 h 1106"/>
              <a:gd name="T54" fmla="*/ 2147483647 w 5278"/>
              <a:gd name="T55" fmla="*/ 2147483647 h 1106"/>
              <a:gd name="T56" fmla="*/ 2147483647 w 5278"/>
              <a:gd name="T57" fmla="*/ 2147483647 h 1106"/>
              <a:gd name="T58" fmla="*/ 2147483647 w 5278"/>
              <a:gd name="T59" fmla="*/ 2147483647 h 1106"/>
              <a:gd name="T60" fmla="*/ 2147483647 w 5278"/>
              <a:gd name="T61" fmla="*/ 2147483647 h 1106"/>
              <a:gd name="T62" fmla="*/ 2147483647 w 5278"/>
              <a:gd name="T63" fmla="*/ 2147483647 h 1106"/>
              <a:gd name="T64" fmla="*/ 2147483647 w 5278"/>
              <a:gd name="T65" fmla="*/ 2147483647 h 1106"/>
              <a:gd name="T66" fmla="*/ 2147483647 w 5278"/>
              <a:gd name="T67" fmla="*/ 2147483647 h 1106"/>
              <a:gd name="T68" fmla="*/ 2147483647 w 5278"/>
              <a:gd name="T69" fmla="*/ 2147483647 h 1106"/>
              <a:gd name="T70" fmla="*/ 2147483647 w 5278"/>
              <a:gd name="T71" fmla="*/ 2147483647 h 1106"/>
              <a:gd name="T72" fmla="*/ 2147483647 w 5278"/>
              <a:gd name="T73" fmla="*/ 2147483647 h 1106"/>
              <a:gd name="T74" fmla="*/ 2147483647 w 5278"/>
              <a:gd name="T75" fmla="*/ 2147483647 h 1106"/>
              <a:gd name="T76" fmla="*/ 2147483647 w 5278"/>
              <a:gd name="T77" fmla="*/ 2147483647 h 1106"/>
              <a:gd name="T78" fmla="*/ 2147483647 w 5278"/>
              <a:gd name="T79" fmla="*/ 2147483647 h 1106"/>
              <a:gd name="T80" fmla="*/ 2147483647 w 5278"/>
              <a:gd name="T81" fmla="*/ 2147483647 h 1106"/>
              <a:gd name="T82" fmla="*/ 2147483647 w 5278"/>
              <a:gd name="T83" fmla="*/ 2147483647 h 1106"/>
              <a:gd name="T84" fmla="*/ 2147483647 w 5278"/>
              <a:gd name="T85" fmla="*/ 2147483647 h 1106"/>
              <a:gd name="T86" fmla="*/ 2147483647 w 5278"/>
              <a:gd name="T87" fmla="*/ 2147483647 h 1106"/>
              <a:gd name="T88" fmla="*/ 2147483647 w 5278"/>
              <a:gd name="T89" fmla="*/ 2147483647 h 1106"/>
              <a:gd name="T90" fmla="*/ 2147483647 w 5278"/>
              <a:gd name="T91" fmla="*/ 2147483647 h 1106"/>
              <a:gd name="T92" fmla="*/ 2147483647 w 5278"/>
              <a:gd name="T93" fmla="*/ 2147483647 h 1106"/>
              <a:gd name="T94" fmla="*/ 2147483647 w 5278"/>
              <a:gd name="T95" fmla="*/ 2147483647 h 1106"/>
              <a:gd name="T96" fmla="*/ 2147483647 w 5278"/>
              <a:gd name="T97" fmla="*/ 2147483647 h 1106"/>
              <a:gd name="T98" fmla="*/ 2147483647 w 5278"/>
              <a:gd name="T99" fmla="*/ 2147483647 h 1106"/>
              <a:gd name="T100" fmla="*/ 2147483647 w 5278"/>
              <a:gd name="T101" fmla="*/ 2147483647 h 1106"/>
              <a:gd name="T102" fmla="*/ 2147483647 w 5278"/>
              <a:gd name="T103" fmla="*/ 2147483647 h 1106"/>
              <a:gd name="T104" fmla="*/ 2147483647 w 5278"/>
              <a:gd name="T105" fmla="*/ 2147483647 h 110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278"/>
              <a:gd name="T160" fmla="*/ 0 h 1106"/>
              <a:gd name="T161" fmla="*/ 5278 w 5278"/>
              <a:gd name="T162" fmla="*/ 1106 h 110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278" h="1106" extrusionOk="0">
                <a:moveTo>
                  <a:pt x="4693" y="703"/>
                </a:moveTo>
                <a:cubicBezTo>
                  <a:pt x="4701" y="686"/>
                  <a:pt x="4708" y="670"/>
                  <a:pt x="4716" y="653"/>
                </a:cubicBezTo>
                <a:cubicBezTo>
                  <a:pt x="4807" y="709"/>
                  <a:pt x="4843" y="794"/>
                  <a:pt x="4922" y="875"/>
                </a:cubicBezTo>
                <a:cubicBezTo>
                  <a:pt x="4941" y="893"/>
                  <a:pt x="4960" y="911"/>
                  <a:pt x="4979" y="929"/>
                </a:cubicBezTo>
                <a:cubicBezTo>
                  <a:pt x="5011" y="846"/>
                  <a:pt x="5034" y="753"/>
                  <a:pt x="5077" y="676"/>
                </a:cubicBezTo>
                <a:cubicBezTo>
                  <a:pt x="5124" y="591"/>
                  <a:pt x="5302" y="384"/>
                  <a:pt x="5277" y="477"/>
                </a:cubicBezTo>
                <a:cubicBezTo>
                  <a:pt x="5260" y="494"/>
                  <a:pt x="5244" y="510"/>
                  <a:pt x="5227" y="527"/>
                </a:cubicBezTo>
              </a:path>
              <a:path w="5278" h="1106" extrusionOk="0">
                <a:moveTo>
                  <a:pt x="5226" y="802"/>
                </a:moveTo>
                <a:cubicBezTo>
                  <a:pt x="5258" y="903"/>
                  <a:pt x="5244" y="941"/>
                  <a:pt x="5220" y="1041"/>
                </a:cubicBezTo>
                <a:cubicBezTo>
                  <a:pt x="5215" y="1062"/>
                  <a:pt x="5211" y="1084"/>
                  <a:pt x="5206" y="1105"/>
                </a:cubicBezTo>
              </a:path>
              <a:path w="5278" h="1106" extrusionOk="0">
                <a:moveTo>
                  <a:pt x="405" y="461"/>
                </a:moveTo>
                <a:cubicBezTo>
                  <a:pt x="386" y="445"/>
                  <a:pt x="369" y="429"/>
                  <a:pt x="346" y="419"/>
                </a:cubicBezTo>
                <a:cubicBezTo>
                  <a:pt x="321" y="408"/>
                  <a:pt x="291" y="405"/>
                  <a:pt x="263" y="408"/>
                </a:cubicBezTo>
                <a:cubicBezTo>
                  <a:pt x="200" y="414"/>
                  <a:pt x="139" y="443"/>
                  <a:pt x="94" y="488"/>
                </a:cubicBezTo>
                <a:cubicBezTo>
                  <a:pt x="70" y="512"/>
                  <a:pt x="48" y="538"/>
                  <a:pt x="32" y="568"/>
                </a:cubicBezTo>
                <a:cubicBezTo>
                  <a:pt x="18" y="594"/>
                  <a:pt x="7" y="623"/>
                  <a:pt x="2" y="652"/>
                </a:cubicBezTo>
                <a:cubicBezTo>
                  <a:pt x="-3" y="680"/>
                  <a:pt x="5" y="712"/>
                  <a:pt x="17" y="738"/>
                </a:cubicBezTo>
                <a:cubicBezTo>
                  <a:pt x="37" y="782"/>
                  <a:pt x="77" y="819"/>
                  <a:pt x="121" y="837"/>
                </a:cubicBezTo>
                <a:cubicBezTo>
                  <a:pt x="193" y="866"/>
                  <a:pt x="284" y="840"/>
                  <a:pt x="335" y="783"/>
                </a:cubicBezTo>
                <a:cubicBezTo>
                  <a:pt x="361" y="754"/>
                  <a:pt x="383" y="711"/>
                  <a:pt x="383" y="671"/>
                </a:cubicBezTo>
                <a:cubicBezTo>
                  <a:pt x="383" y="630"/>
                  <a:pt x="365" y="588"/>
                  <a:pt x="342" y="556"/>
                </a:cubicBezTo>
                <a:cubicBezTo>
                  <a:pt x="321" y="526"/>
                  <a:pt x="299" y="509"/>
                  <a:pt x="266" y="499"/>
                </a:cubicBezTo>
                <a:cubicBezTo>
                  <a:pt x="251" y="494"/>
                  <a:pt x="247" y="492"/>
                  <a:pt x="237" y="492"/>
                </a:cubicBezTo>
              </a:path>
              <a:path w="5278" h="1106" extrusionOk="0">
                <a:moveTo>
                  <a:pt x="3562" y="415"/>
                </a:moveTo>
                <a:cubicBezTo>
                  <a:pt x="3533" y="412"/>
                  <a:pt x="3505" y="411"/>
                  <a:pt x="3476" y="411"/>
                </a:cubicBezTo>
                <a:cubicBezTo>
                  <a:pt x="3457" y="411"/>
                  <a:pt x="3432" y="408"/>
                  <a:pt x="3413" y="413"/>
                </a:cubicBezTo>
                <a:cubicBezTo>
                  <a:pt x="3394" y="418"/>
                  <a:pt x="3385" y="445"/>
                  <a:pt x="3378" y="461"/>
                </a:cubicBezTo>
                <a:cubicBezTo>
                  <a:pt x="3366" y="489"/>
                  <a:pt x="3367" y="514"/>
                  <a:pt x="3373" y="543"/>
                </a:cubicBezTo>
                <a:cubicBezTo>
                  <a:pt x="3379" y="573"/>
                  <a:pt x="3390" y="602"/>
                  <a:pt x="3413" y="624"/>
                </a:cubicBezTo>
                <a:cubicBezTo>
                  <a:pt x="3448" y="657"/>
                  <a:pt x="3516" y="678"/>
                  <a:pt x="3564" y="673"/>
                </a:cubicBezTo>
                <a:cubicBezTo>
                  <a:pt x="3598" y="670"/>
                  <a:pt x="3638" y="657"/>
                  <a:pt x="3660" y="630"/>
                </a:cubicBezTo>
                <a:cubicBezTo>
                  <a:pt x="3684" y="601"/>
                  <a:pt x="3703" y="552"/>
                  <a:pt x="3712" y="516"/>
                </a:cubicBezTo>
                <a:cubicBezTo>
                  <a:pt x="3722" y="477"/>
                  <a:pt x="3725" y="434"/>
                  <a:pt x="3731" y="394"/>
                </a:cubicBezTo>
                <a:cubicBezTo>
                  <a:pt x="3735" y="370"/>
                  <a:pt x="3738" y="347"/>
                  <a:pt x="3706" y="363"/>
                </a:cubicBezTo>
                <a:cubicBezTo>
                  <a:pt x="3700" y="368"/>
                  <a:pt x="3695" y="373"/>
                  <a:pt x="3689" y="378"/>
                </a:cubicBezTo>
              </a:path>
              <a:path w="5278" h="1106" extrusionOk="0">
                <a:moveTo>
                  <a:pt x="166" y="457"/>
                </a:moveTo>
                <a:cubicBezTo>
                  <a:pt x="174" y="435"/>
                  <a:pt x="139" y="434"/>
                  <a:pt x="168" y="400"/>
                </a:cubicBezTo>
                <a:cubicBezTo>
                  <a:pt x="219" y="342"/>
                  <a:pt x="320" y="310"/>
                  <a:pt x="388" y="283"/>
                </a:cubicBezTo>
                <a:cubicBezTo>
                  <a:pt x="657" y="176"/>
                  <a:pt x="956" y="122"/>
                  <a:pt x="1240" y="76"/>
                </a:cubicBezTo>
                <a:cubicBezTo>
                  <a:pt x="1906" y="-32"/>
                  <a:pt x="2568" y="-12"/>
                  <a:pt x="3230" y="115"/>
                </a:cubicBezTo>
                <a:cubicBezTo>
                  <a:pt x="3397" y="147"/>
                  <a:pt x="3576" y="175"/>
                  <a:pt x="3734" y="241"/>
                </a:cubicBezTo>
                <a:cubicBezTo>
                  <a:pt x="3749" y="247"/>
                  <a:pt x="3761" y="260"/>
                  <a:pt x="3775" y="267"/>
                </a:cubicBezTo>
                <a:cubicBezTo>
                  <a:pt x="3759" y="264"/>
                  <a:pt x="3769" y="256"/>
                  <a:pt x="3753" y="256"/>
                </a:cubicBezTo>
                <a:cubicBezTo>
                  <a:pt x="3728" y="255"/>
                  <a:pt x="3708" y="261"/>
                  <a:pt x="3684" y="261"/>
                </a:cubicBezTo>
              </a:path>
              <a:path w="5278" h="1106" extrusionOk="0">
                <a:moveTo>
                  <a:pt x="3504" y="226"/>
                </a:moveTo>
                <a:cubicBezTo>
                  <a:pt x="3488" y="216"/>
                  <a:pt x="3473" y="208"/>
                  <a:pt x="3455" y="203"/>
                </a:cubicBezTo>
                <a:cubicBezTo>
                  <a:pt x="3440" y="199"/>
                  <a:pt x="3422" y="196"/>
                  <a:pt x="3406" y="198"/>
                </a:cubicBezTo>
                <a:cubicBezTo>
                  <a:pt x="3381" y="200"/>
                  <a:pt x="3363" y="224"/>
                  <a:pt x="3360" y="248"/>
                </a:cubicBezTo>
                <a:cubicBezTo>
                  <a:pt x="3354" y="299"/>
                  <a:pt x="3371" y="370"/>
                  <a:pt x="3387" y="418"/>
                </a:cubicBezTo>
                <a:cubicBezTo>
                  <a:pt x="3399" y="454"/>
                  <a:pt x="3430" y="513"/>
                  <a:pt x="3461" y="537"/>
                </a:cubicBezTo>
                <a:cubicBezTo>
                  <a:pt x="3488" y="558"/>
                  <a:pt x="3505" y="506"/>
                  <a:pt x="3510" y="489"/>
                </a:cubicBezTo>
                <a:cubicBezTo>
                  <a:pt x="3521" y="450"/>
                  <a:pt x="3525" y="407"/>
                  <a:pt x="3539" y="369"/>
                </a:cubicBezTo>
                <a:cubicBezTo>
                  <a:pt x="3552" y="334"/>
                  <a:pt x="3553" y="307"/>
                  <a:pt x="3564" y="277"/>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00" name="Comment 12"/>
          <p:cNvSpPr>
            <a:spLocks noRot="1" noChangeAspect="1" noEditPoints="1" noChangeArrowheads="1" noChangeShapeType="1" noTextEdit="1"/>
          </p:cNvSpPr>
          <p:nvPr/>
        </p:nvSpPr>
        <p:spPr bwMode="auto">
          <a:xfrm>
            <a:off x="8234363" y="2235200"/>
            <a:ext cx="273050" cy="2286000"/>
          </a:xfrm>
          <a:custGeom>
            <a:avLst/>
            <a:gdLst>
              <a:gd name="T0" fmla="*/ 2147483647 w 758"/>
              <a:gd name="T1" fmla="*/ 2147483647 h 6349"/>
              <a:gd name="T2" fmla="*/ 2147483647 w 758"/>
              <a:gd name="T3" fmla="*/ 0 h 6349"/>
              <a:gd name="T4" fmla="*/ 2147483647 w 758"/>
              <a:gd name="T5" fmla="*/ 2147483647 h 6349"/>
              <a:gd name="T6" fmla="*/ 2147483647 w 758"/>
              <a:gd name="T7" fmla="*/ 2147483647 h 6349"/>
              <a:gd name="T8" fmla="*/ 2147483647 w 758"/>
              <a:gd name="T9" fmla="*/ 2147483647 h 6349"/>
              <a:gd name="T10" fmla="*/ 2147483647 w 758"/>
              <a:gd name="T11" fmla="*/ 2147483647 h 6349"/>
              <a:gd name="T12" fmla="*/ 2147483647 w 758"/>
              <a:gd name="T13" fmla="*/ 2147483647 h 6349"/>
              <a:gd name="T14" fmla="*/ 2147483647 w 758"/>
              <a:gd name="T15" fmla="*/ 2147483647 h 6349"/>
              <a:gd name="T16" fmla="*/ 2147483647 w 758"/>
              <a:gd name="T17" fmla="*/ 2147483647 h 6349"/>
              <a:gd name="T18" fmla="*/ 2147483647 w 758"/>
              <a:gd name="T19" fmla="*/ 2147483647 h 6349"/>
              <a:gd name="T20" fmla="*/ 2147483647 w 758"/>
              <a:gd name="T21" fmla="*/ 2147483647 h 6349"/>
              <a:gd name="T22" fmla="*/ 2147483647 w 758"/>
              <a:gd name="T23" fmla="*/ 2147483647 h 6349"/>
              <a:gd name="T24" fmla="*/ 2147483647 w 758"/>
              <a:gd name="T25" fmla="*/ 2147483647 h 6349"/>
              <a:gd name="T26" fmla="*/ 2147483647 w 758"/>
              <a:gd name="T27" fmla="*/ 2147483647 h 6349"/>
              <a:gd name="T28" fmla="*/ 2147483647 w 758"/>
              <a:gd name="T29" fmla="*/ 2147483647 h 6349"/>
              <a:gd name="T30" fmla="*/ 2147483647 w 758"/>
              <a:gd name="T31" fmla="*/ 2147483647 h 6349"/>
              <a:gd name="T32" fmla="*/ 2147483647 w 758"/>
              <a:gd name="T33" fmla="*/ 2147483647 h 6349"/>
              <a:gd name="T34" fmla="*/ 2147483647 w 758"/>
              <a:gd name="T35" fmla="*/ 2147483647 h 6349"/>
              <a:gd name="T36" fmla="*/ 2147483647 w 758"/>
              <a:gd name="T37" fmla="*/ 2147483647 h 6349"/>
              <a:gd name="T38" fmla="*/ 2147483647 w 758"/>
              <a:gd name="T39" fmla="*/ 2147483647 h 6349"/>
              <a:gd name="T40" fmla="*/ 2147483647 w 758"/>
              <a:gd name="T41" fmla="*/ 2147483647 h 63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58"/>
              <a:gd name="T64" fmla="*/ 0 h 6349"/>
              <a:gd name="T65" fmla="*/ 758 w 758"/>
              <a:gd name="T66" fmla="*/ 6349 h 63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58" h="6349" extrusionOk="0">
                <a:moveTo>
                  <a:pt x="460" y="39"/>
                </a:moveTo>
                <a:cubicBezTo>
                  <a:pt x="452" y="18"/>
                  <a:pt x="450" y="12"/>
                  <a:pt x="442" y="0"/>
                </a:cubicBezTo>
                <a:cubicBezTo>
                  <a:pt x="436" y="28"/>
                  <a:pt x="421" y="56"/>
                  <a:pt x="416" y="88"/>
                </a:cubicBezTo>
                <a:cubicBezTo>
                  <a:pt x="377" y="335"/>
                  <a:pt x="373" y="581"/>
                  <a:pt x="378" y="831"/>
                </a:cubicBezTo>
                <a:cubicBezTo>
                  <a:pt x="385" y="1184"/>
                  <a:pt x="428" y="1539"/>
                  <a:pt x="455" y="1891"/>
                </a:cubicBezTo>
                <a:cubicBezTo>
                  <a:pt x="490" y="2341"/>
                  <a:pt x="474" y="2810"/>
                  <a:pt x="449" y="3260"/>
                </a:cubicBezTo>
                <a:cubicBezTo>
                  <a:pt x="435" y="3517"/>
                  <a:pt x="419" y="3772"/>
                  <a:pt x="409" y="4029"/>
                </a:cubicBezTo>
                <a:cubicBezTo>
                  <a:pt x="393" y="4446"/>
                  <a:pt x="392" y="4870"/>
                  <a:pt x="355" y="5286"/>
                </a:cubicBezTo>
                <a:cubicBezTo>
                  <a:pt x="333" y="5538"/>
                  <a:pt x="310" y="5792"/>
                  <a:pt x="264" y="6041"/>
                </a:cubicBezTo>
                <a:cubicBezTo>
                  <a:pt x="259" y="6070"/>
                  <a:pt x="251" y="6098"/>
                  <a:pt x="246" y="6126"/>
                </a:cubicBezTo>
                <a:cubicBezTo>
                  <a:pt x="198" y="6029"/>
                  <a:pt x="157" y="5929"/>
                  <a:pt x="122" y="5822"/>
                </a:cubicBezTo>
                <a:cubicBezTo>
                  <a:pt x="98" y="5749"/>
                  <a:pt x="79" y="5679"/>
                  <a:pt x="45" y="5610"/>
                </a:cubicBezTo>
                <a:cubicBezTo>
                  <a:pt x="35" y="5589"/>
                  <a:pt x="14" y="5570"/>
                  <a:pt x="4" y="5552"/>
                </a:cubicBezTo>
                <a:cubicBezTo>
                  <a:pt x="10" y="5585"/>
                  <a:pt x="14" y="5626"/>
                  <a:pt x="21" y="5661"/>
                </a:cubicBezTo>
                <a:cubicBezTo>
                  <a:pt x="44" y="5774"/>
                  <a:pt x="82" y="5878"/>
                  <a:pt x="120" y="5986"/>
                </a:cubicBezTo>
                <a:cubicBezTo>
                  <a:pt x="157" y="6091"/>
                  <a:pt x="192" y="6196"/>
                  <a:pt x="257" y="6288"/>
                </a:cubicBezTo>
                <a:cubicBezTo>
                  <a:pt x="272" y="6310"/>
                  <a:pt x="304" y="6333"/>
                  <a:pt x="315" y="6348"/>
                </a:cubicBezTo>
                <a:cubicBezTo>
                  <a:pt x="336" y="6316"/>
                  <a:pt x="369" y="6286"/>
                  <a:pt x="391" y="6245"/>
                </a:cubicBezTo>
                <a:cubicBezTo>
                  <a:pt x="455" y="6129"/>
                  <a:pt x="507" y="6007"/>
                  <a:pt x="560" y="5885"/>
                </a:cubicBezTo>
                <a:cubicBezTo>
                  <a:pt x="599" y="5796"/>
                  <a:pt x="633" y="5696"/>
                  <a:pt x="675" y="5612"/>
                </a:cubicBezTo>
                <a:cubicBezTo>
                  <a:pt x="698" y="5565"/>
                  <a:pt x="731" y="5525"/>
                  <a:pt x="757" y="5481"/>
                </a:cubicBezTo>
              </a:path>
            </a:pathLst>
          </a:custGeom>
          <a:noFill/>
          <a:ln w="19050" cap="rnd">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01" name="Comment 13"/>
          <p:cNvSpPr>
            <a:spLocks noRot="1" noChangeAspect="1" noEditPoints="1" noChangeArrowheads="1" noChangeShapeType="1" noTextEdit="1"/>
          </p:cNvSpPr>
          <p:nvPr/>
        </p:nvSpPr>
        <p:spPr bwMode="auto">
          <a:xfrm>
            <a:off x="6080125" y="4071938"/>
            <a:ext cx="596900" cy="544512"/>
          </a:xfrm>
          <a:custGeom>
            <a:avLst/>
            <a:gdLst>
              <a:gd name="T0" fmla="*/ 2147483647 w 1661"/>
              <a:gd name="T1" fmla="*/ 2147483647 h 1512"/>
              <a:gd name="T2" fmla="*/ 2147483647 w 1661"/>
              <a:gd name="T3" fmla="*/ 2147483647 h 1512"/>
              <a:gd name="T4" fmla="*/ 2147483647 w 1661"/>
              <a:gd name="T5" fmla="*/ 2147483647 h 1512"/>
              <a:gd name="T6" fmla="*/ 2147483647 w 1661"/>
              <a:gd name="T7" fmla="*/ 2147483647 h 1512"/>
              <a:gd name="T8" fmla="*/ 2147483647 w 1661"/>
              <a:gd name="T9" fmla="*/ 2147483647 h 1512"/>
              <a:gd name="T10" fmla="*/ 2147483647 w 1661"/>
              <a:gd name="T11" fmla="*/ 2147483647 h 1512"/>
              <a:gd name="T12" fmla="*/ 2147483647 w 1661"/>
              <a:gd name="T13" fmla="*/ 2147483647 h 1512"/>
              <a:gd name="T14" fmla="*/ 2147483647 w 1661"/>
              <a:gd name="T15" fmla="*/ 2147483647 h 1512"/>
              <a:gd name="T16" fmla="*/ 2147483647 w 1661"/>
              <a:gd name="T17" fmla="*/ 2147483647 h 1512"/>
              <a:gd name="T18" fmla="*/ 2147483647 w 1661"/>
              <a:gd name="T19" fmla="*/ 2147483647 h 1512"/>
              <a:gd name="T20" fmla="*/ 2147483647 w 1661"/>
              <a:gd name="T21" fmla="*/ 2147483647 h 1512"/>
              <a:gd name="T22" fmla="*/ 2147483647 w 1661"/>
              <a:gd name="T23" fmla="*/ 2147483647 h 1512"/>
              <a:gd name="T24" fmla="*/ 2147483647 w 1661"/>
              <a:gd name="T25" fmla="*/ 2147483647 h 1512"/>
              <a:gd name="T26" fmla="*/ 2147483647 w 1661"/>
              <a:gd name="T27" fmla="*/ 2147483647 h 1512"/>
              <a:gd name="T28" fmla="*/ 2147483647 w 1661"/>
              <a:gd name="T29" fmla="*/ 2147483647 h 1512"/>
              <a:gd name="T30" fmla="*/ 2147483647 w 1661"/>
              <a:gd name="T31" fmla="*/ 2147483647 h 1512"/>
              <a:gd name="T32" fmla="*/ 2147483647 w 1661"/>
              <a:gd name="T33" fmla="*/ 2147483647 h 1512"/>
              <a:gd name="T34" fmla="*/ 2147483647 w 1661"/>
              <a:gd name="T35" fmla="*/ 2147483647 h 1512"/>
              <a:gd name="T36" fmla="*/ 2147483647 w 1661"/>
              <a:gd name="T37" fmla="*/ 2147483647 h 1512"/>
              <a:gd name="T38" fmla="*/ 2147483647 w 1661"/>
              <a:gd name="T39" fmla="*/ 2147483647 h 1512"/>
              <a:gd name="T40" fmla="*/ 2147483647 w 1661"/>
              <a:gd name="T41" fmla="*/ 2147483647 h 1512"/>
              <a:gd name="T42" fmla="*/ 2147483647 w 1661"/>
              <a:gd name="T43" fmla="*/ 2147483647 h 1512"/>
              <a:gd name="T44" fmla="*/ 2147483647 w 1661"/>
              <a:gd name="T45" fmla="*/ 2147483647 h 1512"/>
              <a:gd name="T46" fmla="*/ 0 w 1661"/>
              <a:gd name="T47" fmla="*/ 2147483647 h 1512"/>
              <a:gd name="T48" fmla="*/ 2147483647 w 1661"/>
              <a:gd name="T49" fmla="*/ 2147483647 h 1512"/>
              <a:gd name="T50" fmla="*/ 2147483647 w 1661"/>
              <a:gd name="T51" fmla="*/ 2147483647 h 1512"/>
              <a:gd name="T52" fmla="*/ 2147483647 w 1661"/>
              <a:gd name="T53" fmla="*/ 2147483647 h 1512"/>
              <a:gd name="T54" fmla="*/ 2147483647 w 1661"/>
              <a:gd name="T55" fmla="*/ 2147483647 h 1512"/>
              <a:gd name="T56" fmla="*/ 2147483647 w 1661"/>
              <a:gd name="T57" fmla="*/ 2147483647 h 1512"/>
              <a:gd name="T58" fmla="*/ 2147483647 w 1661"/>
              <a:gd name="T59" fmla="*/ 2147483647 h 1512"/>
              <a:gd name="T60" fmla="*/ 2147483647 w 1661"/>
              <a:gd name="T61" fmla="*/ 2147483647 h 1512"/>
              <a:gd name="T62" fmla="*/ 2147483647 w 1661"/>
              <a:gd name="T63" fmla="*/ 0 h 1512"/>
              <a:gd name="T64" fmla="*/ 2147483647 w 1661"/>
              <a:gd name="T65" fmla="*/ 2147483647 h 1512"/>
              <a:gd name="T66" fmla="*/ 2147483647 w 1661"/>
              <a:gd name="T67" fmla="*/ 2147483647 h 1512"/>
              <a:gd name="T68" fmla="*/ 2147483647 w 1661"/>
              <a:gd name="T69" fmla="*/ 2147483647 h 1512"/>
              <a:gd name="T70" fmla="*/ 2147483647 w 1661"/>
              <a:gd name="T71" fmla="*/ 2147483647 h 1512"/>
              <a:gd name="T72" fmla="*/ 2147483647 w 1661"/>
              <a:gd name="T73" fmla="*/ 2147483647 h 1512"/>
              <a:gd name="T74" fmla="*/ 2147483647 w 1661"/>
              <a:gd name="T75" fmla="*/ 2147483647 h 1512"/>
              <a:gd name="T76" fmla="*/ 2147483647 w 1661"/>
              <a:gd name="T77" fmla="*/ 2147483647 h 1512"/>
              <a:gd name="T78" fmla="*/ 2147483647 w 1661"/>
              <a:gd name="T79" fmla="*/ 2147483647 h 1512"/>
              <a:gd name="T80" fmla="*/ 2147483647 w 1661"/>
              <a:gd name="T81" fmla="*/ 2147483647 h 1512"/>
              <a:gd name="T82" fmla="*/ 2147483647 w 1661"/>
              <a:gd name="T83" fmla="*/ 2147483647 h 1512"/>
              <a:gd name="T84" fmla="*/ 2147483647 w 1661"/>
              <a:gd name="T85" fmla="*/ 2147483647 h 1512"/>
              <a:gd name="T86" fmla="*/ 2147483647 w 1661"/>
              <a:gd name="T87" fmla="*/ 2147483647 h 151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61"/>
              <a:gd name="T133" fmla="*/ 0 h 1512"/>
              <a:gd name="T134" fmla="*/ 1661 w 1661"/>
              <a:gd name="T135" fmla="*/ 1512 h 151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61" h="1512" extrusionOk="0">
                <a:moveTo>
                  <a:pt x="142" y="585"/>
                </a:moveTo>
                <a:cubicBezTo>
                  <a:pt x="130" y="595"/>
                  <a:pt x="132" y="593"/>
                  <a:pt x="127" y="608"/>
                </a:cubicBezTo>
                <a:cubicBezTo>
                  <a:pt x="113" y="651"/>
                  <a:pt x="102" y="695"/>
                  <a:pt x="95" y="739"/>
                </a:cubicBezTo>
                <a:cubicBezTo>
                  <a:pt x="77" y="857"/>
                  <a:pt x="97" y="986"/>
                  <a:pt x="182" y="1076"/>
                </a:cubicBezTo>
                <a:cubicBezTo>
                  <a:pt x="216" y="1111"/>
                  <a:pt x="268" y="1140"/>
                  <a:pt x="318" y="1135"/>
                </a:cubicBezTo>
                <a:cubicBezTo>
                  <a:pt x="355" y="1132"/>
                  <a:pt x="388" y="1110"/>
                  <a:pt x="413" y="1084"/>
                </a:cubicBezTo>
                <a:cubicBezTo>
                  <a:pt x="452" y="1045"/>
                  <a:pt x="473" y="999"/>
                  <a:pt x="495" y="949"/>
                </a:cubicBezTo>
                <a:cubicBezTo>
                  <a:pt x="525" y="881"/>
                  <a:pt x="549" y="809"/>
                  <a:pt x="565" y="737"/>
                </a:cubicBezTo>
                <a:cubicBezTo>
                  <a:pt x="575" y="693"/>
                  <a:pt x="582" y="656"/>
                  <a:pt x="579" y="611"/>
                </a:cubicBezTo>
                <a:cubicBezTo>
                  <a:pt x="568" y="650"/>
                  <a:pt x="563" y="682"/>
                  <a:pt x="563" y="725"/>
                </a:cubicBezTo>
                <a:cubicBezTo>
                  <a:pt x="562" y="796"/>
                  <a:pt x="569" y="865"/>
                  <a:pt x="583" y="934"/>
                </a:cubicBezTo>
                <a:cubicBezTo>
                  <a:pt x="595" y="993"/>
                  <a:pt x="616" y="1044"/>
                  <a:pt x="647" y="1095"/>
                </a:cubicBezTo>
                <a:cubicBezTo>
                  <a:pt x="663" y="1121"/>
                  <a:pt x="683" y="1147"/>
                  <a:pt x="709" y="1163"/>
                </a:cubicBezTo>
                <a:cubicBezTo>
                  <a:pt x="726" y="1173"/>
                  <a:pt x="759" y="1181"/>
                  <a:pt x="775" y="1173"/>
                </a:cubicBezTo>
                <a:cubicBezTo>
                  <a:pt x="792" y="1167"/>
                  <a:pt x="798" y="1165"/>
                  <a:pt x="798" y="1150"/>
                </a:cubicBezTo>
              </a:path>
              <a:path w="1661" h="1512" extrusionOk="0">
                <a:moveTo>
                  <a:pt x="1041" y="1075"/>
                </a:moveTo>
                <a:cubicBezTo>
                  <a:pt x="1041" y="1061"/>
                  <a:pt x="1040" y="1057"/>
                  <a:pt x="1045" y="1049"/>
                </a:cubicBezTo>
                <a:cubicBezTo>
                  <a:pt x="1060" y="1072"/>
                  <a:pt x="1052" y="1103"/>
                  <a:pt x="1051" y="1133"/>
                </a:cubicBezTo>
                <a:cubicBezTo>
                  <a:pt x="1049" y="1192"/>
                  <a:pt x="1043" y="1251"/>
                  <a:pt x="1038" y="1310"/>
                </a:cubicBezTo>
                <a:cubicBezTo>
                  <a:pt x="1034" y="1357"/>
                  <a:pt x="1030" y="1405"/>
                  <a:pt x="1028" y="1452"/>
                </a:cubicBezTo>
                <a:cubicBezTo>
                  <a:pt x="1027" y="1472"/>
                  <a:pt x="1024" y="1531"/>
                  <a:pt x="1025" y="1511"/>
                </a:cubicBezTo>
                <a:cubicBezTo>
                  <a:pt x="1025" y="1503"/>
                  <a:pt x="1026" y="1496"/>
                  <a:pt x="1026" y="1488"/>
                </a:cubicBezTo>
              </a:path>
              <a:path w="1661" h="1512" extrusionOk="0">
                <a:moveTo>
                  <a:pt x="11" y="287"/>
                </a:moveTo>
                <a:cubicBezTo>
                  <a:pt x="4" y="278"/>
                  <a:pt x="2" y="276"/>
                  <a:pt x="0" y="269"/>
                </a:cubicBezTo>
                <a:cubicBezTo>
                  <a:pt x="18" y="262"/>
                  <a:pt x="31" y="257"/>
                  <a:pt x="51" y="254"/>
                </a:cubicBezTo>
                <a:cubicBezTo>
                  <a:pt x="93" y="248"/>
                  <a:pt x="134" y="247"/>
                  <a:pt x="176" y="248"/>
                </a:cubicBezTo>
                <a:cubicBezTo>
                  <a:pt x="276" y="249"/>
                  <a:pt x="377" y="256"/>
                  <a:pt x="477" y="263"/>
                </a:cubicBezTo>
                <a:cubicBezTo>
                  <a:pt x="545" y="267"/>
                  <a:pt x="642" y="283"/>
                  <a:pt x="701" y="263"/>
                </a:cubicBezTo>
                <a:cubicBezTo>
                  <a:pt x="673" y="237"/>
                  <a:pt x="644" y="213"/>
                  <a:pt x="614" y="190"/>
                </a:cubicBezTo>
                <a:cubicBezTo>
                  <a:pt x="568" y="154"/>
                  <a:pt x="521" y="121"/>
                  <a:pt x="473" y="88"/>
                </a:cubicBezTo>
                <a:cubicBezTo>
                  <a:pt x="431" y="60"/>
                  <a:pt x="388" y="35"/>
                  <a:pt x="345" y="9"/>
                </a:cubicBezTo>
                <a:cubicBezTo>
                  <a:pt x="340" y="6"/>
                  <a:pt x="335" y="3"/>
                  <a:pt x="330" y="0"/>
                </a:cubicBezTo>
              </a:path>
              <a:path w="1661" h="1512" extrusionOk="0">
                <a:moveTo>
                  <a:pt x="1567" y="707"/>
                </a:moveTo>
                <a:cubicBezTo>
                  <a:pt x="1573" y="692"/>
                  <a:pt x="1588" y="700"/>
                  <a:pt x="1602" y="712"/>
                </a:cubicBezTo>
                <a:cubicBezTo>
                  <a:pt x="1611" y="723"/>
                  <a:pt x="1613" y="727"/>
                  <a:pt x="1616" y="736"/>
                </a:cubicBezTo>
                <a:cubicBezTo>
                  <a:pt x="1600" y="748"/>
                  <a:pt x="1583" y="756"/>
                  <a:pt x="1562" y="761"/>
                </a:cubicBezTo>
                <a:cubicBezTo>
                  <a:pt x="1541" y="766"/>
                  <a:pt x="1524" y="766"/>
                  <a:pt x="1506" y="756"/>
                </a:cubicBezTo>
                <a:cubicBezTo>
                  <a:pt x="1522" y="736"/>
                  <a:pt x="1537" y="726"/>
                  <a:pt x="1562" y="717"/>
                </a:cubicBezTo>
                <a:cubicBezTo>
                  <a:pt x="1583" y="710"/>
                  <a:pt x="1606" y="706"/>
                  <a:pt x="1628" y="709"/>
                </a:cubicBezTo>
                <a:cubicBezTo>
                  <a:pt x="1643" y="711"/>
                  <a:pt x="1649" y="717"/>
                  <a:pt x="1660" y="726"/>
                </a:cubicBezTo>
                <a:cubicBezTo>
                  <a:pt x="1649" y="741"/>
                  <a:pt x="1633" y="749"/>
                  <a:pt x="1612" y="747"/>
                </a:cubicBezTo>
                <a:cubicBezTo>
                  <a:pt x="1588" y="745"/>
                  <a:pt x="1561" y="739"/>
                  <a:pt x="1538" y="729"/>
                </a:cubicBezTo>
                <a:cubicBezTo>
                  <a:pt x="1520" y="721"/>
                  <a:pt x="1487" y="707"/>
                  <a:pt x="1485" y="683"/>
                </a:cubicBezTo>
                <a:cubicBezTo>
                  <a:pt x="1494" y="669"/>
                  <a:pt x="1496" y="663"/>
                  <a:pt x="1492" y="650"/>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02" name="Comment 14"/>
          <p:cNvSpPr>
            <a:spLocks noRot="1" noChangeAspect="1" noEditPoints="1" noChangeArrowheads="1" noChangeShapeType="1" noTextEdit="1"/>
          </p:cNvSpPr>
          <p:nvPr/>
        </p:nvSpPr>
        <p:spPr bwMode="auto">
          <a:xfrm>
            <a:off x="6861175" y="3976688"/>
            <a:ext cx="381000" cy="558800"/>
          </a:xfrm>
          <a:custGeom>
            <a:avLst/>
            <a:gdLst>
              <a:gd name="T0" fmla="*/ 2147483647 w 1057"/>
              <a:gd name="T1" fmla="*/ 2147483647 h 1553"/>
              <a:gd name="T2" fmla="*/ 2147483647 w 1057"/>
              <a:gd name="T3" fmla="*/ 2147483647 h 1553"/>
              <a:gd name="T4" fmla="*/ 2147483647 w 1057"/>
              <a:gd name="T5" fmla="*/ 2147483647 h 1553"/>
              <a:gd name="T6" fmla="*/ 2147483647 w 1057"/>
              <a:gd name="T7" fmla="*/ 2147483647 h 1553"/>
              <a:gd name="T8" fmla="*/ 2147483647 w 1057"/>
              <a:gd name="T9" fmla="*/ 2147483647 h 1553"/>
              <a:gd name="T10" fmla="*/ 2147483647 w 1057"/>
              <a:gd name="T11" fmla="*/ 2147483647 h 1553"/>
              <a:gd name="T12" fmla="*/ 2147483647 w 1057"/>
              <a:gd name="T13" fmla="*/ 2147483647 h 1553"/>
              <a:gd name="T14" fmla="*/ 2147483647 w 1057"/>
              <a:gd name="T15" fmla="*/ 2147483647 h 1553"/>
              <a:gd name="T16" fmla="*/ 2147483647 w 1057"/>
              <a:gd name="T17" fmla="*/ 2147483647 h 1553"/>
              <a:gd name="T18" fmla="*/ 2147483647 w 1057"/>
              <a:gd name="T19" fmla="*/ 2147483647 h 1553"/>
              <a:gd name="T20" fmla="*/ 2147483647 w 1057"/>
              <a:gd name="T21" fmla="*/ 2147483647 h 1553"/>
              <a:gd name="T22" fmla="*/ 2147483647 w 1057"/>
              <a:gd name="T23" fmla="*/ 2147483647 h 1553"/>
              <a:gd name="T24" fmla="*/ 2147483647 w 1057"/>
              <a:gd name="T25" fmla="*/ 2147483647 h 1553"/>
              <a:gd name="T26" fmla="*/ 2147483647 w 1057"/>
              <a:gd name="T27" fmla="*/ 2147483647 h 1553"/>
              <a:gd name="T28" fmla="*/ 2147483647 w 1057"/>
              <a:gd name="T29" fmla="*/ 2147483647 h 1553"/>
              <a:gd name="T30" fmla="*/ 2147483647 w 1057"/>
              <a:gd name="T31" fmla="*/ 2147483647 h 1553"/>
              <a:gd name="T32" fmla="*/ 2147483647 w 1057"/>
              <a:gd name="T33" fmla="*/ 2147483647 h 1553"/>
              <a:gd name="T34" fmla="*/ 2147483647 w 1057"/>
              <a:gd name="T35" fmla="*/ 2147483647 h 1553"/>
              <a:gd name="T36" fmla="*/ 2147483647 w 1057"/>
              <a:gd name="T37" fmla="*/ 2147483647 h 1553"/>
              <a:gd name="T38" fmla="*/ 0 w 1057"/>
              <a:gd name="T39" fmla="*/ 2147483647 h 1553"/>
              <a:gd name="T40" fmla="*/ 2147483647 w 1057"/>
              <a:gd name="T41" fmla="*/ 2147483647 h 1553"/>
              <a:gd name="T42" fmla="*/ 2147483647 w 1057"/>
              <a:gd name="T43" fmla="*/ 2147483647 h 1553"/>
              <a:gd name="T44" fmla="*/ 2147483647 w 1057"/>
              <a:gd name="T45" fmla="*/ 2147483647 h 1553"/>
              <a:gd name="T46" fmla="*/ 2147483647 w 1057"/>
              <a:gd name="T47" fmla="*/ 2147483647 h 1553"/>
              <a:gd name="T48" fmla="*/ 2147483647 w 1057"/>
              <a:gd name="T49" fmla="*/ 2147483647 h 1553"/>
              <a:gd name="T50" fmla="*/ 2147483647 w 1057"/>
              <a:gd name="T51" fmla="*/ 2147483647 h 1553"/>
              <a:gd name="T52" fmla="*/ 2147483647 w 1057"/>
              <a:gd name="T53" fmla="*/ 2147483647 h 1553"/>
              <a:gd name="T54" fmla="*/ 2147483647 w 1057"/>
              <a:gd name="T55" fmla="*/ 0 h 15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57"/>
              <a:gd name="T85" fmla="*/ 0 h 1553"/>
              <a:gd name="T86" fmla="*/ 1057 w 1057"/>
              <a:gd name="T87" fmla="*/ 1553 h 15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57" h="1553" extrusionOk="0">
                <a:moveTo>
                  <a:pt x="251" y="776"/>
                </a:moveTo>
                <a:cubicBezTo>
                  <a:pt x="266" y="792"/>
                  <a:pt x="275" y="798"/>
                  <a:pt x="286" y="823"/>
                </a:cubicBezTo>
                <a:cubicBezTo>
                  <a:pt x="304" y="865"/>
                  <a:pt x="318" y="908"/>
                  <a:pt x="334" y="950"/>
                </a:cubicBezTo>
                <a:cubicBezTo>
                  <a:pt x="363" y="1029"/>
                  <a:pt x="389" y="1110"/>
                  <a:pt x="426" y="1186"/>
                </a:cubicBezTo>
                <a:cubicBezTo>
                  <a:pt x="442" y="1219"/>
                  <a:pt x="461" y="1252"/>
                  <a:pt x="485" y="1280"/>
                </a:cubicBezTo>
                <a:cubicBezTo>
                  <a:pt x="501" y="1299"/>
                  <a:pt x="526" y="1321"/>
                  <a:pt x="553" y="1321"/>
                </a:cubicBezTo>
                <a:cubicBezTo>
                  <a:pt x="574" y="1321"/>
                  <a:pt x="596" y="1302"/>
                  <a:pt x="608" y="1287"/>
                </a:cubicBezTo>
                <a:cubicBezTo>
                  <a:pt x="636" y="1252"/>
                  <a:pt x="655" y="1203"/>
                  <a:pt x="674" y="1162"/>
                </a:cubicBezTo>
                <a:cubicBezTo>
                  <a:pt x="704" y="1098"/>
                  <a:pt x="732" y="1034"/>
                  <a:pt x="760" y="969"/>
                </a:cubicBezTo>
                <a:cubicBezTo>
                  <a:pt x="790" y="901"/>
                  <a:pt x="822" y="835"/>
                  <a:pt x="853" y="768"/>
                </a:cubicBezTo>
                <a:cubicBezTo>
                  <a:pt x="863" y="746"/>
                  <a:pt x="882" y="668"/>
                  <a:pt x="902" y="653"/>
                </a:cubicBezTo>
                <a:cubicBezTo>
                  <a:pt x="926" y="636"/>
                  <a:pt x="907" y="672"/>
                  <a:pt x="908" y="681"/>
                </a:cubicBezTo>
              </a:path>
              <a:path w="1057" h="1553" extrusionOk="0">
                <a:moveTo>
                  <a:pt x="1031" y="1256"/>
                </a:moveTo>
                <a:cubicBezTo>
                  <a:pt x="1027" y="1281"/>
                  <a:pt x="1024" y="1308"/>
                  <a:pt x="1026" y="1333"/>
                </a:cubicBezTo>
                <a:cubicBezTo>
                  <a:pt x="1028" y="1368"/>
                  <a:pt x="1028" y="1403"/>
                  <a:pt x="1032" y="1438"/>
                </a:cubicBezTo>
                <a:cubicBezTo>
                  <a:pt x="1035" y="1462"/>
                  <a:pt x="1042" y="1485"/>
                  <a:pt x="1048" y="1508"/>
                </a:cubicBezTo>
                <a:cubicBezTo>
                  <a:pt x="1049" y="1511"/>
                  <a:pt x="1064" y="1552"/>
                  <a:pt x="1050" y="1552"/>
                </a:cubicBezTo>
                <a:cubicBezTo>
                  <a:pt x="1047" y="1549"/>
                  <a:pt x="1043" y="1546"/>
                  <a:pt x="1040" y="1543"/>
                </a:cubicBezTo>
              </a:path>
              <a:path w="1057" h="1553" extrusionOk="0">
                <a:moveTo>
                  <a:pt x="40" y="270"/>
                </a:moveTo>
                <a:cubicBezTo>
                  <a:pt x="18" y="267"/>
                  <a:pt x="13" y="267"/>
                  <a:pt x="0" y="262"/>
                </a:cubicBezTo>
                <a:cubicBezTo>
                  <a:pt x="21" y="263"/>
                  <a:pt x="41" y="265"/>
                  <a:pt x="62" y="263"/>
                </a:cubicBezTo>
                <a:cubicBezTo>
                  <a:pt x="143" y="254"/>
                  <a:pt x="224" y="248"/>
                  <a:pt x="305" y="248"/>
                </a:cubicBezTo>
                <a:cubicBezTo>
                  <a:pt x="387" y="248"/>
                  <a:pt x="467" y="254"/>
                  <a:pt x="549" y="263"/>
                </a:cubicBezTo>
                <a:cubicBezTo>
                  <a:pt x="670" y="276"/>
                  <a:pt x="798" y="308"/>
                  <a:pt x="920" y="300"/>
                </a:cubicBezTo>
                <a:cubicBezTo>
                  <a:pt x="943" y="299"/>
                  <a:pt x="965" y="290"/>
                  <a:pt x="963" y="263"/>
                </a:cubicBezTo>
                <a:cubicBezTo>
                  <a:pt x="959" y="209"/>
                  <a:pt x="891" y="141"/>
                  <a:pt x="856" y="105"/>
                </a:cubicBezTo>
                <a:cubicBezTo>
                  <a:pt x="827" y="75"/>
                  <a:pt x="794" y="48"/>
                  <a:pt x="762" y="22"/>
                </a:cubicBezTo>
                <a:cubicBezTo>
                  <a:pt x="747" y="10"/>
                  <a:pt x="743" y="7"/>
                  <a:pt x="733" y="0"/>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03" name="Comment 15"/>
          <p:cNvSpPr>
            <a:spLocks noRot="1" noChangeAspect="1" noEditPoints="1" noChangeArrowheads="1" noChangeShapeType="1" noTextEdit="1"/>
          </p:cNvSpPr>
          <p:nvPr/>
        </p:nvSpPr>
        <p:spPr bwMode="auto">
          <a:xfrm>
            <a:off x="5981700" y="4781550"/>
            <a:ext cx="1508125" cy="525463"/>
          </a:xfrm>
          <a:custGeom>
            <a:avLst/>
            <a:gdLst>
              <a:gd name="T0" fmla="*/ 2147483647 w 4190"/>
              <a:gd name="T1" fmla="*/ 2147483647 h 1459"/>
              <a:gd name="T2" fmla="*/ 2147483647 w 4190"/>
              <a:gd name="T3" fmla="*/ 2147483647 h 1459"/>
              <a:gd name="T4" fmla="*/ 2147483647 w 4190"/>
              <a:gd name="T5" fmla="*/ 2147483647 h 1459"/>
              <a:gd name="T6" fmla="*/ 2147483647 w 4190"/>
              <a:gd name="T7" fmla="*/ 2147483647 h 1459"/>
              <a:gd name="T8" fmla="*/ 2147483647 w 4190"/>
              <a:gd name="T9" fmla="*/ 2147483647 h 1459"/>
              <a:gd name="T10" fmla="*/ 2147483647 w 4190"/>
              <a:gd name="T11" fmla="*/ 2147483647 h 1459"/>
              <a:gd name="T12" fmla="*/ 2147483647 w 4190"/>
              <a:gd name="T13" fmla="*/ 2147483647 h 1459"/>
              <a:gd name="T14" fmla="*/ 2147483647 w 4190"/>
              <a:gd name="T15" fmla="*/ 2147483647 h 1459"/>
              <a:gd name="T16" fmla="*/ 2147483647 w 4190"/>
              <a:gd name="T17" fmla="*/ 2147483647 h 1459"/>
              <a:gd name="T18" fmla="*/ 2147483647 w 4190"/>
              <a:gd name="T19" fmla="*/ 2147483647 h 1459"/>
              <a:gd name="T20" fmla="*/ 2147483647 w 4190"/>
              <a:gd name="T21" fmla="*/ 2147483647 h 1459"/>
              <a:gd name="T22" fmla="*/ 2147483647 w 4190"/>
              <a:gd name="T23" fmla="*/ 2147483647 h 1459"/>
              <a:gd name="T24" fmla="*/ 2147483647 w 4190"/>
              <a:gd name="T25" fmla="*/ 2147483647 h 1459"/>
              <a:gd name="T26" fmla="*/ 2147483647 w 4190"/>
              <a:gd name="T27" fmla="*/ 2147483647 h 1459"/>
              <a:gd name="T28" fmla="*/ 2147483647 w 4190"/>
              <a:gd name="T29" fmla="*/ 2147483647 h 1459"/>
              <a:gd name="T30" fmla="*/ 2147483647 w 4190"/>
              <a:gd name="T31" fmla="*/ 2147483647 h 1459"/>
              <a:gd name="T32" fmla="*/ 2147483647 w 4190"/>
              <a:gd name="T33" fmla="*/ 2147483647 h 1459"/>
              <a:gd name="T34" fmla="*/ 2147483647 w 4190"/>
              <a:gd name="T35" fmla="*/ 2147483647 h 1459"/>
              <a:gd name="T36" fmla="*/ 2147483647 w 4190"/>
              <a:gd name="T37" fmla="*/ 2147483647 h 1459"/>
              <a:gd name="T38" fmla="*/ 2147483647 w 4190"/>
              <a:gd name="T39" fmla="*/ 2147483647 h 1459"/>
              <a:gd name="T40" fmla="*/ 2147483647 w 4190"/>
              <a:gd name="T41" fmla="*/ 2147483647 h 1459"/>
              <a:gd name="T42" fmla="*/ 2147483647 w 4190"/>
              <a:gd name="T43" fmla="*/ 2147483647 h 1459"/>
              <a:gd name="T44" fmla="*/ 2147483647 w 4190"/>
              <a:gd name="T45" fmla="*/ 2147483647 h 1459"/>
              <a:gd name="T46" fmla="*/ 2147483647 w 4190"/>
              <a:gd name="T47" fmla="*/ 2147483647 h 1459"/>
              <a:gd name="T48" fmla="*/ 2147483647 w 4190"/>
              <a:gd name="T49" fmla="*/ 2147483647 h 1459"/>
              <a:gd name="T50" fmla="*/ 2147483647 w 4190"/>
              <a:gd name="T51" fmla="*/ 2147483647 h 1459"/>
              <a:gd name="T52" fmla="*/ 2147483647 w 4190"/>
              <a:gd name="T53" fmla="*/ 2147483647 h 1459"/>
              <a:gd name="T54" fmla="*/ 2147483647 w 4190"/>
              <a:gd name="T55" fmla="*/ 2147483647 h 1459"/>
              <a:gd name="T56" fmla="*/ 2147483647 w 4190"/>
              <a:gd name="T57" fmla="*/ 2147483647 h 1459"/>
              <a:gd name="T58" fmla="*/ 2147483647 w 4190"/>
              <a:gd name="T59" fmla="*/ 2147483647 h 1459"/>
              <a:gd name="T60" fmla="*/ 2147483647 w 4190"/>
              <a:gd name="T61" fmla="*/ 2147483647 h 1459"/>
              <a:gd name="T62" fmla="*/ 2147483647 w 4190"/>
              <a:gd name="T63" fmla="*/ 2147483647 h 1459"/>
              <a:gd name="T64" fmla="*/ 2147483647 w 4190"/>
              <a:gd name="T65" fmla="*/ 2147483647 h 1459"/>
              <a:gd name="T66" fmla="*/ 2147483647 w 4190"/>
              <a:gd name="T67" fmla="*/ 2147483647 h 1459"/>
              <a:gd name="T68" fmla="*/ 2147483647 w 4190"/>
              <a:gd name="T69" fmla="*/ 2147483647 h 1459"/>
              <a:gd name="T70" fmla="*/ 2147483647 w 4190"/>
              <a:gd name="T71" fmla="*/ 2147483647 h 1459"/>
              <a:gd name="T72" fmla="*/ 2147483647 w 4190"/>
              <a:gd name="T73" fmla="*/ 0 h 1459"/>
              <a:gd name="T74" fmla="*/ 2147483647 w 4190"/>
              <a:gd name="T75" fmla="*/ 2147483647 h 1459"/>
              <a:gd name="T76" fmla="*/ 2147483647 w 4190"/>
              <a:gd name="T77" fmla="*/ 2147483647 h 1459"/>
              <a:gd name="T78" fmla="*/ 2147483647 w 4190"/>
              <a:gd name="T79" fmla="*/ 2147483647 h 1459"/>
              <a:gd name="T80" fmla="*/ 2147483647 w 4190"/>
              <a:gd name="T81" fmla="*/ 2147483647 h 1459"/>
              <a:gd name="T82" fmla="*/ 2147483647 w 4190"/>
              <a:gd name="T83" fmla="*/ 2147483647 h 1459"/>
              <a:gd name="T84" fmla="*/ 2147483647 w 4190"/>
              <a:gd name="T85" fmla="*/ 2147483647 h 1459"/>
              <a:gd name="T86" fmla="*/ 2147483647 w 4190"/>
              <a:gd name="T87" fmla="*/ 2147483647 h 1459"/>
              <a:gd name="T88" fmla="*/ 2147483647 w 4190"/>
              <a:gd name="T89" fmla="*/ 2147483647 h 1459"/>
              <a:gd name="T90" fmla="*/ 2147483647 w 4190"/>
              <a:gd name="T91" fmla="*/ 2147483647 h 14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190"/>
              <a:gd name="T139" fmla="*/ 0 h 1459"/>
              <a:gd name="T140" fmla="*/ 4190 w 4190"/>
              <a:gd name="T141" fmla="*/ 1459 h 145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190" h="1459" extrusionOk="0">
                <a:moveTo>
                  <a:pt x="152" y="578"/>
                </a:moveTo>
                <a:cubicBezTo>
                  <a:pt x="133" y="577"/>
                  <a:pt x="138" y="554"/>
                  <a:pt x="127" y="599"/>
                </a:cubicBezTo>
                <a:cubicBezTo>
                  <a:pt x="119" y="629"/>
                  <a:pt x="118" y="661"/>
                  <a:pt x="111" y="692"/>
                </a:cubicBezTo>
                <a:cubicBezTo>
                  <a:pt x="102" y="732"/>
                  <a:pt x="99" y="772"/>
                  <a:pt x="100" y="813"/>
                </a:cubicBezTo>
                <a:cubicBezTo>
                  <a:pt x="101" y="857"/>
                  <a:pt x="106" y="898"/>
                  <a:pt x="120" y="940"/>
                </a:cubicBezTo>
                <a:cubicBezTo>
                  <a:pt x="134" y="983"/>
                  <a:pt x="157" y="1025"/>
                  <a:pt x="183" y="1061"/>
                </a:cubicBezTo>
                <a:cubicBezTo>
                  <a:pt x="228" y="1123"/>
                  <a:pt x="288" y="1173"/>
                  <a:pt x="366" y="1178"/>
                </a:cubicBezTo>
                <a:cubicBezTo>
                  <a:pt x="410" y="1181"/>
                  <a:pt x="456" y="1161"/>
                  <a:pt x="492" y="1137"/>
                </a:cubicBezTo>
                <a:cubicBezTo>
                  <a:pt x="577" y="1082"/>
                  <a:pt x="630" y="992"/>
                  <a:pt x="663" y="898"/>
                </a:cubicBezTo>
                <a:cubicBezTo>
                  <a:pt x="678" y="854"/>
                  <a:pt x="686" y="809"/>
                  <a:pt x="692" y="763"/>
                </a:cubicBezTo>
                <a:cubicBezTo>
                  <a:pt x="697" y="721"/>
                  <a:pt x="696" y="680"/>
                  <a:pt x="692" y="638"/>
                </a:cubicBezTo>
                <a:cubicBezTo>
                  <a:pt x="690" y="626"/>
                  <a:pt x="690" y="623"/>
                  <a:pt x="689" y="615"/>
                </a:cubicBezTo>
                <a:cubicBezTo>
                  <a:pt x="687" y="635"/>
                  <a:pt x="683" y="655"/>
                  <a:pt x="682" y="675"/>
                </a:cubicBezTo>
                <a:cubicBezTo>
                  <a:pt x="679" y="718"/>
                  <a:pt x="676" y="763"/>
                  <a:pt x="676" y="806"/>
                </a:cubicBezTo>
                <a:cubicBezTo>
                  <a:pt x="676" y="855"/>
                  <a:pt x="679" y="907"/>
                  <a:pt x="690" y="955"/>
                </a:cubicBezTo>
                <a:cubicBezTo>
                  <a:pt x="700" y="998"/>
                  <a:pt x="711" y="1041"/>
                  <a:pt x="732" y="1080"/>
                </a:cubicBezTo>
                <a:cubicBezTo>
                  <a:pt x="761" y="1134"/>
                  <a:pt x="807" y="1172"/>
                  <a:pt x="862" y="1198"/>
                </a:cubicBezTo>
                <a:cubicBezTo>
                  <a:pt x="882" y="1208"/>
                  <a:pt x="905" y="1216"/>
                  <a:pt x="925" y="1225"/>
                </a:cubicBezTo>
                <a:cubicBezTo>
                  <a:pt x="939" y="1231"/>
                  <a:pt x="951" y="1230"/>
                  <a:pt x="963" y="1232"/>
                </a:cubicBezTo>
              </a:path>
              <a:path w="4190" h="1459" extrusionOk="0">
                <a:moveTo>
                  <a:pt x="1142" y="1034"/>
                </a:moveTo>
                <a:cubicBezTo>
                  <a:pt x="1138" y="1055"/>
                  <a:pt x="1133" y="1076"/>
                  <a:pt x="1130" y="1097"/>
                </a:cubicBezTo>
                <a:cubicBezTo>
                  <a:pt x="1122" y="1153"/>
                  <a:pt x="1114" y="1210"/>
                  <a:pt x="1110" y="1267"/>
                </a:cubicBezTo>
                <a:cubicBezTo>
                  <a:pt x="1107" y="1307"/>
                  <a:pt x="1104" y="1346"/>
                  <a:pt x="1103" y="1386"/>
                </a:cubicBezTo>
                <a:cubicBezTo>
                  <a:pt x="1102" y="1407"/>
                  <a:pt x="1103" y="1427"/>
                  <a:pt x="1105" y="1448"/>
                </a:cubicBezTo>
                <a:cubicBezTo>
                  <a:pt x="1105" y="1451"/>
                  <a:pt x="1106" y="1455"/>
                  <a:pt x="1106" y="1458"/>
                </a:cubicBezTo>
              </a:path>
              <a:path w="4190" h="1459" extrusionOk="0">
                <a:moveTo>
                  <a:pt x="2005" y="644"/>
                </a:moveTo>
                <a:cubicBezTo>
                  <a:pt x="2005" y="632"/>
                  <a:pt x="2005" y="629"/>
                  <a:pt x="2004" y="621"/>
                </a:cubicBezTo>
                <a:cubicBezTo>
                  <a:pt x="2015" y="642"/>
                  <a:pt x="2026" y="661"/>
                  <a:pt x="2034" y="685"/>
                </a:cubicBezTo>
                <a:cubicBezTo>
                  <a:pt x="2050" y="731"/>
                  <a:pt x="2071" y="775"/>
                  <a:pt x="2088" y="820"/>
                </a:cubicBezTo>
                <a:cubicBezTo>
                  <a:pt x="2108" y="871"/>
                  <a:pt x="2129" y="919"/>
                  <a:pt x="2155" y="968"/>
                </a:cubicBezTo>
                <a:cubicBezTo>
                  <a:pt x="2176" y="1008"/>
                  <a:pt x="2198" y="1049"/>
                  <a:pt x="2225" y="1086"/>
                </a:cubicBezTo>
                <a:cubicBezTo>
                  <a:pt x="2247" y="1117"/>
                  <a:pt x="2273" y="1146"/>
                  <a:pt x="2300" y="1173"/>
                </a:cubicBezTo>
                <a:cubicBezTo>
                  <a:pt x="2314" y="1188"/>
                  <a:pt x="2328" y="1202"/>
                  <a:pt x="2342" y="1217"/>
                </a:cubicBezTo>
                <a:cubicBezTo>
                  <a:pt x="2350" y="1192"/>
                  <a:pt x="2358" y="1166"/>
                  <a:pt x="2367" y="1141"/>
                </a:cubicBezTo>
                <a:cubicBezTo>
                  <a:pt x="2388" y="1084"/>
                  <a:pt x="2411" y="1029"/>
                  <a:pt x="2432" y="972"/>
                </a:cubicBezTo>
                <a:cubicBezTo>
                  <a:pt x="2465" y="884"/>
                  <a:pt x="2502" y="797"/>
                  <a:pt x="2531" y="707"/>
                </a:cubicBezTo>
                <a:cubicBezTo>
                  <a:pt x="2540" y="679"/>
                  <a:pt x="2550" y="650"/>
                  <a:pt x="2557" y="621"/>
                </a:cubicBezTo>
                <a:cubicBezTo>
                  <a:pt x="2559" y="609"/>
                  <a:pt x="2560" y="605"/>
                  <a:pt x="2561" y="597"/>
                </a:cubicBezTo>
              </a:path>
              <a:path w="4190" h="1459" extrusionOk="0">
                <a:moveTo>
                  <a:pt x="2947" y="129"/>
                </a:moveTo>
                <a:cubicBezTo>
                  <a:pt x="2948" y="158"/>
                  <a:pt x="2950" y="187"/>
                  <a:pt x="2949" y="216"/>
                </a:cubicBezTo>
                <a:cubicBezTo>
                  <a:pt x="2948" y="262"/>
                  <a:pt x="2949" y="310"/>
                  <a:pt x="2947" y="356"/>
                </a:cubicBezTo>
                <a:cubicBezTo>
                  <a:pt x="2945" y="391"/>
                  <a:pt x="2945" y="425"/>
                  <a:pt x="2944" y="459"/>
                </a:cubicBezTo>
                <a:cubicBezTo>
                  <a:pt x="2943" y="476"/>
                  <a:pt x="2942" y="493"/>
                  <a:pt x="2938" y="510"/>
                </a:cubicBezTo>
                <a:cubicBezTo>
                  <a:pt x="2932" y="539"/>
                  <a:pt x="2929" y="538"/>
                  <a:pt x="2911" y="515"/>
                </a:cubicBezTo>
              </a:path>
              <a:path w="4190" h="1459" extrusionOk="0">
                <a:moveTo>
                  <a:pt x="2717" y="208"/>
                </a:moveTo>
                <a:cubicBezTo>
                  <a:pt x="2699" y="197"/>
                  <a:pt x="2685" y="184"/>
                  <a:pt x="2669" y="171"/>
                </a:cubicBezTo>
                <a:cubicBezTo>
                  <a:pt x="2701" y="169"/>
                  <a:pt x="2731" y="174"/>
                  <a:pt x="2763" y="177"/>
                </a:cubicBezTo>
                <a:cubicBezTo>
                  <a:pt x="2825" y="183"/>
                  <a:pt x="2887" y="183"/>
                  <a:pt x="2949" y="186"/>
                </a:cubicBezTo>
                <a:cubicBezTo>
                  <a:pt x="3010" y="189"/>
                  <a:pt x="3072" y="190"/>
                  <a:pt x="3133" y="194"/>
                </a:cubicBezTo>
                <a:cubicBezTo>
                  <a:pt x="3165" y="196"/>
                  <a:pt x="3197" y="201"/>
                  <a:pt x="3229" y="208"/>
                </a:cubicBezTo>
                <a:cubicBezTo>
                  <a:pt x="3251" y="213"/>
                  <a:pt x="3247" y="207"/>
                  <a:pt x="3228" y="216"/>
                </a:cubicBezTo>
              </a:path>
              <a:path w="4190" h="1459" extrusionOk="0">
                <a:moveTo>
                  <a:pt x="34" y="410"/>
                </a:moveTo>
                <a:cubicBezTo>
                  <a:pt x="22" y="407"/>
                  <a:pt x="12" y="404"/>
                  <a:pt x="0" y="401"/>
                </a:cubicBezTo>
                <a:cubicBezTo>
                  <a:pt x="18" y="392"/>
                  <a:pt x="31" y="384"/>
                  <a:pt x="51" y="378"/>
                </a:cubicBezTo>
                <a:cubicBezTo>
                  <a:pt x="76" y="371"/>
                  <a:pt x="102" y="368"/>
                  <a:pt x="128" y="364"/>
                </a:cubicBezTo>
                <a:cubicBezTo>
                  <a:pt x="191" y="355"/>
                  <a:pt x="252" y="353"/>
                  <a:pt x="315" y="353"/>
                </a:cubicBezTo>
                <a:cubicBezTo>
                  <a:pt x="381" y="353"/>
                  <a:pt x="447" y="353"/>
                  <a:pt x="513" y="352"/>
                </a:cubicBezTo>
                <a:cubicBezTo>
                  <a:pt x="578" y="351"/>
                  <a:pt x="645" y="352"/>
                  <a:pt x="709" y="341"/>
                </a:cubicBezTo>
                <a:cubicBezTo>
                  <a:pt x="725" y="338"/>
                  <a:pt x="739" y="336"/>
                  <a:pt x="755" y="334"/>
                </a:cubicBezTo>
                <a:cubicBezTo>
                  <a:pt x="739" y="322"/>
                  <a:pt x="723" y="311"/>
                  <a:pt x="705" y="301"/>
                </a:cubicBezTo>
                <a:cubicBezTo>
                  <a:pt x="666" y="279"/>
                  <a:pt x="628" y="254"/>
                  <a:pt x="590" y="231"/>
                </a:cubicBezTo>
                <a:cubicBezTo>
                  <a:pt x="525" y="191"/>
                  <a:pt x="459" y="153"/>
                  <a:pt x="395" y="112"/>
                </a:cubicBezTo>
                <a:cubicBezTo>
                  <a:pt x="375" y="99"/>
                  <a:pt x="376" y="95"/>
                  <a:pt x="363" y="81"/>
                </a:cubicBezTo>
              </a:path>
              <a:path w="4190" h="1459" extrusionOk="0">
                <a:moveTo>
                  <a:pt x="1975" y="321"/>
                </a:moveTo>
                <a:cubicBezTo>
                  <a:pt x="1959" y="316"/>
                  <a:pt x="1944" y="311"/>
                  <a:pt x="1928" y="305"/>
                </a:cubicBezTo>
                <a:cubicBezTo>
                  <a:pt x="1924" y="303"/>
                  <a:pt x="1919" y="302"/>
                  <a:pt x="1915" y="300"/>
                </a:cubicBezTo>
                <a:cubicBezTo>
                  <a:pt x="1938" y="286"/>
                  <a:pt x="1963" y="288"/>
                  <a:pt x="1992" y="288"/>
                </a:cubicBezTo>
                <a:cubicBezTo>
                  <a:pt x="2043" y="287"/>
                  <a:pt x="2093" y="286"/>
                  <a:pt x="2144" y="286"/>
                </a:cubicBezTo>
                <a:cubicBezTo>
                  <a:pt x="2188" y="286"/>
                  <a:pt x="2232" y="287"/>
                  <a:pt x="2276" y="282"/>
                </a:cubicBezTo>
                <a:cubicBezTo>
                  <a:pt x="2304" y="279"/>
                  <a:pt x="2335" y="279"/>
                  <a:pt x="2362" y="271"/>
                </a:cubicBezTo>
                <a:cubicBezTo>
                  <a:pt x="2383" y="265"/>
                  <a:pt x="2387" y="266"/>
                  <a:pt x="2388" y="246"/>
                </a:cubicBezTo>
                <a:cubicBezTo>
                  <a:pt x="2389" y="226"/>
                  <a:pt x="2365" y="200"/>
                  <a:pt x="2354" y="186"/>
                </a:cubicBezTo>
                <a:cubicBezTo>
                  <a:pt x="2323" y="145"/>
                  <a:pt x="2286" y="114"/>
                  <a:pt x="2246" y="83"/>
                </a:cubicBezTo>
                <a:cubicBezTo>
                  <a:pt x="2212" y="57"/>
                  <a:pt x="2181" y="28"/>
                  <a:pt x="2149" y="0"/>
                </a:cubicBezTo>
              </a:path>
              <a:path w="4190" h="1459" extrusionOk="0">
                <a:moveTo>
                  <a:pt x="3603" y="955"/>
                </a:moveTo>
                <a:cubicBezTo>
                  <a:pt x="3597" y="955"/>
                  <a:pt x="3590" y="954"/>
                  <a:pt x="3584" y="954"/>
                </a:cubicBezTo>
                <a:cubicBezTo>
                  <a:pt x="3614" y="945"/>
                  <a:pt x="3648" y="949"/>
                  <a:pt x="3680" y="950"/>
                </a:cubicBezTo>
                <a:cubicBezTo>
                  <a:pt x="3750" y="953"/>
                  <a:pt x="3819" y="953"/>
                  <a:pt x="3889" y="955"/>
                </a:cubicBezTo>
                <a:cubicBezTo>
                  <a:pt x="3966" y="957"/>
                  <a:pt x="4044" y="955"/>
                  <a:pt x="4121" y="962"/>
                </a:cubicBezTo>
                <a:cubicBezTo>
                  <a:pt x="4152" y="965"/>
                  <a:pt x="4165" y="976"/>
                  <a:pt x="4189" y="994"/>
                </a:cubicBezTo>
              </a:path>
              <a:path w="4190" h="1459" extrusionOk="0">
                <a:moveTo>
                  <a:pt x="3767" y="1239"/>
                </a:moveTo>
                <a:cubicBezTo>
                  <a:pt x="3748" y="1238"/>
                  <a:pt x="3739" y="1240"/>
                  <a:pt x="3724" y="1235"/>
                </a:cubicBezTo>
                <a:cubicBezTo>
                  <a:pt x="3763" y="1228"/>
                  <a:pt x="3801" y="1232"/>
                  <a:pt x="3841" y="1232"/>
                </a:cubicBezTo>
                <a:cubicBezTo>
                  <a:pt x="3912" y="1232"/>
                  <a:pt x="3984" y="1230"/>
                  <a:pt x="4055" y="1234"/>
                </a:cubicBezTo>
                <a:cubicBezTo>
                  <a:pt x="4114" y="1240"/>
                  <a:pt x="4132" y="1242"/>
                  <a:pt x="4171" y="1241"/>
                </a:cubicBezTo>
              </a:path>
              <a:path w="4190" h="1459" extrusionOk="0">
                <a:moveTo>
                  <a:pt x="463" y="1255"/>
                </a:moveTo>
                <a:lnTo>
                  <a:pt x="463" y="1255"/>
                </a:lnTo>
              </a:path>
              <a:path w="4190" h="1459" extrusionOk="0">
                <a:moveTo>
                  <a:pt x="454" y="1257"/>
                </a:moveTo>
                <a:cubicBezTo>
                  <a:pt x="444" y="1250"/>
                  <a:pt x="442" y="1248"/>
                  <a:pt x="434" y="1254"/>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04" name="Comment 16"/>
          <p:cNvSpPr>
            <a:spLocks noRot="1" noChangeAspect="1" noEditPoints="1" noChangeArrowheads="1" noChangeShapeType="1" noTextEdit="1"/>
          </p:cNvSpPr>
          <p:nvPr/>
        </p:nvSpPr>
        <p:spPr bwMode="auto">
          <a:xfrm>
            <a:off x="7791450" y="4741863"/>
            <a:ext cx="303213" cy="1377950"/>
          </a:xfrm>
          <a:custGeom>
            <a:avLst/>
            <a:gdLst>
              <a:gd name="T0" fmla="*/ 2147483647 w 838"/>
              <a:gd name="T1" fmla="*/ 2147483647 h 3825"/>
              <a:gd name="T2" fmla="*/ 2147483647 w 838"/>
              <a:gd name="T3" fmla="*/ 0 h 3825"/>
              <a:gd name="T4" fmla="*/ 2147483647 w 838"/>
              <a:gd name="T5" fmla="*/ 2147483647 h 3825"/>
              <a:gd name="T6" fmla="*/ 2147483647 w 838"/>
              <a:gd name="T7" fmla="*/ 2147483647 h 3825"/>
              <a:gd name="T8" fmla="*/ 2147483647 w 838"/>
              <a:gd name="T9" fmla="*/ 2147483647 h 3825"/>
              <a:gd name="T10" fmla="*/ 2147483647 w 838"/>
              <a:gd name="T11" fmla="*/ 2147483647 h 3825"/>
              <a:gd name="T12" fmla="*/ 2147483647 w 838"/>
              <a:gd name="T13" fmla="*/ 2147483647 h 3825"/>
              <a:gd name="T14" fmla="*/ 0 60000 65536"/>
              <a:gd name="T15" fmla="*/ 0 60000 65536"/>
              <a:gd name="T16" fmla="*/ 0 60000 65536"/>
              <a:gd name="T17" fmla="*/ 0 60000 65536"/>
              <a:gd name="T18" fmla="*/ 0 60000 65536"/>
              <a:gd name="T19" fmla="*/ 0 60000 65536"/>
              <a:gd name="T20" fmla="*/ 0 60000 65536"/>
              <a:gd name="T21" fmla="*/ 0 w 838"/>
              <a:gd name="T22" fmla="*/ 0 h 3825"/>
              <a:gd name="T23" fmla="*/ 838 w 838"/>
              <a:gd name="T24" fmla="*/ 3825 h 38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8" h="3825" extrusionOk="0">
                <a:moveTo>
                  <a:pt x="641" y="66"/>
                </a:moveTo>
                <a:cubicBezTo>
                  <a:pt x="627" y="38"/>
                  <a:pt x="609" y="17"/>
                  <a:pt x="598" y="0"/>
                </a:cubicBezTo>
                <a:cubicBezTo>
                  <a:pt x="580" y="23"/>
                  <a:pt x="557" y="43"/>
                  <a:pt x="540" y="68"/>
                </a:cubicBezTo>
                <a:cubicBezTo>
                  <a:pt x="88" y="730"/>
                  <a:pt x="-69" y="1573"/>
                  <a:pt x="43" y="2357"/>
                </a:cubicBezTo>
                <a:cubicBezTo>
                  <a:pt x="102" y="2773"/>
                  <a:pt x="231" y="3216"/>
                  <a:pt x="429" y="3589"/>
                </a:cubicBezTo>
                <a:cubicBezTo>
                  <a:pt x="478" y="3681"/>
                  <a:pt x="557" y="3840"/>
                  <a:pt x="687" y="3824"/>
                </a:cubicBezTo>
                <a:cubicBezTo>
                  <a:pt x="755" y="3816"/>
                  <a:pt x="782" y="3776"/>
                  <a:pt x="837" y="3739"/>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05" name="Comment 17"/>
          <p:cNvSpPr>
            <a:spLocks noRot="1" noChangeAspect="1" noEditPoints="1" noChangeArrowheads="1" noChangeShapeType="1" noTextEdit="1"/>
          </p:cNvSpPr>
          <p:nvPr/>
        </p:nvSpPr>
        <p:spPr bwMode="auto">
          <a:xfrm>
            <a:off x="8793163" y="4792663"/>
            <a:ext cx="320675" cy="1347787"/>
          </a:xfrm>
          <a:custGeom>
            <a:avLst/>
            <a:gdLst>
              <a:gd name="T0" fmla="*/ 2147483647 w 890"/>
              <a:gd name="T1" fmla="*/ 0 h 3741"/>
              <a:gd name="T2" fmla="*/ 2147483647 w 890"/>
              <a:gd name="T3" fmla="*/ 2147483647 h 3741"/>
              <a:gd name="T4" fmla="*/ 2147483647 w 890"/>
              <a:gd name="T5" fmla="*/ 2147483647 h 3741"/>
              <a:gd name="T6" fmla="*/ 2147483647 w 890"/>
              <a:gd name="T7" fmla="*/ 2147483647 h 3741"/>
              <a:gd name="T8" fmla="*/ 2147483647 w 890"/>
              <a:gd name="T9" fmla="*/ 2147483647 h 3741"/>
              <a:gd name="T10" fmla="*/ 2147483647 w 890"/>
              <a:gd name="T11" fmla="*/ 2147483647 h 3741"/>
              <a:gd name="T12" fmla="*/ 2147483647 w 890"/>
              <a:gd name="T13" fmla="*/ 2147483647 h 3741"/>
              <a:gd name="T14" fmla="*/ 2147483647 w 890"/>
              <a:gd name="T15" fmla="*/ 2147483647 h 3741"/>
              <a:gd name="T16" fmla="*/ 0 w 890"/>
              <a:gd name="T17" fmla="*/ 2147483647 h 37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3741"/>
              <a:gd name="T29" fmla="*/ 890 w 890"/>
              <a:gd name="T30" fmla="*/ 3741 h 37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3741" extrusionOk="0">
                <a:moveTo>
                  <a:pt x="407" y="0"/>
                </a:moveTo>
                <a:cubicBezTo>
                  <a:pt x="542" y="178"/>
                  <a:pt x="638" y="335"/>
                  <a:pt x="713" y="545"/>
                </a:cubicBezTo>
                <a:cubicBezTo>
                  <a:pt x="821" y="847"/>
                  <a:pt x="849" y="1121"/>
                  <a:pt x="873" y="1439"/>
                </a:cubicBezTo>
                <a:cubicBezTo>
                  <a:pt x="890" y="1669"/>
                  <a:pt x="898" y="1908"/>
                  <a:pt x="889" y="2139"/>
                </a:cubicBezTo>
                <a:cubicBezTo>
                  <a:pt x="881" y="2339"/>
                  <a:pt x="862" y="2537"/>
                  <a:pt x="805" y="2729"/>
                </a:cubicBezTo>
                <a:cubicBezTo>
                  <a:pt x="757" y="2891"/>
                  <a:pt x="705" y="3030"/>
                  <a:pt x="609" y="3169"/>
                </a:cubicBezTo>
                <a:cubicBezTo>
                  <a:pt x="537" y="3274"/>
                  <a:pt x="454" y="3383"/>
                  <a:pt x="375" y="3483"/>
                </a:cubicBezTo>
                <a:cubicBezTo>
                  <a:pt x="314" y="3559"/>
                  <a:pt x="208" y="3681"/>
                  <a:pt x="117" y="3715"/>
                </a:cubicBezTo>
                <a:cubicBezTo>
                  <a:pt x="58" y="3738"/>
                  <a:pt x="42" y="3747"/>
                  <a:pt x="0" y="3736"/>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06" name="Comment 18"/>
          <p:cNvSpPr>
            <a:spLocks noRot="1" noChangeAspect="1" noEditPoints="1" noChangeArrowheads="1" noChangeShapeType="1" noTextEdit="1"/>
          </p:cNvSpPr>
          <p:nvPr/>
        </p:nvSpPr>
        <p:spPr bwMode="auto">
          <a:xfrm>
            <a:off x="6626225" y="5672138"/>
            <a:ext cx="928688" cy="581025"/>
          </a:xfrm>
          <a:custGeom>
            <a:avLst/>
            <a:gdLst>
              <a:gd name="T0" fmla="*/ 2147483647 w 2582"/>
              <a:gd name="T1" fmla="*/ 2147483647 h 1615"/>
              <a:gd name="T2" fmla="*/ 2147483647 w 2582"/>
              <a:gd name="T3" fmla="*/ 2147483647 h 1615"/>
              <a:gd name="T4" fmla="*/ 2147483647 w 2582"/>
              <a:gd name="T5" fmla="*/ 2147483647 h 1615"/>
              <a:gd name="T6" fmla="*/ 2147483647 w 2582"/>
              <a:gd name="T7" fmla="*/ 2147483647 h 1615"/>
              <a:gd name="T8" fmla="*/ 2147483647 w 2582"/>
              <a:gd name="T9" fmla="*/ 2147483647 h 1615"/>
              <a:gd name="T10" fmla="*/ 2147483647 w 2582"/>
              <a:gd name="T11" fmla="*/ 2147483647 h 1615"/>
              <a:gd name="T12" fmla="*/ 2147483647 w 2582"/>
              <a:gd name="T13" fmla="*/ 2147483647 h 1615"/>
              <a:gd name="T14" fmla="*/ 2147483647 w 2582"/>
              <a:gd name="T15" fmla="*/ 2147483647 h 1615"/>
              <a:gd name="T16" fmla="*/ 2147483647 w 2582"/>
              <a:gd name="T17" fmla="*/ 2147483647 h 1615"/>
              <a:gd name="T18" fmla="*/ 2147483647 w 2582"/>
              <a:gd name="T19" fmla="*/ 2147483647 h 1615"/>
              <a:gd name="T20" fmla="*/ 2147483647 w 2582"/>
              <a:gd name="T21" fmla="*/ 2147483647 h 1615"/>
              <a:gd name="T22" fmla="*/ 2147483647 w 2582"/>
              <a:gd name="T23" fmla="*/ 2147483647 h 1615"/>
              <a:gd name="T24" fmla="*/ 2147483647 w 2582"/>
              <a:gd name="T25" fmla="*/ 2147483647 h 1615"/>
              <a:gd name="T26" fmla="*/ 2147483647 w 2582"/>
              <a:gd name="T27" fmla="*/ 2147483647 h 1615"/>
              <a:gd name="T28" fmla="*/ 2147483647 w 2582"/>
              <a:gd name="T29" fmla="*/ 2147483647 h 1615"/>
              <a:gd name="T30" fmla="*/ 2147483647 w 2582"/>
              <a:gd name="T31" fmla="*/ 2147483647 h 1615"/>
              <a:gd name="T32" fmla="*/ 2147483647 w 2582"/>
              <a:gd name="T33" fmla="*/ 2147483647 h 1615"/>
              <a:gd name="T34" fmla="*/ 2147483647 w 2582"/>
              <a:gd name="T35" fmla="*/ 2147483647 h 1615"/>
              <a:gd name="T36" fmla="*/ 2147483647 w 2582"/>
              <a:gd name="T37" fmla="*/ 2147483647 h 1615"/>
              <a:gd name="T38" fmla="*/ 2147483647 w 2582"/>
              <a:gd name="T39" fmla="*/ 2147483647 h 1615"/>
              <a:gd name="T40" fmla="*/ 2147483647 w 2582"/>
              <a:gd name="T41" fmla="*/ 2147483647 h 1615"/>
              <a:gd name="T42" fmla="*/ 2147483647 w 2582"/>
              <a:gd name="T43" fmla="*/ 2147483647 h 1615"/>
              <a:gd name="T44" fmla="*/ 2147483647 w 2582"/>
              <a:gd name="T45" fmla="*/ 2147483647 h 1615"/>
              <a:gd name="T46" fmla="*/ 2147483647 w 2582"/>
              <a:gd name="T47" fmla="*/ 2147483647 h 1615"/>
              <a:gd name="T48" fmla="*/ 2147483647 w 2582"/>
              <a:gd name="T49" fmla="*/ 2147483647 h 1615"/>
              <a:gd name="T50" fmla="*/ 2147483647 w 2582"/>
              <a:gd name="T51" fmla="*/ 2147483647 h 1615"/>
              <a:gd name="T52" fmla="*/ 2147483647 w 2582"/>
              <a:gd name="T53" fmla="*/ 2147483647 h 1615"/>
              <a:gd name="T54" fmla="*/ 2147483647 w 2582"/>
              <a:gd name="T55" fmla="*/ 2147483647 h 1615"/>
              <a:gd name="T56" fmla="*/ 2147483647 w 2582"/>
              <a:gd name="T57" fmla="*/ 2147483647 h 1615"/>
              <a:gd name="T58" fmla="*/ 2147483647 w 2582"/>
              <a:gd name="T59" fmla="*/ 2147483647 h 1615"/>
              <a:gd name="T60" fmla="*/ 2147483647 w 2582"/>
              <a:gd name="T61" fmla="*/ 2147483647 h 1615"/>
              <a:gd name="T62" fmla="*/ 2147483647 w 2582"/>
              <a:gd name="T63" fmla="*/ 2147483647 h 1615"/>
              <a:gd name="T64" fmla="*/ 2147483647 w 2582"/>
              <a:gd name="T65" fmla="*/ 2147483647 h 1615"/>
              <a:gd name="T66" fmla="*/ 2147483647 w 2582"/>
              <a:gd name="T67" fmla="*/ 2147483647 h 1615"/>
              <a:gd name="T68" fmla="*/ 2147483647 w 2582"/>
              <a:gd name="T69" fmla="*/ 2147483647 h 1615"/>
              <a:gd name="T70" fmla="*/ 2147483647 w 2582"/>
              <a:gd name="T71" fmla="*/ 2147483647 h 1615"/>
              <a:gd name="T72" fmla="*/ 2147483647 w 2582"/>
              <a:gd name="T73" fmla="*/ 2147483647 h 1615"/>
              <a:gd name="T74" fmla="*/ 2147483647 w 2582"/>
              <a:gd name="T75" fmla="*/ 2147483647 h 1615"/>
              <a:gd name="T76" fmla="*/ 2147483647 w 2582"/>
              <a:gd name="T77" fmla="*/ 2147483647 h 1615"/>
              <a:gd name="T78" fmla="*/ 2147483647 w 2582"/>
              <a:gd name="T79" fmla="*/ 2147483647 h 1615"/>
              <a:gd name="T80" fmla="*/ 2147483647 w 2582"/>
              <a:gd name="T81" fmla="*/ 2147483647 h 1615"/>
              <a:gd name="T82" fmla="*/ 2147483647 w 2582"/>
              <a:gd name="T83" fmla="*/ 2147483647 h 1615"/>
              <a:gd name="T84" fmla="*/ 2147483647 w 2582"/>
              <a:gd name="T85" fmla="*/ 2147483647 h 1615"/>
              <a:gd name="T86" fmla="*/ 2147483647 w 2582"/>
              <a:gd name="T87" fmla="*/ 2147483647 h 1615"/>
              <a:gd name="T88" fmla="*/ 2147483647 w 2582"/>
              <a:gd name="T89" fmla="*/ 2147483647 h 161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82"/>
              <a:gd name="T136" fmla="*/ 0 h 1615"/>
              <a:gd name="T137" fmla="*/ 2582 w 2582"/>
              <a:gd name="T138" fmla="*/ 1615 h 161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82" h="1615" extrusionOk="0">
                <a:moveTo>
                  <a:pt x="22" y="256"/>
                </a:moveTo>
                <a:cubicBezTo>
                  <a:pt x="16" y="230"/>
                  <a:pt x="14" y="226"/>
                  <a:pt x="13" y="261"/>
                </a:cubicBezTo>
                <a:cubicBezTo>
                  <a:pt x="12" y="316"/>
                  <a:pt x="12" y="371"/>
                  <a:pt x="11" y="426"/>
                </a:cubicBezTo>
                <a:cubicBezTo>
                  <a:pt x="10" y="514"/>
                  <a:pt x="10" y="602"/>
                  <a:pt x="11" y="689"/>
                </a:cubicBezTo>
                <a:cubicBezTo>
                  <a:pt x="12" y="761"/>
                  <a:pt x="13" y="833"/>
                  <a:pt x="19" y="905"/>
                </a:cubicBezTo>
                <a:cubicBezTo>
                  <a:pt x="21" y="936"/>
                  <a:pt x="25" y="967"/>
                  <a:pt x="29" y="998"/>
                </a:cubicBezTo>
                <a:cubicBezTo>
                  <a:pt x="31" y="951"/>
                  <a:pt x="25" y="904"/>
                  <a:pt x="23" y="856"/>
                </a:cubicBezTo>
                <a:cubicBezTo>
                  <a:pt x="16" y="706"/>
                  <a:pt x="17" y="551"/>
                  <a:pt x="47" y="404"/>
                </a:cubicBezTo>
                <a:cubicBezTo>
                  <a:pt x="60" y="342"/>
                  <a:pt x="78" y="265"/>
                  <a:pt x="138" y="231"/>
                </a:cubicBezTo>
                <a:cubicBezTo>
                  <a:pt x="194" y="199"/>
                  <a:pt x="309" y="230"/>
                  <a:pt x="316" y="303"/>
                </a:cubicBezTo>
                <a:cubicBezTo>
                  <a:pt x="320" y="349"/>
                  <a:pt x="282" y="380"/>
                  <a:pt x="250" y="406"/>
                </a:cubicBezTo>
                <a:cubicBezTo>
                  <a:pt x="203" y="443"/>
                  <a:pt x="152" y="476"/>
                  <a:pt x="103" y="510"/>
                </a:cubicBezTo>
                <a:cubicBezTo>
                  <a:pt x="71" y="533"/>
                  <a:pt x="27" y="562"/>
                  <a:pt x="19" y="604"/>
                </a:cubicBezTo>
                <a:cubicBezTo>
                  <a:pt x="11" y="646"/>
                  <a:pt x="40" y="685"/>
                  <a:pt x="65" y="715"/>
                </a:cubicBezTo>
                <a:cubicBezTo>
                  <a:pt x="121" y="783"/>
                  <a:pt x="198" y="862"/>
                  <a:pt x="273" y="909"/>
                </a:cubicBezTo>
                <a:cubicBezTo>
                  <a:pt x="303" y="928"/>
                  <a:pt x="329" y="944"/>
                  <a:pt x="361" y="942"/>
                </a:cubicBezTo>
                <a:cubicBezTo>
                  <a:pt x="392" y="940"/>
                  <a:pt x="422" y="899"/>
                  <a:pt x="440" y="879"/>
                </a:cubicBezTo>
              </a:path>
              <a:path w="2582" h="1615" extrusionOk="0">
                <a:moveTo>
                  <a:pt x="46" y="551"/>
                </a:moveTo>
                <a:cubicBezTo>
                  <a:pt x="29" y="526"/>
                  <a:pt x="15" y="502"/>
                  <a:pt x="9" y="471"/>
                </a:cubicBezTo>
                <a:cubicBezTo>
                  <a:pt x="6" y="452"/>
                  <a:pt x="7" y="433"/>
                  <a:pt x="4" y="415"/>
                </a:cubicBezTo>
                <a:cubicBezTo>
                  <a:pt x="3" y="410"/>
                  <a:pt x="1" y="406"/>
                  <a:pt x="0" y="401"/>
                </a:cubicBezTo>
                <a:cubicBezTo>
                  <a:pt x="1" y="441"/>
                  <a:pt x="1" y="480"/>
                  <a:pt x="4" y="520"/>
                </a:cubicBezTo>
                <a:cubicBezTo>
                  <a:pt x="10" y="607"/>
                  <a:pt x="14" y="693"/>
                  <a:pt x="19" y="780"/>
                </a:cubicBezTo>
                <a:cubicBezTo>
                  <a:pt x="23" y="860"/>
                  <a:pt x="28" y="941"/>
                  <a:pt x="29" y="1021"/>
                </a:cubicBezTo>
                <a:cubicBezTo>
                  <a:pt x="30" y="1061"/>
                  <a:pt x="29" y="1066"/>
                  <a:pt x="31" y="1106"/>
                </a:cubicBezTo>
                <a:cubicBezTo>
                  <a:pt x="19" y="882"/>
                  <a:pt x="20" y="655"/>
                  <a:pt x="29" y="431"/>
                </a:cubicBezTo>
                <a:cubicBezTo>
                  <a:pt x="34" y="313"/>
                  <a:pt x="30" y="161"/>
                  <a:pt x="92" y="54"/>
                </a:cubicBezTo>
                <a:cubicBezTo>
                  <a:pt x="118" y="9"/>
                  <a:pt x="165" y="-7"/>
                  <a:pt x="214" y="3"/>
                </a:cubicBezTo>
                <a:cubicBezTo>
                  <a:pt x="288" y="18"/>
                  <a:pt x="342" y="86"/>
                  <a:pt x="330" y="162"/>
                </a:cubicBezTo>
                <a:cubicBezTo>
                  <a:pt x="313" y="267"/>
                  <a:pt x="214" y="326"/>
                  <a:pt x="149" y="399"/>
                </a:cubicBezTo>
                <a:cubicBezTo>
                  <a:pt x="113" y="440"/>
                  <a:pt x="83" y="489"/>
                  <a:pt x="79" y="545"/>
                </a:cubicBezTo>
                <a:cubicBezTo>
                  <a:pt x="74" y="614"/>
                  <a:pt x="98" y="681"/>
                  <a:pt x="132" y="739"/>
                </a:cubicBezTo>
                <a:cubicBezTo>
                  <a:pt x="166" y="796"/>
                  <a:pt x="220" y="850"/>
                  <a:pt x="279" y="882"/>
                </a:cubicBezTo>
                <a:cubicBezTo>
                  <a:pt x="316" y="902"/>
                  <a:pt x="376" y="916"/>
                  <a:pt x="418" y="919"/>
                </a:cubicBezTo>
                <a:cubicBezTo>
                  <a:pt x="441" y="921"/>
                  <a:pt x="452" y="908"/>
                  <a:pt x="465" y="905"/>
                </a:cubicBezTo>
              </a:path>
              <a:path w="2582" h="1615" extrusionOk="0">
                <a:moveTo>
                  <a:pt x="677" y="171"/>
                </a:moveTo>
                <a:cubicBezTo>
                  <a:pt x="666" y="215"/>
                  <a:pt x="668" y="263"/>
                  <a:pt x="663" y="311"/>
                </a:cubicBezTo>
                <a:cubicBezTo>
                  <a:pt x="656" y="385"/>
                  <a:pt x="653" y="458"/>
                  <a:pt x="651" y="532"/>
                </a:cubicBezTo>
                <a:cubicBezTo>
                  <a:pt x="649" y="592"/>
                  <a:pt x="652" y="651"/>
                  <a:pt x="660" y="710"/>
                </a:cubicBezTo>
                <a:cubicBezTo>
                  <a:pt x="681" y="660"/>
                  <a:pt x="683" y="609"/>
                  <a:pt x="691" y="555"/>
                </a:cubicBezTo>
                <a:cubicBezTo>
                  <a:pt x="707" y="449"/>
                  <a:pt x="721" y="342"/>
                  <a:pt x="734" y="236"/>
                </a:cubicBezTo>
                <a:cubicBezTo>
                  <a:pt x="744" y="159"/>
                  <a:pt x="749" y="80"/>
                  <a:pt x="769" y="5"/>
                </a:cubicBezTo>
                <a:cubicBezTo>
                  <a:pt x="797" y="58"/>
                  <a:pt x="816" y="113"/>
                  <a:pt x="837" y="169"/>
                </a:cubicBezTo>
                <a:cubicBezTo>
                  <a:pt x="889" y="307"/>
                  <a:pt x="944" y="441"/>
                  <a:pt x="1007" y="574"/>
                </a:cubicBezTo>
                <a:cubicBezTo>
                  <a:pt x="1018" y="597"/>
                  <a:pt x="1061" y="650"/>
                  <a:pt x="1033" y="655"/>
                </a:cubicBezTo>
                <a:cubicBezTo>
                  <a:pt x="1026" y="656"/>
                  <a:pt x="983" y="621"/>
                  <a:pt x="979" y="618"/>
                </a:cubicBezTo>
              </a:path>
              <a:path w="2582" h="1615" extrusionOk="0">
                <a:moveTo>
                  <a:pt x="571" y="361"/>
                </a:moveTo>
                <a:cubicBezTo>
                  <a:pt x="540" y="357"/>
                  <a:pt x="608" y="361"/>
                  <a:pt x="639" y="363"/>
                </a:cubicBezTo>
                <a:cubicBezTo>
                  <a:pt x="736" y="368"/>
                  <a:pt x="826" y="361"/>
                  <a:pt x="923" y="352"/>
                </a:cubicBezTo>
                <a:cubicBezTo>
                  <a:pt x="1020" y="343"/>
                  <a:pt x="1116" y="329"/>
                  <a:pt x="1213" y="317"/>
                </a:cubicBezTo>
              </a:path>
              <a:path w="2582" h="1615" extrusionOk="0">
                <a:moveTo>
                  <a:pt x="1299" y="332"/>
                </a:moveTo>
                <a:cubicBezTo>
                  <a:pt x="1283" y="312"/>
                  <a:pt x="1268" y="292"/>
                  <a:pt x="1252" y="273"/>
                </a:cubicBezTo>
                <a:cubicBezTo>
                  <a:pt x="1254" y="311"/>
                  <a:pt x="1259" y="354"/>
                  <a:pt x="1261" y="394"/>
                </a:cubicBezTo>
                <a:cubicBezTo>
                  <a:pt x="1266" y="472"/>
                  <a:pt x="1270" y="550"/>
                  <a:pt x="1272" y="628"/>
                </a:cubicBezTo>
                <a:cubicBezTo>
                  <a:pt x="1274" y="682"/>
                  <a:pt x="1274" y="736"/>
                  <a:pt x="1274" y="790"/>
                </a:cubicBezTo>
                <a:cubicBezTo>
                  <a:pt x="1274" y="795"/>
                  <a:pt x="1274" y="800"/>
                  <a:pt x="1274" y="805"/>
                </a:cubicBezTo>
                <a:cubicBezTo>
                  <a:pt x="1284" y="763"/>
                  <a:pt x="1290" y="722"/>
                  <a:pt x="1294" y="678"/>
                </a:cubicBezTo>
                <a:cubicBezTo>
                  <a:pt x="1301" y="607"/>
                  <a:pt x="1307" y="535"/>
                  <a:pt x="1319" y="465"/>
                </a:cubicBezTo>
                <a:cubicBezTo>
                  <a:pt x="1344" y="482"/>
                  <a:pt x="1368" y="505"/>
                  <a:pt x="1394" y="525"/>
                </a:cubicBezTo>
                <a:cubicBezTo>
                  <a:pt x="1430" y="553"/>
                  <a:pt x="1481" y="573"/>
                  <a:pt x="1527" y="576"/>
                </a:cubicBezTo>
                <a:cubicBezTo>
                  <a:pt x="1617" y="581"/>
                  <a:pt x="1672" y="497"/>
                  <a:pt x="1692" y="420"/>
                </a:cubicBezTo>
                <a:cubicBezTo>
                  <a:pt x="1712" y="342"/>
                  <a:pt x="1707" y="259"/>
                  <a:pt x="1696" y="180"/>
                </a:cubicBezTo>
                <a:cubicBezTo>
                  <a:pt x="1689" y="132"/>
                  <a:pt x="1681" y="59"/>
                  <a:pt x="1652" y="17"/>
                </a:cubicBezTo>
                <a:cubicBezTo>
                  <a:pt x="1628" y="-18"/>
                  <a:pt x="1640" y="37"/>
                  <a:pt x="1643" y="52"/>
                </a:cubicBezTo>
              </a:path>
              <a:path w="2582" h="1615" extrusionOk="0">
                <a:moveTo>
                  <a:pt x="1995" y="34"/>
                </a:moveTo>
                <a:cubicBezTo>
                  <a:pt x="1989" y="6"/>
                  <a:pt x="1995" y="93"/>
                  <a:pt x="1996" y="106"/>
                </a:cubicBezTo>
                <a:cubicBezTo>
                  <a:pt x="2000" y="175"/>
                  <a:pt x="2002" y="243"/>
                  <a:pt x="2005" y="312"/>
                </a:cubicBezTo>
                <a:cubicBezTo>
                  <a:pt x="2008" y="374"/>
                  <a:pt x="2011" y="437"/>
                  <a:pt x="2015" y="499"/>
                </a:cubicBezTo>
                <a:cubicBezTo>
                  <a:pt x="2017" y="533"/>
                  <a:pt x="2020" y="568"/>
                  <a:pt x="2023" y="602"/>
                </a:cubicBezTo>
                <a:cubicBezTo>
                  <a:pt x="2024" y="617"/>
                  <a:pt x="2024" y="622"/>
                  <a:pt x="2020" y="601"/>
                </a:cubicBezTo>
              </a:path>
              <a:path w="2582" h="1615" extrusionOk="0">
                <a:moveTo>
                  <a:pt x="2249" y="152"/>
                </a:moveTo>
                <a:cubicBezTo>
                  <a:pt x="2263" y="145"/>
                  <a:pt x="2267" y="142"/>
                  <a:pt x="2273" y="132"/>
                </a:cubicBezTo>
                <a:cubicBezTo>
                  <a:pt x="2247" y="143"/>
                  <a:pt x="2220" y="154"/>
                  <a:pt x="2192" y="162"/>
                </a:cubicBezTo>
                <a:cubicBezTo>
                  <a:pt x="2139" y="178"/>
                  <a:pt x="2086" y="195"/>
                  <a:pt x="2036" y="218"/>
                </a:cubicBezTo>
                <a:cubicBezTo>
                  <a:pt x="1998" y="235"/>
                  <a:pt x="1946" y="258"/>
                  <a:pt x="1924" y="296"/>
                </a:cubicBezTo>
                <a:cubicBezTo>
                  <a:pt x="1901" y="335"/>
                  <a:pt x="1936" y="372"/>
                  <a:pt x="1963" y="396"/>
                </a:cubicBezTo>
                <a:cubicBezTo>
                  <a:pt x="2007" y="435"/>
                  <a:pt x="2074" y="461"/>
                  <a:pt x="2130" y="479"/>
                </a:cubicBezTo>
                <a:cubicBezTo>
                  <a:pt x="2184" y="496"/>
                  <a:pt x="2237" y="498"/>
                  <a:pt x="2292" y="499"/>
                </a:cubicBezTo>
                <a:cubicBezTo>
                  <a:pt x="2317" y="499"/>
                  <a:pt x="2340" y="500"/>
                  <a:pt x="2365" y="499"/>
                </a:cubicBezTo>
              </a:path>
              <a:path w="2582" h="1615" extrusionOk="0">
                <a:moveTo>
                  <a:pt x="1953" y="1043"/>
                </a:moveTo>
                <a:cubicBezTo>
                  <a:pt x="1958" y="1087"/>
                  <a:pt x="1957" y="1131"/>
                  <a:pt x="1962" y="1175"/>
                </a:cubicBezTo>
                <a:cubicBezTo>
                  <a:pt x="1971" y="1252"/>
                  <a:pt x="1972" y="1330"/>
                  <a:pt x="1983" y="1406"/>
                </a:cubicBezTo>
                <a:cubicBezTo>
                  <a:pt x="1991" y="1462"/>
                  <a:pt x="2000" y="1517"/>
                  <a:pt x="2008" y="1573"/>
                </a:cubicBezTo>
                <a:cubicBezTo>
                  <a:pt x="2011" y="1596"/>
                  <a:pt x="2012" y="1600"/>
                  <a:pt x="2014" y="1614"/>
                </a:cubicBezTo>
                <a:cubicBezTo>
                  <a:pt x="1997" y="1563"/>
                  <a:pt x="1996" y="1508"/>
                  <a:pt x="1999" y="1455"/>
                </a:cubicBezTo>
                <a:cubicBezTo>
                  <a:pt x="2003" y="1386"/>
                  <a:pt x="2018" y="1313"/>
                  <a:pt x="2043" y="1249"/>
                </a:cubicBezTo>
                <a:cubicBezTo>
                  <a:pt x="2067" y="1187"/>
                  <a:pt x="2108" y="1134"/>
                  <a:pt x="2162" y="1096"/>
                </a:cubicBezTo>
                <a:cubicBezTo>
                  <a:pt x="2208" y="1064"/>
                  <a:pt x="2261" y="1052"/>
                  <a:pt x="2315" y="1060"/>
                </a:cubicBezTo>
                <a:cubicBezTo>
                  <a:pt x="2359" y="1067"/>
                  <a:pt x="2408" y="1082"/>
                  <a:pt x="2450" y="1097"/>
                </a:cubicBezTo>
                <a:cubicBezTo>
                  <a:pt x="2477" y="1107"/>
                  <a:pt x="2518" y="1125"/>
                  <a:pt x="2549" y="1117"/>
                </a:cubicBezTo>
                <a:cubicBezTo>
                  <a:pt x="2565" y="1107"/>
                  <a:pt x="2571" y="1103"/>
                  <a:pt x="2581" y="1096"/>
                </a:cubicBezTo>
              </a:path>
            </a:pathLst>
          </a:custGeom>
          <a:noFill/>
          <a:ln w="19050" cap="rnd">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07" name="Comment 19"/>
          <p:cNvSpPr>
            <a:spLocks noRot="1" noChangeAspect="1" noEditPoints="1" noChangeArrowheads="1" noChangeShapeType="1" noTextEdit="1"/>
          </p:cNvSpPr>
          <p:nvPr/>
        </p:nvSpPr>
        <p:spPr bwMode="auto">
          <a:xfrm>
            <a:off x="7021513" y="3132138"/>
            <a:ext cx="247650" cy="228600"/>
          </a:xfrm>
          <a:custGeom>
            <a:avLst/>
            <a:gdLst>
              <a:gd name="T0" fmla="*/ 2147483647 w 688"/>
              <a:gd name="T1" fmla="*/ 0 h 634"/>
              <a:gd name="T2" fmla="*/ 2147483647 w 688"/>
              <a:gd name="T3" fmla="*/ 2147483647 h 634"/>
              <a:gd name="T4" fmla="*/ 2147483647 w 688"/>
              <a:gd name="T5" fmla="*/ 2147483647 h 634"/>
              <a:gd name="T6" fmla="*/ 0 w 688"/>
              <a:gd name="T7" fmla="*/ 2147483647 h 634"/>
              <a:gd name="T8" fmla="*/ 2147483647 w 688"/>
              <a:gd name="T9" fmla="*/ 2147483647 h 634"/>
              <a:gd name="T10" fmla="*/ 2147483647 w 688"/>
              <a:gd name="T11" fmla="*/ 2147483647 h 634"/>
              <a:gd name="T12" fmla="*/ 2147483647 w 688"/>
              <a:gd name="T13" fmla="*/ 2147483647 h 634"/>
              <a:gd name="T14" fmla="*/ 2147483647 w 688"/>
              <a:gd name="T15" fmla="*/ 2147483647 h 634"/>
              <a:gd name="T16" fmla="*/ 2147483647 w 688"/>
              <a:gd name="T17" fmla="*/ 2147483647 h 634"/>
              <a:gd name="T18" fmla="*/ 2147483647 w 688"/>
              <a:gd name="T19" fmla="*/ 2147483647 h 634"/>
              <a:gd name="T20" fmla="*/ 2147483647 w 688"/>
              <a:gd name="T21" fmla="*/ 2147483647 h 634"/>
              <a:gd name="T22" fmla="*/ 2147483647 w 688"/>
              <a:gd name="T23" fmla="*/ 2147483647 h 634"/>
              <a:gd name="T24" fmla="*/ 2147483647 w 688"/>
              <a:gd name="T25" fmla="*/ 2147483647 h 634"/>
              <a:gd name="T26" fmla="*/ 2147483647 w 688"/>
              <a:gd name="T27" fmla="*/ 2147483647 h 634"/>
              <a:gd name="T28" fmla="*/ 2147483647 w 688"/>
              <a:gd name="T29" fmla="*/ 2147483647 h 634"/>
              <a:gd name="T30" fmla="*/ 2147483647 w 688"/>
              <a:gd name="T31" fmla="*/ 2147483647 h 634"/>
              <a:gd name="T32" fmla="*/ 2147483647 w 688"/>
              <a:gd name="T33" fmla="*/ 2147483647 h 634"/>
              <a:gd name="T34" fmla="*/ 2147483647 w 688"/>
              <a:gd name="T35" fmla="*/ 2147483647 h 634"/>
              <a:gd name="T36" fmla="*/ 2147483647 w 688"/>
              <a:gd name="T37" fmla="*/ 2147483647 h 634"/>
              <a:gd name="T38" fmla="*/ 2147483647 w 688"/>
              <a:gd name="T39" fmla="*/ 2147483647 h 634"/>
              <a:gd name="T40" fmla="*/ 2147483647 w 688"/>
              <a:gd name="T41" fmla="*/ 2147483647 h 634"/>
              <a:gd name="T42" fmla="*/ 2147483647 w 688"/>
              <a:gd name="T43" fmla="*/ 2147483647 h 634"/>
              <a:gd name="T44" fmla="*/ 2147483647 w 688"/>
              <a:gd name="T45" fmla="*/ 2147483647 h 634"/>
              <a:gd name="T46" fmla="*/ 2147483647 w 688"/>
              <a:gd name="T47" fmla="*/ 2147483647 h 634"/>
              <a:gd name="T48" fmla="*/ 2147483647 w 688"/>
              <a:gd name="T49" fmla="*/ 2147483647 h 634"/>
              <a:gd name="T50" fmla="*/ 2147483647 w 688"/>
              <a:gd name="T51" fmla="*/ 2147483647 h 6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8"/>
              <a:gd name="T79" fmla="*/ 0 h 634"/>
              <a:gd name="T80" fmla="*/ 688 w 688"/>
              <a:gd name="T81" fmla="*/ 634 h 6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8" h="634" extrusionOk="0">
                <a:moveTo>
                  <a:pt x="89" y="0"/>
                </a:moveTo>
                <a:cubicBezTo>
                  <a:pt x="72" y="18"/>
                  <a:pt x="62" y="35"/>
                  <a:pt x="50" y="58"/>
                </a:cubicBezTo>
                <a:cubicBezTo>
                  <a:pt x="36" y="85"/>
                  <a:pt x="25" y="115"/>
                  <a:pt x="16" y="144"/>
                </a:cubicBezTo>
                <a:cubicBezTo>
                  <a:pt x="8" y="171"/>
                  <a:pt x="1" y="198"/>
                  <a:pt x="0" y="226"/>
                </a:cubicBezTo>
                <a:cubicBezTo>
                  <a:pt x="-1" y="249"/>
                  <a:pt x="0" y="277"/>
                  <a:pt x="8" y="299"/>
                </a:cubicBezTo>
                <a:cubicBezTo>
                  <a:pt x="21" y="334"/>
                  <a:pt x="48" y="359"/>
                  <a:pt x="80" y="375"/>
                </a:cubicBezTo>
                <a:cubicBezTo>
                  <a:pt x="95" y="383"/>
                  <a:pt x="112" y="390"/>
                  <a:pt x="129" y="393"/>
                </a:cubicBezTo>
                <a:cubicBezTo>
                  <a:pt x="170" y="399"/>
                  <a:pt x="201" y="373"/>
                  <a:pt x="230" y="348"/>
                </a:cubicBezTo>
                <a:cubicBezTo>
                  <a:pt x="249" y="331"/>
                  <a:pt x="265" y="312"/>
                  <a:pt x="278" y="289"/>
                </a:cubicBezTo>
                <a:cubicBezTo>
                  <a:pt x="291" y="265"/>
                  <a:pt x="299" y="239"/>
                  <a:pt x="306" y="213"/>
                </a:cubicBezTo>
                <a:cubicBezTo>
                  <a:pt x="317" y="172"/>
                  <a:pt x="323" y="130"/>
                  <a:pt x="327" y="88"/>
                </a:cubicBezTo>
                <a:cubicBezTo>
                  <a:pt x="327" y="85"/>
                  <a:pt x="327" y="81"/>
                  <a:pt x="327" y="78"/>
                </a:cubicBezTo>
                <a:cubicBezTo>
                  <a:pt x="323" y="102"/>
                  <a:pt x="319" y="125"/>
                  <a:pt x="315" y="149"/>
                </a:cubicBezTo>
                <a:cubicBezTo>
                  <a:pt x="308" y="189"/>
                  <a:pt x="301" y="231"/>
                  <a:pt x="299" y="272"/>
                </a:cubicBezTo>
                <a:cubicBezTo>
                  <a:pt x="297" y="311"/>
                  <a:pt x="301" y="354"/>
                  <a:pt x="334" y="379"/>
                </a:cubicBezTo>
                <a:cubicBezTo>
                  <a:pt x="361" y="399"/>
                  <a:pt x="400" y="397"/>
                  <a:pt x="431" y="393"/>
                </a:cubicBezTo>
                <a:cubicBezTo>
                  <a:pt x="452" y="390"/>
                  <a:pt x="479" y="386"/>
                  <a:pt x="497" y="374"/>
                </a:cubicBezTo>
                <a:cubicBezTo>
                  <a:pt x="512" y="364"/>
                  <a:pt x="521" y="361"/>
                  <a:pt x="531" y="347"/>
                </a:cubicBezTo>
                <a:cubicBezTo>
                  <a:pt x="532" y="343"/>
                  <a:pt x="534" y="338"/>
                  <a:pt x="535" y="334"/>
                </a:cubicBezTo>
              </a:path>
              <a:path w="688" h="634" extrusionOk="0">
                <a:moveTo>
                  <a:pt x="687" y="324"/>
                </a:moveTo>
                <a:cubicBezTo>
                  <a:pt x="668" y="326"/>
                  <a:pt x="654" y="328"/>
                  <a:pt x="651" y="351"/>
                </a:cubicBezTo>
                <a:cubicBezTo>
                  <a:pt x="648" y="373"/>
                  <a:pt x="641" y="393"/>
                  <a:pt x="637" y="415"/>
                </a:cubicBezTo>
                <a:cubicBezTo>
                  <a:pt x="631" y="447"/>
                  <a:pt x="623" y="477"/>
                  <a:pt x="616" y="509"/>
                </a:cubicBezTo>
                <a:cubicBezTo>
                  <a:pt x="610" y="538"/>
                  <a:pt x="602" y="565"/>
                  <a:pt x="597" y="594"/>
                </a:cubicBezTo>
                <a:cubicBezTo>
                  <a:pt x="594" y="609"/>
                  <a:pt x="595" y="618"/>
                  <a:pt x="597" y="633"/>
                </a:cubicBezTo>
                <a:cubicBezTo>
                  <a:pt x="613" y="615"/>
                  <a:pt x="612" y="615"/>
                  <a:pt x="616" y="591"/>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08" name="Comment 20"/>
          <p:cNvSpPr>
            <a:spLocks noRot="1" noChangeAspect="1" noEditPoints="1" noChangeArrowheads="1" noChangeShapeType="1" noTextEdit="1"/>
          </p:cNvSpPr>
          <p:nvPr/>
        </p:nvSpPr>
        <p:spPr bwMode="auto">
          <a:xfrm>
            <a:off x="3935413" y="4281488"/>
            <a:ext cx="411162" cy="390525"/>
          </a:xfrm>
          <a:custGeom>
            <a:avLst/>
            <a:gdLst>
              <a:gd name="T0" fmla="*/ 2147483647 w 1140"/>
              <a:gd name="T1" fmla="*/ 2147483647 h 1087"/>
              <a:gd name="T2" fmla="*/ 2147483647 w 1140"/>
              <a:gd name="T3" fmla="*/ 2147483647 h 1087"/>
              <a:gd name="T4" fmla="*/ 2147483647 w 1140"/>
              <a:gd name="T5" fmla="*/ 2147483647 h 1087"/>
              <a:gd name="T6" fmla="*/ 2147483647 w 1140"/>
              <a:gd name="T7" fmla="*/ 2147483647 h 1087"/>
              <a:gd name="T8" fmla="*/ 2147483647 w 1140"/>
              <a:gd name="T9" fmla="*/ 2147483647 h 1087"/>
              <a:gd name="T10" fmla="*/ 2147483647 w 1140"/>
              <a:gd name="T11" fmla="*/ 2147483647 h 1087"/>
              <a:gd name="T12" fmla="*/ 2147483647 w 1140"/>
              <a:gd name="T13" fmla="*/ 2147483647 h 1087"/>
              <a:gd name="T14" fmla="*/ 2147483647 w 1140"/>
              <a:gd name="T15" fmla="*/ 2147483647 h 1087"/>
              <a:gd name="T16" fmla="*/ 2147483647 w 1140"/>
              <a:gd name="T17" fmla="*/ 2147483647 h 1087"/>
              <a:gd name="T18" fmla="*/ 2147483647 w 1140"/>
              <a:gd name="T19" fmla="*/ 2147483647 h 1087"/>
              <a:gd name="T20" fmla="*/ 2147483647 w 1140"/>
              <a:gd name="T21" fmla="*/ 2147483647 h 1087"/>
              <a:gd name="T22" fmla="*/ 2147483647 w 1140"/>
              <a:gd name="T23" fmla="*/ 2147483647 h 1087"/>
              <a:gd name="T24" fmla="*/ 2147483647 w 1140"/>
              <a:gd name="T25" fmla="*/ 2147483647 h 1087"/>
              <a:gd name="T26" fmla="*/ 2147483647 w 1140"/>
              <a:gd name="T27" fmla="*/ 2147483647 h 1087"/>
              <a:gd name="T28" fmla="*/ 2147483647 w 1140"/>
              <a:gd name="T29" fmla="*/ 2147483647 h 1087"/>
              <a:gd name="T30" fmla="*/ 2147483647 w 1140"/>
              <a:gd name="T31" fmla="*/ 2147483647 h 1087"/>
              <a:gd name="T32" fmla="*/ 2147483647 w 1140"/>
              <a:gd name="T33" fmla="*/ 2147483647 h 1087"/>
              <a:gd name="T34" fmla="*/ 2147483647 w 1140"/>
              <a:gd name="T35" fmla="*/ 2147483647 h 1087"/>
              <a:gd name="T36" fmla="*/ 2147483647 w 1140"/>
              <a:gd name="T37" fmla="*/ 2147483647 h 1087"/>
              <a:gd name="T38" fmla="*/ 2147483647 w 1140"/>
              <a:gd name="T39" fmla="*/ 2147483647 h 1087"/>
              <a:gd name="T40" fmla="*/ 2147483647 w 1140"/>
              <a:gd name="T41" fmla="*/ 2147483647 h 10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40"/>
              <a:gd name="T64" fmla="*/ 0 h 1087"/>
              <a:gd name="T65" fmla="*/ 1140 w 1140"/>
              <a:gd name="T66" fmla="*/ 1087 h 108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40" h="1087" extrusionOk="0">
                <a:moveTo>
                  <a:pt x="1139" y="10"/>
                </a:moveTo>
                <a:cubicBezTo>
                  <a:pt x="1128" y="12"/>
                  <a:pt x="1114" y="9"/>
                  <a:pt x="1090" y="24"/>
                </a:cubicBezTo>
                <a:cubicBezTo>
                  <a:pt x="1050" y="49"/>
                  <a:pt x="1014" y="79"/>
                  <a:pt x="976" y="107"/>
                </a:cubicBezTo>
                <a:cubicBezTo>
                  <a:pt x="916" y="150"/>
                  <a:pt x="860" y="197"/>
                  <a:pt x="803" y="244"/>
                </a:cubicBezTo>
                <a:cubicBezTo>
                  <a:pt x="729" y="304"/>
                  <a:pt x="658" y="368"/>
                  <a:pt x="584" y="429"/>
                </a:cubicBezTo>
                <a:cubicBezTo>
                  <a:pt x="516" y="485"/>
                  <a:pt x="450" y="543"/>
                  <a:pt x="381" y="598"/>
                </a:cubicBezTo>
                <a:cubicBezTo>
                  <a:pt x="338" y="632"/>
                  <a:pt x="295" y="667"/>
                  <a:pt x="253" y="702"/>
                </a:cubicBezTo>
                <a:cubicBezTo>
                  <a:pt x="205" y="742"/>
                  <a:pt x="158" y="784"/>
                  <a:pt x="107" y="820"/>
                </a:cubicBezTo>
                <a:cubicBezTo>
                  <a:pt x="101" y="824"/>
                  <a:pt x="60" y="856"/>
                  <a:pt x="53" y="850"/>
                </a:cubicBezTo>
                <a:cubicBezTo>
                  <a:pt x="35" y="834"/>
                  <a:pt x="54" y="828"/>
                  <a:pt x="47" y="815"/>
                </a:cubicBezTo>
              </a:path>
              <a:path w="1140" h="1087" extrusionOk="0">
                <a:moveTo>
                  <a:pt x="6" y="627"/>
                </a:moveTo>
                <a:cubicBezTo>
                  <a:pt x="0" y="617"/>
                  <a:pt x="-2" y="612"/>
                  <a:pt x="6" y="625"/>
                </a:cubicBezTo>
                <a:cubicBezTo>
                  <a:pt x="9" y="655"/>
                  <a:pt x="15" y="685"/>
                  <a:pt x="17" y="715"/>
                </a:cubicBezTo>
                <a:cubicBezTo>
                  <a:pt x="20" y="765"/>
                  <a:pt x="19" y="814"/>
                  <a:pt x="17" y="864"/>
                </a:cubicBezTo>
                <a:cubicBezTo>
                  <a:pt x="15" y="908"/>
                  <a:pt x="15" y="952"/>
                  <a:pt x="14" y="996"/>
                </a:cubicBezTo>
                <a:cubicBezTo>
                  <a:pt x="14" y="1019"/>
                  <a:pt x="10" y="1053"/>
                  <a:pt x="23" y="1074"/>
                </a:cubicBezTo>
                <a:cubicBezTo>
                  <a:pt x="41" y="1103"/>
                  <a:pt x="67" y="1072"/>
                  <a:pt x="83" y="1062"/>
                </a:cubicBezTo>
                <a:cubicBezTo>
                  <a:pt x="118" y="1040"/>
                  <a:pt x="153" y="1020"/>
                  <a:pt x="187" y="997"/>
                </a:cubicBezTo>
                <a:cubicBezTo>
                  <a:pt x="230" y="968"/>
                  <a:pt x="276" y="949"/>
                  <a:pt x="322" y="927"/>
                </a:cubicBezTo>
                <a:cubicBezTo>
                  <a:pt x="366" y="906"/>
                  <a:pt x="416" y="885"/>
                  <a:pt x="464" y="874"/>
                </a:cubicBezTo>
                <a:cubicBezTo>
                  <a:pt x="497" y="866"/>
                  <a:pt x="528" y="859"/>
                  <a:pt x="561" y="849"/>
                </a:cubicBezTo>
              </a:path>
            </a:pathLst>
          </a:custGeom>
          <a:noFill/>
          <a:ln w="19050" cap="rnd">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09" name="Comment 21"/>
          <p:cNvSpPr>
            <a:spLocks noRot="1" noChangeAspect="1" noEditPoints="1" noChangeArrowheads="1" noChangeShapeType="1" noTextEdit="1"/>
          </p:cNvSpPr>
          <p:nvPr/>
        </p:nvSpPr>
        <p:spPr bwMode="auto">
          <a:xfrm>
            <a:off x="4248150" y="5184775"/>
            <a:ext cx="373063" cy="76200"/>
          </a:xfrm>
          <a:custGeom>
            <a:avLst/>
            <a:gdLst>
              <a:gd name="T0" fmla="*/ 2147483647 w 1036"/>
              <a:gd name="T1" fmla="*/ 2147483647 h 212"/>
              <a:gd name="T2" fmla="*/ 2147483647 w 1036"/>
              <a:gd name="T3" fmla="*/ 2147483647 h 212"/>
              <a:gd name="T4" fmla="*/ 2147483647 w 1036"/>
              <a:gd name="T5" fmla="*/ 2147483647 h 212"/>
              <a:gd name="T6" fmla="*/ 2147483647 w 1036"/>
              <a:gd name="T7" fmla="*/ 2147483647 h 212"/>
              <a:gd name="T8" fmla="*/ 2147483647 w 1036"/>
              <a:gd name="T9" fmla="*/ 2147483647 h 212"/>
              <a:gd name="T10" fmla="*/ 2147483647 w 1036"/>
              <a:gd name="T11" fmla="*/ 0 h 212"/>
              <a:gd name="T12" fmla="*/ 2147483647 w 1036"/>
              <a:gd name="T13" fmla="*/ 2147483647 h 212"/>
              <a:gd name="T14" fmla="*/ 2147483647 w 1036"/>
              <a:gd name="T15" fmla="*/ 2147483647 h 212"/>
              <a:gd name="T16" fmla="*/ 2147483647 w 1036"/>
              <a:gd name="T17" fmla="*/ 2147483647 h 212"/>
              <a:gd name="T18" fmla="*/ 2147483647 w 1036"/>
              <a:gd name="T19" fmla="*/ 2147483647 h 212"/>
              <a:gd name="T20" fmla="*/ 2147483647 w 1036"/>
              <a:gd name="T21" fmla="*/ 2147483647 h 212"/>
              <a:gd name="T22" fmla="*/ 2147483647 w 1036"/>
              <a:gd name="T23" fmla="*/ 2147483647 h 212"/>
              <a:gd name="T24" fmla="*/ 2147483647 w 1036"/>
              <a:gd name="T25" fmla="*/ 2147483647 h 212"/>
              <a:gd name="T26" fmla="*/ 2147483647 w 1036"/>
              <a:gd name="T27" fmla="*/ 2147483647 h 212"/>
              <a:gd name="T28" fmla="*/ 0 w 1036"/>
              <a:gd name="T29" fmla="*/ 2147483647 h 2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6"/>
              <a:gd name="T46" fmla="*/ 0 h 212"/>
              <a:gd name="T47" fmla="*/ 1036 w 1036"/>
              <a:gd name="T48" fmla="*/ 212 h 2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6" h="212" extrusionOk="0">
                <a:moveTo>
                  <a:pt x="274" y="77"/>
                </a:moveTo>
                <a:cubicBezTo>
                  <a:pt x="256" y="71"/>
                  <a:pt x="195" y="61"/>
                  <a:pt x="249" y="52"/>
                </a:cubicBezTo>
                <a:cubicBezTo>
                  <a:pt x="311" y="42"/>
                  <a:pt x="382" y="50"/>
                  <a:pt x="445" y="48"/>
                </a:cubicBezTo>
                <a:cubicBezTo>
                  <a:pt x="575" y="43"/>
                  <a:pt x="705" y="35"/>
                  <a:pt x="835" y="24"/>
                </a:cubicBezTo>
                <a:cubicBezTo>
                  <a:pt x="898" y="19"/>
                  <a:pt x="960" y="12"/>
                  <a:pt x="1022" y="2"/>
                </a:cubicBezTo>
                <a:cubicBezTo>
                  <a:pt x="1026" y="1"/>
                  <a:pt x="1031" y="1"/>
                  <a:pt x="1035" y="0"/>
                </a:cubicBezTo>
                <a:cubicBezTo>
                  <a:pt x="976" y="1"/>
                  <a:pt x="916" y="3"/>
                  <a:pt x="857" y="9"/>
                </a:cubicBezTo>
                <a:cubicBezTo>
                  <a:pt x="729" y="22"/>
                  <a:pt x="602" y="40"/>
                  <a:pt x="475" y="58"/>
                </a:cubicBezTo>
                <a:cubicBezTo>
                  <a:pt x="415" y="67"/>
                  <a:pt x="352" y="74"/>
                  <a:pt x="293" y="89"/>
                </a:cubicBezTo>
                <a:cubicBezTo>
                  <a:pt x="288" y="91"/>
                  <a:pt x="284" y="92"/>
                  <a:pt x="279" y="94"/>
                </a:cubicBezTo>
                <a:cubicBezTo>
                  <a:pt x="356" y="104"/>
                  <a:pt x="435" y="99"/>
                  <a:pt x="512" y="98"/>
                </a:cubicBezTo>
                <a:cubicBezTo>
                  <a:pt x="600" y="97"/>
                  <a:pt x="689" y="93"/>
                  <a:pt x="777" y="91"/>
                </a:cubicBezTo>
                <a:cubicBezTo>
                  <a:pt x="807" y="90"/>
                  <a:pt x="837" y="76"/>
                  <a:pt x="837" y="76"/>
                </a:cubicBezTo>
                <a:cubicBezTo>
                  <a:pt x="692" y="53"/>
                  <a:pt x="538" y="43"/>
                  <a:pt x="393" y="75"/>
                </a:cubicBezTo>
                <a:cubicBezTo>
                  <a:pt x="257" y="105"/>
                  <a:pt x="128" y="159"/>
                  <a:pt x="0" y="211"/>
                </a:cubicBezTo>
              </a:path>
            </a:pathLst>
          </a:custGeom>
          <a:noFill/>
          <a:ln w="19050" cap="rnd">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10" name="Comment 23"/>
          <p:cNvSpPr>
            <a:spLocks noRot="1" noChangeAspect="1" noEditPoints="1" noChangeArrowheads="1" noChangeShapeType="1" noTextEdit="1"/>
          </p:cNvSpPr>
          <p:nvPr/>
        </p:nvSpPr>
        <p:spPr bwMode="auto">
          <a:xfrm>
            <a:off x="4621213" y="4143375"/>
            <a:ext cx="760412" cy="411163"/>
          </a:xfrm>
          <a:custGeom>
            <a:avLst/>
            <a:gdLst>
              <a:gd name="T0" fmla="*/ 2147483647 w 2110"/>
              <a:gd name="T1" fmla="*/ 0 h 1140"/>
              <a:gd name="T2" fmla="*/ 2147483647 w 2110"/>
              <a:gd name="T3" fmla="*/ 2147483647 h 1140"/>
              <a:gd name="T4" fmla="*/ 2147483647 w 2110"/>
              <a:gd name="T5" fmla="*/ 2147483647 h 1140"/>
              <a:gd name="T6" fmla="*/ 2147483647 w 2110"/>
              <a:gd name="T7" fmla="*/ 2147483647 h 1140"/>
              <a:gd name="T8" fmla="*/ 2147483647 w 2110"/>
              <a:gd name="T9" fmla="*/ 2147483647 h 1140"/>
              <a:gd name="T10" fmla="*/ 2147483647 w 2110"/>
              <a:gd name="T11" fmla="*/ 2147483647 h 1140"/>
              <a:gd name="T12" fmla="*/ 2147483647 w 2110"/>
              <a:gd name="T13" fmla="*/ 2147483647 h 1140"/>
              <a:gd name="T14" fmla="*/ 2147483647 w 2110"/>
              <a:gd name="T15" fmla="*/ 2147483647 h 1140"/>
              <a:gd name="T16" fmla="*/ 2147483647 w 2110"/>
              <a:gd name="T17" fmla="*/ 2147483647 h 1140"/>
              <a:gd name="T18" fmla="*/ 2147483647 w 2110"/>
              <a:gd name="T19" fmla="*/ 2147483647 h 1140"/>
              <a:gd name="T20" fmla="*/ 2147483647 w 2110"/>
              <a:gd name="T21" fmla="*/ 2147483647 h 1140"/>
              <a:gd name="T22" fmla="*/ 2147483647 w 2110"/>
              <a:gd name="T23" fmla="*/ 2147483647 h 1140"/>
              <a:gd name="T24" fmla="*/ 2147483647 w 2110"/>
              <a:gd name="T25" fmla="*/ 2147483647 h 1140"/>
              <a:gd name="T26" fmla="*/ 2147483647 w 2110"/>
              <a:gd name="T27" fmla="*/ 2147483647 h 1140"/>
              <a:gd name="T28" fmla="*/ 2147483647 w 2110"/>
              <a:gd name="T29" fmla="*/ 2147483647 h 1140"/>
              <a:gd name="T30" fmla="*/ 2147483647 w 2110"/>
              <a:gd name="T31" fmla="*/ 2147483647 h 1140"/>
              <a:gd name="T32" fmla="*/ 2147483647 w 2110"/>
              <a:gd name="T33" fmla="*/ 2147483647 h 1140"/>
              <a:gd name="T34" fmla="*/ 2147483647 w 2110"/>
              <a:gd name="T35" fmla="*/ 2147483647 h 1140"/>
              <a:gd name="T36" fmla="*/ 2147483647 w 2110"/>
              <a:gd name="T37" fmla="*/ 2147483647 h 1140"/>
              <a:gd name="T38" fmla="*/ 2147483647 w 2110"/>
              <a:gd name="T39" fmla="*/ 2147483647 h 1140"/>
              <a:gd name="T40" fmla="*/ 2147483647 w 2110"/>
              <a:gd name="T41" fmla="*/ 2147483647 h 1140"/>
              <a:gd name="T42" fmla="*/ 2147483647 w 2110"/>
              <a:gd name="T43" fmla="*/ 2147483647 h 1140"/>
              <a:gd name="T44" fmla="*/ 2147483647 w 2110"/>
              <a:gd name="T45" fmla="*/ 2147483647 h 1140"/>
              <a:gd name="T46" fmla="*/ 2147483647 w 2110"/>
              <a:gd name="T47" fmla="*/ 2147483647 h 1140"/>
              <a:gd name="T48" fmla="*/ 2147483647 w 2110"/>
              <a:gd name="T49" fmla="*/ 2147483647 h 1140"/>
              <a:gd name="T50" fmla="*/ 2147483647 w 2110"/>
              <a:gd name="T51" fmla="*/ 2147483647 h 1140"/>
              <a:gd name="T52" fmla="*/ 2147483647 w 2110"/>
              <a:gd name="T53" fmla="*/ 2147483647 h 1140"/>
              <a:gd name="T54" fmla="*/ 2147483647 w 2110"/>
              <a:gd name="T55" fmla="*/ 2147483647 h 1140"/>
              <a:gd name="T56" fmla="*/ 2147483647 w 2110"/>
              <a:gd name="T57" fmla="*/ 2147483647 h 1140"/>
              <a:gd name="T58" fmla="*/ 2147483647 w 2110"/>
              <a:gd name="T59" fmla="*/ 2147483647 h 1140"/>
              <a:gd name="T60" fmla="*/ 2147483647 w 2110"/>
              <a:gd name="T61" fmla="*/ 2147483647 h 1140"/>
              <a:gd name="T62" fmla="*/ 2147483647 w 2110"/>
              <a:gd name="T63" fmla="*/ 2147483647 h 1140"/>
              <a:gd name="T64" fmla="*/ 2147483647 w 2110"/>
              <a:gd name="T65" fmla="*/ 2147483647 h 1140"/>
              <a:gd name="T66" fmla="*/ 2147483647 w 2110"/>
              <a:gd name="T67" fmla="*/ 2147483647 h 1140"/>
              <a:gd name="T68" fmla="*/ 2147483647 w 2110"/>
              <a:gd name="T69" fmla="*/ 2147483647 h 114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10"/>
              <a:gd name="T106" fmla="*/ 0 h 1140"/>
              <a:gd name="T107" fmla="*/ 2110 w 2110"/>
              <a:gd name="T108" fmla="*/ 1140 h 114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10" h="1140" extrusionOk="0">
                <a:moveTo>
                  <a:pt x="257" y="0"/>
                </a:moveTo>
                <a:cubicBezTo>
                  <a:pt x="241" y="36"/>
                  <a:pt x="224" y="76"/>
                  <a:pt x="209" y="117"/>
                </a:cubicBezTo>
                <a:cubicBezTo>
                  <a:pt x="175" y="209"/>
                  <a:pt x="156" y="306"/>
                  <a:pt x="130" y="400"/>
                </a:cubicBezTo>
                <a:cubicBezTo>
                  <a:pt x="103" y="500"/>
                  <a:pt x="80" y="601"/>
                  <a:pt x="54" y="702"/>
                </a:cubicBezTo>
                <a:cubicBezTo>
                  <a:pt x="35" y="774"/>
                  <a:pt x="12" y="846"/>
                  <a:pt x="3" y="918"/>
                </a:cubicBezTo>
                <a:cubicBezTo>
                  <a:pt x="48" y="926"/>
                  <a:pt x="83" y="925"/>
                  <a:pt x="133" y="923"/>
                </a:cubicBezTo>
                <a:cubicBezTo>
                  <a:pt x="370" y="914"/>
                  <a:pt x="576" y="971"/>
                  <a:pt x="803" y="1021"/>
                </a:cubicBezTo>
                <a:cubicBezTo>
                  <a:pt x="831" y="1027"/>
                  <a:pt x="830" y="1035"/>
                  <a:pt x="842" y="1012"/>
                </a:cubicBezTo>
                <a:cubicBezTo>
                  <a:pt x="838" y="997"/>
                  <a:pt x="837" y="992"/>
                  <a:pt x="838" y="982"/>
                </a:cubicBezTo>
              </a:path>
              <a:path w="2110" h="1140" extrusionOk="0">
                <a:moveTo>
                  <a:pt x="1309" y="375"/>
                </a:moveTo>
                <a:cubicBezTo>
                  <a:pt x="1281" y="347"/>
                  <a:pt x="1252" y="332"/>
                  <a:pt x="1212" y="325"/>
                </a:cubicBezTo>
                <a:cubicBezTo>
                  <a:pt x="1152" y="314"/>
                  <a:pt x="1055" y="305"/>
                  <a:pt x="997" y="328"/>
                </a:cubicBezTo>
                <a:cubicBezTo>
                  <a:pt x="957" y="344"/>
                  <a:pt x="965" y="388"/>
                  <a:pt x="978" y="421"/>
                </a:cubicBezTo>
                <a:cubicBezTo>
                  <a:pt x="1007" y="494"/>
                  <a:pt x="1057" y="568"/>
                  <a:pt x="1101" y="632"/>
                </a:cubicBezTo>
                <a:cubicBezTo>
                  <a:pt x="1152" y="707"/>
                  <a:pt x="1220" y="775"/>
                  <a:pt x="1259" y="857"/>
                </a:cubicBezTo>
                <a:cubicBezTo>
                  <a:pt x="1279" y="898"/>
                  <a:pt x="1261" y="909"/>
                  <a:pt x="1225" y="923"/>
                </a:cubicBezTo>
                <a:cubicBezTo>
                  <a:pt x="1182" y="940"/>
                  <a:pt x="1132" y="947"/>
                  <a:pt x="1086" y="945"/>
                </a:cubicBezTo>
                <a:cubicBezTo>
                  <a:pt x="1054" y="944"/>
                  <a:pt x="992" y="943"/>
                  <a:pt x="970" y="913"/>
                </a:cubicBezTo>
                <a:cubicBezTo>
                  <a:pt x="956" y="894"/>
                  <a:pt x="959" y="887"/>
                  <a:pt x="963" y="866"/>
                </a:cubicBezTo>
              </a:path>
              <a:path w="2110" h="1140" extrusionOk="0">
                <a:moveTo>
                  <a:pt x="1956" y="235"/>
                </a:moveTo>
                <a:cubicBezTo>
                  <a:pt x="1939" y="198"/>
                  <a:pt x="1918" y="169"/>
                  <a:pt x="1875" y="158"/>
                </a:cubicBezTo>
                <a:cubicBezTo>
                  <a:pt x="1815" y="143"/>
                  <a:pt x="1745" y="165"/>
                  <a:pt x="1694" y="195"/>
                </a:cubicBezTo>
                <a:cubicBezTo>
                  <a:pt x="1619" y="239"/>
                  <a:pt x="1573" y="316"/>
                  <a:pt x="1550" y="398"/>
                </a:cubicBezTo>
                <a:cubicBezTo>
                  <a:pt x="1522" y="496"/>
                  <a:pt x="1536" y="593"/>
                  <a:pt x="1574" y="686"/>
                </a:cubicBezTo>
                <a:cubicBezTo>
                  <a:pt x="1602" y="755"/>
                  <a:pt x="1654" y="823"/>
                  <a:pt x="1729" y="843"/>
                </a:cubicBezTo>
                <a:cubicBezTo>
                  <a:pt x="1800" y="862"/>
                  <a:pt x="1867" y="818"/>
                  <a:pt x="1914" y="770"/>
                </a:cubicBezTo>
                <a:cubicBezTo>
                  <a:pt x="1977" y="705"/>
                  <a:pt x="2018" y="623"/>
                  <a:pt x="2039" y="535"/>
                </a:cubicBezTo>
                <a:cubicBezTo>
                  <a:pt x="2056" y="463"/>
                  <a:pt x="2055" y="383"/>
                  <a:pt x="2016" y="318"/>
                </a:cubicBezTo>
                <a:cubicBezTo>
                  <a:pt x="1989" y="272"/>
                  <a:pt x="1944" y="260"/>
                  <a:pt x="1895" y="269"/>
                </a:cubicBezTo>
                <a:cubicBezTo>
                  <a:pt x="1860" y="278"/>
                  <a:pt x="1848" y="280"/>
                  <a:pt x="1833" y="301"/>
                </a:cubicBezTo>
              </a:path>
              <a:path w="2110" h="1140" extrusionOk="0">
                <a:moveTo>
                  <a:pt x="1893" y="544"/>
                </a:moveTo>
                <a:cubicBezTo>
                  <a:pt x="1892" y="589"/>
                  <a:pt x="1891" y="633"/>
                  <a:pt x="1899" y="678"/>
                </a:cubicBezTo>
                <a:cubicBezTo>
                  <a:pt x="1912" y="754"/>
                  <a:pt x="1933" y="830"/>
                  <a:pt x="1960" y="902"/>
                </a:cubicBezTo>
                <a:cubicBezTo>
                  <a:pt x="1985" y="969"/>
                  <a:pt x="2015" y="1039"/>
                  <a:pt x="2061" y="1094"/>
                </a:cubicBezTo>
                <a:cubicBezTo>
                  <a:pt x="2086" y="1119"/>
                  <a:pt x="2091" y="1126"/>
                  <a:pt x="2109" y="1139"/>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91301099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1435435-E6C2-144E-AF68-30F2E968F32C}" type="slidenum">
              <a:rPr lang="en-US" sz="1400" b="0">
                <a:solidFill>
                  <a:srgbClr val="000000"/>
                </a:solidFill>
                <a:cs typeface="Arial" charset="0"/>
              </a:rPr>
              <a:pPr eaLnBrk="1" hangingPunct="1"/>
              <a:t>37</a:t>
            </a:fld>
            <a:endParaRPr lang="en-US" sz="1400" b="0">
              <a:solidFill>
                <a:srgbClr val="000000"/>
              </a:solidFill>
              <a:cs typeface="Arial" charset="0"/>
            </a:endParaRPr>
          </a:p>
        </p:txBody>
      </p:sp>
      <p:sp>
        <p:nvSpPr>
          <p:cNvPr id="142338" name="Rectangle 2"/>
          <p:cNvSpPr>
            <a:spLocks noGrp="1" noChangeArrowheads="1"/>
          </p:cNvSpPr>
          <p:nvPr>
            <p:ph type="title"/>
          </p:nvPr>
        </p:nvSpPr>
        <p:spPr>
          <a:xfrm>
            <a:off x="228600" y="274638"/>
            <a:ext cx="8763000" cy="1143000"/>
          </a:xfrm>
        </p:spPr>
        <p:txBody>
          <a:bodyPr/>
          <a:lstStyle/>
          <a:p>
            <a:pPr eaLnBrk="1" hangingPunct="1"/>
            <a:r>
              <a:rPr lang="en-US" sz="4000">
                <a:latin typeface="Arial" charset="0"/>
              </a:rPr>
              <a:t>Examples of (almost) rank-1 matrices</a:t>
            </a:r>
          </a:p>
        </p:txBody>
      </p:sp>
      <p:sp>
        <p:nvSpPr>
          <p:cNvPr id="142339" name="Rectangle 3"/>
          <p:cNvSpPr>
            <a:spLocks noGrp="1" noChangeArrowheads="1"/>
          </p:cNvSpPr>
          <p:nvPr>
            <p:ph type="body" idx="1"/>
          </p:nvPr>
        </p:nvSpPr>
        <p:spPr>
          <a:xfrm>
            <a:off x="457200" y="1600200"/>
            <a:ext cx="8229600" cy="5105400"/>
          </a:xfrm>
        </p:spPr>
        <p:txBody>
          <a:bodyPr/>
          <a:lstStyle/>
          <a:p>
            <a:pPr eaLnBrk="1" hangingPunct="1"/>
            <a:r>
              <a:rPr lang="en-US">
                <a:latin typeface="Arial" charset="0"/>
              </a:rPr>
              <a:t>Steady states with fluctuations</a:t>
            </a:r>
          </a:p>
          <a:p>
            <a:pPr eaLnBrk="1" hangingPunct="1"/>
            <a:endParaRPr lang="en-US">
              <a:latin typeface="Arial" charset="0"/>
            </a:endParaRPr>
          </a:p>
          <a:p>
            <a:pPr eaLnBrk="1" hangingPunct="1"/>
            <a:r>
              <a:rPr lang="en-US">
                <a:latin typeface="Arial" charset="0"/>
              </a:rPr>
              <a:t>Array artifacts?</a:t>
            </a:r>
          </a:p>
          <a:p>
            <a:pPr eaLnBrk="1" hangingPunct="1"/>
            <a:endParaRPr lang="en-US">
              <a:latin typeface="Arial" charset="0"/>
            </a:endParaRPr>
          </a:p>
          <a:p>
            <a:pPr eaLnBrk="1" hangingPunct="1"/>
            <a:endParaRPr lang="en-US">
              <a:latin typeface="Arial" charset="0"/>
            </a:endParaRPr>
          </a:p>
          <a:p>
            <a:pPr eaLnBrk="1" hangingPunct="1"/>
            <a:r>
              <a:rPr lang="en-US">
                <a:latin typeface="Arial" charset="0"/>
              </a:rPr>
              <a:t>Signals? </a:t>
            </a:r>
          </a:p>
        </p:txBody>
      </p:sp>
      <p:graphicFrame>
        <p:nvGraphicFramePr>
          <p:cNvPr id="142340" name="Object 2"/>
          <p:cNvGraphicFramePr>
            <a:graphicFrameLocks noChangeAspect="1"/>
          </p:cNvGraphicFramePr>
          <p:nvPr/>
        </p:nvGraphicFramePr>
        <p:xfrm>
          <a:off x="6553200" y="1371600"/>
          <a:ext cx="2108200" cy="1649413"/>
        </p:xfrm>
        <a:graphic>
          <a:graphicData uri="http://schemas.openxmlformats.org/presentationml/2006/ole">
            <mc:AlternateContent xmlns:mc="http://schemas.openxmlformats.org/markup-compatibility/2006">
              <mc:Choice xmlns:v="urn:schemas-microsoft-com:vml" Requires="v">
                <p:oleObj spid="_x0000_s73782" name="Equation" r:id="rId4" imgW="1168400" imgH="914400" progId="Equation.DSMT4">
                  <p:embed/>
                </p:oleObj>
              </mc:Choice>
              <mc:Fallback>
                <p:oleObj name="Equation" r:id="rId4" imgW="1168400" imgH="9144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371600"/>
                        <a:ext cx="2108200" cy="1649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2341" name="Object 3"/>
          <p:cNvGraphicFramePr>
            <a:graphicFrameLocks noChangeAspect="1"/>
          </p:cNvGraphicFramePr>
          <p:nvPr/>
        </p:nvGraphicFramePr>
        <p:xfrm>
          <a:off x="2667000" y="4953000"/>
          <a:ext cx="1719263" cy="1649413"/>
        </p:xfrm>
        <a:graphic>
          <a:graphicData uri="http://schemas.openxmlformats.org/presentationml/2006/ole">
            <mc:AlternateContent xmlns:mc="http://schemas.openxmlformats.org/markup-compatibility/2006">
              <mc:Choice xmlns:v="urn:schemas-microsoft-com:vml" Requires="v">
                <p:oleObj spid="_x0000_s73783" name="Equation" r:id="rId6" imgW="952500" imgH="914400" progId="Equation.DSMT4">
                  <p:embed/>
                </p:oleObj>
              </mc:Choice>
              <mc:Fallback>
                <p:oleObj name="Equation" r:id="rId6" imgW="952500" imgH="9144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4953000"/>
                        <a:ext cx="1719263" cy="1649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2342" name="Object 4"/>
          <p:cNvGraphicFramePr>
            <a:graphicFrameLocks noChangeAspect="1"/>
          </p:cNvGraphicFramePr>
          <p:nvPr/>
        </p:nvGraphicFramePr>
        <p:xfrm>
          <a:off x="3733800" y="2846388"/>
          <a:ext cx="2062163" cy="1649412"/>
        </p:xfrm>
        <a:graphic>
          <a:graphicData uri="http://schemas.openxmlformats.org/presentationml/2006/ole">
            <mc:AlternateContent xmlns:mc="http://schemas.openxmlformats.org/markup-compatibility/2006">
              <mc:Choice xmlns:v="urn:schemas-microsoft-com:vml" Requires="v">
                <p:oleObj spid="_x0000_s73784" name="Equation" r:id="rId8" imgW="1143000" imgH="914400" progId="Equation.3">
                  <p:embed/>
                </p:oleObj>
              </mc:Choice>
              <mc:Fallback>
                <p:oleObj name="Equation" r:id="rId8" imgW="1143000" imgH="914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800" y="2846388"/>
                        <a:ext cx="2062163" cy="1649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79974128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EA5764B-EF2F-1440-ABB9-713CD108A9E4}" type="slidenum">
              <a:rPr lang="en-US" sz="1400" b="0">
                <a:solidFill>
                  <a:srgbClr val="000000"/>
                </a:solidFill>
                <a:cs typeface="Arial" charset="0"/>
              </a:rPr>
              <a:pPr eaLnBrk="1" hangingPunct="1"/>
              <a:t>38</a:t>
            </a:fld>
            <a:endParaRPr lang="en-US" sz="1400" b="0">
              <a:solidFill>
                <a:srgbClr val="000000"/>
              </a:solidFill>
              <a:cs typeface="Arial" charset="0"/>
            </a:endParaRPr>
          </a:p>
        </p:txBody>
      </p:sp>
      <p:sp>
        <p:nvSpPr>
          <p:cNvPr id="144386" name="Rectangle 2"/>
          <p:cNvSpPr>
            <a:spLocks noGrp="1" noChangeArrowheads="1"/>
          </p:cNvSpPr>
          <p:nvPr>
            <p:ph type="title"/>
          </p:nvPr>
        </p:nvSpPr>
        <p:spPr/>
        <p:txBody>
          <a:bodyPr/>
          <a:lstStyle/>
          <a:p>
            <a:pPr eaLnBrk="1" hangingPunct="1"/>
            <a:r>
              <a:rPr lang="en-US" sz="4000">
                <a:latin typeface="Arial" charset="0"/>
              </a:rPr>
              <a:t>Geometry of SVD in row space</a:t>
            </a:r>
          </a:p>
        </p:txBody>
      </p:sp>
      <p:sp>
        <p:nvSpPr>
          <p:cNvPr id="144387" name="Rectangle 3"/>
          <p:cNvSpPr>
            <a:spLocks noGrp="1" noChangeArrowheads="1"/>
          </p:cNvSpPr>
          <p:nvPr>
            <p:ph type="body" sz="half" idx="1"/>
          </p:nvPr>
        </p:nvSpPr>
        <p:spPr>
          <a:xfrm>
            <a:off x="0" y="1600200"/>
            <a:ext cx="6019800" cy="5257800"/>
          </a:xfrm>
        </p:spPr>
        <p:txBody>
          <a:bodyPr/>
          <a:lstStyle/>
          <a:p>
            <a:pPr eaLnBrk="1" hangingPunct="1"/>
            <a:r>
              <a:rPr lang="en-US">
                <a:latin typeface="Arial" charset="0"/>
              </a:rPr>
              <a:t>A as a collection of m row vectors (points) in the row space of A</a:t>
            </a:r>
          </a:p>
          <a:p>
            <a:pPr eaLnBrk="1" hangingPunct="1"/>
            <a:r>
              <a:rPr lang="en-US" i="1">
                <a:latin typeface="Times New Roman" charset="0"/>
              </a:rPr>
              <a:t>s</a:t>
            </a:r>
            <a:r>
              <a:rPr lang="en-US" i="1" baseline="-25000">
                <a:latin typeface="Times New Roman" charset="0"/>
              </a:rPr>
              <a:t>1</a:t>
            </a:r>
            <a:r>
              <a:rPr lang="en-US" b="1" i="1">
                <a:latin typeface="Times New Roman" charset="0"/>
              </a:rPr>
              <a:t>u</a:t>
            </a:r>
            <a:r>
              <a:rPr lang="en-US" i="1" baseline="-25000">
                <a:latin typeface="Times New Roman" charset="0"/>
              </a:rPr>
              <a:t>1</a:t>
            </a:r>
            <a:r>
              <a:rPr lang="en-US" b="1" i="1">
                <a:latin typeface="Times New Roman" charset="0"/>
              </a:rPr>
              <a:t>v</a:t>
            </a:r>
            <a:r>
              <a:rPr lang="en-US" i="1" baseline="-25000">
                <a:latin typeface="Times New Roman" charset="0"/>
              </a:rPr>
              <a:t>1</a:t>
            </a:r>
            <a:r>
              <a:rPr lang="en-US" i="1" baseline="30000">
                <a:latin typeface="Times New Roman" charset="0"/>
              </a:rPr>
              <a:t>T</a:t>
            </a:r>
            <a:r>
              <a:rPr lang="en-US">
                <a:latin typeface="Arial" charset="0"/>
              </a:rPr>
              <a:t> is the best rank-1 matrix approximation for A</a:t>
            </a:r>
          </a:p>
          <a:p>
            <a:pPr eaLnBrk="1" hangingPunct="1"/>
            <a:r>
              <a:rPr lang="en-US">
                <a:latin typeface="Arial" charset="0"/>
              </a:rPr>
              <a:t>Geometrically: </a:t>
            </a:r>
            <a:r>
              <a:rPr lang="en-US" b="1" i="1">
                <a:latin typeface="Times New Roman" charset="0"/>
              </a:rPr>
              <a:t>v</a:t>
            </a:r>
            <a:r>
              <a:rPr lang="en-US" i="1" baseline="-25000">
                <a:latin typeface="Times New Roman" charset="0"/>
              </a:rPr>
              <a:t>1</a:t>
            </a:r>
            <a:r>
              <a:rPr lang="en-US">
                <a:latin typeface="Arial" charset="0"/>
              </a:rPr>
              <a:t> is the direction of the best approximating rank-1 subspace that goes through origin</a:t>
            </a:r>
          </a:p>
          <a:p>
            <a:pPr eaLnBrk="1" hangingPunct="1"/>
            <a:r>
              <a:rPr lang="en-US" i="1">
                <a:latin typeface="Times New Roman" charset="0"/>
              </a:rPr>
              <a:t>s</a:t>
            </a:r>
            <a:r>
              <a:rPr lang="en-US" i="1" baseline="-25000">
                <a:latin typeface="Times New Roman" charset="0"/>
              </a:rPr>
              <a:t>1</a:t>
            </a:r>
            <a:r>
              <a:rPr lang="en-US" b="1" i="1">
                <a:latin typeface="Times New Roman" charset="0"/>
              </a:rPr>
              <a:t>u</a:t>
            </a:r>
            <a:r>
              <a:rPr lang="en-US" i="1" baseline="-25000">
                <a:latin typeface="Times New Roman" charset="0"/>
              </a:rPr>
              <a:t>1</a:t>
            </a:r>
            <a:r>
              <a:rPr lang="en-US">
                <a:latin typeface="Arial" charset="0"/>
              </a:rPr>
              <a:t> gives coordinates for row vectors in rank-1 subspace</a:t>
            </a:r>
          </a:p>
          <a:p>
            <a:pPr eaLnBrk="1" hangingPunct="1"/>
            <a:r>
              <a:rPr lang="en-US" b="1" i="1">
                <a:latin typeface="Times New Roman" charset="0"/>
              </a:rPr>
              <a:t>v</a:t>
            </a:r>
            <a:r>
              <a:rPr lang="en-US" i="1" baseline="-25000">
                <a:latin typeface="Times New Roman" charset="0"/>
              </a:rPr>
              <a:t>1 </a:t>
            </a:r>
            <a:r>
              <a:rPr lang="en-US">
                <a:latin typeface="Arial" charset="0"/>
              </a:rPr>
              <a:t>Gives coordinates for row space basis vectors in rank-1 subspace</a:t>
            </a:r>
          </a:p>
          <a:p>
            <a:pPr eaLnBrk="1" hangingPunct="1"/>
            <a:endParaRPr lang="en-US">
              <a:latin typeface="Arial" charset="0"/>
            </a:endParaRPr>
          </a:p>
        </p:txBody>
      </p:sp>
      <p:sp>
        <p:nvSpPr>
          <p:cNvPr id="144388" name="Line 4"/>
          <p:cNvSpPr>
            <a:spLocks noChangeShapeType="1"/>
          </p:cNvSpPr>
          <p:nvPr/>
        </p:nvSpPr>
        <p:spPr bwMode="auto">
          <a:xfrm>
            <a:off x="6650038" y="2133600"/>
            <a:ext cx="0" cy="1855788"/>
          </a:xfrm>
          <a:prstGeom prst="line">
            <a:avLst/>
          </a:prstGeom>
          <a:noFill/>
          <a:ln w="12700">
            <a:solidFill>
              <a:srgbClr val="000000"/>
            </a:solidFill>
            <a:miter lim="800000"/>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sp>
        <p:nvSpPr>
          <p:cNvPr id="144389" name="Line 5"/>
          <p:cNvSpPr>
            <a:spLocks noChangeShapeType="1"/>
          </p:cNvSpPr>
          <p:nvPr/>
        </p:nvSpPr>
        <p:spPr bwMode="auto">
          <a:xfrm>
            <a:off x="5943600" y="3489325"/>
            <a:ext cx="2970213" cy="0"/>
          </a:xfrm>
          <a:prstGeom prst="line">
            <a:avLst/>
          </a:prstGeom>
          <a:noFill/>
          <a:ln w="1270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44390" name="Text Box 6"/>
          <p:cNvSpPr txBox="1">
            <a:spLocks noChangeArrowheads="1"/>
          </p:cNvSpPr>
          <p:nvPr/>
        </p:nvSpPr>
        <p:spPr bwMode="auto">
          <a:xfrm>
            <a:off x="8807450" y="3482975"/>
            <a:ext cx="285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i="1">
                <a:solidFill>
                  <a:srgbClr val="000000"/>
                </a:solidFill>
                <a:latin typeface="Times New Roman" charset="0"/>
                <a:cs typeface="Times New Roman" charset="0"/>
              </a:rPr>
              <a:t>x</a:t>
            </a:r>
          </a:p>
        </p:txBody>
      </p:sp>
      <p:sp>
        <p:nvSpPr>
          <p:cNvPr id="144391" name="Text Box 7"/>
          <p:cNvSpPr txBox="1">
            <a:spLocks noChangeArrowheads="1"/>
          </p:cNvSpPr>
          <p:nvPr/>
        </p:nvSpPr>
        <p:spPr bwMode="auto">
          <a:xfrm>
            <a:off x="6451600" y="2135188"/>
            <a:ext cx="28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i="1">
                <a:solidFill>
                  <a:srgbClr val="000000"/>
                </a:solidFill>
                <a:latin typeface="Times New Roman" charset="0"/>
                <a:cs typeface="Times New Roman" charset="0"/>
              </a:rPr>
              <a:t>y</a:t>
            </a:r>
          </a:p>
        </p:txBody>
      </p:sp>
      <p:grpSp>
        <p:nvGrpSpPr>
          <p:cNvPr id="144392" name="Group 8"/>
          <p:cNvGrpSpPr>
            <a:grpSpLocks/>
          </p:cNvGrpSpPr>
          <p:nvPr/>
        </p:nvGrpSpPr>
        <p:grpSpPr bwMode="auto">
          <a:xfrm rot="1366262">
            <a:off x="6980238" y="2540000"/>
            <a:ext cx="1014412" cy="1155700"/>
            <a:chOff x="1870" y="1522"/>
            <a:chExt cx="1118" cy="1274"/>
          </a:xfrm>
        </p:grpSpPr>
        <p:sp>
          <p:nvSpPr>
            <p:cNvPr id="144400" name="Oval 9"/>
            <p:cNvSpPr>
              <a:spLocks noChangeArrowheads="1"/>
            </p:cNvSpPr>
            <p:nvPr/>
          </p:nvSpPr>
          <p:spPr bwMode="auto">
            <a:xfrm>
              <a:off x="2040" y="2340"/>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4401" name="Oval 10"/>
            <p:cNvSpPr>
              <a:spLocks noChangeArrowheads="1"/>
            </p:cNvSpPr>
            <p:nvPr/>
          </p:nvSpPr>
          <p:spPr bwMode="auto">
            <a:xfrm>
              <a:off x="2176" y="2368"/>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4402" name="Oval 11"/>
            <p:cNvSpPr>
              <a:spLocks noChangeArrowheads="1"/>
            </p:cNvSpPr>
            <p:nvPr/>
          </p:nvSpPr>
          <p:spPr bwMode="auto">
            <a:xfrm>
              <a:off x="2140" y="2230"/>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4403" name="Oval 12"/>
            <p:cNvSpPr>
              <a:spLocks noChangeArrowheads="1"/>
            </p:cNvSpPr>
            <p:nvPr/>
          </p:nvSpPr>
          <p:spPr bwMode="auto">
            <a:xfrm>
              <a:off x="2290" y="2254"/>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4404" name="Oval 13"/>
            <p:cNvSpPr>
              <a:spLocks noChangeArrowheads="1"/>
            </p:cNvSpPr>
            <p:nvPr/>
          </p:nvSpPr>
          <p:spPr bwMode="auto">
            <a:xfrm>
              <a:off x="2266" y="2062"/>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4405" name="Oval 14"/>
            <p:cNvSpPr>
              <a:spLocks noChangeArrowheads="1"/>
            </p:cNvSpPr>
            <p:nvPr/>
          </p:nvSpPr>
          <p:spPr bwMode="auto">
            <a:xfrm>
              <a:off x="2194" y="2074"/>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4406" name="Oval 15"/>
            <p:cNvSpPr>
              <a:spLocks noChangeArrowheads="1"/>
            </p:cNvSpPr>
            <p:nvPr/>
          </p:nvSpPr>
          <p:spPr bwMode="auto">
            <a:xfrm>
              <a:off x="2422" y="2170"/>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4407" name="Oval 16"/>
            <p:cNvSpPr>
              <a:spLocks noChangeArrowheads="1"/>
            </p:cNvSpPr>
            <p:nvPr/>
          </p:nvSpPr>
          <p:spPr bwMode="auto">
            <a:xfrm>
              <a:off x="2290" y="2140"/>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4408" name="Oval 17"/>
            <p:cNvSpPr>
              <a:spLocks noChangeArrowheads="1"/>
            </p:cNvSpPr>
            <p:nvPr/>
          </p:nvSpPr>
          <p:spPr bwMode="auto">
            <a:xfrm>
              <a:off x="2428" y="2044"/>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4409" name="Oval 18"/>
            <p:cNvSpPr>
              <a:spLocks noChangeArrowheads="1"/>
            </p:cNvSpPr>
            <p:nvPr/>
          </p:nvSpPr>
          <p:spPr bwMode="auto">
            <a:xfrm>
              <a:off x="2602" y="2050"/>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4410" name="Oval 19"/>
            <p:cNvSpPr>
              <a:spLocks noChangeArrowheads="1"/>
            </p:cNvSpPr>
            <p:nvPr/>
          </p:nvSpPr>
          <p:spPr bwMode="auto">
            <a:xfrm>
              <a:off x="1924" y="2470"/>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4411" name="Oval 20"/>
            <p:cNvSpPr>
              <a:spLocks noChangeArrowheads="1"/>
            </p:cNvSpPr>
            <p:nvPr/>
          </p:nvSpPr>
          <p:spPr bwMode="auto">
            <a:xfrm>
              <a:off x="2530" y="1906"/>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4412" name="Oval 21"/>
            <p:cNvSpPr>
              <a:spLocks noChangeArrowheads="1"/>
            </p:cNvSpPr>
            <p:nvPr/>
          </p:nvSpPr>
          <p:spPr bwMode="auto">
            <a:xfrm>
              <a:off x="2650" y="1942"/>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4413" name="Oval 22"/>
            <p:cNvSpPr>
              <a:spLocks noChangeArrowheads="1"/>
            </p:cNvSpPr>
            <p:nvPr/>
          </p:nvSpPr>
          <p:spPr bwMode="auto">
            <a:xfrm>
              <a:off x="2350" y="1864"/>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4414" name="Oval 23"/>
            <p:cNvSpPr>
              <a:spLocks noChangeArrowheads="1"/>
            </p:cNvSpPr>
            <p:nvPr/>
          </p:nvSpPr>
          <p:spPr bwMode="auto">
            <a:xfrm>
              <a:off x="2752" y="1840"/>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4415" name="Oval 24"/>
            <p:cNvSpPr>
              <a:spLocks noChangeArrowheads="1"/>
            </p:cNvSpPr>
            <p:nvPr/>
          </p:nvSpPr>
          <p:spPr bwMode="auto">
            <a:xfrm>
              <a:off x="2680" y="1720"/>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4416" name="Oval 25"/>
            <p:cNvSpPr>
              <a:spLocks noChangeArrowheads="1"/>
            </p:cNvSpPr>
            <p:nvPr/>
          </p:nvSpPr>
          <p:spPr bwMode="auto">
            <a:xfrm>
              <a:off x="1870" y="2740"/>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4417" name="Oval 26"/>
            <p:cNvSpPr>
              <a:spLocks noChangeArrowheads="1"/>
            </p:cNvSpPr>
            <p:nvPr/>
          </p:nvSpPr>
          <p:spPr bwMode="auto">
            <a:xfrm>
              <a:off x="2872" y="1672"/>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4418" name="Oval 27"/>
            <p:cNvSpPr>
              <a:spLocks noChangeArrowheads="1"/>
            </p:cNvSpPr>
            <p:nvPr/>
          </p:nvSpPr>
          <p:spPr bwMode="auto">
            <a:xfrm>
              <a:off x="2014" y="2548"/>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4419" name="Oval 28"/>
            <p:cNvSpPr>
              <a:spLocks noChangeArrowheads="1"/>
            </p:cNvSpPr>
            <p:nvPr/>
          </p:nvSpPr>
          <p:spPr bwMode="auto">
            <a:xfrm>
              <a:off x="2932" y="1522"/>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4420" name="Oval 29"/>
            <p:cNvSpPr>
              <a:spLocks noChangeArrowheads="1"/>
            </p:cNvSpPr>
            <p:nvPr/>
          </p:nvSpPr>
          <p:spPr bwMode="auto">
            <a:xfrm>
              <a:off x="2272" y="2374"/>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grpSp>
      <p:sp>
        <p:nvSpPr>
          <p:cNvPr id="144393" name="Line 30"/>
          <p:cNvSpPr>
            <a:spLocks noChangeShapeType="1"/>
          </p:cNvSpPr>
          <p:nvPr/>
        </p:nvSpPr>
        <p:spPr bwMode="auto">
          <a:xfrm flipV="1">
            <a:off x="6176963" y="2335213"/>
            <a:ext cx="2779712" cy="1397000"/>
          </a:xfrm>
          <a:prstGeom prst="line">
            <a:avLst/>
          </a:prstGeom>
          <a:noFill/>
          <a:ln w="12700">
            <a:solidFill>
              <a:srgbClr val="0099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44394" name="Text Box 31"/>
          <p:cNvSpPr txBox="1">
            <a:spLocks noChangeArrowheads="1"/>
          </p:cNvSpPr>
          <p:nvPr/>
        </p:nvSpPr>
        <p:spPr bwMode="auto">
          <a:xfrm>
            <a:off x="8769350" y="2386013"/>
            <a:ext cx="361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i="1">
                <a:solidFill>
                  <a:srgbClr val="009900"/>
                </a:solidFill>
                <a:latin typeface="Times New Roman" charset="0"/>
                <a:cs typeface="Times New Roman" charset="0"/>
              </a:rPr>
              <a:t>v</a:t>
            </a:r>
            <a:r>
              <a:rPr lang="en-US" b="0" i="1" baseline="-25000">
                <a:solidFill>
                  <a:srgbClr val="009900"/>
                </a:solidFill>
                <a:latin typeface="Times New Roman" charset="0"/>
                <a:cs typeface="Times New Roman" charset="0"/>
              </a:rPr>
              <a:t>1</a:t>
            </a:r>
            <a:endParaRPr lang="en-US" b="0" i="1">
              <a:solidFill>
                <a:srgbClr val="009900"/>
              </a:solidFill>
              <a:latin typeface="Times New Roman" charset="0"/>
              <a:cs typeface="Times New Roman" charset="0"/>
            </a:endParaRPr>
          </a:p>
        </p:txBody>
      </p:sp>
      <p:graphicFrame>
        <p:nvGraphicFramePr>
          <p:cNvPr id="144395" name="Object 2"/>
          <p:cNvGraphicFramePr>
            <a:graphicFrameLocks noChangeAspect="1"/>
          </p:cNvGraphicFramePr>
          <p:nvPr/>
        </p:nvGraphicFramePr>
        <p:xfrm>
          <a:off x="6477000" y="5029200"/>
          <a:ext cx="2165350" cy="658813"/>
        </p:xfrm>
        <a:graphic>
          <a:graphicData uri="http://schemas.openxmlformats.org/presentationml/2006/ole">
            <mc:AlternateContent xmlns:mc="http://schemas.openxmlformats.org/markup-compatibility/2006">
              <mc:Choice xmlns:v="urn:schemas-microsoft-com:vml" Requires="v">
                <p:oleObj spid="_x0000_s75813" name="Equation" r:id="rId4" imgW="749300" imgH="228600" progId="Equation.DSMT4">
                  <p:embed/>
                </p:oleObj>
              </mc:Choice>
              <mc:Fallback>
                <p:oleObj name="Equation" r:id="rId4" imgW="749300" imgH="228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5029200"/>
                        <a:ext cx="2165350" cy="6588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4396" name="Object 3"/>
          <p:cNvGraphicFramePr>
            <a:graphicFrameLocks noChangeAspect="1"/>
          </p:cNvGraphicFramePr>
          <p:nvPr/>
        </p:nvGraphicFramePr>
        <p:xfrm>
          <a:off x="6642100" y="5988050"/>
          <a:ext cx="1835150" cy="622300"/>
        </p:xfrm>
        <a:graphic>
          <a:graphicData uri="http://schemas.openxmlformats.org/presentationml/2006/ole">
            <mc:AlternateContent xmlns:mc="http://schemas.openxmlformats.org/markup-compatibility/2006">
              <mc:Choice xmlns:v="urn:schemas-microsoft-com:vml" Requires="v">
                <p:oleObj spid="_x0000_s75814" name="Equation" r:id="rId6" imgW="634449" imgH="215713" progId="Equation.3">
                  <p:embed/>
                </p:oleObj>
              </mc:Choice>
              <mc:Fallback>
                <p:oleObj name="Equation" r:id="rId6" imgW="634449" imgH="215713"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2100" y="5988050"/>
                        <a:ext cx="1835150" cy="622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4397" name="Comment 34"/>
          <p:cNvSpPr>
            <a:spLocks noRot="1" noChangeAspect="1" noEditPoints="1" noChangeArrowheads="1" noChangeShapeType="1" noTextEdit="1"/>
          </p:cNvSpPr>
          <p:nvPr/>
        </p:nvSpPr>
        <p:spPr bwMode="auto">
          <a:xfrm>
            <a:off x="3463925" y="2073275"/>
            <a:ext cx="2351088" cy="46038"/>
          </a:xfrm>
          <a:custGeom>
            <a:avLst/>
            <a:gdLst>
              <a:gd name="T0" fmla="*/ 0 w 6533"/>
              <a:gd name="T1" fmla="*/ 2147483647 h 128"/>
              <a:gd name="T2" fmla="*/ 2147483647 w 6533"/>
              <a:gd name="T3" fmla="*/ 2147483647 h 128"/>
              <a:gd name="T4" fmla="*/ 2147483647 w 6533"/>
              <a:gd name="T5" fmla="*/ 2147483647 h 128"/>
              <a:gd name="T6" fmla="*/ 2147483647 w 6533"/>
              <a:gd name="T7" fmla="*/ 2147483647 h 128"/>
              <a:gd name="T8" fmla="*/ 2147483647 w 6533"/>
              <a:gd name="T9" fmla="*/ 2147483647 h 128"/>
              <a:gd name="T10" fmla="*/ 2147483647 w 6533"/>
              <a:gd name="T11" fmla="*/ 2147483647 h 128"/>
              <a:gd name="T12" fmla="*/ 0 60000 65536"/>
              <a:gd name="T13" fmla="*/ 0 60000 65536"/>
              <a:gd name="T14" fmla="*/ 0 60000 65536"/>
              <a:gd name="T15" fmla="*/ 0 60000 65536"/>
              <a:gd name="T16" fmla="*/ 0 60000 65536"/>
              <a:gd name="T17" fmla="*/ 0 60000 65536"/>
              <a:gd name="T18" fmla="*/ 0 w 6533"/>
              <a:gd name="T19" fmla="*/ 0 h 128"/>
              <a:gd name="T20" fmla="*/ 6533 w 6533"/>
              <a:gd name="T21" fmla="*/ 128 h 128"/>
            </a:gdLst>
            <a:ahLst/>
            <a:cxnLst>
              <a:cxn ang="T12">
                <a:pos x="T0" y="T1"/>
              </a:cxn>
              <a:cxn ang="T13">
                <a:pos x="T2" y="T3"/>
              </a:cxn>
              <a:cxn ang="T14">
                <a:pos x="T4" y="T5"/>
              </a:cxn>
              <a:cxn ang="T15">
                <a:pos x="T6" y="T7"/>
              </a:cxn>
              <a:cxn ang="T16">
                <a:pos x="T8" y="T9"/>
              </a:cxn>
              <a:cxn ang="T17">
                <a:pos x="T10" y="T11"/>
              </a:cxn>
            </a:cxnLst>
            <a:rect l="T18" t="T19" r="T20" b="T21"/>
            <a:pathLst>
              <a:path w="6533" h="128" extrusionOk="0">
                <a:moveTo>
                  <a:pt x="0" y="90"/>
                </a:moveTo>
                <a:cubicBezTo>
                  <a:pt x="16" y="94"/>
                  <a:pt x="17" y="114"/>
                  <a:pt x="33" y="117"/>
                </a:cubicBezTo>
                <a:cubicBezTo>
                  <a:pt x="140" y="136"/>
                  <a:pt x="251" y="116"/>
                  <a:pt x="360" y="115"/>
                </a:cubicBezTo>
                <a:cubicBezTo>
                  <a:pt x="1427" y="105"/>
                  <a:pt x="2490" y="24"/>
                  <a:pt x="3557" y="5"/>
                </a:cubicBezTo>
                <a:cubicBezTo>
                  <a:pt x="4440" y="-11"/>
                  <a:pt x="5323" y="19"/>
                  <a:pt x="6206" y="39"/>
                </a:cubicBezTo>
                <a:cubicBezTo>
                  <a:pt x="6316" y="41"/>
                  <a:pt x="6422" y="37"/>
                  <a:pt x="6532" y="33"/>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398" name="Comment 35"/>
          <p:cNvSpPr>
            <a:spLocks noRot="1" noChangeAspect="1" noEditPoints="1" noChangeArrowheads="1" noChangeShapeType="1" noTextEdit="1"/>
          </p:cNvSpPr>
          <p:nvPr/>
        </p:nvSpPr>
        <p:spPr bwMode="auto">
          <a:xfrm>
            <a:off x="276225" y="3052763"/>
            <a:ext cx="1198563" cy="101600"/>
          </a:xfrm>
          <a:custGeom>
            <a:avLst/>
            <a:gdLst>
              <a:gd name="T0" fmla="*/ 2147483647 w 3326"/>
              <a:gd name="T1" fmla="*/ 2147483647 h 286"/>
              <a:gd name="T2" fmla="*/ 2147483647 w 3326"/>
              <a:gd name="T3" fmla="*/ 2147483647 h 286"/>
              <a:gd name="T4" fmla="*/ 2147483647 w 3326"/>
              <a:gd name="T5" fmla="*/ 2147483647 h 286"/>
              <a:gd name="T6" fmla="*/ 2147483647 w 3326"/>
              <a:gd name="T7" fmla="*/ 2147483647 h 286"/>
              <a:gd name="T8" fmla="*/ 2147483647 w 3326"/>
              <a:gd name="T9" fmla="*/ 2147483647 h 286"/>
              <a:gd name="T10" fmla="*/ 2147483647 w 3326"/>
              <a:gd name="T11" fmla="*/ 2147483647 h 286"/>
              <a:gd name="T12" fmla="*/ 2147483647 w 3326"/>
              <a:gd name="T13" fmla="*/ 2147483647 h 286"/>
              <a:gd name="T14" fmla="*/ 2147483647 w 3326"/>
              <a:gd name="T15" fmla="*/ 2147483647 h 286"/>
              <a:gd name="T16" fmla="*/ 2147483647 w 3326"/>
              <a:gd name="T17" fmla="*/ 2147483647 h 286"/>
              <a:gd name="T18" fmla="*/ 2147483647 w 3326"/>
              <a:gd name="T19" fmla="*/ 2147483647 h 286"/>
              <a:gd name="T20" fmla="*/ 2147483647 w 3326"/>
              <a:gd name="T21" fmla="*/ 2147483647 h 286"/>
              <a:gd name="T22" fmla="*/ 2147483647 w 3326"/>
              <a:gd name="T23" fmla="*/ 2147483647 h 286"/>
              <a:gd name="T24" fmla="*/ 2147483647 w 3326"/>
              <a:gd name="T25" fmla="*/ 2147483647 h 286"/>
              <a:gd name="T26" fmla="*/ 2147483647 w 3326"/>
              <a:gd name="T27" fmla="*/ 2147483647 h 286"/>
              <a:gd name="T28" fmla="*/ 0 w 3326"/>
              <a:gd name="T29" fmla="*/ 2147483647 h 2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26"/>
              <a:gd name="T46" fmla="*/ 0 h 286"/>
              <a:gd name="T47" fmla="*/ 3326 w 3326"/>
              <a:gd name="T48" fmla="*/ 286 h 28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26" h="286" extrusionOk="0">
                <a:moveTo>
                  <a:pt x="447" y="2"/>
                </a:moveTo>
                <a:cubicBezTo>
                  <a:pt x="425" y="4"/>
                  <a:pt x="403" y="10"/>
                  <a:pt x="385" y="13"/>
                </a:cubicBezTo>
                <a:cubicBezTo>
                  <a:pt x="444" y="53"/>
                  <a:pt x="502" y="99"/>
                  <a:pt x="564" y="134"/>
                </a:cubicBezTo>
                <a:cubicBezTo>
                  <a:pt x="609" y="159"/>
                  <a:pt x="652" y="176"/>
                  <a:pt x="701" y="190"/>
                </a:cubicBezTo>
                <a:cubicBezTo>
                  <a:pt x="765" y="208"/>
                  <a:pt x="833" y="215"/>
                  <a:pt x="899" y="223"/>
                </a:cubicBezTo>
                <a:cubicBezTo>
                  <a:pt x="1093" y="245"/>
                  <a:pt x="1285" y="252"/>
                  <a:pt x="1480" y="256"/>
                </a:cubicBezTo>
                <a:cubicBezTo>
                  <a:pt x="1697" y="260"/>
                  <a:pt x="1913" y="281"/>
                  <a:pt x="2130" y="284"/>
                </a:cubicBezTo>
                <a:cubicBezTo>
                  <a:pt x="2389" y="288"/>
                  <a:pt x="2647" y="277"/>
                  <a:pt x="2903" y="239"/>
                </a:cubicBezTo>
                <a:cubicBezTo>
                  <a:pt x="3040" y="219"/>
                  <a:pt x="3177" y="200"/>
                  <a:pt x="3314" y="184"/>
                </a:cubicBezTo>
                <a:cubicBezTo>
                  <a:pt x="3318" y="184"/>
                  <a:pt x="3321" y="183"/>
                  <a:pt x="3325" y="183"/>
                </a:cubicBezTo>
                <a:cubicBezTo>
                  <a:pt x="3187" y="184"/>
                  <a:pt x="3048" y="182"/>
                  <a:pt x="2910" y="188"/>
                </a:cubicBezTo>
                <a:cubicBezTo>
                  <a:pt x="2421" y="210"/>
                  <a:pt x="1931" y="234"/>
                  <a:pt x="1441" y="216"/>
                </a:cubicBezTo>
                <a:cubicBezTo>
                  <a:pt x="1234" y="208"/>
                  <a:pt x="1027" y="194"/>
                  <a:pt x="820" y="203"/>
                </a:cubicBezTo>
                <a:cubicBezTo>
                  <a:pt x="622" y="212"/>
                  <a:pt x="428" y="247"/>
                  <a:pt x="231" y="264"/>
                </a:cubicBezTo>
                <a:cubicBezTo>
                  <a:pt x="154" y="271"/>
                  <a:pt x="77" y="278"/>
                  <a:pt x="0" y="283"/>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399" name="Comment 36"/>
          <p:cNvSpPr>
            <a:spLocks noRot="1" noChangeAspect="1" noEditPoints="1" noChangeArrowheads="1" noChangeShapeType="1" noTextEdit="1"/>
          </p:cNvSpPr>
          <p:nvPr/>
        </p:nvSpPr>
        <p:spPr bwMode="auto">
          <a:xfrm>
            <a:off x="420688" y="5360988"/>
            <a:ext cx="633412" cy="41275"/>
          </a:xfrm>
          <a:custGeom>
            <a:avLst/>
            <a:gdLst>
              <a:gd name="T0" fmla="*/ 2147483647 w 1760"/>
              <a:gd name="T1" fmla="*/ 2147483647 h 116"/>
              <a:gd name="T2" fmla="*/ 2147483647 w 1760"/>
              <a:gd name="T3" fmla="*/ 2147483647 h 116"/>
              <a:gd name="T4" fmla="*/ 2147483647 w 1760"/>
              <a:gd name="T5" fmla="*/ 2147483647 h 116"/>
              <a:gd name="T6" fmla="*/ 2147483647 w 1760"/>
              <a:gd name="T7" fmla="*/ 2147483647 h 116"/>
              <a:gd name="T8" fmla="*/ 2147483647 w 1760"/>
              <a:gd name="T9" fmla="*/ 0 h 116"/>
              <a:gd name="T10" fmla="*/ 2147483647 w 1760"/>
              <a:gd name="T11" fmla="*/ 2147483647 h 116"/>
              <a:gd name="T12" fmla="*/ 2147483647 w 1760"/>
              <a:gd name="T13" fmla="*/ 2147483647 h 116"/>
              <a:gd name="T14" fmla="*/ 2147483647 w 1760"/>
              <a:gd name="T15" fmla="*/ 2147483647 h 116"/>
              <a:gd name="T16" fmla="*/ 2147483647 w 1760"/>
              <a:gd name="T17" fmla="*/ 2147483647 h 116"/>
              <a:gd name="T18" fmla="*/ 2147483647 w 1760"/>
              <a:gd name="T19" fmla="*/ 2147483647 h 116"/>
              <a:gd name="T20" fmla="*/ 2147483647 w 1760"/>
              <a:gd name="T21" fmla="*/ 2147483647 h 116"/>
              <a:gd name="T22" fmla="*/ 2147483647 w 1760"/>
              <a:gd name="T23" fmla="*/ 2147483647 h 116"/>
              <a:gd name="T24" fmla="*/ 2147483647 w 1760"/>
              <a:gd name="T25" fmla="*/ 2147483647 h 116"/>
              <a:gd name="T26" fmla="*/ 2147483647 w 1760"/>
              <a:gd name="T27" fmla="*/ 2147483647 h 116"/>
              <a:gd name="T28" fmla="*/ 0 w 1760"/>
              <a:gd name="T29" fmla="*/ 2147483647 h 1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60"/>
              <a:gd name="T46" fmla="*/ 0 h 116"/>
              <a:gd name="T47" fmla="*/ 1760 w 1760"/>
              <a:gd name="T48" fmla="*/ 116 h 1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60" h="116" extrusionOk="0">
                <a:moveTo>
                  <a:pt x="104" y="115"/>
                </a:moveTo>
                <a:cubicBezTo>
                  <a:pt x="90" y="106"/>
                  <a:pt x="78" y="100"/>
                  <a:pt x="65" y="87"/>
                </a:cubicBezTo>
                <a:cubicBezTo>
                  <a:pt x="62" y="84"/>
                  <a:pt x="60" y="80"/>
                  <a:pt x="57" y="77"/>
                </a:cubicBezTo>
                <a:cubicBezTo>
                  <a:pt x="151" y="42"/>
                  <a:pt x="252" y="25"/>
                  <a:pt x="352" y="13"/>
                </a:cubicBezTo>
                <a:cubicBezTo>
                  <a:pt x="433" y="4"/>
                  <a:pt x="514" y="1"/>
                  <a:pt x="596" y="0"/>
                </a:cubicBezTo>
                <a:cubicBezTo>
                  <a:pt x="773" y="-1"/>
                  <a:pt x="948" y="27"/>
                  <a:pt x="1123" y="48"/>
                </a:cubicBezTo>
                <a:cubicBezTo>
                  <a:pt x="1204" y="58"/>
                  <a:pt x="1285" y="65"/>
                  <a:pt x="1366" y="72"/>
                </a:cubicBezTo>
                <a:cubicBezTo>
                  <a:pt x="1429" y="77"/>
                  <a:pt x="1493" y="84"/>
                  <a:pt x="1556" y="88"/>
                </a:cubicBezTo>
                <a:cubicBezTo>
                  <a:pt x="1602" y="91"/>
                  <a:pt x="1743" y="97"/>
                  <a:pt x="1746" y="97"/>
                </a:cubicBezTo>
                <a:cubicBezTo>
                  <a:pt x="1646" y="88"/>
                  <a:pt x="1545" y="95"/>
                  <a:pt x="1445" y="99"/>
                </a:cubicBezTo>
                <a:cubicBezTo>
                  <a:pt x="1275" y="106"/>
                  <a:pt x="1104" y="108"/>
                  <a:pt x="934" y="109"/>
                </a:cubicBezTo>
                <a:cubicBezTo>
                  <a:pt x="786" y="110"/>
                  <a:pt x="637" y="100"/>
                  <a:pt x="489" y="96"/>
                </a:cubicBezTo>
                <a:cubicBezTo>
                  <a:pt x="422" y="94"/>
                  <a:pt x="356" y="97"/>
                  <a:pt x="290" y="97"/>
                </a:cubicBezTo>
                <a:cubicBezTo>
                  <a:pt x="227" y="97"/>
                  <a:pt x="117" y="62"/>
                  <a:pt x="61" y="74"/>
                </a:cubicBezTo>
                <a:cubicBezTo>
                  <a:pt x="41" y="84"/>
                  <a:pt x="20" y="93"/>
                  <a:pt x="0" y="103"/>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410655650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ABAC9FB-207D-334A-BE12-D15572643F95}" type="slidenum">
              <a:rPr lang="en-US" sz="1400" b="0">
                <a:solidFill>
                  <a:srgbClr val="000000"/>
                </a:solidFill>
                <a:cs typeface="Arial" charset="0"/>
              </a:rPr>
              <a:pPr eaLnBrk="1" hangingPunct="1"/>
              <a:t>39</a:t>
            </a:fld>
            <a:endParaRPr lang="en-US" sz="1400" b="0">
              <a:solidFill>
                <a:srgbClr val="000000"/>
              </a:solidFill>
              <a:cs typeface="Arial" charset="0"/>
            </a:endParaRPr>
          </a:p>
        </p:txBody>
      </p:sp>
      <p:sp>
        <p:nvSpPr>
          <p:cNvPr id="146434" name="Rectangle 2"/>
          <p:cNvSpPr>
            <a:spLocks noGrp="1" noChangeArrowheads="1"/>
          </p:cNvSpPr>
          <p:nvPr>
            <p:ph type="title"/>
          </p:nvPr>
        </p:nvSpPr>
        <p:spPr/>
        <p:txBody>
          <a:bodyPr/>
          <a:lstStyle/>
          <a:p>
            <a:pPr eaLnBrk="1" hangingPunct="1"/>
            <a:r>
              <a:rPr lang="en-US" sz="4000">
                <a:latin typeface="Arial" charset="0"/>
              </a:rPr>
              <a:t>Geometry of SVD in row space</a:t>
            </a:r>
          </a:p>
        </p:txBody>
      </p:sp>
      <p:sp>
        <p:nvSpPr>
          <p:cNvPr id="146435" name="Line 3"/>
          <p:cNvSpPr>
            <a:spLocks noChangeShapeType="1"/>
          </p:cNvSpPr>
          <p:nvPr/>
        </p:nvSpPr>
        <p:spPr bwMode="auto">
          <a:xfrm flipV="1">
            <a:off x="2967038" y="1989138"/>
            <a:ext cx="3244850" cy="1484312"/>
          </a:xfrm>
          <a:prstGeom prst="line">
            <a:avLst/>
          </a:prstGeom>
          <a:noFill/>
          <a:ln w="19050">
            <a:solidFill>
              <a:srgbClr val="0099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46436" name="Line 4"/>
          <p:cNvSpPr>
            <a:spLocks noChangeShapeType="1"/>
          </p:cNvSpPr>
          <p:nvPr/>
        </p:nvSpPr>
        <p:spPr bwMode="auto">
          <a:xfrm flipH="1" flipV="1">
            <a:off x="5246688" y="2428875"/>
            <a:ext cx="25400" cy="39688"/>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46437" name="Line 5"/>
          <p:cNvSpPr>
            <a:spLocks noChangeShapeType="1"/>
          </p:cNvSpPr>
          <p:nvPr/>
        </p:nvSpPr>
        <p:spPr bwMode="auto">
          <a:xfrm>
            <a:off x="3894138" y="2943225"/>
            <a:ext cx="44450" cy="85725"/>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46438" name="Line 6"/>
          <p:cNvSpPr>
            <a:spLocks noChangeShapeType="1"/>
          </p:cNvSpPr>
          <p:nvPr/>
        </p:nvSpPr>
        <p:spPr bwMode="auto">
          <a:xfrm>
            <a:off x="4059238" y="2855913"/>
            <a:ext cx="38100" cy="98425"/>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46439" name="Line 7"/>
          <p:cNvSpPr>
            <a:spLocks noChangeShapeType="1"/>
          </p:cNvSpPr>
          <p:nvPr/>
        </p:nvSpPr>
        <p:spPr bwMode="auto">
          <a:xfrm>
            <a:off x="4192588" y="2803525"/>
            <a:ext cx="44450" cy="93663"/>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46440" name="Line 8"/>
          <p:cNvSpPr>
            <a:spLocks noChangeShapeType="1"/>
          </p:cNvSpPr>
          <p:nvPr/>
        </p:nvSpPr>
        <p:spPr bwMode="auto">
          <a:xfrm flipH="1" flipV="1">
            <a:off x="4459288" y="2786063"/>
            <a:ext cx="38100" cy="76200"/>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46441" name="Line 9"/>
          <p:cNvSpPr>
            <a:spLocks noChangeShapeType="1"/>
          </p:cNvSpPr>
          <p:nvPr/>
        </p:nvSpPr>
        <p:spPr bwMode="auto">
          <a:xfrm flipH="1" flipV="1">
            <a:off x="4217988" y="2890838"/>
            <a:ext cx="50800" cy="92075"/>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46442" name="Line 10"/>
          <p:cNvSpPr>
            <a:spLocks noChangeShapeType="1"/>
          </p:cNvSpPr>
          <p:nvPr/>
        </p:nvSpPr>
        <p:spPr bwMode="auto">
          <a:xfrm>
            <a:off x="4548188" y="2544763"/>
            <a:ext cx="82550" cy="166687"/>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46443" name="Line 11"/>
          <p:cNvSpPr>
            <a:spLocks noChangeShapeType="1"/>
          </p:cNvSpPr>
          <p:nvPr/>
        </p:nvSpPr>
        <p:spPr bwMode="auto">
          <a:xfrm>
            <a:off x="4319588" y="2682875"/>
            <a:ext cx="69850" cy="133350"/>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46444" name="Line 12"/>
          <p:cNvSpPr>
            <a:spLocks noChangeShapeType="1"/>
          </p:cNvSpPr>
          <p:nvPr/>
        </p:nvSpPr>
        <p:spPr bwMode="auto">
          <a:xfrm>
            <a:off x="4389438" y="2705100"/>
            <a:ext cx="44450" cy="87313"/>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46445" name="Line 13"/>
          <p:cNvSpPr>
            <a:spLocks noChangeShapeType="1"/>
          </p:cNvSpPr>
          <p:nvPr/>
        </p:nvSpPr>
        <p:spPr bwMode="auto">
          <a:xfrm flipH="1" flipV="1">
            <a:off x="4757738" y="2654300"/>
            <a:ext cx="50800" cy="85725"/>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46446" name="Line 14"/>
          <p:cNvSpPr>
            <a:spLocks noChangeShapeType="1"/>
          </p:cNvSpPr>
          <p:nvPr/>
        </p:nvSpPr>
        <p:spPr bwMode="auto">
          <a:xfrm flipH="1" flipV="1">
            <a:off x="4662488" y="2700338"/>
            <a:ext cx="63500" cy="115887"/>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46447" name="Line 15"/>
          <p:cNvSpPr>
            <a:spLocks noChangeShapeType="1"/>
          </p:cNvSpPr>
          <p:nvPr/>
        </p:nvSpPr>
        <p:spPr bwMode="auto">
          <a:xfrm flipH="1" flipV="1">
            <a:off x="5094288" y="2509838"/>
            <a:ext cx="44450" cy="74612"/>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46448" name="Line 16"/>
          <p:cNvSpPr>
            <a:spLocks noChangeShapeType="1"/>
          </p:cNvSpPr>
          <p:nvPr/>
        </p:nvSpPr>
        <p:spPr bwMode="auto">
          <a:xfrm flipH="1" flipV="1">
            <a:off x="4897438" y="2590800"/>
            <a:ext cx="50800" cy="85725"/>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46449" name="Line 17"/>
          <p:cNvSpPr>
            <a:spLocks noChangeShapeType="1"/>
          </p:cNvSpPr>
          <p:nvPr/>
        </p:nvSpPr>
        <p:spPr bwMode="auto">
          <a:xfrm>
            <a:off x="3519488" y="1770063"/>
            <a:ext cx="0" cy="1970087"/>
          </a:xfrm>
          <a:prstGeom prst="line">
            <a:avLst/>
          </a:prstGeom>
          <a:noFill/>
          <a:ln w="12700">
            <a:solidFill>
              <a:srgbClr val="000000"/>
            </a:solidFill>
            <a:miter lim="800000"/>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sp>
        <p:nvSpPr>
          <p:cNvPr id="146450" name="Line 18"/>
          <p:cNvSpPr>
            <a:spLocks noChangeShapeType="1"/>
          </p:cNvSpPr>
          <p:nvPr/>
        </p:nvSpPr>
        <p:spPr bwMode="auto">
          <a:xfrm>
            <a:off x="2693988" y="3208338"/>
            <a:ext cx="3467100" cy="0"/>
          </a:xfrm>
          <a:prstGeom prst="line">
            <a:avLst/>
          </a:prstGeom>
          <a:noFill/>
          <a:ln w="1270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46451" name="Text Box 19"/>
          <p:cNvSpPr txBox="1">
            <a:spLocks noChangeArrowheads="1"/>
          </p:cNvSpPr>
          <p:nvPr/>
        </p:nvSpPr>
        <p:spPr bwMode="auto">
          <a:xfrm>
            <a:off x="6035675" y="3201988"/>
            <a:ext cx="28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i="1">
                <a:solidFill>
                  <a:srgbClr val="000000"/>
                </a:solidFill>
                <a:latin typeface="Times New Roman" charset="0"/>
                <a:cs typeface="Times New Roman" charset="0"/>
              </a:rPr>
              <a:t>x</a:t>
            </a:r>
          </a:p>
        </p:txBody>
      </p:sp>
      <p:sp>
        <p:nvSpPr>
          <p:cNvPr id="146452" name="Text Box 20"/>
          <p:cNvSpPr txBox="1">
            <a:spLocks noChangeArrowheads="1"/>
          </p:cNvSpPr>
          <p:nvPr/>
        </p:nvSpPr>
        <p:spPr bwMode="auto">
          <a:xfrm>
            <a:off x="3286125" y="1770063"/>
            <a:ext cx="28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i="1">
                <a:solidFill>
                  <a:srgbClr val="000000"/>
                </a:solidFill>
                <a:latin typeface="Times New Roman" charset="0"/>
                <a:cs typeface="Times New Roman" charset="0"/>
              </a:rPr>
              <a:t>y</a:t>
            </a:r>
          </a:p>
        </p:txBody>
      </p:sp>
      <p:grpSp>
        <p:nvGrpSpPr>
          <p:cNvPr id="146453" name="Group 21"/>
          <p:cNvGrpSpPr>
            <a:grpSpLocks/>
          </p:cNvGrpSpPr>
          <p:nvPr/>
        </p:nvGrpSpPr>
        <p:grpSpPr bwMode="auto">
          <a:xfrm rot="1366262">
            <a:off x="3903663" y="2201863"/>
            <a:ext cx="1184275" cy="1225550"/>
            <a:chOff x="1870" y="1522"/>
            <a:chExt cx="1118" cy="1274"/>
          </a:xfrm>
        </p:grpSpPr>
        <p:sp>
          <p:nvSpPr>
            <p:cNvPr id="146489" name="Oval 22"/>
            <p:cNvSpPr>
              <a:spLocks noChangeArrowheads="1"/>
            </p:cNvSpPr>
            <p:nvPr/>
          </p:nvSpPr>
          <p:spPr bwMode="auto">
            <a:xfrm>
              <a:off x="2040" y="2340"/>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490" name="Oval 23"/>
            <p:cNvSpPr>
              <a:spLocks noChangeArrowheads="1"/>
            </p:cNvSpPr>
            <p:nvPr/>
          </p:nvSpPr>
          <p:spPr bwMode="auto">
            <a:xfrm>
              <a:off x="2176" y="2368"/>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491" name="Oval 24"/>
            <p:cNvSpPr>
              <a:spLocks noChangeArrowheads="1"/>
            </p:cNvSpPr>
            <p:nvPr/>
          </p:nvSpPr>
          <p:spPr bwMode="auto">
            <a:xfrm>
              <a:off x="2140" y="2230"/>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492" name="Oval 25"/>
            <p:cNvSpPr>
              <a:spLocks noChangeArrowheads="1"/>
            </p:cNvSpPr>
            <p:nvPr/>
          </p:nvSpPr>
          <p:spPr bwMode="auto">
            <a:xfrm>
              <a:off x="2290" y="2254"/>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493" name="Oval 26"/>
            <p:cNvSpPr>
              <a:spLocks noChangeArrowheads="1"/>
            </p:cNvSpPr>
            <p:nvPr/>
          </p:nvSpPr>
          <p:spPr bwMode="auto">
            <a:xfrm>
              <a:off x="2266" y="2062"/>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494" name="Oval 27"/>
            <p:cNvSpPr>
              <a:spLocks noChangeArrowheads="1"/>
            </p:cNvSpPr>
            <p:nvPr/>
          </p:nvSpPr>
          <p:spPr bwMode="auto">
            <a:xfrm>
              <a:off x="2194" y="2074"/>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495" name="Oval 28"/>
            <p:cNvSpPr>
              <a:spLocks noChangeArrowheads="1"/>
            </p:cNvSpPr>
            <p:nvPr/>
          </p:nvSpPr>
          <p:spPr bwMode="auto">
            <a:xfrm>
              <a:off x="2422" y="2170"/>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496" name="Oval 29"/>
            <p:cNvSpPr>
              <a:spLocks noChangeArrowheads="1"/>
            </p:cNvSpPr>
            <p:nvPr/>
          </p:nvSpPr>
          <p:spPr bwMode="auto">
            <a:xfrm>
              <a:off x="2290" y="2140"/>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497" name="Oval 30"/>
            <p:cNvSpPr>
              <a:spLocks noChangeArrowheads="1"/>
            </p:cNvSpPr>
            <p:nvPr/>
          </p:nvSpPr>
          <p:spPr bwMode="auto">
            <a:xfrm>
              <a:off x="2428" y="2044"/>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498" name="Oval 31"/>
            <p:cNvSpPr>
              <a:spLocks noChangeArrowheads="1"/>
            </p:cNvSpPr>
            <p:nvPr/>
          </p:nvSpPr>
          <p:spPr bwMode="auto">
            <a:xfrm>
              <a:off x="2602" y="2050"/>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499" name="Oval 32"/>
            <p:cNvSpPr>
              <a:spLocks noChangeArrowheads="1"/>
            </p:cNvSpPr>
            <p:nvPr/>
          </p:nvSpPr>
          <p:spPr bwMode="auto">
            <a:xfrm>
              <a:off x="1924" y="2470"/>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500" name="Oval 33"/>
            <p:cNvSpPr>
              <a:spLocks noChangeArrowheads="1"/>
            </p:cNvSpPr>
            <p:nvPr/>
          </p:nvSpPr>
          <p:spPr bwMode="auto">
            <a:xfrm>
              <a:off x="2530" y="1906"/>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501" name="Oval 34"/>
            <p:cNvSpPr>
              <a:spLocks noChangeArrowheads="1"/>
            </p:cNvSpPr>
            <p:nvPr/>
          </p:nvSpPr>
          <p:spPr bwMode="auto">
            <a:xfrm>
              <a:off x="2650" y="1942"/>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502" name="Oval 35"/>
            <p:cNvSpPr>
              <a:spLocks noChangeArrowheads="1"/>
            </p:cNvSpPr>
            <p:nvPr/>
          </p:nvSpPr>
          <p:spPr bwMode="auto">
            <a:xfrm>
              <a:off x="2350" y="1864"/>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503" name="Oval 36"/>
            <p:cNvSpPr>
              <a:spLocks noChangeArrowheads="1"/>
            </p:cNvSpPr>
            <p:nvPr/>
          </p:nvSpPr>
          <p:spPr bwMode="auto">
            <a:xfrm>
              <a:off x="2752" y="1840"/>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504" name="Oval 37"/>
            <p:cNvSpPr>
              <a:spLocks noChangeArrowheads="1"/>
            </p:cNvSpPr>
            <p:nvPr/>
          </p:nvSpPr>
          <p:spPr bwMode="auto">
            <a:xfrm>
              <a:off x="2680" y="1720"/>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505" name="Oval 38"/>
            <p:cNvSpPr>
              <a:spLocks noChangeArrowheads="1"/>
            </p:cNvSpPr>
            <p:nvPr/>
          </p:nvSpPr>
          <p:spPr bwMode="auto">
            <a:xfrm>
              <a:off x="1870" y="2740"/>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506" name="Oval 39"/>
            <p:cNvSpPr>
              <a:spLocks noChangeArrowheads="1"/>
            </p:cNvSpPr>
            <p:nvPr/>
          </p:nvSpPr>
          <p:spPr bwMode="auto">
            <a:xfrm>
              <a:off x="2872" y="1672"/>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507" name="Oval 40"/>
            <p:cNvSpPr>
              <a:spLocks noChangeArrowheads="1"/>
            </p:cNvSpPr>
            <p:nvPr/>
          </p:nvSpPr>
          <p:spPr bwMode="auto">
            <a:xfrm>
              <a:off x="2014" y="2548"/>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508" name="Oval 41"/>
            <p:cNvSpPr>
              <a:spLocks noChangeArrowheads="1"/>
            </p:cNvSpPr>
            <p:nvPr/>
          </p:nvSpPr>
          <p:spPr bwMode="auto">
            <a:xfrm>
              <a:off x="2932" y="1522"/>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509" name="Oval 42"/>
            <p:cNvSpPr>
              <a:spLocks noChangeArrowheads="1"/>
            </p:cNvSpPr>
            <p:nvPr/>
          </p:nvSpPr>
          <p:spPr bwMode="auto">
            <a:xfrm>
              <a:off x="2272" y="2374"/>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grpSp>
      <p:sp>
        <p:nvSpPr>
          <p:cNvPr id="146454" name="Text Box 43"/>
          <p:cNvSpPr txBox="1">
            <a:spLocks noChangeArrowheads="1"/>
          </p:cNvSpPr>
          <p:nvPr/>
        </p:nvSpPr>
        <p:spPr bwMode="auto">
          <a:xfrm>
            <a:off x="5991225" y="2035175"/>
            <a:ext cx="361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i="1">
                <a:solidFill>
                  <a:srgbClr val="009900"/>
                </a:solidFill>
                <a:latin typeface="Times New Roman" charset="0"/>
                <a:cs typeface="Times New Roman" charset="0"/>
              </a:rPr>
              <a:t>v</a:t>
            </a:r>
            <a:r>
              <a:rPr lang="en-US" b="0" i="1" baseline="-25000">
                <a:solidFill>
                  <a:srgbClr val="009900"/>
                </a:solidFill>
                <a:latin typeface="Times New Roman" charset="0"/>
                <a:cs typeface="Times New Roman" charset="0"/>
              </a:rPr>
              <a:t>1</a:t>
            </a:r>
          </a:p>
        </p:txBody>
      </p:sp>
      <p:sp>
        <p:nvSpPr>
          <p:cNvPr id="146455" name="Line 44"/>
          <p:cNvSpPr>
            <a:spLocks noChangeShapeType="1"/>
          </p:cNvSpPr>
          <p:nvPr/>
        </p:nvSpPr>
        <p:spPr bwMode="auto">
          <a:xfrm flipV="1">
            <a:off x="1447800" y="4783138"/>
            <a:ext cx="1711325" cy="779462"/>
          </a:xfrm>
          <a:prstGeom prst="line">
            <a:avLst/>
          </a:prstGeom>
          <a:noFill/>
          <a:ln w="28575">
            <a:solidFill>
              <a:srgbClr val="0099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46456" name="Line 45"/>
          <p:cNvSpPr>
            <a:spLocks noChangeShapeType="1"/>
          </p:cNvSpPr>
          <p:nvPr/>
        </p:nvSpPr>
        <p:spPr bwMode="auto">
          <a:xfrm>
            <a:off x="1738313" y="4008438"/>
            <a:ext cx="0" cy="1970087"/>
          </a:xfrm>
          <a:prstGeom prst="line">
            <a:avLst/>
          </a:prstGeom>
          <a:noFill/>
          <a:ln w="12700">
            <a:solidFill>
              <a:srgbClr val="000000"/>
            </a:solidFill>
            <a:miter lim="800000"/>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sp>
        <p:nvSpPr>
          <p:cNvPr id="146457" name="Line 46"/>
          <p:cNvSpPr>
            <a:spLocks noChangeShapeType="1"/>
          </p:cNvSpPr>
          <p:nvPr/>
        </p:nvSpPr>
        <p:spPr bwMode="auto">
          <a:xfrm>
            <a:off x="912813" y="5446713"/>
            <a:ext cx="3467100" cy="0"/>
          </a:xfrm>
          <a:prstGeom prst="line">
            <a:avLst/>
          </a:prstGeom>
          <a:noFill/>
          <a:ln w="1270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46458" name="Text Box 47"/>
          <p:cNvSpPr txBox="1">
            <a:spLocks noChangeArrowheads="1"/>
          </p:cNvSpPr>
          <p:nvPr/>
        </p:nvSpPr>
        <p:spPr bwMode="auto">
          <a:xfrm>
            <a:off x="4254500" y="5440363"/>
            <a:ext cx="28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i="1">
                <a:solidFill>
                  <a:srgbClr val="000000"/>
                </a:solidFill>
                <a:latin typeface="Times New Roman" charset="0"/>
                <a:cs typeface="Times New Roman" charset="0"/>
              </a:rPr>
              <a:t>x</a:t>
            </a:r>
          </a:p>
        </p:txBody>
      </p:sp>
      <p:sp>
        <p:nvSpPr>
          <p:cNvPr id="146459" name="Text Box 48"/>
          <p:cNvSpPr txBox="1">
            <a:spLocks noChangeArrowheads="1"/>
          </p:cNvSpPr>
          <p:nvPr/>
        </p:nvSpPr>
        <p:spPr bwMode="auto">
          <a:xfrm>
            <a:off x="1504950" y="4008438"/>
            <a:ext cx="28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i="1">
                <a:solidFill>
                  <a:srgbClr val="000000"/>
                </a:solidFill>
                <a:latin typeface="Times New Roman" charset="0"/>
                <a:cs typeface="Times New Roman" charset="0"/>
              </a:rPr>
              <a:t>y</a:t>
            </a:r>
          </a:p>
        </p:txBody>
      </p:sp>
      <p:sp>
        <p:nvSpPr>
          <p:cNvPr id="146460" name="Text Box 49"/>
          <p:cNvSpPr txBox="1">
            <a:spLocks noChangeArrowheads="1"/>
          </p:cNvSpPr>
          <p:nvPr/>
        </p:nvSpPr>
        <p:spPr bwMode="auto">
          <a:xfrm>
            <a:off x="152400" y="6064250"/>
            <a:ext cx="441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800" b="0">
                <a:solidFill>
                  <a:srgbClr val="000000"/>
                </a:solidFill>
                <a:cs typeface="Arial" charset="0"/>
              </a:rPr>
              <a:t>This line segment that goes through origin approximates the original data set</a:t>
            </a:r>
          </a:p>
        </p:txBody>
      </p:sp>
      <p:sp>
        <p:nvSpPr>
          <p:cNvPr id="146461" name="Text Box 50"/>
          <p:cNvSpPr txBox="1">
            <a:spLocks noChangeArrowheads="1"/>
          </p:cNvSpPr>
          <p:nvPr/>
        </p:nvSpPr>
        <p:spPr bwMode="auto">
          <a:xfrm>
            <a:off x="5127625" y="6054725"/>
            <a:ext cx="3632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800" b="0">
                <a:solidFill>
                  <a:srgbClr val="000000"/>
                </a:solidFill>
                <a:cs typeface="Arial" charset="0"/>
              </a:rPr>
              <a:t>The projected data set approximates the original data set</a:t>
            </a:r>
          </a:p>
        </p:txBody>
      </p:sp>
      <p:sp>
        <p:nvSpPr>
          <p:cNvPr id="146462" name="Line 51"/>
          <p:cNvSpPr>
            <a:spLocks noChangeShapeType="1"/>
          </p:cNvSpPr>
          <p:nvPr/>
        </p:nvSpPr>
        <p:spPr bwMode="auto">
          <a:xfrm>
            <a:off x="5910263" y="3998913"/>
            <a:ext cx="0" cy="1970087"/>
          </a:xfrm>
          <a:prstGeom prst="line">
            <a:avLst/>
          </a:prstGeom>
          <a:noFill/>
          <a:ln w="12700">
            <a:solidFill>
              <a:srgbClr val="000000"/>
            </a:solidFill>
            <a:miter lim="800000"/>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sp>
        <p:nvSpPr>
          <p:cNvPr id="146463" name="Line 52"/>
          <p:cNvSpPr>
            <a:spLocks noChangeShapeType="1"/>
          </p:cNvSpPr>
          <p:nvPr/>
        </p:nvSpPr>
        <p:spPr bwMode="auto">
          <a:xfrm>
            <a:off x="5084763" y="5437188"/>
            <a:ext cx="3467100" cy="0"/>
          </a:xfrm>
          <a:prstGeom prst="line">
            <a:avLst/>
          </a:prstGeom>
          <a:noFill/>
          <a:ln w="1270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46464" name="Text Box 53"/>
          <p:cNvSpPr txBox="1">
            <a:spLocks noChangeArrowheads="1"/>
          </p:cNvSpPr>
          <p:nvPr/>
        </p:nvSpPr>
        <p:spPr bwMode="auto">
          <a:xfrm>
            <a:off x="8426450" y="5430838"/>
            <a:ext cx="28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i="1">
                <a:solidFill>
                  <a:srgbClr val="000000"/>
                </a:solidFill>
                <a:latin typeface="Times New Roman" charset="0"/>
                <a:cs typeface="Times New Roman" charset="0"/>
              </a:rPr>
              <a:t>x</a:t>
            </a:r>
          </a:p>
        </p:txBody>
      </p:sp>
      <p:sp>
        <p:nvSpPr>
          <p:cNvPr id="146465" name="Text Box 54"/>
          <p:cNvSpPr txBox="1">
            <a:spLocks noChangeArrowheads="1"/>
          </p:cNvSpPr>
          <p:nvPr/>
        </p:nvSpPr>
        <p:spPr bwMode="auto">
          <a:xfrm>
            <a:off x="5676900" y="3998913"/>
            <a:ext cx="28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i="1">
                <a:solidFill>
                  <a:srgbClr val="000000"/>
                </a:solidFill>
                <a:latin typeface="Times New Roman" charset="0"/>
                <a:cs typeface="Times New Roman" charset="0"/>
              </a:rPr>
              <a:t>y</a:t>
            </a:r>
          </a:p>
        </p:txBody>
      </p:sp>
      <p:sp>
        <p:nvSpPr>
          <p:cNvPr id="146466" name="Oval 55"/>
          <p:cNvSpPr>
            <a:spLocks noChangeArrowheads="1"/>
          </p:cNvSpPr>
          <p:nvPr/>
        </p:nvSpPr>
        <p:spPr bwMode="auto">
          <a:xfrm rot="1366262">
            <a:off x="6481763" y="5148263"/>
            <a:ext cx="60325" cy="53975"/>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467" name="Oval 56"/>
          <p:cNvSpPr>
            <a:spLocks noChangeArrowheads="1"/>
          </p:cNvSpPr>
          <p:nvPr/>
        </p:nvSpPr>
        <p:spPr bwMode="auto">
          <a:xfrm rot="1366262">
            <a:off x="6546850" y="5124450"/>
            <a:ext cx="60325" cy="53975"/>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468" name="Oval 57"/>
          <p:cNvSpPr>
            <a:spLocks noChangeArrowheads="1"/>
          </p:cNvSpPr>
          <p:nvPr/>
        </p:nvSpPr>
        <p:spPr bwMode="auto">
          <a:xfrm rot="1366262">
            <a:off x="6602413" y="5095875"/>
            <a:ext cx="60325" cy="53975"/>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469" name="Oval 58"/>
          <p:cNvSpPr>
            <a:spLocks noChangeArrowheads="1"/>
          </p:cNvSpPr>
          <p:nvPr/>
        </p:nvSpPr>
        <p:spPr bwMode="auto">
          <a:xfrm rot="1366262">
            <a:off x="6686550" y="5060950"/>
            <a:ext cx="60325" cy="53975"/>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470" name="Oval 59"/>
          <p:cNvSpPr>
            <a:spLocks noChangeArrowheads="1"/>
          </p:cNvSpPr>
          <p:nvPr/>
        </p:nvSpPr>
        <p:spPr bwMode="auto">
          <a:xfrm rot="1366262">
            <a:off x="6802438" y="4999038"/>
            <a:ext cx="60325" cy="53975"/>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471" name="Oval 60"/>
          <p:cNvSpPr>
            <a:spLocks noChangeArrowheads="1"/>
          </p:cNvSpPr>
          <p:nvPr/>
        </p:nvSpPr>
        <p:spPr bwMode="auto">
          <a:xfrm rot="1366262">
            <a:off x="6742113" y="5032375"/>
            <a:ext cx="60325" cy="53975"/>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472" name="Oval 61"/>
          <p:cNvSpPr>
            <a:spLocks noChangeArrowheads="1"/>
          </p:cNvSpPr>
          <p:nvPr/>
        </p:nvSpPr>
        <p:spPr bwMode="auto">
          <a:xfrm rot="1366262">
            <a:off x="6832600" y="4983163"/>
            <a:ext cx="60325" cy="53975"/>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473" name="Oval 62"/>
          <p:cNvSpPr>
            <a:spLocks noChangeArrowheads="1"/>
          </p:cNvSpPr>
          <p:nvPr/>
        </p:nvSpPr>
        <p:spPr bwMode="auto">
          <a:xfrm rot="1366262">
            <a:off x="6767513" y="5014913"/>
            <a:ext cx="60325" cy="53975"/>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474" name="Oval 63"/>
          <p:cNvSpPr>
            <a:spLocks noChangeArrowheads="1"/>
          </p:cNvSpPr>
          <p:nvPr/>
        </p:nvSpPr>
        <p:spPr bwMode="auto">
          <a:xfrm rot="1366262">
            <a:off x="6915150" y="4949825"/>
            <a:ext cx="60325" cy="53975"/>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475" name="Oval 64"/>
          <p:cNvSpPr>
            <a:spLocks noChangeArrowheads="1"/>
          </p:cNvSpPr>
          <p:nvPr/>
        </p:nvSpPr>
        <p:spPr bwMode="auto">
          <a:xfrm rot="1366262">
            <a:off x="7005638" y="4906963"/>
            <a:ext cx="60325" cy="53975"/>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476" name="Oval 65"/>
          <p:cNvSpPr>
            <a:spLocks noChangeArrowheads="1"/>
          </p:cNvSpPr>
          <p:nvPr/>
        </p:nvSpPr>
        <p:spPr bwMode="auto">
          <a:xfrm rot="1366262">
            <a:off x="6321425" y="5224463"/>
            <a:ext cx="58738" cy="53975"/>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477" name="Oval 66"/>
          <p:cNvSpPr>
            <a:spLocks noChangeArrowheads="1"/>
          </p:cNvSpPr>
          <p:nvPr/>
        </p:nvSpPr>
        <p:spPr bwMode="auto">
          <a:xfrm rot="1366262">
            <a:off x="7064375" y="4868863"/>
            <a:ext cx="60325" cy="53975"/>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478" name="Oval 67"/>
          <p:cNvSpPr>
            <a:spLocks noChangeArrowheads="1"/>
          </p:cNvSpPr>
          <p:nvPr/>
        </p:nvSpPr>
        <p:spPr bwMode="auto">
          <a:xfrm rot="1366262">
            <a:off x="7121525" y="4846638"/>
            <a:ext cx="60325" cy="52387"/>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479" name="Oval 68"/>
          <p:cNvSpPr>
            <a:spLocks noChangeArrowheads="1"/>
          </p:cNvSpPr>
          <p:nvPr/>
        </p:nvSpPr>
        <p:spPr bwMode="auto">
          <a:xfrm rot="1366262">
            <a:off x="6972300" y="4919663"/>
            <a:ext cx="60325" cy="53975"/>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480" name="Oval 69"/>
          <p:cNvSpPr>
            <a:spLocks noChangeArrowheads="1"/>
          </p:cNvSpPr>
          <p:nvPr/>
        </p:nvSpPr>
        <p:spPr bwMode="auto">
          <a:xfrm rot="1366262">
            <a:off x="7240588" y="4802188"/>
            <a:ext cx="58737" cy="53975"/>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481" name="Oval 70"/>
          <p:cNvSpPr>
            <a:spLocks noChangeArrowheads="1"/>
          </p:cNvSpPr>
          <p:nvPr/>
        </p:nvSpPr>
        <p:spPr bwMode="auto">
          <a:xfrm rot="1366262">
            <a:off x="7280275" y="4779963"/>
            <a:ext cx="60325" cy="53975"/>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482" name="Oval 71"/>
          <p:cNvSpPr>
            <a:spLocks noChangeArrowheads="1"/>
          </p:cNvSpPr>
          <p:nvPr/>
        </p:nvSpPr>
        <p:spPr bwMode="auto">
          <a:xfrm rot="1366262">
            <a:off x="6110288" y="5338763"/>
            <a:ext cx="58737" cy="53975"/>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483" name="Oval 72"/>
          <p:cNvSpPr>
            <a:spLocks noChangeArrowheads="1"/>
          </p:cNvSpPr>
          <p:nvPr/>
        </p:nvSpPr>
        <p:spPr bwMode="auto">
          <a:xfrm rot="1366262">
            <a:off x="7440613" y="4716463"/>
            <a:ext cx="58737" cy="53975"/>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484" name="Oval 73"/>
          <p:cNvSpPr>
            <a:spLocks noChangeArrowheads="1"/>
          </p:cNvSpPr>
          <p:nvPr/>
        </p:nvSpPr>
        <p:spPr bwMode="auto">
          <a:xfrm rot="1366262">
            <a:off x="6323013" y="5227638"/>
            <a:ext cx="58737" cy="53975"/>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485" name="Oval 74"/>
          <p:cNvSpPr>
            <a:spLocks noChangeArrowheads="1"/>
          </p:cNvSpPr>
          <p:nvPr/>
        </p:nvSpPr>
        <p:spPr bwMode="auto">
          <a:xfrm rot="1366262">
            <a:off x="7578725" y="4651375"/>
            <a:ext cx="58738" cy="53975"/>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486" name="Oval 75"/>
          <p:cNvSpPr>
            <a:spLocks noChangeArrowheads="1"/>
          </p:cNvSpPr>
          <p:nvPr/>
        </p:nvSpPr>
        <p:spPr bwMode="auto">
          <a:xfrm rot="1366262">
            <a:off x="6600825" y="5097463"/>
            <a:ext cx="60325" cy="53975"/>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6487" name="Text Box 76"/>
          <p:cNvSpPr txBox="1">
            <a:spLocks noChangeArrowheads="1"/>
          </p:cNvSpPr>
          <p:nvPr/>
        </p:nvSpPr>
        <p:spPr bwMode="auto">
          <a:xfrm>
            <a:off x="7969250" y="3886200"/>
            <a:ext cx="1174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800" b="0" i="1">
                <a:solidFill>
                  <a:srgbClr val="000000"/>
                </a:solidFill>
                <a:latin typeface="Times New Roman" charset="0"/>
                <a:cs typeface="Arial" charset="0"/>
              </a:rPr>
              <a:t>s</a:t>
            </a:r>
            <a:r>
              <a:rPr lang="en-US" sz="2800" b="0" i="1" baseline="-25000">
                <a:solidFill>
                  <a:srgbClr val="000000"/>
                </a:solidFill>
                <a:latin typeface="Times New Roman" charset="0"/>
                <a:cs typeface="Arial" charset="0"/>
              </a:rPr>
              <a:t>1</a:t>
            </a:r>
            <a:r>
              <a:rPr lang="en-US" sz="2800" i="1">
                <a:solidFill>
                  <a:srgbClr val="000000"/>
                </a:solidFill>
                <a:latin typeface="Times New Roman" charset="0"/>
                <a:cs typeface="Arial" charset="0"/>
              </a:rPr>
              <a:t>u</a:t>
            </a:r>
            <a:r>
              <a:rPr lang="en-US" sz="2800" b="0" i="1" baseline="-25000">
                <a:solidFill>
                  <a:srgbClr val="000000"/>
                </a:solidFill>
                <a:latin typeface="Times New Roman" charset="0"/>
                <a:cs typeface="Arial" charset="0"/>
              </a:rPr>
              <a:t>1</a:t>
            </a:r>
            <a:r>
              <a:rPr lang="en-US" sz="2800" i="1">
                <a:solidFill>
                  <a:srgbClr val="000000"/>
                </a:solidFill>
                <a:latin typeface="Times New Roman" charset="0"/>
                <a:cs typeface="Arial" charset="0"/>
              </a:rPr>
              <a:t>v</a:t>
            </a:r>
            <a:r>
              <a:rPr lang="en-US" sz="2800" b="0" i="1" baseline="-25000">
                <a:solidFill>
                  <a:srgbClr val="000000"/>
                </a:solidFill>
                <a:latin typeface="Times New Roman" charset="0"/>
                <a:cs typeface="Arial" charset="0"/>
              </a:rPr>
              <a:t>1</a:t>
            </a:r>
            <a:r>
              <a:rPr lang="en-US" sz="2800" b="0" i="1" baseline="30000">
                <a:solidFill>
                  <a:srgbClr val="000000"/>
                </a:solidFill>
                <a:latin typeface="Times New Roman" charset="0"/>
                <a:cs typeface="Arial" charset="0"/>
              </a:rPr>
              <a:t>T</a:t>
            </a:r>
          </a:p>
        </p:txBody>
      </p:sp>
      <p:sp>
        <p:nvSpPr>
          <p:cNvPr id="146488" name="Text Box 77"/>
          <p:cNvSpPr txBox="1">
            <a:spLocks noChangeArrowheads="1"/>
          </p:cNvSpPr>
          <p:nvPr/>
        </p:nvSpPr>
        <p:spPr bwMode="auto">
          <a:xfrm>
            <a:off x="6918325" y="2173288"/>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a:solidFill>
                  <a:srgbClr val="000000"/>
                </a:solidFill>
                <a:cs typeface="Arial" charset="0"/>
              </a:rPr>
              <a:t>A</a:t>
            </a:r>
          </a:p>
        </p:txBody>
      </p:sp>
    </p:spTree>
    <p:extLst>
      <p:ext uri="{BB962C8B-B14F-4D97-AF65-F5344CB8AC3E}">
        <p14:creationId xmlns:p14="http://schemas.microsoft.com/office/powerpoint/2010/main" val="10301873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3"/>
          <p:cNvSpPr>
            <a:spLocks noGrp="1"/>
          </p:cNvSpPr>
          <p:nvPr>
            <p:ph type="ctrTitle"/>
          </p:nvPr>
        </p:nvSpPr>
        <p:spPr/>
        <p:txBody>
          <a:bodyPr/>
          <a:lstStyle/>
          <a:p>
            <a:r>
              <a:rPr lang="en-US">
                <a:latin typeface="Arial" charset="0"/>
                <a:ea typeface="ＭＳ Ｐゴシック" charset="0"/>
                <a:cs typeface="ＭＳ Ｐゴシック" charset="0"/>
              </a:rPr>
              <a:t>Unsupervised Mining</a:t>
            </a:r>
          </a:p>
        </p:txBody>
      </p:sp>
      <p:sp>
        <p:nvSpPr>
          <p:cNvPr id="74754" name="Subtitle 4"/>
          <p:cNvSpPr>
            <a:spLocks noGrp="1"/>
          </p:cNvSpPr>
          <p:nvPr>
            <p:ph type="subTitle" idx="1"/>
          </p:nvPr>
        </p:nvSpPr>
        <p:spPr/>
        <p:txBody>
          <a:bodyPr/>
          <a:lstStyle/>
          <a:p>
            <a:r>
              <a:rPr lang="en-US">
                <a:latin typeface="Arial" charset="0"/>
                <a:ea typeface="ＭＳ Ｐゴシック" charset="0"/>
                <a:cs typeface="ＭＳ Ｐゴシック" charset="0"/>
              </a:rPr>
              <a:t>Simple "Overlaps"</a:t>
            </a:r>
          </a:p>
        </p:txBody>
      </p:sp>
    </p:spTree>
    <p:extLst>
      <p:ext uri="{BB962C8B-B14F-4D97-AF65-F5344CB8AC3E}">
        <p14:creationId xmlns:p14="http://schemas.microsoft.com/office/powerpoint/2010/main" val="282116324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E5986ED7-7145-2448-AFF6-25CD1050D941}" type="slidenum">
              <a:rPr lang="en-US" sz="1400" b="0">
                <a:solidFill>
                  <a:srgbClr val="000000"/>
                </a:solidFill>
                <a:cs typeface="Arial" charset="0"/>
              </a:rPr>
              <a:pPr eaLnBrk="1" hangingPunct="1"/>
              <a:t>40</a:t>
            </a:fld>
            <a:endParaRPr lang="en-US" sz="1400" b="0">
              <a:solidFill>
                <a:srgbClr val="000000"/>
              </a:solidFill>
              <a:cs typeface="Arial" charset="0"/>
            </a:endParaRPr>
          </a:p>
        </p:txBody>
      </p:sp>
      <p:sp>
        <p:nvSpPr>
          <p:cNvPr id="148482" name="Rectangle 2"/>
          <p:cNvSpPr>
            <a:spLocks noGrp="1" noChangeArrowheads="1"/>
          </p:cNvSpPr>
          <p:nvPr>
            <p:ph type="title"/>
          </p:nvPr>
        </p:nvSpPr>
        <p:spPr/>
        <p:txBody>
          <a:bodyPr/>
          <a:lstStyle/>
          <a:p>
            <a:pPr eaLnBrk="1" hangingPunct="1"/>
            <a:r>
              <a:rPr lang="en-US" sz="4000">
                <a:latin typeface="Arial" charset="0"/>
              </a:rPr>
              <a:t>Geometry of SVD in row space</a:t>
            </a:r>
          </a:p>
        </p:txBody>
      </p:sp>
      <p:sp>
        <p:nvSpPr>
          <p:cNvPr id="148483" name="Rectangle 3"/>
          <p:cNvSpPr>
            <a:spLocks noGrp="1" noChangeArrowheads="1"/>
          </p:cNvSpPr>
          <p:nvPr>
            <p:ph type="body" sz="half" idx="1"/>
          </p:nvPr>
        </p:nvSpPr>
        <p:spPr>
          <a:xfrm>
            <a:off x="152400" y="1600200"/>
            <a:ext cx="6019800" cy="5257800"/>
          </a:xfrm>
        </p:spPr>
        <p:txBody>
          <a:bodyPr/>
          <a:lstStyle/>
          <a:p>
            <a:pPr eaLnBrk="1" hangingPunct="1"/>
            <a:r>
              <a:rPr lang="en-US" sz="2400">
                <a:latin typeface="Arial" charset="0"/>
              </a:rPr>
              <a:t>A as a collection of m row vectors (points) in the row space of A</a:t>
            </a:r>
          </a:p>
          <a:p>
            <a:pPr eaLnBrk="1" hangingPunct="1"/>
            <a:r>
              <a:rPr lang="en-US" sz="2400" i="1">
                <a:latin typeface="Times New Roman" charset="0"/>
              </a:rPr>
              <a:t>s</a:t>
            </a:r>
            <a:r>
              <a:rPr lang="en-US" sz="2400" i="1" baseline="-25000">
                <a:latin typeface="Times New Roman" charset="0"/>
              </a:rPr>
              <a:t>1</a:t>
            </a:r>
            <a:r>
              <a:rPr lang="en-US" sz="2400" b="1" i="1">
                <a:latin typeface="Times New Roman" charset="0"/>
              </a:rPr>
              <a:t>u</a:t>
            </a:r>
            <a:r>
              <a:rPr lang="en-US" sz="2400" i="1" baseline="-25000">
                <a:latin typeface="Times New Roman" charset="0"/>
              </a:rPr>
              <a:t>1</a:t>
            </a:r>
            <a:r>
              <a:rPr lang="en-US" sz="2400" b="1" i="1">
                <a:latin typeface="Times New Roman" charset="0"/>
              </a:rPr>
              <a:t>v</a:t>
            </a:r>
            <a:r>
              <a:rPr lang="en-US" sz="2400" i="1" baseline="-25000">
                <a:latin typeface="Times New Roman" charset="0"/>
              </a:rPr>
              <a:t>1</a:t>
            </a:r>
            <a:r>
              <a:rPr lang="en-US" sz="2400" i="1" baseline="30000">
                <a:latin typeface="Times New Roman" charset="0"/>
              </a:rPr>
              <a:t>T </a:t>
            </a:r>
            <a:r>
              <a:rPr lang="en-US" sz="2400" i="1">
                <a:latin typeface="Times New Roman" charset="0"/>
              </a:rPr>
              <a:t>+ s</a:t>
            </a:r>
            <a:r>
              <a:rPr lang="en-US" sz="2400" i="1" baseline="-25000">
                <a:latin typeface="Times New Roman" charset="0"/>
              </a:rPr>
              <a:t>2</a:t>
            </a:r>
            <a:r>
              <a:rPr lang="en-US" sz="2400" b="1" i="1">
                <a:latin typeface="Times New Roman" charset="0"/>
              </a:rPr>
              <a:t>u</a:t>
            </a:r>
            <a:r>
              <a:rPr lang="en-US" sz="2400" i="1" baseline="-25000">
                <a:latin typeface="Times New Roman" charset="0"/>
              </a:rPr>
              <a:t>2</a:t>
            </a:r>
            <a:r>
              <a:rPr lang="en-US" sz="2400" b="1" i="1">
                <a:latin typeface="Times New Roman" charset="0"/>
              </a:rPr>
              <a:t>v</a:t>
            </a:r>
            <a:r>
              <a:rPr lang="en-US" sz="2400" i="1" baseline="-25000">
                <a:latin typeface="Times New Roman" charset="0"/>
              </a:rPr>
              <a:t>2</a:t>
            </a:r>
            <a:r>
              <a:rPr lang="en-US" sz="2400" i="1" baseline="30000">
                <a:latin typeface="Times New Roman" charset="0"/>
              </a:rPr>
              <a:t>T</a:t>
            </a:r>
            <a:r>
              <a:rPr lang="en-US" sz="2400">
                <a:latin typeface="Arial" charset="0"/>
              </a:rPr>
              <a:t> is the best rank-2 matrix approximation for A</a:t>
            </a:r>
          </a:p>
          <a:p>
            <a:pPr eaLnBrk="1" hangingPunct="1"/>
            <a:r>
              <a:rPr lang="en-US" sz="2400">
                <a:latin typeface="Arial" charset="0"/>
              </a:rPr>
              <a:t>Geometrically: </a:t>
            </a:r>
            <a:r>
              <a:rPr lang="en-US" sz="2400" b="1" i="1">
                <a:latin typeface="Times New Roman" charset="0"/>
              </a:rPr>
              <a:t>v</a:t>
            </a:r>
            <a:r>
              <a:rPr lang="en-US" sz="2400" i="1" baseline="-25000">
                <a:latin typeface="Times New Roman" charset="0"/>
              </a:rPr>
              <a:t>1</a:t>
            </a:r>
            <a:r>
              <a:rPr lang="en-US" sz="2400">
                <a:latin typeface="Arial" charset="0"/>
              </a:rPr>
              <a:t> and </a:t>
            </a:r>
            <a:r>
              <a:rPr lang="en-US" sz="2400" b="1" i="1">
                <a:latin typeface="Times New Roman" charset="0"/>
              </a:rPr>
              <a:t>v</a:t>
            </a:r>
            <a:r>
              <a:rPr lang="en-US" sz="2400" i="1" baseline="-25000">
                <a:latin typeface="Times New Roman" charset="0"/>
              </a:rPr>
              <a:t>2 </a:t>
            </a:r>
            <a:r>
              <a:rPr lang="en-US" sz="2400">
                <a:latin typeface="Arial" charset="0"/>
              </a:rPr>
              <a:t>are the directions of the best approximating rank-2 subspace that goes through origin</a:t>
            </a:r>
          </a:p>
          <a:p>
            <a:pPr eaLnBrk="1" hangingPunct="1"/>
            <a:r>
              <a:rPr lang="en-US" sz="2400" i="1">
                <a:latin typeface="Times New Roman" charset="0"/>
              </a:rPr>
              <a:t>s</a:t>
            </a:r>
            <a:r>
              <a:rPr lang="en-US" sz="2400" i="1" baseline="-25000">
                <a:latin typeface="Times New Roman" charset="0"/>
              </a:rPr>
              <a:t>1</a:t>
            </a:r>
            <a:r>
              <a:rPr lang="en-US" sz="2400" b="1" i="1">
                <a:latin typeface="Times New Roman" charset="0"/>
              </a:rPr>
              <a:t>u</a:t>
            </a:r>
            <a:r>
              <a:rPr lang="en-US" sz="2400" i="1" baseline="-25000">
                <a:latin typeface="Times New Roman" charset="0"/>
              </a:rPr>
              <a:t>1</a:t>
            </a:r>
            <a:r>
              <a:rPr lang="en-US" sz="2400">
                <a:latin typeface="Arial" charset="0"/>
              </a:rPr>
              <a:t> and </a:t>
            </a:r>
            <a:r>
              <a:rPr lang="en-US" sz="2400" i="1">
                <a:latin typeface="Times New Roman" charset="0"/>
              </a:rPr>
              <a:t>s</a:t>
            </a:r>
            <a:r>
              <a:rPr lang="en-US" sz="2400" i="1" baseline="-25000">
                <a:latin typeface="Times New Roman" charset="0"/>
              </a:rPr>
              <a:t>2</a:t>
            </a:r>
            <a:r>
              <a:rPr lang="en-US" sz="2400" b="1" i="1">
                <a:latin typeface="Times New Roman" charset="0"/>
              </a:rPr>
              <a:t>u</a:t>
            </a:r>
            <a:r>
              <a:rPr lang="en-US" sz="2400" i="1" baseline="-25000">
                <a:latin typeface="Times New Roman" charset="0"/>
              </a:rPr>
              <a:t>2 </a:t>
            </a:r>
            <a:r>
              <a:rPr lang="en-US" sz="2400">
                <a:latin typeface="Arial" charset="0"/>
              </a:rPr>
              <a:t>gives coordinates for row vectors in rank-2 subspace</a:t>
            </a:r>
          </a:p>
          <a:p>
            <a:pPr eaLnBrk="1" hangingPunct="1"/>
            <a:r>
              <a:rPr lang="en-US" sz="2400" b="1" i="1">
                <a:latin typeface="Times New Roman" charset="0"/>
              </a:rPr>
              <a:t>v</a:t>
            </a:r>
            <a:r>
              <a:rPr lang="en-US" sz="2400" i="1" baseline="-25000">
                <a:latin typeface="Times New Roman" charset="0"/>
              </a:rPr>
              <a:t>1</a:t>
            </a:r>
            <a:r>
              <a:rPr lang="en-US" sz="2400" b="1" i="1">
                <a:latin typeface="Times New Roman" charset="0"/>
              </a:rPr>
              <a:t> </a:t>
            </a:r>
            <a:r>
              <a:rPr lang="en-US" sz="2400">
                <a:latin typeface="Arial" charset="0"/>
              </a:rPr>
              <a:t>and</a:t>
            </a:r>
            <a:r>
              <a:rPr lang="en-US" sz="2400" b="1" i="1">
                <a:latin typeface="Times New Roman" charset="0"/>
              </a:rPr>
              <a:t> v</a:t>
            </a:r>
            <a:r>
              <a:rPr lang="en-US" sz="2400" i="1" baseline="-25000">
                <a:latin typeface="Times New Roman" charset="0"/>
              </a:rPr>
              <a:t>2</a:t>
            </a:r>
            <a:r>
              <a:rPr lang="en-US" sz="2400" b="1" i="1">
                <a:latin typeface="Times New Roman" charset="0"/>
              </a:rPr>
              <a:t> </a:t>
            </a:r>
            <a:r>
              <a:rPr lang="en-US" sz="2400">
                <a:latin typeface="Arial" charset="0"/>
              </a:rPr>
              <a:t>gives coordinates for row space basis vectors in rank-2 subspace</a:t>
            </a:r>
          </a:p>
          <a:p>
            <a:pPr eaLnBrk="1" hangingPunct="1"/>
            <a:endParaRPr lang="en-US" sz="2400">
              <a:latin typeface="Arial" charset="0"/>
            </a:endParaRPr>
          </a:p>
          <a:p>
            <a:pPr eaLnBrk="1" hangingPunct="1"/>
            <a:endParaRPr lang="en-US" sz="2400">
              <a:latin typeface="Arial" charset="0"/>
            </a:endParaRPr>
          </a:p>
          <a:p>
            <a:pPr eaLnBrk="1" hangingPunct="1"/>
            <a:endParaRPr lang="en-US" sz="2400">
              <a:latin typeface="Arial" charset="0"/>
            </a:endParaRPr>
          </a:p>
        </p:txBody>
      </p:sp>
      <p:sp>
        <p:nvSpPr>
          <p:cNvPr id="148484" name="Line 4"/>
          <p:cNvSpPr>
            <a:spLocks noChangeShapeType="1"/>
          </p:cNvSpPr>
          <p:nvPr/>
        </p:nvSpPr>
        <p:spPr bwMode="auto">
          <a:xfrm>
            <a:off x="6650038" y="1752600"/>
            <a:ext cx="0" cy="1855788"/>
          </a:xfrm>
          <a:prstGeom prst="line">
            <a:avLst/>
          </a:prstGeom>
          <a:noFill/>
          <a:ln w="12700">
            <a:solidFill>
              <a:srgbClr val="000000"/>
            </a:solidFill>
            <a:miter lim="800000"/>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sp>
        <p:nvSpPr>
          <p:cNvPr id="148485" name="Line 5"/>
          <p:cNvSpPr>
            <a:spLocks noChangeShapeType="1"/>
          </p:cNvSpPr>
          <p:nvPr/>
        </p:nvSpPr>
        <p:spPr bwMode="auto">
          <a:xfrm>
            <a:off x="5943600" y="3108325"/>
            <a:ext cx="2970213" cy="0"/>
          </a:xfrm>
          <a:prstGeom prst="line">
            <a:avLst/>
          </a:prstGeom>
          <a:noFill/>
          <a:ln w="1270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48486" name="Text Box 6"/>
          <p:cNvSpPr txBox="1">
            <a:spLocks noChangeArrowheads="1"/>
          </p:cNvSpPr>
          <p:nvPr/>
        </p:nvSpPr>
        <p:spPr bwMode="auto">
          <a:xfrm>
            <a:off x="8807450" y="3101975"/>
            <a:ext cx="285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i="1">
                <a:solidFill>
                  <a:srgbClr val="000000"/>
                </a:solidFill>
                <a:latin typeface="Times New Roman" charset="0"/>
                <a:cs typeface="Times New Roman" charset="0"/>
              </a:rPr>
              <a:t>x</a:t>
            </a:r>
          </a:p>
        </p:txBody>
      </p:sp>
      <p:sp>
        <p:nvSpPr>
          <p:cNvPr id="148487" name="Text Box 7"/>
          <p:cNvSpPr txBox="1">
            <a:spLocks noChangeArrowheads="1"/>
          </p:cNvSpPr>
          <p:nvPr/>
        </p:nvSpPr>
        <p:spPr bwMode="auto">
          <a:xfrm>
            <a:off x="6451600" y="1754188"/>
            <a:ext cx="28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i="1">
                <a:solidFill>
                  <a:srgbClr val="000000"/>
                </a:solidFill>
                <a:latin typeface="Times New Roman" charset="0"/>
                <a:cs typeface="Times New Roman" charset="0"/>
              </a:rPr>
              <a:t>y</a:t>
            </a:r>
          </a:p>
        </p:txBody>
      </p:sp>
      <p:grpSp>
        <p:nvGrpSpPr>
          <p:cNvPr id="148488" name="Group 8"/>
          <p:cNvGrpSpPr>
            <a:grpSpLocks/>
          </p:cNvGrpSpPr>
          <p:nvPr/>
        </p:nvGrpSpPr>
        <p:grpSpPr bwMode="auto">
          <a:xfrm rot="1366262">
            <a:off x="6980238" y="2159000"/>
            <a:ext cx="1014412" cy="1155700"/>
            <a:chOff x="1870" y="1522"/>
            <a:chExt cx="1118" cy="1274"/>
          </a:xfrm>
        </p:grpSpPr>
        <p:sp>
          <p:nvSpPr>
            <p:cNvPr id="148496" name="Oval 9"/>
            <p:cNvSpPr>
              <a:spLocks noChangeArrowheads="1"/>
            </p:cNvSpPr>
            <p:nvPr/>
          </p:nvSpPr>
          <p:spPr bwMode="auto">
            <a:xfrm>
              <a:off x="2040" y="2340"/>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8497" name="Oval 10"/>
            <p:cNvSpPr>
              <a:spLocks noChangeArrowheads="1"/>
            </p:cNvSpPr>
            <p:nvPr/>
          </p:nvSpPr>
          <p:spPr bwMode="auto">
            <a:xfrm>
              <a:off x="2176" y="2368"/>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8498" name="Oval 11"/>
            <p:cNvSpPr>
              <a:spLocks noChangeArrowheads="1"/>
            </p:cNvSpPr>
            <p:nvPr/>
          </p:nvSpPr>
          <p:spPr bwMode="auto">
            <a:xfrm>
              <a:off x="2140" y="2230"/>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8499" name="Oval 12"/>
            <p:cNvSpPr>
              <a:spLocks noChangeArrowheads="1"/>
            </p:cNvSpPr>
            <p:nvPr/>
          </p:nvSpPr>
          <p:spPr bwMode="auto">
            <a:xfrm>
              <a:off x="2290" y="2254"/>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8500" name="Oval 13"/>
            <p:cNvSpPr>
              <a:spLocks noChangeArrowheads="1"/>
            </p:cNvSpPr>
            <p:nvPr/>
          </p:nvSpPr>
          <p:spPr bwMode="auto">
            <a:xfrm>
              <a:off x="2266" y="2062"/>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8501" name="Oval 14"/>
            <p:cNvSpPr>
              <a:spLocks noChangeArrowheads="1"/>
            </p:cNvSpPr>
            <p:nvPr/>
          </p:nvSpPr>
          <p:spPr bwMode="auto">
            <a:xfrm>
              <a:off x="2194" y="2074"/>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8502" name="Oval 15"/>
            <p:cNvSpPr>
              <a:spLocks noChangeArrowheads="1"/>
            </p:cNvSpPr>
            <p:nvPr/>
          </p:nvSpPr>
          <p:spPr bwMode="auto">
            <a:xfrm>
              <a:off x="2422" y="2170"/>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8503" name="Oval 16"/>
            <p:cNvSpPr>
              <a:spLocks noChangeArrowheads="1"/>
            </p:cNvSpPr>
            <p:nvPr/>
          </p:nvSpPr>
          <p:spPr bwMode="auto">
            <a:xfrm>
              <a:off x="2290" y="2140"/>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8504" name="Oval 17"/>
            <p:cNvSpPr>
              <a:spLocks noChangeArrowheads="1"/>
            </p:cNvSpPr>
            <p:nvPr/>
          </p:nvSpPr>
          <p:spPr bwMode="auto">
            <a:xfrm>
              <a:off x="2428" y="2044"/>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8505" name="Oval 18"/>
            <p:cNvSpPr>
              <a:spLocks noChangeArrowheads="1"/>
            </p:cNvSpPr>
            <p:nvPr/>
          </p:nvSpPr>
          <p:spPr bwMode="auto">
            <a:xfrm>
              <a:off x="2602" y="2050"/>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8506" name="Oval 19"/>
            <p:cNvSpPr>
              <a:spLocks noChangeArrowheads="1"/>
            </p:cNvSpPr>
            <p:nvPr/>
          </p:nvSpPr>
          <p:spPr bwMode="auto">
            <a:xfrm>
              <a:off x="1924" y="2470"/>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8507" name="Oval 20"/>
            <p:cNvSpPr>
              <a:spLocks noChangeArrowheads="1"/>
            </p:cNvSpPr>
            <p:nvPr/>
          </p:nvSpPr>
          <p:spPr bwMode="auto">
            <a:xfrm>
              <a:off x="2530" y="1906"/>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8508" name="Oval 21"/>
            <p:cNvSpPr>
              <a:spLocks noChangeArrowheads="1"/>
            </p:cNvSpPr>
            <p:nvPr/>
          </p:nvSpPr>
          <p:spPr bwMode="auto">
            <a:xfrm>
              <a:off x="2650" y="1942"/>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8509" name="Oval 22"/>
            <p:cNvSpPr>
              <a:spLocks noChangeArrowheads="1"/>
            </p:cNvSpPr>
            <p:nvPr/>
          </p:nvSpPr>
          <p:spPr bwMode="auto">
            <a:xfrm>
              <a:off x="2350" y="1864"/>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8510" name="Oval 23"/>
            <p:cNvSpPr>
              <a:spLocks noChangeArrowheads="1"/>
            </p:cNvSpPr>
            <p:nvPr/>
          </p:nvSpPr>
          <p:spPr bwMode="auto">
            <a:xfrm>
              <a:off x="2752" y="1840"/>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8511" name="Oval 24"/>
            <p:cNvSpPr>
              <a:spLocks noChangeArrowheads="1"/>
            </p:cNvSpPr>
            <p:nvPr/>
          </p:nvSpPr>
          <p:spPr bwMode="auto">
            <a:xfrm>
              <a:off x="2680" y="1720"/>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8512" name="Oval 25"/>
            <p:cNvSpPr>
              <a:spLocks noChangeArrowheads="1"/>
            </p:cNvSpPr>
            <p:nvPr/>
          </p:nvSpPr>
          <p:spPr bwMode="auto">
            <a:xfrm>
              <a:off x="1870" y="2740"/>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8513" name="Oval 26"/>
            <p:cNvSpPr>
              <a:spLocks noChangeArrowheads="1"/>
            </p:cNvSpPr>
            <p:nvPr/>
          </p:nvSpPr>
          <p:spPr bwMode="auto">
            <a:xfrm>
              <a:off x="2872" y="1672"/>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8514" name="Oval 27"/>
            <p:cNvSpPr>
              <a:spLocks noChangeArrowheads="1"/>
            </p:cNvSpPr>
            <p:nvPr/>
          </p:nvSpPr>
          <p:spPr bwMode="auto">
            <a:xfrm>
              <a:off x="2014" y="2548"/>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8515" name="Oval 28"/>
            <p:cNvSpPr>
              <a:spLocks noChangeArrowheads="1"/>
            </p:cNvSpPr>
            <p:nvPr/>
          </p:nvSpPr>
          <p:spPr bwMode="auto">
            <a:xfrm>
              <a:off x="2932" y="1522"/>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sp>
          <p:nvSpPr>
            <p:cNvPr id="148516" name="Oval 29"/>
            <p:cNvSpPr>
              <a:spLocks noChangeArrowheads="1"/>
            </p:cNvSpPr>
            <p:nvPr/>
          </p:nvSpPr>
          <p:spPr bwMode="auto">
            <a:xfrm>
              <a:off x="2272" y="2374"/>
              <a:ext cx="56" cy="56"/>
            </a:xfrm>
            <a:prstGeom prst="ellipse">
              <a:avLst/>
            </a:prstGeom>
            <a:solidFill>
              <a:srgbClr val="9999FF"/>
            </a:solidFill>
            <a:ln w="9525">
              <a:solidFill>
                <a:srgbClr val="000000"/>
              </a:solidFill>
              <a:miter lim="800000"/>
              <a:headEnd/>
              <a:tailEnd/>
            </a:ln>
          </p:spPr>
          <p:txBody>
            <a:bodyPr wrap="none" anchor="ctr"/>
            <a:lstStyle/>
            <a:p>
              <a:endParaRPr lang="en-US">
                <a:solidFill>
                  <a:srgbClr val="000000"/>
                </a:solidFill>
                <a:cs typeface="Arial" charset="0"/>
              </a:endParaRPr>
            </a:p>
          </p:txBody>
        </p:sp>
      </p:grpSp>
      <p:sp>
        <p:nvSpPr>
          <p:cNvPr id="148489" name="Line 30"/>
          <p:cNvSpPr>
            <a:spLocks noChangeShapeType="1"/>
          </p:cNvSpPr>
          <p:nvPr/>
        </p:nvSpPr>
        <p:spPr bwMode="auto">
          <a:xfrm flipV="1">
            <a:off x="6176963" y="1960563"/>
            <a:ext cx="2779712" cy="1397000"/>
          </a:xfrm>
          <a:prstGeom prst="line">
            <a:avLst/>
          </a:prstGeom>
          <a:noFill/>
          <a:ln w="12700">
            <a:solidFill>
              <a:srgbClr val="0099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48490" name="Line 31"/>
          <p:cNvSpPr>
            <a:spLocks noChangeShapeType="1"/>
          </p:cNvSpPr>
          <p:nvPr/>
        </p:nvSpPr>
        <p:spPr bwMode="auto">
          <a:xfrm>
            <a:off x="6194425" y="2089150"/>
            <a:ext cx="739775" cy="1719263"/>
          </a:xfrm>
          <a:prstGeom prst="line">
            <a:avLst/>
          </a:prstGeom>
          <a:noFill/>
          <a:ln w="12700">
            <a:solidFill>
              <a:srgbClr val="009900"/>
            </a:solidFill>
            <a:miter lim="800000"/>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sp>
        <p:nvSpPr>
          <p:cNvPr id="148491" name="Text Box 32"/>
          <p:cNvSpPr txBox="1">
            <a:spLocks noChangeArrowheads="1"/>
          </p:cNvSpPr>
          <p:nvPr/>
        </p:nvSpPr>
        <p:spPr bwMode="auto">
          <a:xfrm>
            <a:off x="8769350" y="2005013"/>
            <a:ext cx="361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i="1">
                <a:solidFill>
                  <a:srgbClr val="009900"/>
                </a:solidFill>
                <a:latin typeface="Times New Roman" charset="0"/>
                <a:cs typeface="Times New Roman" charset="0"/>
              </a:rPr>
              <a:t>x</a:t>
            </a:r>
            <a:r>
              <a:rPr lang="ja-JP" altLang="en-US" b="0" i="1">
                <a:solidFill>
                  <a:srgbClr val="009900"/>
                </a:solidFill>
                <a:latin typeface="Times New Roman" charset="0"/>
                <a:cs typeface="Times New Roman" charset="0"/>
              </a:rPr>
              <a:t>’</a:t>
            </a:r>
            <a:endParaRPr lang="en-US" b="0" i="1">
              <a:solidFill>
                <a:srgbClr val="009900"/>
              </a:solidFill>
              <a:latin typeface="Times New Roman" charset="0"/>
              <a:cs typeface="Times New Roman" charset="0"/>
            </a:endParaRPr>
          </a:p>
        </p:txBody>
      </p:sp>
      <p:sp>
        <p:nvSpPr>
          <p:cNvPr id="148492" name="Text Box 33"/>
          <p:cNvSpPr txBox="1">
            <a:spLocks noChangeArrowheads="1"/>
          </p:cNvSpPr>
          <p:nvPr/>
        </p:nvSpPr>
        <p:spPr bwMode="auto">
          <a:xfrm>
            <a:off x="5943600" y="1827213"/>
            <a:ext cx="361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i="1">
                <a:solidFill>
                  <a:srgbClr val="009900"/>
                </a:solidFill>
                <a:latin typeface="Times New Roman" charset="0"/>
                <a:cs typeface="Times New Roman" charset="0"/>
              </a:rPr>
              <a:t>y</a:t>
            </a:r>
            <a:r>
              <a:rPr lang="ja-JP" altLang="en-US" b="0" i="1">
                <a:solidFill>
                  <a:srgbClr val="009900"/>
                </a:solidFill>
                <a:latin typeface="Times New Roman" charset="0"/>
                <a:cs typeface="Times New Roman" charset="0"/>
              </a:rPr>
              <a:t>’</a:t>
            </a:r>
            <a:endParaRPr lang="en-US" b="0" i="1">
              <a:solidFill>
                <a:srgbClr val="009900"/>
              </a:solidFill>
              <a:latin typeface="Times New Roman" charset="0"/>
              <a:cs typeface="Times New Roman" charset="0"/>
            </a:endParaRPr>
          </a:p>
        </p:txBody>
      </p:sp>
      <p:graphicFrame>
        <p:nvGraphicFramePr>
          <p:cNvPr id="148493" name="Object 2"/>
          <p:cNvGraphicFramePr>
            <a:graphicFrameLocks noChangeAspect="1"/>
          </p:cNvGraphicFramePr>
          <p:nvPr/>
        </p:nvGraphicFramePr>
        <p:xfrm>
          <a:off x="6673850" y="5200650"/>
          <a:ext cx="2165350" cy="658813"/>
        </p:xfrm>
        <a:graphic>
          <a:graphicData uri="http://schemas.openxmlformats.org/presentationml/2006/ole">
            <mc:AlternateContent xmlns:mc="http://schemas.openxmlformats.org/markup-compatibility/2006">
              <mc:Choice xmlns:v="urn:schemas-microsoft-com:vml" Requires="v">
                <p:oleObj spid="_x0000_s79909" name="Equation" r:id="rId4" imgW="749300" imgH="228600" progId="Equation.DSMT4">
                  <p:embed/>
                </p:oleObj>
              </mc:Choice>
              <mc:Fallback>
                <p:oleObj name="Equation" r:id="rId4" imgW="749300" imgH="228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3850" y="5200650"/>
                        <a:ext cx="2165350" cy="6588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8494" name="Object 3"/>
          <p:cNvGraphicFramePr>
            <a:graphicFrameLocks noChangeAspect="1"/>
          </p:cNvGraphicFramePr>
          <p:nvPr/>
        </p:nvGraphicFramePr>
        <p:xfrm>
          <a:off x="6324600" y="6159500"/>
          <a:ext cx="1835150" cy="622300"/>
        </p:xfrm>
        <a:graphic>
          <a:graphicData uri="http://schemas.openxmlformats.org/presentationml/2006/ole">
            <mc:AlternateContent xmlns:mc="http://schemas.openxmlformats.org/markup-compatibility/2006">
              <mc:Choice xmlns:v="urn:schemas-microsoft-com:vml" Requires="v">
                <p:oleObj spid="_x0000_s79910" name="Equation" r:id="rId6" imgW="634449" imgH="215713" progId="Equation.3">
                  <p:embed/>
                </p:oleObj>
              </mc:Choice>
              <mc:Fallback>
                <p:oleObj name="Equation" r:id="rId6" imgW="634449" imgH="215713"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6159500"/>
                        <a:ext cx="1835150" cy="622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8495" name="Comment 37"/>
          <p:cNvSpPr>
            <a:spLocks noRot="1" noChangeAspect="1" noEditPoints="1" noChangeArrowheads="1" noChangeShapeType="1" noTextEdit="1"/>
          </p:cNvSpPr>
          <p:nvPr/>
        </p:nvSpPr>
        <p:spPr bwMode="auto">
          <a:xfrm>
            <a:off x="7554913" y="2522538"/>
            <a:ext cx="223837" cy="107950"/>
          </a:xfrm>
          <a:custGeom>
            <a:avLst/>
            <a:gdLst>
              <a:gd name="T0" fmla="*/ 0 w 622"/>
              <a:gd name="T1" fmla="*/ 2147483647 h 299"/>
              <a:gd name="T2" fmla="*/ 2147483647 w 622"/>
              <a:gd name="T3" fmla="*/ 0 h 299"/>
              <a:gd name="T4" fmla="*/ 2147483647 w 622"/>
              <a:gd name="T5" fmla="*/ 2147483647 h 299"/>
              <a:gd name="T6" fmla="*/ 2147483647 w 622"/>
              <a:gd name="T7" fmla="*/ 2147483647 h 299"/>
              <a:gd name="T8" fmla="*/ 2147483647 w 622"/>
              <a:gd name="T9" fmla="*/ 2147483647 h 299"/>
              <a:gd name="T10" fmla="*/ 2147483647 w 622"/>
              <a:gd name="T11" fmla="*/ 2147483647 h 299"/>
              <a:gd name="T12" fmla="*/ 2147483647 w 622"/>
              <a:gd name="T13" fmla="*/ 2147483647 h 299"/>
              <a:gd name="T14" fmla="*/ 2147483647 w 622"/>
              <a:gd name="T15" fmla="*/ 2147483647 h 299"/>
              <a:gd name="T16" fmla="*/ 2147483647 w 622"/>
              <a:gd name="T17" fmla="*/ 2147483647 h 299"/>
              <a:gd name="T18" fmla="*/ 2147483647 w 622"/>
              <a:gd name="T19" fmla="*/ 2147483647 h 299"/>
              <a:gd name="T20" fmla="*/ 2147483647 w 622"/>
              <a:gd name="T21" fmla="*/ 2147483647 h 299"/>
              <a:gd name="T22" fmla="*/ 2147483647 w 622"/>
              <a:gd name="T23" fmla="*/ 2147483647 h 299"/>
              <a:gd name="T24" fmla="*/ 2147483647 w 622"/>
              <a:gd name="T25" fmla="*/ 2147483647 h 299"/>
              <a:gd name="T26" fmla="*/ 2147483647 w 622"/>
              <a:gd name="T27" fmla="*/ 2147483647 h 299"/>
              <a:gd name="T28" fmla="*/ 2147483647 w 622"/>
              <a:gd name="T29" fmla="*/ 2147483647 h 299"/>
              <a:gd name="T30" fmla="*/ 2147483647 w 622"/>
              <a:gd name="T31" fmla="*/ 2147483647 h 2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2"/>
              <a:gd name="T49" fmla="*/ 0 h 299"/>
              <a:gd name="T50" fmla="*/ 622 w 622"/>
              <a:gd name="T51" fmla="*/ 299 h 29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2" h="299" extrusionOk="0">
                <a:moveTo>
                  <a:pt x="0" y="23"/>
                </a:moveTo>
                <a:cubicBezTo>
                  <a:pt x="0" y="11"/>
                  <a:pt x="1" y="6"/>
                  <a:pt x="9" y="0"/>
                </a:cubicBezTo>
                <a:cubicBezTo>
                  <a:pt x="32" y="16"/>
                  <a:pt x="35" y="36"/>
                  <a:pt x="41" y="63"/>
                </a:cubicBezTo>
                <a:cubicBezTo>
                  <a:pt x="50" y="101"/>
                  <a:pt x="62" y="139"/>
                  <a:pt x="74" y="176"/>
                </a:cubicBezTo>
                <a:cubicBezTo>
                  <a:pt x="84" y="207"/>
                  <a:pt x="95" y="238"/>
                  <a:pt x="109" y="267"/>
                </a:cubicBezTo>
                <a:cubicBezTo>
                  <a:pt x="117" y="281"/>
                  <a:pt x="121" y="288"/>
                  <a:pt x="128" y="298"/>
                </a:cubicBezTo>
              </a:path>
              <a:path w="622" h="299" extrusionOk="0">
                <a:moveTo>
                  <a:pt x="261" y="38"/>
                </a:moveTo>
                <a:cubicBezTo>
                  <a:pt x="261" y="62"/>
                  <a:pt x="266" y="83"/>
                  <a:pt x="274" y="106"/>
                </a:cubicBezTo>
                <a:cubicBezTo>
                  <a:pt x="283" y="132"/>
                  <a:pt x="293" y="158"/>
                  <a:pt x="306" y="183"/>
                </a:cubicBezTo>
                <a:cubicBezTo>
                  <a:pt x="314" y="199"/>
                  <a:pt x="326" y="225"/>
                  <a:pt x="340" y="236"/>
                </a:cubicBezTo>
                <a:cubicBezTo>
                  <a:pt x="347" y="240"/>
                  <a:pt x="353" y="244"/>
                  <a:pt x="360" y="248"/>
                </a:cubicBezTo>
              </a:path>
              <a:path w="622" h="299" extrusionOk="0">
                <a:moveTo>
                  <a:pt x="411" y="275"/>
                </a:moveTo>
                <a:cubicBezTo>
                  <a:pt x="396" y="266"/>
                  <a:pt x="390" y="264"/>
                  <a:pt x="378" y="276"/>
                </a:cubicBezTo>
              </a:path>
              <a:path w="622" h="299" extrusionOk="0">
                <a:moveTo>
                  <a:pt x="568" y="94"/>
                </a:moveTo>
                <a:cubicBezTo>
                  <a:pt x="570" y="116"/>
                  <a:pt x="576" y="145"/>
                  <a:pt x="584" y="167"/>
                </a:cubicBezTo>
                <a:cubicBezTo>
                  <a:pt x="594" y="194"/>
                  <a:pt x="603" y="206"/>
                  <a:pt x="621" y="228"/>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236720900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EF986A72-EBC7-6B47-B183-43A3CA1A4C62}" type="slidenum">
              <a:rPr lang="en-US" sz="1400" b="0">
                <a:solidFill>
                  <a:srgbClr val="000000"/>
                </a:solidFill>
                <a:cs typeface="Arial" charset="0"/>
              </a:rPr>
              <a:pPr eaLnBrk="1" hangingPunct="1"/>
              <a:t>41</a:t>
            </a:fld>
            <a:endParaRPr lang="en-US" sz="1400" b="0">
              <a:solidFill>
                <a:srgbClr val="000000"/>
              </a:solidFill>
              <a:cs typeface="Arial" charset="0"/>
            </a:endParaRPr>
          </a:p>
        </p:txBody>
      </p:sp>
      <p:sp>
        <p:nvSpPr>
          <p:cNvPr id="150530" name="Rectangle 2"/>
          <p:cNvSpPr>
            <a:spLocks noGrp="1" noChangeArrowheads="1"/>
          </p:cNvSpPr>
          <p:nvPr>
            <p:ph type="title"/>
          </p:nvPr>
        </p:nvSpPr>
        <p:spPr/>
        <p:txBody>
          <a:bodyPr>
            <a:normAutofit fontScale="90000"/>
          </a:bodyPr>
          <a:lstStyle/>
          <a:p>
            <a:pPr eaLnBrk="1" hangingPunct="1"/>
            <a:r>
              <a:rPr lang="en-US" sz="4000">
                <a:latin typeface="Arial" charset="0"/>
              </a:rPr>
              <a:t>What about geometry of SVD in column space?</a:t>
            </a:r>
          </a:p>
        </p:txBody>
      </p:sp>
      <p:sp>
        <p:nvSpPr>
          <p:cNvPr id="150531" name="Rectangle 3"/>
          <p:cNvSpPr>
            <a:spLocks noGrp="1" noChangeArrowheads="1"/>
          </p:cNvSpPr>
          <p:nvPr>
            <p:ph type="body" idx="1"/>
          </p:nvPr>
        </p:nvSpPr>
        <p:spPr/>
        <p:txBody>
          <a:bodyPr/>
          <a:lstStyle/>
          <a:p>
            <a:pPr eaLnBrk="1" hangingPunct="1"/>
            <a:r>
              <a:rPr lang="en-US" i="1">
                <a:latin typeface="Times New Roman" charset="0"/>
              </a:rPr>
              <a:t>A = USV</a:t>
            </a:r>
            <a:r>
              <a:rPr lang="en-US" i="1" baseline="30000">
                <a:latin typeface="Times New Roman" charset="0"/>
              </a:rPr>
              <a:t>T</a:t>
            </a:r>
          </a:p>
          <a:p>
            <a:pPr eaLnBrk="1" hangingPunct="1"/>
            <a:r>
              <a:rPr lang="en-US" i="1">
                <a:latin typeface="Times New Roman" charset="0"/>
              </a:rPr>
              <a:t>A</a:t>
            </a:r>
            <a:r>
              <a:rPr lang="en-US" i="1" baseline="30000">
                <a:latin typeface="Times New Roman" charset="0"/>
              </a:rPr>
              <a:t>T</a:t>
            </a:r>
            <a:r>
              <a:rPr lang="en-US" i="1">
                <a:latin typeface="Times New Roman" charset="0"/>
              </a:rPr>
              <a:t> = VSU</a:t>
            </a:r>
            <a:r>
              <a:rPr lang="en-US" i="1" baseline="30000">
                <a:latin typeface="Times New Roman" charset="0"/>
              </a:rPr>
              <a:t>T</a:t>
            </a:r>
          </a:p>
          <a:p>
            <a:pPr eaLnBrk="1" hangingPunct="1"/>
            <a:r>
              <a:rPr lang="en-US">
                <a:latin typeface="Arial" charset="0"/>
              </a:rPr>
              <a:t>The column space of </a:t>
            </a:r>
            <a:r>
              <a:rPr lang="en-US" i="1">
                <a:latin typeface="Times New Roman" charset="0"/>
              </a:rPr>
              <a:t>A</a:t>
            </a:r>
            <a:r>
              <a:rPr lang="en-US">
                <a:latin typeface="Arial" charset="0"/>
              </a:rPr>
              <a:t> becomes the row space of </a:t>
            </a:r>
            <a:r>
              <a:rPr lang="en-US" i="1">
                <a:latin typeface="Times New Roman" charset="0"/>
              </a:rPr>
              <a:t>A</a:t>
            </a:r>
            <a:r>
              <a:rPr lang="en-US" i="1" baseline="30000">
                <a:latin typeface="Times New Roman" charset="0"/>
              </a:rPr>
              <a:t>T</a:t>
            </a:r>
            <a:endParaRPr lang="en-US">
              <a:latin typeface="Arial" charset="0"/>
            </a:endParaRPr>
          </a:p>
          <a:p>
            <a:pPr eaLnBrk="1" hangingPunct="1"/>
            <a:r>
              <a:rPr lang="en-US">
                <a:latin typeface="Arial" charset="0"/>
              </a:rPr>
              <a:t>The same as before, except that </a:t>
            </a:r>
            <a:r>
              <a:rPr lang="en-US" i="1">
                <a:latin typeface="Times New Roman" charset="0"/>
              </a:rPr>
              <a:t>U </a:t>
            </a:r>
            <a:r>
              <a:rPr lang="en-US">
                <a:latin typeface="Arial" charset="0"/>
              </a:rPr>
              <a:t>and </a:t>
            </a:r>
            <a:r>
              <a:rPr lang="en-US" i="1">
                <a:latin typeface="Times New Roman" charset="0"/>
              </a:rPr>
              <a:t>V</a:t>
            </a:r>
            <a:r>
              <a:rPr lang="en-US">
                <a:latin typeface="Arial" charset="0"/>
              </a:rPr>
              <a:t> are switched</a:t>
            </a:r>
          </a:p>
          <a:p>
            <a:pPr eaLnBrk="1" hangingPunct="1"/>
            <a:endParaRPr lang="en-US">
              <a:latin typeface="Arial" charset="0"/>
            </a:endParaRPr>
          </a:p>
        </p:txBody>
      </p:sp>
      <p:sp>
        <p:nvSpPr>
          <p:cNvPr id="150532" name="Comment 4"/>
          <p:cNvSpPr>
            <a:spLocks noRot="1" noChangeAspect="1" noEditPoints="1" noChangeArrowheads="1" noChangeShapeType="1" noTextEdit="1"/>
          </p:cNvSpPr>
          <p:nvPr/>
        </p:nvSpPr>
        <p:spPr bwMode="auto">
          <a:xfrm>
            <a:off x="6767513" y="4410075"/>
            <a:ext cx="1395412" cy="725488"/>
          </a:xfrm>
          <a:custGeom>
            <a:avLst/>
            <a:gdLst>
              <a:gd name="T0" fmla="*/ 2147483647 w 3879"/>
              <a:gd name="T1" fmla="*/ 2147483647 h 2016"/>
              <a:gd name="T2" fmla="*/ 0 w 3879"/>
              <a:gd name="T3" fmla="*/ 2147483647 h 2016"/>
              <a:gd name="T4" fmla="*/ 2147483647 w 3879"/>
              <a:gd name="T5" fmla="*/ 2147483647 h 2016"/>
              <a:gd name="T6" fmla="*/ 2147483647 w 3879"/>
              <a:gd name="T7" fmla="*/ 2147483647 h 2016"/>
              <a:gd name="T8" fmla="*/ 2147483647 w 3879"/>
              <a:gd name="T9" fmla="*/ 2147483647 h 2016"/>
              <a:gd name="T10" fmla="*/ 2147483647 w 3879"/>
              <a:gd name="T11" fmla="*/ 0 h 2016"/>
              <a:gd name="T12" fmla="*/ 2147483647 w 3879"/>
              <a:gd name="T13" fmla="*/ 2147483647 h 2016"/>
              <a:gd name="T14" fmla="*/ 2147483647 w 3879"/>
              <a:gd name="T15" fmla="*/ 2147483647 h 2016"/>
              <a:gd name="T16" fmla="*/ 2147483647 w 3879"/>
              <a:gd name="T17" fmla="*/ 2147483647 h 2016"/>
              <a:gd name="T18" fmla="*/ 2147483647 w 3879"/>
              <a:gd name="T19" fmla="*/ 2147483647 h 2016"/>
              <a:gd name="T20" fmla="*/ 2147483647 w 3879"/>
              <a:gd name="T21" fmla="*/ 2147483647 h 2016"/>
              <a:gd name="T22" fmla="*/ 2147483647 w 3879"/>
              <a:gd name="T23" fmla="*/ 2147483647 h 2016"/>
              <a:gd name="T24" fmla="*/ 2147483647 w 3879"/>
              <a:gd name="T25" fmla="*/ 2147483647 h 2016"/>
              <a:gd name="T26" fmla="*/ 2147483647 w 3879"/>
              <a:gd name="T27" fmla="*/ 2147483647 h 2016"/>
              <a:gd name="T28" fmla="*/ 2147483647 w 3879"/>
              <a:gd name="T29" fmla="*/ 2147483647 h 2016"/>
              <a:gd name="T30" fmla="*/ 2147483647 w 3879"/>
              <a:gd name="T31" fmla="*/ 2147483647 h 2016"/>
              <a:gd name="T32" fmla="*/ 2147483647 w 3879"/>
              <a:gd name="T33" fmla="*/ 2147483647 h 2016"/>
              <a:gd name="T34" fmla="*/ 2147483647 w 3879"/>
              <a:gd name="T35" fmla="*/ 2147483647 h 2016"/>
              <a:gd name="T36" fmla="*/ 2147483647 w 3879"/>
              <a:gd name="T37" fmla="*/ 2147483647 h 2016"/>
              <a:gd name="T38" fmla="*/ 2147483647 w 3879"/>
              <a:gd name="T39" fmla="*/ 2147483647 h 2016"/>
              <a:gd name="T40" fmla="*/ 2147483647 w 3879"/>
              <a:gd name="T41" fmla="*/ 2147483647 h 2016"/>
              <a:gd name="T42" fmla="*/ 2147483647 w 3879"/>
              <a:gd name="T43" fmla="*/ 2147483647 h 2016"/>
              <a:gd name="T44" fmla="*/ 2147483647 w 3879"/>
              <a:gd name="T45" fmla="*/ 2147483647 h 2016"/>
              <a:gd name="T46" fmla="*/ 2147483647 w 3879"/>
              <a:gd name="T47" fmla="*/ 2147483647 h 2016"/>
              <a:gd name="T48" fmla="*/ 2147483647 w 3879"/>
              <a:gd name="T49" fmla="*/ 2147483647 h 2016"/>
              <a:gd name="T50" fmla="*/ 2147483647 w 3879"/>
              <a:gd name="T51" fmla="*/ 2147483647 h 20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879"/>
              <a:gd name="T79" fmla="*/ 0 h 2016"/>
              <a:gd name="T80" fmla="*/ 3879 w 3879"/>
              <a:gd name="T81" fmla="*/ 2016 h 20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879" h="2016" extrusionOk="0">
                <a:moveTo>
                  <a:pt x="50" y="458"/>
                </a:moveTo>
                <a:cubicBezTo>
                  <a:pt x="32" y="448"/>
                  <a:pt x="-2" y="438"/>
                  <a:pt x="0" y="412"/>
                </a:cubicBezTo>
                <a:cubicBezTo>
                  <a:pt x="3" y="374"/>
                  <a:pt x="50" y="340"/>
                  <a:pt x="73" y="315"/>
                </a:cubicBezTo>
                <a:cubicBezTo>
                  <a:pt x="119" y="265"/>
                  <a:pt x="168" y="218"/>
                  <a:pt x="215" y="169"/>
                </a:cubicBezTo>
                <a:cubicBezTo>
                  <a:pt x="257" y="125"/>
                  <a:pt x="299" y="81"/>
                  <a:pt x="342" y="38"/>
                </a:cubicBezTo>
                <a:cubicBezTo>
                  <a:pt x="357" y="22"/>
                  <a:pt x="370" y="12"/>
                  <a:pt x="386" y="0"/>
                </a:cubicBezTo>
                <a:cubicBezTo>
                  <a:pt x="407" y="37"/>
                  <a:pt x="416" y="74"/>
                  <a:pt x="428" y="116"/>
                </a:cubicBezTo>
                <a:cubicBezTo>
                  <a:pt x="445" y="173"/>
                  <a:pt x="460" y="233"/>
                  <a:pt x="482" y="288"/>
                </a:cubicBezTo>
                <a:cubicBezTo>
                  <a:pt x="498" y="329"/>
                  <a:pt x="519" y="368"/>
                  <a:pt x="541" y="406"/>
                </a:cubicBezTo>
                <a:cubicBezTo>
                  <a:pt x="554" y="428"/>
                  <a:pt x="562" y="448"/>
                  <a:pt x="567" y="473"/>
                </a:cubicBezTo>
              </a:path>
              <a:path w="3879" h="2016" extrusionOk="0">
                <a:moveTo>
                  <a:pt x="435" y="228"/>
                </a:moveTo>
                <a:cubicBezTo>
                  <a:pt x="432" y="203"/>
                  <a:pt x="432" y="181"/>
                  <a:pt x="430" y="156"/>
                </a:cubicBezTo>
                <a:cubicBezTo>
                  <a:pt x="430" y="175"/>
                  <a:pt x="438" y="154"/>
                  <a:pt x="436" y="173"/>
                </a:cubicBezTo>
                <a:cubicBezTo>
                  <a:pt x="400" y="595"/>
                  <a:pt x="214" y="1143"/>
                  <a:pt x="324" y="1561"/>
                </a:cubicBezTo>
                <a:cubicBezTo>
                  <a:pt x="373" y="1748"/>
                  <a:pt x="562" y="1818"/>
                  <a:pt x="730" y="1866"/>
                </a:cubicBezTo>
                <a:cubicBezTo>
                  <a:pt x="1171" y="1992"/>
                  <a:pt x="1683" y="2064"/>
                  <a:pt x="2138" y="1990"/>
                </a:cubicBezTo>
                <a:cubicBezTo>
                  <a:pt x="2640" y="1908"/>
                  <a:pt x="3022" y="1568"/>
                  <a:pt x="3296" y="1155"/>
                </a:cubicBezTo>
                <a:cubicBezTo>
                  <a:pt x="3458" y="912"/>
                  <a:pt x="3610" y="621"/>
                  <a:pt x="3619" y="323"/>
                </a:cubicBezTo>
                <a:cubicBezTo>
                  <a:pt x="3620" y="301"/>
                  <a:pt x="3607" y="275"/>
                  <a:pt x="3608" y="257"/>
                </a:cubicBezTo>
                <a:cubicBezTo>
                  <a:pt x="3608" y="242"/>
                  <a:pt x="3616" y="226"/>
                  <a:pt x="3615" y="209"/>
                </a:cubicBezTo>
                <a:cubicBezTo>
                  <a:pt x="3569" y="246"/>
                  <a:pt x="3523" y="285"/>
                  <a:pt x="3478" y="325"/>
                </a:cubicBezTo>
                <a:cubicBezTo>
                  <a:pt x="3428" y="370"/>
                  <a:pt x="3377" y="415"/>
                  <a:pt x="3327" y="460"/>
                </a:cubicBezTo>
                <a:cubicBezTo>
                  <a:pt x="3342" y="437"/>
                  <a:pt x="3357" y="409"/>
                  <a:pt x="3373" y="385"/>
                </a:cubicBezTo>
                <a:cubicBezTo>
                  <a:pt x="3426" y="306"/>
                  <a:pt x="3485" y="241"/>
                  <a:pt x="3548" y="181"/>
                </a:cubicBezTo>
                <a:cubicBezTo>
                  <a:pt x="3621" y="253"/>
                  <a:pt x="3692" y="333"/>
                  <a:pt x="3770" y="402"/>
                </a:cubicBezTo>
                <a:cubicBezTo>
                  <a:pt x="3822" y="445"/>
                  <a:pt x="3841" y="460"/>
                  <a:pt x="3878" y="488"/>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533" name="Comment 5"/>
          <p:cNvSpPr>
            <a:spLocks noRot="1" noChangeAspect="1" noEditPoints="1" noChangeArrowheads="1" noChangeShapeType="1" noTextEdit="1"/>
          </p:cNvSpPr>
          <p:nvPr/>
        </p:nvSpPr>
        <p:spPr bwMode="auto">
          <a:xfrm>
            <a:off x="6199188" y="5200650"/>
            <a:ext cx="650875" cy="266700"/>
          </a:xfrm>
          <a:custGeom>
            <a:avLst/>
            <a:gdLst>
              <a:gd name="T0" fmla="*/ 2147483647 w 1808"/>
              <a:gd name="T1" fmla="*/ 2147483647 h 740"/>
              <a:gd name="T2" fmla="*/ 2147483647 w 1808"/>
              <a:gd name="T3" fmla="*/ 2147483647 h 740"/>
              <a:gd name="T4" fmla="*/ 2147483647 w 1808"/>
              <a:gd name="T5" fmla="*/ 2147483647 h 740"/>
              <a:gd name="T6" fmla="*/ 2147483647 w 1808"/>
              <a:gd name="T7" fmla="*/ 2147483647 h 740"/>
              <a:gd name="T8" fmla="*/ 2147483647 w 1808"/>
              <a:gd name="T9" fmla="*/ 2147483647 h 740"/>
              <a:gd name="T10" fmla="*/ 0 w 1808"/>
              <a:gd name="T11" fmla="*/ 2147483647 h 740"/>
              <a:gd name="T12" fmla="*/ 2147483647 w 1808"/>
              <a:gd name="T13" fmla="*/ 2147483647 h 740"/>
              <a:gd name="T14" fmla="*/ 2147483647 w 1808"/>
              <a:gd name="T15" fmla="*/ 2147483647 h 740"/>
              <a:gd name="T16" fmla="*/ 2147483647 w 1808"/>
              <a:gd name="T17" fmla="*/ 2147483647 h 740"/>
              <a:gd name="T18" fmla="*/ 2147483647 w 1808"/>
              <a:gd name="T19" fmla="*/ 2147483647 h 740"/>
              <a:gd name="T20" fmla="*/ 2147483647 w 1808"/>
              <a:gd name="T21" fmla="*/ 2147483647 h 740"/>
              <a:gd name="T22" fmla="*/ 2147483647 w 1808"/>
              <a:gd name="T23" fmla="*/ 2147483647 h 740"/>
              <a:gd name="T24" fmla="*/ 2147483647 w 1808"/>
              <a:gd name="T25" fmla="*/ 2147483647 h 740"/>
              <a:gd name="T26" fmla="*/ 2147483647 w 1808"/>
              <a:gd name="T27" fmla="*/ 2147483647 h 740"/>
              <a:gd name="T28" fmla="*/ 2147483647 w 1808"/>
              <a:gd name="T29" fmla="*/ 2147483647 h 740"/>
              <a:gd name="T30" fmla="*/ 2147483647 w 1808"/>
              <a:gd name="T31" fmla="*/ 2147483647 h 740"/>
              <a:gd name="T32" fmla="*/ 2147483647 w 1808"/>
              <a:gd name="T33" fmla="*/ 2147483647 h 740"/>
              <a:gd name="T34" fmla="*/ 2147483647 w 1808"/>
              <a:gd name="T35" fmla="*/ 2147483647 h 740"/>
              <a:gd name="T36" fmla="*/ 2147483647 w 1808"/>
              <a:gd name="T37" fmla="*/ 2147483647 h 740"/>
              <a:gd name="T38" fmla="*/ 2147483647 w 1808"/>
              <a:gd name="T39" fmla="*/ 2147483647 h 740"/>
              <a:gd name="T40" fmla="*/ 2147483647 w 1808"/>
              <a:gd name="T41" fmla="*/ 2147483647 h 740"/>
              <a:gd name="T42" fmla="*/ 2147483647 w 1808"/>
              <a:gd name="T43" fmla="*/ 2147483647 h 740"/>
              <a:gd name="T44" fmla="*/ 2147483647 w 1808"/>
              <a:gd name="T45" fmla="*/ 2147483647 h 740"/>
              <a:gd name="T46" fmla="*/ 2147483647 w 1808"/>
              <a:gd name="T47" fmla="*/ 2147483647 h 740"/>
              <a:gd name="T48" fmla="*/ 2147483647 w 1808"/>
              <a:gd name="T49" fmla="*/ 2147483647 h 740"/>
              <a:gd name="T50" fmla="*/ 2147483647 w 1808"/>
              <a:gd name="T51" fmla="*/ 2147483647 h 740"/>
              <a:gd name="T52" fmla="*/ 2147483647 w 1808"/>
              <a:gd name="T53" fmla="*/ 2147483647 h 740"/>
              <a:gd name="T54" fmla="*/ 2147483647 w 1808"/>
              <a:gd name="T55" fmla="*/ 2147483647 h 740"/>
              <a:gd name="T56" fmla="*/ 2147483647 w 1808"/>
              <a:gd name="T57" fmla="*/ 2147483647 h 740"/>
              <a:gd name="T58" fmla="*/ 2147483647 w 1808"/>
              <a:gd name="T59" fmla="*/ 2147483647 h 740"/>
              <a:gd name="T60" fmla="*/ 2147483647 w 1808"/>
              <a:gd name="T61" fmla="*/ 2147483647 h 740"/>
              <a:gd name="T62" fmla="*/ 2147483647 w 1808"/>
              <a:gd name="T63" fmla="*/ 2147483647 h 740"/>
              <a:gd name="T64" fmla="*/ 2147483647 w 1808"/>
              <a:gd name="T65" fmla="*/ 2147483647 h 740"/>
              <a:gd name="T66" fmla="*/ 2147483647 w 1808"/>
              <a:gd name="T67" fmla="*/ 2147483647 h 740"/>
              <a:gd name="T68" fmla="*/ 2147483647 w 1808"/>
              <a:gd name="T69" fmla="*/ 2147483647 h 740"/>
              <a:gd name="T70" fmla="*/ 2147483647 w 1808"/>
              <a:gd name="T71" fmla="*/ 2147483647 h 740"/>
              <a:gd name="T72" fmla="*/ 2147483647 w 1808"/>
              <a:gd name="T73" fmla="*/ 2147483647 h 740"/>
              <a:gd name="T74" fmla="*/ 2147483647 w 1808"/>
              <a:gd name="T75" fmla="*/ 2147483647 h 740"/>
              <a:gd name="T76" fmla="*/ 2147483647 w 1808"/>
              <a:gd name="T77" fmla="*/ 2147483647 h 740"/>
              <a:gd name="T78" fmla="*/ 2147483647 w 1808"/>
              <a:gd name="T79" fmla="*/ 2147483647 h 740"/>
              <a:gd name="T80" fmla="*/ 2147483647 w 1808"/>
              <a:gd name="T81" fmla="*/ 2147483647 h 740"/>
              <a:gd name="T82" fmla="*/ 2147483647 w 1808"/>
              <a:gd name="T83" fmla="*/ 2147483647 h 740"/>
              <a:gd name="T84" fmla="*/ 2147483647 w 1808"/>
              <a:gd name="T85" fmla="*/ 2147483647 h 740"/>
              <a:gd name="T86" fmla="*/ 2147483647 w 1808"/>
              <a:gd name="T87" fmla="*/ 2147483647 h 740"/>
              <a:gd name="T88" fmla="*/ 2147483647 w 1808"/>
              <a:gd name="T89" fmla="*/ 2147483647 h 740"/>
              <a:gd name="T90" fmla="*/ 2147483647 w 1808"/>
              <a:gd name="T91" fmla="*/ 2147483647 h 740"/>
              <a:gd name="T92" fmla="*/ 2147483647 w 1808"/>
              <a:gd name="T93" fmla="*/ 2147483647 h 7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08"/>
              <a:gd name="T142" fmla="*/ 0 h 740"/>
              <a:gd name="T143" fmla="*/ 1808 w 1808"/>
              <a:gd name="T144" fmla="*/ 740 h 74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08" h="740" extrusionOk="0">
                <a:moveTo>
                  <a:pt x="210" y="191"/>
                </a:moveTo>
                <a:cubicBezTo>
                  <a:pt x="178" y="200"/>
                  <a:pt x="172" y="217"/>
                  <a:pt x="175" y="254"/>
                </a:cubicBezTo>
                <a:cubicBezTo>
                  <a:pt x="182" y="343"/>
                  <a:pt x="204" y="432"/>
                  <a:pt x="223" y="519"/>
                </a:cubicBezTo>
                <a:cubicBezTo>
                  <a:pt x="235" y="572"/>
                  <a:pt x="246" y="624"/>
                  <a:pt x="252" y="678"/>
                </a:cubicBezTo>
                <a:cubicBezTo>
                  <a:pt x="256" y="709"/>
                  <a:pt x="261" y="720"/>
                  <a:pt x="236" y="739"/>
                </a:cubicBezTo>
              </a:path>
              <a:path w="1808" h="740" extrusionOk="0">
                <a:moveTo>
                  <a:pt x="0" y="277"/>
                </a:moveTo>
                <a:cubicBezTo>
                  <a:pt x="28" y="238"/>
                  <a:pt x="48" y="227"/>
                  <a:pt x="97" y="218"/>
                </a:cubicBezTo>
                <a:cubicBezTo>
                  <a:pt x="163" y="206"/>
                  <a:pt x="234" y="203"/>
                  <a:pt x="301" y="208"/>
                </a:cubicBezTo>
                <a:cubicBezTo>
                  <a:pt x="368" y="213"/>
                  <a:pt x="442" y="224"/>
                  <a:pt x="502" y="256"/>
                </a:cubicBezTo>
                <a:cubicBezTo>
                  <a:pt x="539" y="276"/>
                  <a:pt x="562" y="305"/>
                  <a:pt x="542" y="345"/>
                </a:cubicBezTo>
                <a:cubicBezTo>
                  <a:pt x="523" y="383"/>
                  <a:pt x="472" y="401"/>
                  <a:pt x="433" y="408"/>
                </a:cubicBezTo>
                <a:cubicBezTo>
                  <a:pt x="397" y="414"/>
                  <a:pt x="366" y="413"/>
                  <a:pt x="331" y="409"/>
                </a:cubicBezTo>
              </a:path>
              <a:path w="1808" h="740" extrusionOk="0">
                <a:moveTo>
                  <a:pt x="514" y="212"/>
                </a:moveTo>
                <a:cubicBezTo>
                  <a:pt x="546" y="207"/>
                  <a:pt x="576" y="200"/>
                  <a:pt x="589" y="237"/>
                </a:cubicBezTo>
                <a:cubicBezTo>
                  <a:pt x="605" y="285"/>
                  <a:pt x="596" y="335"/>
                  <a:pt x="592" y="384"/>
                </a:cubicBezTo>
                <a:cubicBezTo>
                  <a:pt x="588" y="432"/>
                  <a:pt x="579" y="476"/>
                  <a:pt x="569" y="523"/>
                </a:cubicBezTo>
                <a:cubicBezTo>
                  <a:pt x="566" y="540"/>
                  <a:pt x="566" y="544"/>
                  <a:pt x="561" y="554"/>
                </a:cubicBezTo>
                <a:cubicBezTo>
                  <a:pt x="551" y="514"/>
                  <a:pt x="557" y="468"/>
                  <a:pt x="565" y="427"/>
                </a:cubicBezTo>
                <a:cubicBezTo>
                  <a:pt x="581" y="349"/>
                  <a:pt x="606" y="268"/>
                  <a:pt x="644" y="198"/>
                </a:cubicBezTo>
                <a:cubicBezTo>
                  <a:pt x="674" y="142"/>
                  <a:pt x="713" y="90"/>
                  <a:pt x="771" y="61"/>
                </a:cubicBezTo>
                <a:cubicBezTo>
                  <a:pt x="802" y="45"/>
                  <a:pt x="812" y="49"/>
                  <a:pt x="841" y="60"/>
                </a:cubicBezTo>
                <a:cubicBezTo>
                  <a:pt x="857" y="87"/>
                  <a:pt x="855" y="103"/>
                  <a:pt x="834" y="130"/>
                </a:cubicBezTo>
                <a:cubicBezTo>
                  <a:pt x="805" y="166"/>
                  <a:pt x="763" y="189"/>
                  <a:pt x="728" y="217"/>
                </a:cubicBezTo>
                <a:cubicBezTo>
                  <a:pt x="690" y="247"/>
                  <a:pt x="653" y="286"/>
                  <a:pt x="641" y="334"/>
                </a:cubicBezTo>
                <a:cubicBezTo>
                  <a:pt x="628" y="385"/>
                  <a:pt x="640" y="443"/>
                  <a:pt x="665" y="489"/>
                </a:cubicBezTo>
                <a:cubicBezTo>
                  <a:pt x="692" y="538"/>
                  <a:pt x="733" y="569"/>
                  <a:pt x="781" y="595"/>
                </a:cubicBezTo>
                <a:cubicBezTo>
                  <a:pt x="824" y="618"/>
                  <a:pt x="856" y="617"/>
                  <a:pt x="901" y="606"/>
                </a:cubicBezTo>
              </a:path>
              <a:path w="1808" h="740" extrusionOk="0">
                <a:moveTo>
                  <a:pt x="1103" y="203"/>
                </a:moveTo>
                <a:cubicBezTo>
                  <a:pt x="1102" y="167"/>
                  <a:pt x="1079" y="180"/>
                  <a:pt x="1057" y="201"/>
                </a:cubicBezTo>
                <a:cubicBezTo>
                  <a:pt x="1031" y="226"/>
                  <a:pt x="1013" y="268"/>
                  <a:pt x="1009" y="304"/>
                </a:cubicBezTo>
                <a:cubicBezTo>
                  <a:pt x="1004" y="349"/>
                  <a:pt x="1018" y="396"/>
                  <a:pt x="1055" y="423"/>
                </a:cubicBezTo>
                <a:cubicBezTo>
                  <a:pt x="1095" y="452"/>
                  <a:pt x="1147" y="454"/>
                  <a:pt x="1193" y="441"/>
                </a:cubicBezTo>
                <a:cubicBezTo>
                  <a:pt x="1240" y="427"/>
                  <a:pt x="1280" y="390"/>
                  <a:pt x="1295" y="342"/>
                </a:cubicBezTo>
                <a:cubicBezTo>
                  <a:pt x="1309" y="298"/>
                  <a:pt x="1289" y="252"/>
                  <a:pt x="1258" y="220"/>
                </a:cubicBezTo>
                <a:cubicBezTo>
                  <a:pt x="1227" y="188"/>
                  <a:pt x="1186" y="173"/>
                  <a:pt x="1144" y="162"/>
                </a:cubicBezTo>
                <a:cubicBezTo>
                  <a:pt x="1119" y="156"/>
                  <a:pt x="1113" y="155"/>
                  <a:pt x="1098" y="149"/>
                </a:cubicBezTo>
              </a:path>
              <a:path w="1808" h="740" extrusionOk="0">
                <a:moveTo>
                  <a:pt x="1491" y="4"/>
                </a:moveTo>
                <a:cubicBezTo>
                  <a:pt x="1522" y="13"/>
                  <a:pt x="1523" y="12"/>
                  <a:pt x="1530" y="58"/>
                </a:cubicBezTo>
                <a:cubicBezTo>
                  <a:pt x="1538" y="116"/>
                  <a:pt x="1550" y="173"/>
                  <a:pt x="1562" y="230"/>
                </a:cubicBezTo>
                <a:cubicBezTo>
                  <a:pt x="1577" y="301"/>
                  <a:pt x="1594" y="371"/>
                  <a:pt x="1609" y="441"/>
                </a:cubicBezTo>
                <a:cubicBezTo>
                  <a:pt x="1619" y="490"/>
                  <a:pt x="1639" y="565"/>
                  <a:pt x="1605" y="609"/>
                </a:cubicBezTo>
                <a:cubicBezTo>
                  <a:pt x="1582" y="639"/>
                  <a:pt x="1528" y="645"/>
                  <a:pt x="1493" y="642"/>
                </a:cubicBezTo>
                <a:cubicBezTo>
                  <a:pt x="1420" y="636"/>
                  <a:pt x="1372" y="587"/>
                  <a:pt x="1321" y="541"/>
                </a:cubicBezTo>
              </a:path>
              <a:path w="1808" h="740" extrusionOk="0">
                <a:moveTo>
                  <a:pt x="1038" y="157"/>
                </a:moveTo>
                <a:cubicBezTo>
                  <a:pt x="1093" y="131"/>
                  <a:pt x="1151" y="118"/>
                  <a:pt x="1211" y="105"/>
                </a:cubicBezTo>
                <a:cubicBezTo>
                  <a:pt x="1335" y="79"/>
                  <a:pt x="1464" y="59"/>
                  <a:pt x="1589" y="40"/>
                </a:cubicBezTo>
                <a:cubicBezTo>
                  <a:pt x="1699" y="26"/>
                  <a:pt x="1735" y="22"/>
                  <a:pt x="1807" y="10"/>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534" name="Comment 6"/>
          <p:cNvSpPr>
            <a:spLocks noRot="1" noChangeAspect="1" noEditPoints="1" noChangeArrowheads="1" noChangeShapeType="1" noTextEdit="1"/>
          </p:cNvSpPr>
          <p:nvPr/>
        </p:nvSpPr>
        <p:spPr bwMode="auto">
          <a:xfrm>
            <a:off x="7915275" y="5105400"/>
            <a:ext cx="792163" cy="198438"/>
          </a:xfrm>
          <a:custGeom>
            <a:avLst/>
            <a:gdLst>
              <a:gd name="T0" fmla="*/ 2147483647 w 2199"/>
              <a:gd name="T1" fmla="*/ 2147483647 h 549"/>
              <a:gd name="T2" fmla="*/ 2147483647 w 2199"/>
              <a:gd name="T3" fmla="*/ 2147483647 h 549"/>
              <a:gd name="T4" fmla="*/ 2147483647 w 2199"/>
              <a:gd name="T5" fmla="*/ 2147483647 h 549"/>
              <a:gd name="T6" fmla="*/ 2147483647 w 2199"/>
              <a:gd name="T7" fmla="*/ 2147483647 h 549"/>
              <a:gd name="T8" fmla="*/ 2147483647 w 2199"/>
              <a:gd name="T9" fmla="*/ 2147483647 h 549"/>
              <a:gd name="T10" fmla="*/ 2147483647 w 2199"/>
              <a:gd name="T11" fmla="*/ 2147483647 h 549"/>
              <a:gd name="T12" fmla="*/ 2147483647 w 2199"/>
              <a:gd name="T13" fmla="*/ 2147483647 h 549"/>
              <a:gd name="T14" fmla="*/ 2147483647 w 2199"/>
              <a:gd name="T15" fmla="*/ 2147483647 h 549"/>
              <a:gd name="T16" fmla="*/ 2147483647 w 2199"/>
              <a:gd name="T17" fmla="*/ 2147483647 h 549"/>
              <a:gd name="T18" fmla="*/ 2147483647 w 2199"/>
              <a:gd name="T19" fmla="*/ 2147483647 h 549"/>
              <a:gd name="T20" fmla="*/ 2147483647 w 2199"/>
              <a:gd name="T21" fmla="*/ 2147483647 h 549"/>
              <a:gd name="T22" fmla="*/ 2147483647 w 2199"/>
              <a:gd name="T23" fmla="*/ 2147483647 h 549"/>
              <a:gd name="T24" fmla="*/ 2147483647 w 2199"/>
              <a:gd name="T25" fmla="*/ 2147483647 h 549"/>
              <a:gd name="T26" fmla="*/ 2147483647 w 2199"/>
              <a:gd name="T27" fmla="*/ 2147483647 h 549"/>
              <a:gd name="T28" fmla="*/ 2147483647 w 2199"/>
              <a:gd name="T29" fmla="*/ 2147483647 h 549"/>
              <a:gd name="T30" fmla="*/ 2147483647 w 2199"/>
              <a:gd name="T31" fmla="*/ 2147483647 h 549"/>
              <a:gd name="T32" fmla="*/ 2147483647 w 2199"/>
              <a:gd name="T33" fmla="*/ 2147483647 h 549"/>
              <a:gd name="T34" fmla="*/ 2147483647 w 2199"/>
              <a:gd name="T35" fmla="*/ 2147483647 h 549"/>
              <a:gd name="T36" fmla="*/ 2147483647 w 2199"/>
              <a:gd name="T37" fmla="*/ 2147483647 h 549"/>
              <a:gd name="T38" fmla="*/ 2147483647 w 2199"/>
              <a:gd name="T39" fmla="*/ 2147483647 h 549"/>
              <a:gd name="T40" fmla="*/ 2147483647 w 2199"/>
              <a:gd name="T41" fmla="*/ 2147483647 h 549"/>
              <a:gd name="T42" fmla="*/ 2147483647 w 2199"/>
              <a:gd name="T43" fmla="*/ 2147483647 h 549"/>
              <a:gd name="T44" fmla="*/ 2147483647 w 2199"/>
              <a:gd name="T45" fmla="*/ 2147483647 h 549"/>
              <a:gd name="T46" fmla="*/ 2147483647 w 2199"/>
              <a:gd name="T47" fmla="*/ 2147483647 h 549"/>
              <a:gd name="T48" fmla="*/ 2147483647 w 2199"/>
              <a:gd name="T49" fmla="*/ 2147483647 h 549"/>
              <a:gd name="T50" fmla="*/ 2147483647 w 2199"/>
              <a:gd name="T51" fmla="*/ 2147483647 h 549"/>
              <a:gd name="T52" fmla="*/ 2147483647 w 2199"/>
              <a:gd name="T53" fmla="*/ 2147483647 h 549"/>
              <a:gd name="T54" fmla="*/ 2147483647 w 2199"/>
              <a:gd name="T55" fmla="*/ 2147483647 h 549"/>
              <a:gd name="T56" fmla="*/ 2147483647 w 2199"/>
              <a:gd name="T57" fmla="*/ 2147483647 h 549"/>
              <a:gd name="T58" fmla="*/ 2147483647 w 2199"/>
              <a:gd name="T59" fmla="*/ 2147483647 h 549"/>
              <a:gd name="T60" fmla="*/ 2147483647 w 2199"/>
              <a:gd name="T61" fmla="*/ 2147483647 h 549"/>
              <a:gd name="T62" fmla="*/ 2147483647 w 2199"/>
              <a:gd name="T63" fmla="*/ 2147483647 h 549"/>
              <a:gd name="T64" fmla="*/ 2147483647 w 2199"/>
              <a:gd name="T65" fmla="*/ 2147483647 h 549"/>
              <a:gd name="T66" fmla="*/ 2147483647 w 2199"/>
              <a:gd name="T67" fmla="*/ 2147483647 h 549"/>
              <a:gd name="T68" fmla="*/ 2147483647 w 2199"/>
              <a:gd name="T69" fmla="*/ 2147483647 h 549"/>
              <a:gd name="T70" fmla="*/ 2147483647 w 2199"/>
              <a:gd name="T71" fmla="*/ 2147483647 h 549"/>
              <a:gd name="T72" fmla="*/ 2147483647 w 2199"/>
              <a:gd name="T73" fmla="*/ 2147483647 h 549"/>
              <a:gd name="T74" fmla="*/ 2147483647 w 2199"/>
              <a:gd name="T75" fmla="*/ 2147483647 h 549"/>
              <a:gd name="T76" fmla="*/ 2147483647 w 2199"/>
              <a:gd name="T77" fmla="*/ 2147483647 h 549"/>
              <a:gd name="T78" fmla="*/ 2147483647 w 2199"/>
              <a:gd name="T79" fmla="*/ 2147483647 h 54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99"/>
              <a:gd name="T121" fmla="*/ 0 h 549"/>
              <a:gd name="T122" fmla="*/ 2199 w 2199"/>
              <a:gd name="T123" fmla="*/ 549 h 54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99" h="549" extrusionOk="0">
                <a:moveTo>
                  <a:pt x="35" y="113"/>
                </a:moveTo>
                <a:cubicBezTo>
                  <a:pt x="24" y="113"/>
                  <a:pt x="15" y="112"/>
                  <a:pt x="4" y="111"/>
                </a:cubicBezTo>
                <a:cubicBezTo>
                  <a:pt x="0" y="138"/>
                  <a:pt x="4" y="165"/>
                  <a:pt x="3" y="193"/>
                </a:cubicBezTo>
                <a:cubicBezTo>
                  <a:pt x="2" y="247"/>
                  <a:pt x="6" y="302"/>
                  <a:pt x="16" y="355"/>
                </a:cubicBezTo>
                <a:cubicBezTo>
                  <a:pt x="26" y="405"/>
                  <a:pt x="41" y="470"/>
                  <a:pt x="74" y="511"/>
                </a:cubicBezTo>
                <a:cubicBezTo>
                  <a:pt x="91" y="532"/>
                  <a:pt x="109" y="539"/>
                  <a:pt x="129" y="520"/>
                </a:cubicBezTo>
                <a:cubicBezTo>
                  <a:pt x="164" y="487"/>
                  <a:pt x="185" y="417"/>
                  <a:pt x="203" y="375"/>
                </a:cubicBezTo>
                <a:cubicBezTo>
                  <a:pt x="245" y="275"/>
                  <a:pt x="288" y="169"/>
                  <a:pt x="317" y="64"/>
                </a:cubicBezTo>
                <a:cubicBezTo>
                  <a:pt x="320" y="52"/>
                  <a:pt x="325" y="-7"/>
                  <a:pt x="342" y="1"/>
                </a:cubicBezTo>
                <a:cubicBezTo>
                  <a:pt x="345" y="8"/>
                  <a:pt x="347" y="15"/>
                  <a:pt x="350" y="22"/>
                </a:cubicBezTo>
              </a:path>
              <a:path w="2199" h="549" extrusionOk="0">
                <a:moveTo>
                  <a:pt x="793" y="108"/>
                </a:moveTo>
                <a:cubicBezTo>
                  <a:pt x="825" y="87"/>
                  <a:pt x="860" y="73"/>
                  <a:pt x="879" y="38"/>
                </a:cubicBezTo>
                <a:cubicBezTo>
                  <a:pt x="888" y="31"/>
                  <a:pt x="891" y="28"/>
                  <a:pt x="887" y="19"/>
                </a:cubicBezTo>
                <a:cubicBezTo>
                  <a:pt x="866" y="-1"/>
                  <a:pt x="857" y="-3"/>
                  <a:pt x="820" y="5"/>
                </a:cubicBezTo>
                <a:cubicBezTo>
                  <a:pt x="740" y="22"/>
                  <a:pt x="661" y="54"/>
                  <a:pt x="588" y="91"/>
                </a:cubicBezTo>
                <a:cubicBezTo>
                  <a:pt x="563" y="104"/>
                  <a:pt x="550" y="113"/>
                  <a:pt x="533" y="134"/>
                </a:cubicBezTo>
                <a:cubicBezTo>
                  <a:pt x="547" y="155"/>
                  <a:pt x="558" y="169"/>
                  <a:pt x="583" y="183"/>
                </a:cubicBezTo>
                <a:cubicBezTo>
                  <a:pt x="603" y="195"/>
                  <a:pt x="625" y="205"/>
                  <a:pt x="619" y="233"/>
                </a:cubicBezTo>
                <a:cubicBezTo>
                  <a:pt x="612" y="265"/>
                  <a:pt x="573" y="302"/>
                  <a:pt x="554" y="327"/>
                </a:cubicBezTo>
                <a:cubicBezTo>
                  <a:pt x="527" y="361"/>
                  <a:pt x="488" y="397"/>
                  <a:pt x="478" y="441"/>
                </a:cubicBezTo>
                <a:cubicBezTo>
                  <a:pt x="468" y="481"/>
                  <a:pt x="499" y="506"/>
                  <a:pt x="532" y="521"/>
                </a:cubicBezTo>
                <a:cubicBezTo>
                  <a:pt x="590" y="548"/>
                  <a:pt x="653" y="553"/>
                  <a:pt x="716" y="548"/>
                </a:cubicBezTo>
                <a:cubicBezTo>
                  <a:pt x="732" y="546"/>
                  <a:pt x="747" y="543"/>
                  <a:pt x="763" y="541"/>
                </a:cubicBezTo>
              </a:path>
              <a:path w="2199" h="549" extrusionOk="0">
                <a:moveTo>
                  <a:pt x="1400" y="110"/>
                </a:moveTo>
                <a:cubicBezTo>
                  <a:pt x="1386" y="95"/>
                  <a:pt x="1379" y="80"/>
                  <a:pt x="1350" y="82"/>
                </a:cubicBezTo>
                <a:cubicBezTo>
                  <a:pt x="1295" y="86"/>
                  <a:pt x="1252" y="114"/>
                  <a:pt x="1206" y="142"/>
                </a:cubicBezTo>
                <a:cubicBezTo>
                  <a:pt x="1149" y="176"/>
                  <a:pt x="1097" y="215"/>
                  <a:pt x="1065" y="275"/>
                </a:cubicBezTo>
                <a:cubicBezTo>
                  <a:pt x="1050" y="304"/>
                  <a:pt x="1028" y="366"/>
                  <a:pt x="1051" y="398"/>
                </a:cubicBezTo>
                <a:cubicBezTo>
                  <a:pt x="1079" y="436"/>
                  <a:pt x="1154" y="451"/>
                  <a:pt x="1197" y="449"/>
                </a:cubicBezTo>
                <a:cubicBezTo>
                  <a:pt x="1253" y="446"/>
                  <a:pt x="1306" y="423"/>
                  <a:pt x="1358" y="404"/>
                </a:cubicBezTo>
              </a:path>
              <a:path w="2199" h="549" extrusionOk="0">
                <a:moveTo>
                  <a:pt x="1750" y="70"/>
                </a:moveTo>
                <a:cubicBezTo>
                  <a:pt x="1732" y="123"/>
                  <a:pt x="1706" y="174"/>
                  <a:pt x="1688" y="227"/>
                </a:cubicBezTo>
                <a:cubicBezTo>
                  <a:pt x="1668" y="287"/>
                  <a:pt x="1662" y="336"/>
                  <a:pt x="1674" y="397"/>
                </a:cubicBezTo>
                <a:cubicBezTo>
                  <a:pt x="1680" y="426"/>
                  <a:pt x="1682" y="471"/>
                  <a:pt x="1708" y="490"/>
                </a:cubicBezTo>
                <a:cubicBezTo>
                  <a:pt x="1712" y="492"/>
                  <a:pt x="1717" y="494"/>
                  <a:pt x="1721" y="496"/>
                </a:cubicBezTo>
              </a:path>
              <a:path w="2199" h="549" extrusionOk="0">
                <a:moveTo>
                  <a:pt x="1486" y="153"/>
                </a:moveTo>
                <a:cubicBezTo>
                  <a:pt x="1529" y="128"/>
                  <a:pt x="1576" y="118"/>
                  <a:pt x="1625" y="107"/>
                </a:cubicBezTo>
                <a:cubicBezTo>
                  <a:pt x="1707" y="89"/>
                  <a:pt x="1799" y="76"/>
                  <a:pt x="1883" y="72"/>
                </a:cubicBezTo>
                <a:cubicBezTo>
                  <a:pt x="1970" y="67"/>
                  <a:pt x="2060" y="73"/>
                  <a:pt x="2147" y="74"/>
                </a:cubicBezTo>
                <a:cubicBezTo>
                  <a:pt x="2164" y="74"/>
                  <a:pt x="2181" y="74"/>
                  <a:pt x="2198" y="74"/>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535" name="Comment 7"/>
          <p:cNvSpPr>
            <a:spLocks noRot="1" noChangeAspect="1" noEditPoints="1" noChangeArrowheads="1" noChangeShapeType="1" noTextEdit="1"/>
          </p:cNvSpPr>
          <p:nvPr/>
        </p:nvSpPr>
        <p:spPr bwMode="auto">
          <a:xfrm>
            <a:off x="6767513" y="5541963"/>
            <a:ext cx="1331912" cy="555625"/>
          </a:xfrm>
          <a:custGeom>
            <a:avLst/>
            <a:gdLst>
              <a:gd name="T0" fmla="*/ 2147483647 w 3698"/>
              <a:gd name="T1" fmla="*/ 2147483647 h 1540"/>
              <a:gd name="T2" fmla="*/ 2147483647 w 3698"/>
              <a:gd name="T3" fmla="*/ 2147483647 h 1540"/>
              <a:gd name="T4" fmla="*/ 2147483647 w 3698"/>
              <a:gd name="T5" fmla="*/ 2147483647 h 1540"/>
              <a:gd name="T6" fmla="*/ 2147483647 w 3698"/>
              <a:gd name="T7" fmla="*/ 2147483647 h 1540"/>
              <a:gd name="T8" fmla="*/ 2147483647 w 3698"/>
              <a:gd name="T9" fmla="*/ 2147483647 h 1540"/>
              <a:gd name="T10" fmla="*/ 2147483647 w 3698"/>
              <a:gd name="T11" fmla="*/ 0 h 1540"/>
              <a:gd name="T12" fmla="*/ 2147483647 w 3698"/>
              <a:gd name="T13" fmla="*/ 2147483647 h 1540"/>
              <a:gd name="T14" fmla="*/ 2147483647 w 3698"/>
              <a:gd name="T15" fmla="*/ 2147483647 h 1540"/>
              <a:gd name="T16" fmla="*/ 2147483647 w 3698"/>
              <a:gd name="T17" fmla="*/ 2147483647 h 1540"/>
              <a:gd name="T18" fmla="*/ 2147483647 w 3698"/>
              <a:gd name="T19" fmla="*/ 2147483647 h 1540"/>
              <a:gd name="T20" fmla="*/ 2147483647 w 3698"/>
              <a:gd name="T21" fmla="*/ 2147483647 h 1540"/>
              <a:gd name="T22" fmla="*/ 2147483647 w 3698"/>
              <a:gd name="T23" fmla="*/ 2147483647 h 1540"/>
              <a:gd name="T24" fmla="*/ 2147483647 w 3698"/>
              <a:gd name="T25" fmla="*/ 2147483647 h 1540"/>
              <a:gd name="T26" fmla="*/ 2147483647 w 3698"/>
              <a:gd name="T27" fmla="*/ 2147483647 h 1540"/>
              <a:gd name="T28" fmla="*/ 2147483647 w 3698"/>
              <a:gd name="T29" fmla="*/ 2147483647 h 1540"/>
              <a:gd name="T30" fmla="*/ 2147483647 w 3698"/>
              <a:gd name="T31" fmla="*/ 2147483647 h 1540"/>
              <a:gd name="T32" fmla="*/ 2147483647 w 3698"/>
              <a:gd name="T33" fmla="*/ 2147483647 h 1540"/>
              <a:gd name="T34" fmla="*/ 2147483647 w 3698"/>
              <a:gd name="T35" fmla="*/ 2147483647 h 1540"/>
              <a:gd name="T36" fmla="*/ 2147483647 w 3698"/>
              <a:gd name="T37" fmla="*/ 2147483647 h 1540"/>
              <a:gd name="T38" fmla="*/ 2147483647 w 3698"/>
              <a:gd name="T39" fmla="*/ 2147483647 h 1540"/>
              <a:gd name="T40" fmla="*/ 2147483647 w 3698"/>
              <a:gd name="T41" fmla="*/ 2147483647 h 1540"/>
              <a:gd name="T42" fmla="*/ 2147483647 w 3698"/>
              <a:gd name="T43" fmla="*/ 2147483647 h 1540"/>
              <a:gd name="T44" fmla="*/ 2147483647 w 3698"/>
              <a:gd name="T45" fmla="*/ 2147483647 h 1540"/>
              <a:gd name="T46" fmla="*/ 2147483647 w 3698"/>
              <a:gd name="T47" fmla="*/ 2147483647 h 15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98"/>
              <a:gd name="T73" fmla="*/ 0 h 1540"/>
              <a:gd name="T74" fmla="*/ 3698 w 3698"/>
              <a:gd name="T75" fmla="*/ 1540 h 15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98" h="1540" extrusionOk="0">
                <a:moveTo>
                  <a:pt x="96" y="247"/>
                </a:moveTo>
                <a:cubicBezTo>
                  <a:pt x="71" y="262"/>
                  <a:pt x="43" y="277"/>
                  <a:pt x="16" y="286"/>
                </a:cubicBezTo>
                <a:cubicBezTo>
                  <a:pt x="11" y="288"/>
                  <a:pt x="6" y="289"/>
                  <a:pt x="1" y="291"/>
                </a:cubicBezTo>
                <a:cubicBezTo>
                  <a:pt x="2" y="260"/>
                  <a:pt x="14" y="233"/>
                  <a:pt x="25" y="203"/>
                </a:cubicBezTo>
                <a:cubicBezTo>
                  <a:pt x="42" y="156"/>
                  <a:pt x="55" y="107"/>
                  <a:pt x="76" y="62"/>
                </a:cubicBezTo>
                <a:cubicBezTo>
                  <a:pt x="83" y="46"/>
                  <a:pt x="102" y="-5"/>
                  <a:pt x="128" y="0"/>
                </a:cubicBezTo>
                <a:cubicBezTo>
                  <a:pt x="159" y="6"/>
                  <a:pt x="193" y="63"/>
                  <a:pt x="210" y="84"/>
                </a:cubicBezTo>
                <a:cubicBezTo>
                  <a:pt x="264" y="151"/>
                  <a:pt x="315" y="218"/>
                  <a:pt x="395" y="256"/>
                </a:cubicBezTo>
                <a:cubicBezTo>
                  <a:pt x="443" y="279"/>
                  <a:pt x="474" y="276"/>
                  <a:pt x="525" y="275"/>
                </a:cubicBezTo>
              </a:path>
              <a:path w="3698" h="1540" extrusionOk="0">
                <a:moveTo>
                  <a:pt x="115" y="119"/>
                </a:moveTo>
                <a:cubicBezTo>
                  <a:pt x="128" y="152"/>
                  <a:pt x="134" y="190"/>
                  <a:pt x="152" y="223"/>
                </a:cubicBezTo>
                <a:cubicBezTo>
                  <a:pt x="362" y="613"/>
                  <a:pt x="649" y="1053"/>
                  <a:pt x="1011" y="1312"/>
                </a:cubicBezTo>
                <a:cubicBezTo>
                  <a:pt x="1415" y="1602"/>
                  <a:pt x="1949" y="1599"/>
                  <a:pt x="2392" y="1395"/>
                </a:cubicBezTo>
                <a:cubicBezTo>
                  <a:pt x="2816" y="1200"/>
                  <a:pt x="3104" y="827"/>
                  <a:pt x="3420" y="499"/>
                </a:cubicBezTo>
                <a:cubicBezTo>
                  <a:pt x="3464" y="453"/>
                  <a:pt x="3575" y="375"/>
                  <a:pt x="3591" y="308"/>
                </a:cubicBezTo>
                <a:cubicBezTo>
                  <a:pt x="3597" y="281"/>
                  <a:pt x="3588" y="276"/>
                  <a:pt x="3580" y="250"/>
                </a:cubicBezTo>
                <a:cubicBezTo>
                  <a:pt x="3563" y="240"/>
                  <a:pt x="3557" y="237"/>
                  <a:pt x="3544" y="236"/>
                </a:cubicBezTo>
              </a:path>
              <a:path w="3698" h="1540" extrusionOk="0">
                <a:moveTo>
                  <a:pt x="3265" y="292"/>
                </a:moveTo>
                <a:cubicBezTo>
                  <a:pt x="3242" y="299"/>
                  <a:pt x="3221" y="301"/>
                  <a:pt x="3197" y="303"/>
                </a:cubicBezTo>
                <a:cubicBezTo>
                  <a:pt x="3243" y="272"/>
                  <a:pt x="3290" y="253"/>
                  <a:pt x="3341" y="231"/>
                </a:cubicBezTo>
                <a:cubicBezTo>
                  <a:pt x="3417" y="198"/>
                  <a:pt x="3493" y="165"/>
                  <a:pt x="3571" y="137"/>
                </a:cubicBezTo>
                <a:cubicBezTo>
                  <a:pt x="3603" y="125"/>
                  <a:pt x="3672" y="93"/>
                  <a:pt x="3692" y="141"/>
                </a:cubicBezTo>
                <a:cubicBezTo>
                  <a:pt x="3710" y="185"/>
                  <a:pt x="3681" y="267"/>
                  <a:pt x="3667" y="308"/>
                </a:cubicBezTo>
                <a:cubicBezTo>
                  <a:pt x="3646" y="372"/>
                  <a:pt x="3620" y="431"/>
                  <a:pt x="3601" y="495"/>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142072194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AB9335BE-1DE9-4A4E-BA1F-5E8F184570BF}" type="slidenum">
              <a:rPr lang="en-US" sz="1400" b="0">
                <a:solidFill>
                  <a:srgbClr val="000000"/>
                </a:solidFill>
                <a:cs typeface="Arial" charset="0"/>
              </a:rPr>
              <a:pPr eaLnBrk="1" hangingPunct="1"/>
              <a:t>42</a:t>
            </a:fld>
            <a:endParaRPr lang="en-US" sz="1400" b="0">
              <a:solidFill>
                <a:srgbClr val="000000"/>
              </a:solidFill>
              <a:cs typeface="Arial" charset="0"/>
            </a:endParaRPr>
          </a:p>
        </p:txBody>
      </p:sp>
      <p:sp>
        <p:nvSpPr>
          <p:cNvPr id="152578" name="Rectangle 2"/>
          <p:cNvSpPr>
            <a:spLocks noGrp="1" noChangeArrowheads="1"/>
          </p:cNvSpPr>
          <p:nvPr>
            <p:ph type="title"/>
          </p:nvPr>
        </p:nvSpPr>
        <p:spPr/>
        <p:txBody>
          <a:bodyPr>
            <a:normAutofit fontScale="90000"/>
          </a:bodyPr>
          <a:lstStyle/>
          <a:p>
            <a:pPr eaLnBrk="1" hangingPunct="1"/>
            <a:r>
              <a:rPr lang="en-US" sz="4000">
                <a:latin typeface="Arial" charset="0"/>
              </a:rPr>
              <a:t>Geometry of SVD in row and column spaces</a:t>
            </a:r>
          </a:p>
        </p:txBody>
      </p:sp>
      <p:sp>
        <p:nvSpPr>
          <p:cNvPr id="152579" name="Rectangle 3"/>
          <p:cNvSpPr>
            <a:spLocks noGrp="1" noChangeArrowheads="1"/>
          </p:cNvSpPr>
          <p:nvPr>
            <p:ph type="body" idx="1"/>
          </p:nvPr>
        </p:nvSpPr>
        <p:spPr>
          <a:xfrm>
            <a:off x="457200" y="1524000"/>
            <a:ext cx="5867400" cy="5029200"/>
          </a:xfrm>
        </p:spPr>
        <p:txBody>
          <a:bodyPr>
            <a:normAutofit lnSpcReduction="10000"/>
          </a:bodyPr>
          <a:lstStyle/>
          <a:p>
            <a:pPr eaLnBrk="1" hangingPunct="1">
              <a:lnSpc>
                <a:spcPct val="90000"/>
              </a:lnSpc>
            </a:pPr>
            <a:r>
              <a:rPr lang="en-US" sz="2000">
                <a:latin typeface="Arial" charset="0"/>
              </a:rPr>
              <a:t>Row space</a:t>
            </a:r>
          </a:p>
          <a:p>
            <a:pPr lvl="1" eaLnBrk="1" hangingPunct="1">
              <a:lnSpc>
                <a:spcPct val="90000"/>
              </a:lnSpc>
            </a:pPr>
            <a:r>
              <a:rPr lang="en-US" sz="2000" i="1">
                <a:latin typeface="Times New Roman" charset="0"/>
                <a:ea typeface="Arial" charset="0"/>
                <a:cs typeface="Arial" charset="0"/>
              </a:rPr>
              <a:t>s</a:t>
            </a:r>
            <a:r>
              <a:rPr lang="en-US" sz="2000" i="1" baseline="-25000">
                <a:latin typeface="Times New Roman" charset="0"/>
                <a:ea typeface="Arial" charset="0"/>
                <a:cs typeface="Arial" charset="0"/>
              </a:rPr>
              <a:t>i</a:t>
            </a:r>
            <a:r>
              <a:rPr lang="en-US" sz="2000" b="1" i="1">
                <a:latin typeface="Times New Roman" charset="0"/>
                <a:ea typeface="Arial" charset="0"/>
                <a:cs typeface="Arial" charset="0"/>
              </a:rPr>
              <a:t>u</a:t>
            </a:r>
            <a:r>
              <a:rPr lang="en-US" sz="2000" i="1" baseline="-25000">
                <a:latin typeface="Times New Roman" charset="0"/>
                <a:ea typeface="Arial" charset="0"/>
                <a:cs typeface="Arial" charset="0"/>
              </a:rPr>
              <a:t>i </a:t>
            </a:r>
            <a:r>
              <a:rPr lang="en-US" sz="2000">
                <a:latin typeface="Arial" charset="0"/>
                <a:ea typeface="Arial" charset="0"/>
                <a:cs typeface="Arial" charset="0"/>
              </a:rPr>
              <a:t>gives coordinates for row vectors along unit vector </a:t>
            </a:r>
            <a:r>
              <a:rPr lang="en-US" sz="2000" b="1" i="1">
                <a:latin typeface="Times New Roman" charset="0"/>
                <a:ea typeface="Arial" charset="0"/>
                <a:cs typeface="Arial" charset="0"/>
              </a:rPr>
              <a:t>v</a:t>
            </a:r>
            <a:r>
              <a:rPr lang="en-US" sz="2000" i="1" baseline="-25000">
                <a:latin typeface="Times New Roman" charset="0"/>
                <a:ea typeface="Arial" charset="0"/>
                <a:cs typeface="Arial" charset="0"/>
              </a:rPr>
              <a:t>i</a:t>
            </a:r>
            <a:endParaRPr lang="en-US" sz="2000">
              <a:latin typeface="Arial" charset="0"/>
              <a:ea typeface="Arial" charset="0"/>
              <a:cs typeface="Arial" charset="0"/>
            </a:endParaRPr>
          </a:p>
          <a:p>
            <a:pPr lvl="1" eaLnBrk="1" hangingPunct="1">
              <a:lnSpc>
                <a:spcPct val="90000"/>
              </a:lnSpc>
            </a:pPr>
            <a:r>
              <a:rPr lang="en-US" sz="2000" b="1" i="1">
                <a:latin typeface="Times New Roman" charset="0"/>
                <a:ea typeface="Arial" charset="0"/>
                <a:cs typeface="Arial" charset="0"/>
              </a:rPr>
              <a:t>v</a:t>
            </a:r>
            <a:r>
              <a:rPr lang="en-US" sz="2000" i="1" baseline="-25000">
                <a:latin typeface="Times New Roman" charset="0"/>
                <a:ea typeface="Arial" charset="0"/>
                <a:cs typeface="Arial" charset="0"/>
              </a:rPr>
              <a:t>i</a:t>
            </a:r>
            <a:r>
              <a:rPr lang="en-US" sz="2000" b="1" i="1">
                <a:latin typeface="Times New Roman" charset="0"/>
                <a:ea typeface="Arial" charset="0"/>
                <a:cs typeface="Arial" charset="0"/>
              </a:rPr>
              <a:t> </a:t>
            </a:r>
            <a:r>
              <a:rPr lang="en-US" sz="2000">
                <a:latin typeface="Arial" charset="0"/>
                <a:ea typeface="Arial" charset="0"/>
                <a:cs typeface="Arial" charset="0"/>
              </a:rPr>
              <a:t>gives coordinates for row space basis vectors along unit vector </a:t>
            </a:r>
            <a:r>
              <a:rPr lang="en-US" sz="2000" b="1" i="1">
                <a:latin typeface="Times New Roman" charset="0"/>
                <a:ea typeface="Arial" charset="0"/>
                <a:cs typeface="Arial" charset="0"/>
              </a:rPr>
              <a:t>v</a:t>
            </a:r>
            <a:r>
              <a:rPr lang="en-US" sz="2000" i="1" baseline="-25000">
                <a:latin typeface="Times New Roman" charset="0"/>
                <a:ea typeface="Arial" charset="0"/>
                <a:cs typeface="Arial" charset="0"/>
              </a:rPr>
              <a:t>i</a:t>
            </a:r>
            <a:endParaRPr lang="en-US" sz="2000">
              <a:latin typeface="Arial" charset="0"/>
              <a:ea typeface="Arial" charset="0"/>
              <a:cs typeface="Arial" charset="0"/>
            </a:endParaRPr>
          </a:p>
          <a:p>
            <a:pPr eaLnBrk="1" hangingPunct="1">
              <a:lnSpc>
                <a:spcPct val="90000"/>
              </a:lnSpc>
            </a:pPr>
            <a:r>
              <a:rPr lang="en-US" sz="2000">
                <a:latin typeface="Arial" charset="0"/>
              </a:rPr>
              <a:t>Column space</a:t>
            </a:r>
          </a:p>
          <a:p>
            <a:pPr lvl="1" eaLnBrk="1" hangingPunct="1">
              <a:lnSpc>
                <a:spcPct val="90000"/>
              </a:lnSpc>
            </a:pPr>
            <a:r>
              <a:rPr lang="en-US" sz="2000" i="1">
                <a:latin typeface="Times New Roman" charset="0"/>
                <a:ea typeface="Arial" charset="0"/>
                <a:cs typeface="Arial" charset="0"/>
              </a:rPr>
              <a:t>s</a:t>
            </a:r>
            <a:r>
              <a:rPr lang="en-US" sz="2000" i="1" baseline="-25000">
                <a:latin typeface="Times New Roman" charset="0"/>
                <a:ea typeface="Arial" charset="0"/>
                <a:cs typeface="Arial" charset="0"/>
              </a:rPr>
              <a:t>i</a:t>
            </a:r>
            <a:r>
              <a:rPr lang="en-US" sz="2000" b="1" i="1">
                <a:latin typeface="Times New Roman" charset="0"/>
                <a:ea typeface="Arial" charset="0"/>
                <a:cs typeface="Arial" charset="0"/>
              </a:rPr>
              <a:t>v</a:t>
            </a:r>
            <a:r>
              <a:rPr lang="en-US" sz="2000" i="1" baseline="-25000">
                <a:latin typeface="Times New Roman" charset="0"/>
                <a:ea typeface="Arial" charset="0"/>
                <a:cs typeface="Arial" charset="0"/>
              </a:rPr>
              <a:t>i </a:t>
            </a:r>
            <a:r>
              <a:rPr lang="en-US" sz="2000">
                <a:latin typeface="Arial" charset="0"/>
                <a:ea typeface="Arial" charset="0"/>
                <a:cs typeface="Arial" charset="0"/>
              </a:rPr>
              <a:t>gives coordinates for column vectors along unit vector </a:t>
            </a:r>
            <a:r>
              <a:rPr lang="en-US" sz="2000" b="1" i="1">
                <a:latin typeface="Times New Roman" charset="0"/>
                <a:ea typeface="Arial" charset="0"/>
                <a:cs typeface="Arial" charset="0"/>
              </a:rPr>
              <a:t>u</a:t>
            </a:r>
            <a:r>
              <a:rPr lang="en-US" sz="2000" i="1" baseline="-25000">
                <a:latin typeface="Times New Roman" charset="0"/>
                <a:ea typeface="Arial" charset="0"/>
                <a:cs typeface="Arial" charset="0"/>
              </a:rPr>
              <a:t>i</a:t>
            </a:r>
            <a:endParaRPr lang="en-US" sz="2000">
              <a:latin typeface="Arial" charset="0"/>
              <a:ea typeface="Arial" charset="0"/>
              <a:cs typeface="Arial" charset="0"/>
            </a:endParaRPr>
          </a:p>
          <a:p>
            <a:pPr lvl="1" eaLnBrk="1" hangingPunct="1">
              <a:lnSpc>
                <a:spcPct val="90000"/>
              </a:lnSpc>
            </a:pPr>
            <a:r>
              <a:rPr lang="en-US" sz="2000" b="1" i="1">
                <a:latin typeface="Times New Roman" charset="0"/>
                <a:ea typeface="Arial" charset="0"/>
                <a:cs typeface="Arial" charset="0"/>
              </a:rPr>
              <a:t>u</a:t>
            </a:r>
            <a:r>
              <a:rPr lang="en-US" sz="2000" i="1" baseline="-25000">
                <a:latin typeface="Times New Roman" charset="0"/>
                <a:ea typeface="Arial" charset="0"/>
                <a:cs typeface="Arial" charset="0"/>
              </a:rPr>
              <a:t>i</a:t>
            </a:r>
            <a:r>
              <a:rPr lang="en-US" sz="2000" b="1" i="1">
                <a:latin typeface="Times New Roman" charset="0"/>
                <a:ea typeface="Arial" charset="0"/>
                <a:cs typeface="Arial" charset="0"/>
              </a:rPr>
              <a:t> </a:t>
            </a:r>
            <a:r>
              <a:rPr lang="en-US" sz="2000">
                <a:latin typeface="Arial" charset="0"/>
                <a:ea typeface="Arial" charset="0"/>
                <a:cs typeface="Arial" charset="0"/>
              </a:rPr>
              <a:t>gives coordinates for column space basis vectors along unit vector </a:t>
            </a:r>
            <a:r>
              <a:rPr lang="en-US" sz="2000" b="1" i="1">
                <a:latin typeface="Times New Roman" charset="0"/>
                <a:ea typeface="Arial" charset="0"/>
                <a:cs typeface="Arial" charset="0"/>
              </a:rPr>
              <a:t>u</a:t>
            </a:r>
            <a:r>
              <a:rPr lang="en-US" sz="2000" i="1" baseline="-25000">
                <a:latin typeface="Times New Roman" charset="0"/>
                <a:ea typeface="Arial" charset="0"/>
                <a:cs typeface="Arial" charset="0"/>
              </a:rPr>
              <a:t>i</a:t>
            </a:r>
          </a:p>
          <a:p>
            <a:pPr eaLnBrk="1" hangingPunct="1">
              <a:lnSpc>
                <a:spcPct val="90000"/>
              </a:lnSpc>
            </a:pPr>
            <a:r>
              <a:rPr lang="en-US" sz="2000">
                <a:latin typeface="Arial" charset="0"/>
              </a:rPr>
              <a:t>Along the directions </a:t>
            </a:r>
            <a:r>
              <a:rPr lang="en-US" sz="2000" b="1" i="1">
                <a:latin typeface="Times New Roman" charset="0"/>
              </a:rPr>
              <a:t>v</a:t>
            </a:r>
            <a:r>
              <a:rPr lang="en-US" sz="2000" i="1" baseline="-25000">
                <a:latin typeface="Times New Roman" charset="0"/>
              </a:rPr>
              <a:t>i</a:t>
            </a:r>
            <a:r>
              <a:rPr lang="en-US" sz="2000">
                <a:latin typeface="Arial" charset="0"/>
              </a:rPr>
              <a:t> and </a:t>
            </a:r>
            <a:r>
              <a:rPr lang="en-US" sz="2000" b="1" i="1">
                <a:latin typeface="Times New Roman" charset="0"/>
              </a:rPr>
              <a:t>u</a:t>
            </a:r>
            <a:r>
              <a:rPr lang="en-US" sz="2000" i="1" baseline="-25000">
                <a:latin typeface="Times New Roman" charset="0"/>
              </a:rPr>
              <a:t>i</a:t>
            </a:r>
            <a:r>
              <a:rPr lang="en-US" sz="2000">
                <a:latin typeface="Arial" charset="0"/>
              </a:rPr>
              <a:t>, these two spaces look pretty much the same!</a:t>
            </a:r>
          </a:p>
          <a:p>
            <a:pPr lvl="1" eaLnBrk="1" hangingPunct="1">
              <a:lnSpc>
                <a:spcPct val="90000"/>
              </a:lnSpc>
            </a:pPr>
            <a:r>
              <a:rPr lang="en-US" sz="2000">
                <a:latin typeface="Arial" charset="0"/>
                <a:ea typeface="Arial" charset="0"/>
                <a:cs typeface="Arial" charset="0"/>
              </a:rPr>
              <a:t>Up to scale factors </a:t>
            </a:r>
            <a:r>
              <a:rPr lang="en-US" sz="2000" i="1">
                <a:latin typeface="Times New Roman" charset="0"/>
                <a:ea typeface="Arial" charset="0"/>
                <a:cs typeface="Arial" charset="0"/>
              </a:rPr>
              <a:t>s</a:t>
            </a:r>
            <a:r>
              <a:rPr lang="en-US" sz="2000" i="1" baseline="-25000">
                <a:latin typeface="Times New Roman" charset="0"/>
                <a:ea typeface="Arial" charset="0"/>
                <a:cs typeface="Arial" charset="0"/>
              </a:rPr>
              <a:t>i</a:t>
            </a:r>
            <a:endParaRPr lang="en-US" sz="2000">
              <a:latin typeface="Arial" charset="0"/>
              <a:ea typeface="Arial" charset="0"/>
              <a:cs typeface="Arial" charset="0"/>
            </a:endParaRPr>
          </a:p>
          <a:p>
            <a:pPr lvl="1" eaLnBrk="1" hangingPunct="1">
              <a:lnSpc>
                <a:spcPct val="90000"/>
              </a:lnSpc>
            </a:pPr>
            <a:r>
              <a:rPr lang="en-US" sz="2000">
                <a:latin typeface="Arial" charset="0"/>
                <a:ea typeface="Arial" charset="0"/>
                <a:cs typeface="Arial" charset="0"/>
              </a:rPr>
              <a:t>Switch row/column vectors and row/column space basis vectors</a:t>
            </a:r>
          </a:p>
          <a:p>
            <a:pPr lvl="1" eaLnBrk="1" hangingPunct="1">
              <a:lnSpc>
                <a:spcPct val="90000"/>
              </a:lnSpc>
            </a:pPr>
            <a:r>
              <a:rPr lang="en-US" sz="2400" b="1">
                <a:latin typeface="Arial" charset="0"/>
                <a:ea typeface="Arial" charset="0"/>
                <a:cs typeface="Arial" charset="0"/>
              </a:rPr>
              <a:t>Biplot....</a:t>
            </a:r>
          </a:p>
        </p:txBody>
      </p:sp>
      <p:graphicFrame>
        <p:nvGraphicFramePr>
          <p:cNvPr id="152580" name="Object 2"/>
          <p:cNvGraphicFramePr>
            <a:graphicFrameLocks noChangeAspect="1"/>
          </p:cNvGraphicFramePr>
          <p:nvPr/>
        </p:nvGraphicFramePr>
        <p:xfrm>
          <a:off x="6597650" y="1600200"/>
          <a:ext cx="2165350" cy="658813"/>
        </p:xfrm>
        <a:graphic>
          <a:graphicData uri="http://schemas.openxmlformats.org/presentationml/2006/ole">
            <mc:AlternateContent xmlns:mc="http://schemas.openxmlformats.org/markup-compatibility/2006">
              <mc:Choice xmlns:v="urn:schemas-microsoft-com:vml" Requires="v">
                <p:oleObj spid="_x0000_s84039" name="Equation" r:id="rId4" imgW="749300" imgH="228600" progId="Equation.DSMT4">
                  <p:embed/>
                </p:oleObj>
              </mc:Choice>
              <mc:Fallback>
                <p:oleObj name="Equation" r:id="rId4" imgW="749300" imgH="228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7650" y="1600200"/>
                        <a:ext cx="2165350" cy="6588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52581" name="Object 3"/>
          <p:cNvGraphicFramePr>
            <a:graphicFrameLocks noChangeAspect="1"/>
          </p:cNvGraphicFramePr>
          <p:nvPr/>
        </p:nvGraphicFramePr>
        <p:xfrm>
          <a:off x="6762750" y="2559050"/>
          <a:ext cx="1835150" cy="622300"/>
        </p:xfrm>
        <a:graphic>
          <a:graphicData uri="http://schemas.openxmlformats.org/presentationml/2006/ole">
            <mc:AlternateContent xmlns:mc="http://schemas.openxmlformats.org/markup-compatibility/2006">
              <mc:Choice xmlns:v="urn:schemas-microsoft-com:vml" Requires="v">
                <p:oleObj spid="_x0000_s84040" name="Equation" r:id="rId6" imgW="634449" imgH="215713" progId="Equation.DSMT4">
                  <p:embed/>
                </p:oleObj>
              </mc:Choice>
              <mc:Fallback>
                <p:oleObj name="Equation" r:id="rId6" imgW="634449" imgH="215713"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2750" y="2559050"/>
                        <a:ext cx="1835150" cy="622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52582" name="Object 4"/>
          <p:cNvGraphicFramePr>
            <a:graphicFrameLocks noChangeAspect="1"/>
          </p:cNvGraphicFramePr>
          <p:nvPr/>
        </p:nvGraphicFramePr>
        <p:xfrm>
          <a:off x="6443663" y="3429000"/>
          <a:ext cx="2386012" cy="695325"/>
        </p:xfrm>
        <a:graphic>
          <a:graphicData uri="http://schemas.openxmlformats.org/presentationml/2006/ole">
            <mc:AlternateContent xmlns:mc="http://schemas.openxmlformats.org/markup-compatibility/2006">
              <mc:Choice xmlns:v="urn:schemas-microsoft-com:vml" Requires="v">
                <p:oleObj spid="_x0000_s84041" name="Equation" r:id="rId8" imgW="825500" imgH="241300" progId="Equation.DSMT4">
                  <p:embed/>
                </p:oleObj>
              </mc:Choice>
              <mc:Fallback>
                <p:oleObj name="Equation" r:id="rId8" imgW="825500" imgH="2413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3663" y="3429000"/>
                        <a:ext cx="2386012" cy="695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52583" name="Object 5"/>
          <p:cNvGraphicFramePr>
            <a:graphicFrameLocks noChangeAspect="1"/>
          </p:cNvGraphicFramePr>
          <p:nvPr/>
        </p:nvGraphicFramePr>
        <p:xfrm>
          <a:off x="6735763" y="4405313"/>
          <a:ext cx="1798637" cy="622300"/>
        </p:xfrm>
        <a:graphic>
          <a:graphicData uri="http://schemas.openxmlformats.org/presentationml/2006/ole">
            <mc:AlternateContent xmlns:mc="http://schemas.openxmlformats.org/markup-compatibility/2006">
              <mc:Choice xmlns:v="urn:schemas-microsoft-com:vml" Requires="v">
                <p:oleObj spid="_x0000_s84042" name="Equation" r:id="rId10" imgW="622030" imgH="215806" progId="Equation.3">
                  <p:embed/>
                </p:oleObj>
              </mc:Choice>
              <mc:Fallback>
                <p:oleObj name="Equation" r:id="rId10" imgW="622030" imgH="215806"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35763" y="4405313"/>
                        <a:ext cx="1798637" cy="622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52584" name="Comment 8"/>
          <p:cNvSpPr>
            <a:spLocks noRot="1" noChangeAspect="1" noEditPoints="1" noChangeArrowheads="1" noChangeShapeType="1" noTextEdit="1"/>
          </p:cNvSpPr>
          <p:nvPr/>
        </p:nvSpPr>
        <p:spPr bwMode="auto">
          <a:xfrm>
            <a:off x="2465388" y="2517775"/>
            <a:ext cx="355600" cy="49213"/>
          </a:xfrm>
          <a:custGeom>
            <a:avLst/>
            <a:gdLst>
              <a:gd name="T0" fmla="*/ 0 w 989"/>
              <a:gd name="T1" fmla="*/ 0 h 138"/>
              <a:gd name="T2" fmla="*/ 2147483647 w 989"/>
              <a:gd name="T3" fmla="*/ 2147483647 h 138"/>
              <a:gd name="T4" fmla="*/ 2147483647 w 989"/>
              <a:gd name="T5" fmla="*/ 2147483647 h 138"/>
              <a:gd name="T6" fmla="*/ 2147483647 w 989"/>
              <a:gd name="T7" fmla="*/ 2147483647 h 138"/>
              <a:gd name="T8" fmla="*/ 2147483647 w 989"/>
              <a:gd name="T9" fmla="*/ 2147483647 h 138"/>
              <a:gd name="T10" fmla="*/ 2147483647 w 989"/>
              <a:gd name="T11" fmla="*/ 2147483647 h 138"/>
              <a:gd name="T12" fmla="*/ 2147483647 w 989"/>
              <a:gd name="T13" fmla="*/ 2147483647 h 138"/>
              <a:gd name="T14" fmla="*/ 2147483647 w 989"/>
              <a:gd name="T15" fmla="*/ 2147483647 h 138"/>
              <a:gd name="T16" fmla="*/ 2147483647 w 989"/>
              <a:gd name="T17" fmla="*/ 2147483647 h 138"/>
              <a:gd name="T18" fmla="*/ 2147483647 w 989"/>
              <a:gd name="T19" fmla="*/ 2147483647 h 138"/>
              <a:gd name="T20" fmla="*/ 2147483647 w 989"/>
              <a:gd name="T21" fmla="*/ 2147483647 h 138"/>
              <a:gd name="T22" fmla="*/ 2147483647 w 989"/>
              <a:gd name="T23" fmla="*/ 2147483647 h 138"/>
              <a:gd name="T24" fmla="*/ 2147483647 w 989"/>
              <a:gd name="T25" fmla="*/ 2147483647 h 138"/>
              <a:gd name="T26" fmla="*/ 2147483647 w 989"/>
              <a:gd name="T27" fmla="*/ 2147483647 h 138"/>
              <a:gd name="T28" fmla="*/ 2147483647 w 989"/>
              <a:gd name="T29" fmla="*/ 2147483647 h 138"/>
              <a:gd name="T30" fmla="*/ 2147483647 w 989"/>
              <a:gd name="T31" fmla="*/ 2147483647 h 138"/>
              <a:gd name="T32" fmla="*/ 2147483647 w 989"/>
              <a:gd name="T33" fmla="*/ 2147483647 h 138"/>
              <a:gd name="T34" fmla="*/ 2147483647 w 989"/>
              <a:gd name="T35" fmla="*/ 2147483647 h 138"/>
              <a:gd name="T36" fmla="*/ 2147483647 w 989"/>
              <a:gd name="T37" fmla="*/ 2147483647 h 138"/>
              <a:gd name="T38" fmla="*/ 2147483647 w 989"/>
              <a:gd name="T39" fmla="*/ 2147483647 h 138"/>
              <a:gd name="T40" fmla="*/ 2147483647 w 989"/>
              <a:gd name="T41" fmla="*/ 2147483647 h 138"/>
              <a:gd name="T42" fmla="*/ 2147483647 w 989"/>
              <a:gd name="T43" fmla="*/ 2147483647 h 138"/>
              <a:gd name="T44" fmla="*/ 2147483647 w 989"/>
              <a:gd name="T45" fmla="*/ 2147483647 h 138"/>
              <a:gd name="T46" fmla="*/ 2147483647 w 989"/>
              <a:gd name="T47" fmla="*/ 2147483647 h 138"/>
              <a:gd name="T48" fmla="*/ 2147483647 w 989"/>
              <a:gd name="T49" fmla="*/ 2147483647 h 138"/>
              <a:gd name="T50" fmla="*/ 2147483647 w 989"/>
              <a:gd name="T51" fmla="*/ 2147483647 h 138"/>
              <a:gd name="T52" fmla="*/ 2147483647 w 989"/>
              <a:gd name="T53" fmla="*/ 2147483647 h 138"/>
              <a:gd name="T54" fmla="*/ 2147483647 w 989"/>
              <a:gd name="T55" fmla="*/ 2147483647 h 138"/>
              <a:gd name="T56" fmla="*/ 2147483647 w 989"/>
              <a:gd name="T57" fmla="*/ 2147483647 h 138"/>
              <a:gd name="T58" fmla="*/ 2147483647 w 989"/>
              <a:gd name="T59" fmla="*/ 2147483647 h 138"/>
              <a:gd name="T60" fmla="*/ 2147483647 w 989"/>
              <a:gd name="T61" fmla="*/ 2147483647 h 138"/>
              <a:gd name="T62" fmla="*/ 2147483647 w 989"/>
              <a:gd name="T63" fmla="*/ 2147483647 h 138"/>
              <a:gd name="T64" fmla="*/ 2147483647 w 989"/>
              <a:gd name="T65" fmla="*/ 2147483647 h 138"/>
              <a:gd name="T66" fmla="*/ 2147483647 w 989"/>
              <a:gd name="T67" fmla="*/ 2147483647 h 138"/>
              <a:gd name="T68" fmla="*/ 2147483647 w 989"/>
              <a:gd name="T69" fmla="*/ 2147483647 h 138"/>
              <a:gd name="T70" fmla="*/ 2147483647 w 989"/>
              <a:gd name="T71" fmla="*/ 2147483647 h 138"/>
              <a:gd name="T72" fmla="*/ 2147483647 w 989"/>
              <a:gd name="T73" fmla="*/ 2147483647 h 138"/>
              <a:gd name="T74" fmla="*/ 2147483647 w 989"/>
              <a:gd name="T75" fmla="*/ 2147483647 h 138"/>
              <a:gd name="T76" fmla="*/ 2147483647 w 989"/>
              <a:gd name="T77" fmla="*/ 2147483647 h 138"/>
              <a:gd name="T78" fmla="*/ 2147483647 w 989"/>
              <a:gd name="T79" fmla="*/ 2147483647 h 138"/>
              <a:gd name="T80" fmla="*/ 2147483647 w 989"/>
              <a:gd name="T81" fmla="*/ 2147483647 h 138"/>
              <a:gd name="T82" fmla="*/ 2147483647 w 989"/>
              <a:gd name="T83" fmla="*/ 2147483647 h 138"/>
              <a:gd name="T84" fmla="*/ 2147483647 w 989"/>
              <a:gd name="T85" fmla="*/ 2147483647 h 1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89"/>
              <a:gd name="T130" fmla="*/ 0 h 138"/>
              <a:gd name="T131" fmla="*/ 989 w 989"/>
              <a:gd name="T132" fmla="*/ 138 h 1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89" h="138" extrusionOk="0">
                <a:moveTo>
                  <a:pt x="0" y="0"/>
                </a:moveTo>
                <a:cubicBezTo>
                  <a:pt x="22" y="10"/>
                  <a:pt x="43" y="23"/>
                  <a:pt x="66" y="31"/>
                </a:cubicBezTo>
                <a:cubicBezTo>
                  <a:pt x="130" y="54"/>
                  <a:pt x="196" y="71"/>
                  <a:pt x="264" y="75"/>
                </a:cubicBezTo>
                <a:cubicBezTo>
                  <a:pt x="329" y="79"/>
                  <a:pt x="394" y="76"/>
                  <a:pt x="459" y="73"/>
                </a:cubicBezTo>
                <a:cubicBezTo>
                  <a:pt x="575" y="67"/>
                  <a:pt x="692" y="70"/>
                  <a:pt x="807" y="61"/>
                </a:cubicBezTo>
                <a:cubicBezTo>
                  <a:pt x="821" y="59"/>
                  <a:pt x="826" y="58"/>
                  <a:pt x="836" y="58"/>
                </a:cubicBezTo>
                <a:cubicBezTo>
                  <a:pt x="816" y="59"/>
                  <a:pt x="796" y="59"/>
                  <a:pt x="776" y="59"/>
                </a:cubicBezTo>
                <a:cubicBezTo>
                  <a:pt x="737" y="60"/>
                  <a:pt x="699" y="64"/>
                  <a:pt x="661" y="68"/>
                </a:cubicBezTo>
                <a:cubicBezTo>
                  <a:pt x="615" y="72"/>
                  <a:pt x="570" y="77"/>
                  <a:pt x="524" y="84"/>
                </a:cubicBezTo>
                <a:cubicBezTo>
                  <a:pt x="471" y="92"/>
                  <a:pt x="417" y="99"/>
                  <a:pt x="364" y="106"/>
                </a:cubicBezTo>
                <a:cubicBezTo>
                  <a:pt x="323" y="111"/>
                  <a:pt x="283" y="117"/>
                  <a:pt x="242" y="121"/>
                </a:cubicBezTo>
                <a:cubicBezTo>
                  <a:pt x="194" y="125"/>
                  <a:pt x="141" y="134"/>
                  <a:pt x="93" y="125"/>
                </a:cubicBezTo>
                <a:cubicBezTo>
                  <a:pt x="66" y="120"/>
                  <a:pt x="110" y="123"/>
                  <a:pt x="111" y="123"/>
                </a:cubicBezTo>
                <a:cubicBezTo>
                  <a:pt x="218" y="128"/>
                  <a:pt x="325" y="135"/>
                  <a:pt x="432" y="134"/>
                </a:cubicBezTo>
                <a:cubicBezTo>
                  <a:pt x="493" y="134"/>
                  <a:pt x="553" y="131"/>
                  <a:pt x="614" y="132"/>
                </a:cubicBezTo>
                <a:cubicBezTo>
                  <a:pt x="682" y="133"/>
                  <a:pt x="750" y="135"/>
                  <a:pt x="818" y="136"/>
                </a:cubicBezTo>
                <a:cubicBezTo>
                  <a:pt x="723" y="106"/>
                  <a:pt x="627" y="85"/>
                  <a:pt x="527" y="76"/>
                </a:cubicBezTo>
                <a:cubicBezTo>
                  <a:pt x="473" y="71"/>
                  <a:pt x="418" y="71"/>
                  <a:pt x="363" y="68"/>
                </a:cubicBezTo>
                <a:cubicBezTo>
                  <a:pt x="304" y="65"/>
                  <a:pt x="245" y="64"/>
                  <a:pt x="186" y="61"/>
                </a:cubicBezTo>
                <a:cubicBezTo>
                  <a:pt x="155" y="59"/>
                  <a:pt x="125" y="57"/>
                  <a:pt x="94" y="57"/>
                </a:cubicBezTo>
                <a:cubicBezTo>
                  <a:pt x="82" y="57"/>
                  <a:pt x="70" y="58"/>
                  <a:pt x="58" y="59"/>
                </a:cubicBezTo>
                <a:cubicBezTo>
                  <a:pt x="84" y="68"/>
                  <a:pt x="107" y="73"/>
                  <a:pt x="135" y="76"/>
                </a:cubicBezTo>
                <a:cubicBezTo>
                  <a:pt x="200" y="83"/>
                  <a:pt x="265" y="87"/>
                  <a:pt x="330" y="86"/>
                </a:cubicBezTo>
                <a:cubicBezTo>
                  <a:pt x="418" y="85"/>
                  <a:pt x="505" y="76"/>
                  <a:pt x="593" y="71"/>
                </a:cubicBezTo>
                <a:cubicBezTo>
                  <a:pt x="671" y="67"/>
                  <a:pt x="749" y="64"/>
                  <a:pt x="827" y="61"/>
                </a:cubicBezTo>
                <a:cubicBezTo>
                  <a:pt x="872" y="59"/>
                  <a:pt x="916" y="57"/>
                  <a:pt x="961" y="59"/>
                </a:cubicBezTo>
                <a:cubicBezTo>
                  <a:pt x="966" y="59"/>
                  <a:pt x="972" y="60"/>
                  <a:pt x="977" y="60"/>
                </a:cubicBezTo>
                <a:cubicBezTo>
                  <a:pt x="953" y="62"/>
                  <a:pt x="951" y="62"/>
                  <a:pt x="927" y="62"/>
                </a:cubicBezTo>
                <a:cubicBezTo>
                  <a:pt x="869" y="63"/>
                  <a:pt x="812" y="68"/>
                  <a:pt x="755" y="72"/>
                </a:cubicBezTo>
                <a:cubicBezTo>
                  <a:pt x="697" y="76"/>
                  <a:pt x="639" y="80"/>
                  <a:pt x="581" y="84"/>
                </a:cubicBezTo>
                <a:cubicBezTo>
                  <a:pt x="524" y="88"/>
                  <a:pt x="466" y="90"/>
                  <a:pt x="409" y="93"/>
                </a:cubicBezTo>
                <a:cubicBezTo>
                  <a:pt x="366" y="95"/>
                  <a:pt x="323" y="98"/>
                  <a:pt x="280" y="103"/>
                </a:cubicBezTo>
                <a:cubicBezTo>
                  <a:pt x="252" y="106"/>
                  <a:pt x="224" y="106"/>
                  <a:pt x="196" y="111"/>
                </a:cubicBezTo>
                <a:cubicBezTo>
                  <a:pt x="171" y="116"/>
                  <a:pt x="220" y="110"/>
                  <a:pt x="227" y="112"/>
                </a:cubicBezTo>
                <a:cubicBezTo>
                  <a:pt x="253" y="118"/>
                  <a:pt x="209" y="109"/>
                  <a:pt x="203" y="108"/>
                </a:cubicBezTo>
                <a:cubicBezTo>
                  <a:pt x="181" y="103"/>
                  <a:pt x="159" y="101"/>
                  <a:pt x="137" y="99"/>
                </a:cubicBezTo>
                <a:cubicBezTo>
                  <a:pt x="133" y="99"/>
                  <a:pt x="129" y="98"/>
                  <a:pt x="125" y="98"/>
                </a:cubicBezTo>
                <a:cubicBezTo>
                  <a:pt x="152" y="100"/>
                  <a:pt x="177" y="101"/>
                  <a:pt x="204" y="101"/>
                </a:cubicBezTo>
                <a:cubicBezTo>
                  <a:pt x="353" y="100"/>
                  <a:pt x="563" y="141"/>
                  <a:pt x="706" y="101"/>
                </a:cubicBezTo>
                <a:cubicBezTo>
                  <a:pt x="702" y="100"/>
                  <a:pt x="698" y="99"/>
                  <a:pt x="694" y="98"/>
                </a:cubicBezTo>
                <a:cubicBezTo>
                  <a:pt x="558" y="86"/>
                  <a:pt x="420" y="92"/>
                  <a:pt x="284" y="97"/>
                </a:cubicBezTo>
                <a:cubicBezTo>
                  <a:pt x="232" y="99"/>
                  <a:pt x="181" y="103"/>
                  <a:pt x="129" y="104"/>
                </a:cubicBezTo>
                <a:cubicBezTo>
                  <a:pt x="85" y="105"/>
                  <a:pt x="93" y="120"/>
                  <a:pt x="125" y="106"/>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585" name="Comment 9"/>
          <p:cNvSpPr>
            <a:spLocks noRot="1" noChangeAspect="1" noEditPoints="1" noChangeArrowheads="1" noChangeShapeType="1" noTextEdit="1"/>
          </p:cNvSpPr>
          <p:nvPr/>
        </p:nvSpPr>
        <p:spPr bwMode="auto">
          <a:xfrm>
            <a:off x="366713" y="5124450"/>
            <a:ext cx="573087" cy="1287463"/>
          </a:xfrm>
          <a:custGeom>
            <a:avLst/>
            <a:gdLst>
              <a:gd name="T0" fmla="*/ 2147483647 w 1594"/>
              <a:gd name="T1" fmla="*/ 2147483647 h 3574"/>
              <a:gd name="T2" fmla="*/ 2147483647 w 1594"/>
              <a:gd name="T3" fmla="*/ 2147483647 h 3574"/>
              <a:gd name="T4" fmla="*/ 2147483647 w 1594"/>
              <a:gd name="T5" fmla="*/ 2147483647 h 3574"/>
              <a:gd name="T6" fmla="*/ 2147483647 w 1594"/>
              <a:gd name="T7" fmla="*/ 2147483647 h 3574"/>
              <a:gd name="T8" fmla="*/ 2147483647 w 1594"/>
              <a:gd name="T9" fmla="*/ 2147483647 h 3574"/>
              <a:gd name="T10" fmla="*/ 2147483647 w 1594"/>
              <a:gd name="T11" fmla="*/ 2147483647 h 3574"/>
              <a:gd name="T12" fmla="*/ 2147483647 w 1594"/>
              <a:gd name="T13" fmla="*/ 2147483647 h 3574"/>
              <a:gd name="T14" fmla="*/ 2147483647 w 1594"/>
              <a:gd name="T15" fmla="*/ 2147483647 h 3574"/>
              <a:gd name="T16" fmla="*/ 2147483647 w 1594"/>
              <a:gd name="T17" fmla="*/ 2147483647 h 3574"/>
              <a:gd name="T18" fmla="*/ 2147483647 w 1594"/>
              <a:gd name="T19" fmla="*/ 2147483647 h 3574"/>
              <a:gd name="T20" fmla="*/ 2147483647 w 1594"/>
              <a:gd name="T21" fmla="*/ 2147483647 h 3574"/>
              <a:gd name="T22" fmla="*/ 2147483647 w 1594"/>
              <a:gd name="T23" fmla="*/ 2147483647 h 3574"/>
              <a:gd name="T24" fmla="*/ 2147483647 w 1594"/>
              <a:gd name="T25" fmla="*/ 2147483647 h 3574"/>
              <a:gd name="T26" fmla="*/ 2147483647 w 1594"/>
              <a:gd name="T27" fmla="*/ 2147483647 h 3574"/>
              <a:gd name="T28" fmla="*/ 2147483647 w 1594"/>
              <a:gd name="T29" fmla="*/ 2147483647 h 3574"/>
              <a:gd name="T30" fmla="*/ 2147483647 w 1594"/>
              <a:gd name="T31" fmla="*/ 2147483647 h 3574"/>
              <a:gd name="T32" fmla="*/ 2147483647 w 1594"/>
              <a:gd name="T33" fmla="*/ 2147483647 h 3574"/>
              <a:gd name="T34" fmla="*/ 2147483647 w 1594"/>
              <a:gd name="T35" fmla="*/ 2147483647 h 3574"/>
              <a:gd name="T36" fmla="*/ 2147483647 w 1594"/>
              <a:gd name="T37" fmla="*/ 2147483647 h 3574"/>
              <a:gd name="T38" fmla="*/ 2147483647 w 1594"/>
              <a:gd name="T39" fmla="*/ 2147483647 h 3574"/>
              <a:gd name="T40" fmla="*/ 2147483647 w 1594"/>
              <a:gd name="T41" fmla="*/ 2147483647 h 3574"/>
              <a:gd name="T42" fmla="*/ 2147483647 w 1594"/>
              <a:gd name="T43" fmla="*/ 2147483647 h 3574"/>
              <a:gd name="T44" fmla="*/ 2147483647 w 1594"/>
              <a:gd name="T45" fmla="*/ 2147483647 h 3574"/>
              <a:gd name="T46" fmla="*/ 2147483647 w 1594"/>
              <a:gd name="T47" fmla="*/ 2147483647 h 3574"/>
              <a:gd name="T48" fmla="*/ 2147483647 w 1594"/>
              <a:gd name="T49" fmla="*/ 2147483647 h 3574"/>
              <a:gd name="T50" fmla="*/ 2147483647 w 1594"/>
              <a:gd name="T51" fmla="*/ 2147483647 h 3574"/>
              <a:gd name="T52" fmla="*/ 2147483647 w 1594"/>
              <a:gd name="T53" fmla="*/ 2147483647 h 3574"/>
              <a:gd name="T54" fmla="*/ 2147483647 w 1594"/>
              <a:gd name="T55" fmla="*/ 2147483647 h 3574"/>
              <a:gd name="T56" fmla="*/ 2147483647 w 1594"/>
              <a:gd name="T57" fmla="*/ 2147483647 h 3574"/>
              <a:gd name="T58" fmla="*/ 2147483647 w 1594"/>
              <a:gd name="T59" fmla="*/ 2147483647 h 3574"/>
              <a:gd name="T60" fmla="*/ 2147483647 w 1594"/>
              <a:gd name="T61" fmla="*/ 2147483647 h 3574"/>
              <a:gd name="T62" fmla="*/ 2147483647 w 1594"/>
              <a:gd name="T63" fmla="*/ 2147483647 h 3574"/>
              <a:gd name="T64" fmla="*/ 2147483647 w 1594"/>
              <a:gd name="T65" fmla="*/ 2147483647 h 35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94"/>
              <a:gd name="T100" fmla="*/ 0 h 3574"/>
              <a:gd name="T101" fmla="*/ 1594 w 1594"/>
              <a:gd name="T102" fmla="*/ 3574 h 35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94" h="3574" extrusionOk="0">
                <a:moveTo>
                  <a:pt x="1020" y="12"/>
                </a:moveTo>
                <a:cubicBezTo>
                  <a:pt x="1036" y="46"/>
                  <a:pt x="1038" y="57"/>
                  <a:pt x="1052" y="92"/>
                </a:cubicBezTo>
                <a:cubicBezTo>
                  <a:pt x="1083" y="171"/>
                  <a:pt x="1119" y="246"/>
                  <a:pt x="1158" y="321"/>
                </a:cubicBezTo>
                <a:cubicBezTo>
                  <a:pt x="1198" y="398"/>
                  <a:pt x="1239" y="477"/>
                  <a:pt x="1293" y="546"/>
                </a:cubicBezTo>
                <a:cubicBezTo>
                  <a:pt x="1336" y="601"/>
                  <a:pt x="1389" y="652"/>
                  <a:pt x="1445" y="693"/>
                </a:cubicBezTo>
                <a:cubicBezTo>
                  <a:pt x="1459" y="703"/>
                  <a:pt x="1511" y="748"/>
                  <a:pt x="1516" y="719"/>
                </a:cubicBezTo>
                <a:cubicBezTo>
                  <a:pt x="1506" y="692"/>
                  <a:pt x="1505" y="685"/>
                  <a:pt x="1496" y="670"/>
                </a:cubicBezTo>
              </a:path>
              <a:path w="1594" h="3574" extrusionOk="0">
                <a:moveTo>
                  <a:pt x="643" y="42"/>
                </a:moveTo>
                <a:cubicBezTo>
                  <a:pt x="652" y="88"/>
                  <a:pt x="671" y="131"/>
                  <a:pt x="689" y="174"/>
                </a:cubicBezTo>
                <a:cubicBezTo>
                  <a:pt x="725" y="259"/>
                  <a:pt x="763" y="342"/>
                  <a:pt x="806" y="424"/>
                </a:cubicBezTo>
                <a:cubicBezTo>
                  <a:pt x="850" y="508"/>
                  <a:pt x="899" y="587"/>
                  <a:pt x="952" y="665"/>
                </a:cubicBezTo>
                <a:cubicBezTo>
                  <a:pt x="984" y="712"/>
                  <a:pt x="1019" y="762"/>
                  <a:pt x="1059" y="803"/>
                </a:cubicBezTo>
                <a:cubicBezTo>
                  <a:pt x="1078" y="822"/>
                  <a:pt x="1098" y="839"/>
                  <a:pt x="1119" y="857"/>
                </a:cubicBezTo>
              </a:path>
              <a:path w="1594" h="3574" extrusionOk="0">
                <a:moveTo>
                  <a:pt x="851" y="543"/>
                </a:moveTo>
                <a:cubicBezTo>
                  <a:pt x="821" y="545"/>
                  <a:pt x="793" y="541"/>
                  <a:pt x="762" y="547"/>
                </a:cubicBezTo>
                <a:cubicBezTo>
                  <a:pt x="460" y="608"/>
                  <a:pt x="212" y="883"/>
                  <a:pt x="98" y="1156"/>
                </a:cubicBezTo>
                <a:cubicBezTo>
                  <a:pt x="45" y="1282"/>
                  <a:pt x="12" y="1419"/>
                  <a:pt x="2" y="1556"/>
                </a:cubicBezTo>
                <a:cubicBezTo>
                  <a:pt x="-10" y="1722"/>
                  <a:pt x="4" y="1895"/>
                  <a:pt x="35" y="2059"/>
                </a:cubicBezTo>
                <a:cubicBezTo>
                  <a:pt x="80" y="2296"/>
                  <a:pt x="187" y="2504"/>
                  <a:pt x="333" y="2694"/>
                </a:cubicBezTo>
                <a:cubicBezTo>
                  <a:pt x="526" y="2945"/>
                  <a:pt x="768" y="3106"/>
                  <a:pt x="1048" y="3243"/>
                </a:cubicBezTo>
                <a:cubicBezTo>
                  <a:pt x="1151" y="3293"/>
                  <a:pt x="1253" y="3337"/>
                  <a:pt x="1361" y="3374"/>
                </a:cubicBezTo>
                <a:cubicBezTo>
                  <a:pt x="1379" y="3380"/>
                  <a:pt x="1531" y="3420"/>
                  <a:pt x="1538" y="3441"/>
                </a:cubicBezTo>
                <a:cubicBezTo>
                  <a:pt x="1545" y="3461"/>
                  <a:pt x="1497" y="3435"/>
                  <a:pt x="1481" y="3448"/>
                </a:cubicBezTo>
              </a:path>
              <a:path w="1594" h="3574" extrusionOk="0">
                <a:moveTo>
                  <a:pt x="928" y="3450"/>
                </a:moveTo>
                <a:cubicBezTo>
                  <a:pt x="911" y="3451"/>
                  <a:pt x="898" y="3452"/>
                  <a:pt x="881" y="3450"/>
                </a:cubicBezTo>
                <a:cubicBezTo>
                  <a:pt x="916" y="3463"/>
                  <a:pt x="946" y="3471"/>
                  <a:pt x="982" y="3480"/>
                </a:cubicBezTo>
                <a:cubicBezTo>
                  <a:pt x="1054" y="3499"/>
                  <a:pt x="1127" y="3525"/>
                  <a:pt x="1200" y="3538"/>
                </a:cubicBezTo>
                <a:cubicBezTo>
                  <a:pt x="1275" y="3551"/>
                  <a:pt x="1351" y="3554"/>
                  <a:pt x="1425" y="3567"/>
                </a:cubicBezTo>
                <a:cubicBezTo>
                  <a:pt x="1466" y="3574"/>
                  <a:pt x="1512" y="3574"/>
                  <a:pt x="1553" y="3562"/>
                </a:cubicBezTo>
                <a:cubicBezTo>
                  <a:pt x="1582" y="3553"/>
                  <a:pt x="1594" y="3543"/>
                  <a:pt x="1593" y="3507"/>
                </a:cubicBezTo>
                <a:cubicBezTo>
                  <a:pt x="1591" y="3458"/>
                  <a:pt x="1573" y="3401"/>
                  <a:pt x="1559" y="3354"/>
                </a:cubicBezTo>
                <a:cubicBezTo>
                  <a:pt x="1540" y="3289"/>
                  <a:pt x="1510" y="3221"/>
                  <a:pt x="1482" y="3160"/>
                </a:cubicBezTo>
                <a:cubicBezTo>
                  <a:pt x="1470" y="3134"/>
                  <a:pt x="1468" y="3148"/>
                  <a:pt x="1468" y="3148"/>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586" name="Comment 10"/>
          <p:cNvSpPr>
            <a:spLocks noRot="1" noChangeAspect="1" noEditPoints="1" noChangeArrowheads="1" noChangeShapeType="1" noTextEdit="1"/>
          </p:cNvSpPr>
          <p:nvPr/>
        </p:nvSpPr>
        <p:spPr bwMode="auto">
          <a:xfrm>
            <a:off x="1003300" y="4949825"/>
            <a:ext cx="5327650" cy="60325"/>
          </a:xfrm>
          <a:custGeom>
            <a:avLst/>
            <a:gdLst>
              <a:gd name="T0" fmla="*/ 0 w 14797"/>
              <a:gd name="T1" fmla="*/ 2147483647 h 169"/>
              <a:gd name="T2" fmla="*/ 2147483647 w 14797"/>
              <a:gd name="T3" fmla="*/ 2147483647 h 169"/>
              <a:gd name="T4" fmla="*/ 2147483647 w 14797"/>
              <a:gd name="T5" fmla="*/ 2147483647 h 169"/>
              <a:gd name="T6" fmla="*/ 2147483647 w 14797"/>
              <a:gd name="T7" fmla="*/ 2147483647 h 169"/>
              <a:gd name="T8" fmla="*/ 2147483647 w 14797"/>
              <a:gd name="T9" fmla="*/ 2147483647 h 169"/>
              <a:gd name="T10" fmla="*/ 2147483647 w 14797"/>
              <a:gd name="T11" fmla="*/ 2147483647 h 169"/>
              <a:gd name="T12" fmla="*/ 2147483647 w 14797"/>
              <a:gd name="T13" fmla="*/ 2147483647 h 169"/>
              <a:gd name="T14" fmla="*/ 2147483647 w 14797"/>
              <a:gd name="T15" fmla="*/ 2147483647 h 169"/>
              <a:gd name="T16" fmla="*/ 0 60000 65536"/>
              <a:gd name="T17" fmla="*/ 0 60000 65536"/>
              <a:gd name="T18" fmla="*/ 0 60000 65536"/>
              <a:gd name="T19" fmla="*/ 0 60000 65536"/>
              <a:gd name="T20" fmla="*/ 0 60000 65536"/>
              <a:gd name="T21" fmla="*/ 0 60000 65536"/>
              <a:gd name="T22" fmla="*/ 0 60000 65536"/>
              <a:gd name="T23" fmla="*/ 0 60000 65536"/>
              <a:gd name="T24" fmla="*/ 0 w 14797"/>
              <a:gd name="T25" fmla="*/ 0 h 169"/>
              <a:gd name="T26" fmla="*/ 14797 w 14797"/>
              <a:gd name="T27" fmla="*/ 169 h 1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797" h="169" extrusionOk="0">
                <a:moveTo>
                  <a:pt x="0" y="120"/>
                </a:moveTo>
                <a:cubicBezTo>
                  <a:pt x="469" y="113"/>
                  <a:pt x="938" y="58"/>
                  <a:pt x="1406" y="62"/>
                </a:cubicBezTo>
                <a:cubicBezTo>
                  <a:pt x="1880" y="66"/>
                  <a:pt x="2352" y="96"/>
                  <a:pt x="2825" y="116"/>
                </a:cubicBezTo>
                <a:cubicBezTo>
                  <a:pt x="3245" y="134"/>
                  <a:pt x="3666" y="100"/>
                  <a:pt x="4088" y="113"/>
                </a:cubicBezTo>
                <a:cubicBezTo>
                  <a:pt x="5014" y="142"/>
                  <a:pt x="5938" y="100"/>
                  <a:pt x="6863" y="111"/>
                </a:cubicBezTo>
                <a:cubicBezTo>
                  <a:pt x="7305" y="116"/>
                  <a:pt x="7737" y="173"/>
                  <a:pt x="8181" y="160"/>
                </a:cubicBezTo>
                <a:cubicBezTo>
                  <a:pt x="8985" y="136"/>
                  <a:pt x="9781" y="98"/>
                  <a:pt x="10587" y="106"/>
                </a:cubicBezTo>
                <a:cubicBezTo>
                  <a:pt x="11992" y="120"/>
                  <a:pt x="13395" y="28"/>
                  <a:pt x="14796" y="8"/>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587" name="Comment 11"/>
          <p:cNvSpPr>
            <a:spLocks noRot="1" noChangeAspect="1" noEditPoints="1" noChangeArrowheads="1" noChangeShapeType="1" noTextEdit="1"/>
          </p:cNvSpPr>
          <p:nvPr/>
        </p:nvSpPr>
        <p:spPr bwMode="auto">
          <a:xfrm>
            <a:off x="973138" y="5207000"/>
            <a:ext cx="2905125" cy="76200"/>
          </a:xfrm>
          <a:custGeom>
            <a:avLst/>
            <a:gdLst>
              <a:gd name="T0" fmla="*/ 0 w 8069"/>
              <a:gd name="T1" fmla="*/ 2147483647 h 211"/>
              <a:gd name="T2" fmla="*/ 2147483647 w 8069"/>
              <a:gd name="T3" fmla="*/ 2147483647 h 211"/>
              <a:gd name="T4" fmla="*/ 2147483647 w 8069"/>
              <a:gd name="T5" fmla="*/ 2147483647 h 211"/>
              <a:gd name="T6" fmla="*/ 2147483647 w 8069"/>
              <a:gd name="T7" fmla="*/ 2147483647 h 211"/>
              <a:gd name="T8" fmla="*/ 2147483647 w 8069"/>
              <a:gd name="T9" fmla="*/ 2147483647 h 211"/>
              <a:gd name="T10" fmla="*/ 2147483647 w 8069"/>
              <a:gd name="T11" fmla="*/ 2147483647 h 211"/>
              <a:gd name="T12" fmla="*/ 2147483647 w 8069"/>
              <a:gd name="T13" fmla="*/ 2147483647 h 211"/>
              <a:gd name="T14" fmla="*/ 2147483647 w 8069"/>
              <a:gd name="T15" fmla="*/ 2147483647 h 211"/>
              <a:gd name="T16" fmla="*/ 0 60000 65536"/>
              <a:gd name="T17" fmla="*/ 0 60000 65536"/>
              <a:gd name="T18" fmla="*/ 0 60000 65536"/>
              <a:gd name="T19" fmla="*/ 0 60000 65536"/>
              <a:gd name="T20" fmla="*/ 0 60000 65536"/>
              <a:gd name="T21" fmla="*/ 0 60000 65536"/>
              <a:gd name="T22" fmla="*/ 0 60000 65536"/>
              <a:gd name="T23" fmla="*/ 0 60000 65536"/>
              <a:gd name="T24" fmla="*/ 0 w 8069"/>
              <a:gd name="T25" fmla="*/ 0 h 211"/>
              <a:gd name="T26" fmla="*/ 8069 w 8069"/>
              <a:gd name="T27" fmla="*/ 211 h 2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69" h="211" extrusionOk="0">
                <a:moveTo>
                  <a:pt x="0" y="187"/>
                </a:moveTo>
                <a:cubicBezTo>
                  <a:pt x="132" y="200"/>
                  <a:pt x="263" y="213"/>
                  <a:pt x="397" y="210"/>
                </a:cubicBezTo>
                <a:cubicBezTo>
                  <a:pt x="888" y="200"/>
                  <a:pt x="1387" y="166"/>
                  <a:pt x="1877" y="136"/>
                </a:cubicBezTo>
                <a:cubicBezTo>
                  <a:pt x="2605" y="92"/>
                  <a:pt x="3336" y="44"/>
                  <a:pt x="4065" y="12"/>
                </a:cubicBezTo>
                <a:cubicBezTo>
                  <a:pt x="4731" y="-17"/>
                  <a:pt x="5405" y="18"/>
                  <a:pt x="6071" y="33"/>
                </a:cubicBezTo>
                <a:cubicBezTo>
                  <a:pt x="6585" y="45"/>
                  <a:pt x="7089" y="59"/>
                  <a:pt x="7602" y="27"/>
                </a:cubicBezTo>
                <a:cubicBezTo>
                  <a:pt x="7751" y="18"/>
                  <a:pt x="7905" y="9"/>
                  <a:pt x="8051" y="9"/>
                </a:cubicBezTo>
                <a:cubicBezTo>
                  <a:pt x="8057" y="10"/>
                  <a:pt x="8062" y="10"/>
                  <a:pt x="8068" y="11"/>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407529984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ChangeArrowheads="1"/>
          </p:cNvSpPr>
          <p:nvPr>
            <p:ph type="title"/>
          </p:nvPr>
        </p:nvSpPr>
        <p:spPr/>
        <p:txBody>
          <a:bodyPr/>
          <a:lstStyle/>
          <a:p>
            <a:pPr eaLnBrk="1" hangingPunct="1"/>
            <a:r>
              <a:rPr lang="en-US">
                <a:latin typeface="Arial" charset="0"/>
              </a:rPr>
              <a:t>Additional Points</a:t>
            </a:r>
          </a:p>
        </p:txBody>
      </p:sp>
      <p:sp>
        <p:nvSpPr>
          <p:cNvPr id="154626" name="Content Placeholder 1"/>
          <p:cNvSpPr>
            <a:spLocks noGrp="1"/>
          </p:cNvSpPr>
          <p:nvPr>
            <p:ph idx="1"/>
          </p:nvPr>
        </p:nvSpPr>
        <p:spPr>
          <a:xfrm>
            <a:off x="457200" y="1524000"/>
            <a:ext cx="8229600" cy="4525963"/>
          </a:xfrm>
        </p:spPr>
        <p:txBody>
          <a:bodyPr/>
          <a:lstStyle/>
          <a:p>
            <a:r>
              <a:rPr lang="en-US">
                <a:latin typeface="Arial" charset="0"/>
              </a:rPr>
              <a:t>Time Complexity (Cubic)</a:t>
            </a:r>
          </a:p>
          <a:p>
            <a:r>
              <a:rPr lang="en-US">
                <a:latin typeface="Arial" charset="0"/>
              </a:rPr>
              <a:t>Application to text mining</a:t>
            </a:r>
          </a:p>
          <a:p>
            <a:pPr lvl="1"/>
            <a:r>
              <a:rPr lang="en-US">
                <a:latin typeface="Arial" charset="0"/>
                <a:ea typeface="Arial" charset="0"/>
                <a:cs typeface="Arial" charset="0"/>
              </a:rPr>
              <a:t>Latent semantic indexing</a:t>
            </a:r>
          </a:p>
          <a:p>
            <a:pPr lvl="1"/>
            <a:r>
              <a:rPr lang="en-US">
                <a:latin typeface="Arial" charset="0"/>
                <a:ea typeface="Arial" charset="0"/>
                <a:cs typeface="Arial" charset="0"/>
              </a:rPr>
              <a:t>sparse</a:t>
            </a:r>
          </a:p>
        </p:txBody>
      </p:sp>
      <p:sp>
        <p:nvSpPr>
          <p:cNvPr id="15462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7731D9B-1840-6941-AAF1-5276527F733B}" type="slidenum">
              <a:rPr lang="en-US" sz="1400" b="0">
                <a:solidFill>
                  <a:srgbClr val="000000"/>
                </a:solidFill>
                <a:cs typeface="Arial" charset="0"/>
              </a:rPr>
              <a:pPr eaLnBrk="1" hangingPunct="1"/>
              <a:t>43</a:t>
            </a:fld>
            <a:endParaRPr lang="en-US" sz="1400" b="0">
              <a:solidFill>
                <a:srgbClr val="000000"/>
              </a:solidFill>
              <a:cs typeface="Arial" charset="0"/>
            </a:endParaRPr>
          </a:p>
        </p:txBody>
      </p:sp>
      <p:sp>
        <p:nvSpPr>
          <p:cNvPr id="154628" name="Comment 9"/>
          <p:cNvSpPr>
            <a:spLocks noRot="1" noChangeAspect="1" noEditPoints="1" noChangeArrowheads="1" noChangeShapeType="1" noTextEdit="1"/>
          </p:cNvSpPr>
          <p:nvPr/>
        </p:nvSpPr>
        <p:spPr bwMode="auto">
          <a:xfrm>
            <a:off x="1370013" y="4657725"/>
            <a:ext cx="376237" cy="185738"/>
          </a:xfrm>
          <a:custGeom>
            <a:avLst/>
            <a:gdLst>
              <a:gd name="T0" fmla="*/ 2147483647 w 1046"/>
              <a:gd name="T1" fmla="*/ 2147483647 h 516"/>
              <a:gd name="T2" fmla="*/ 2147483647 w 1046"/>
              <a:gd name="T3" fmla="*/ 2147483647 h 516"/>
              <a:gd name="T4" fmla="*/ 2147483647 w 1046"/>
              <a:gd name="T5" fmla="*/ 2147483647 h 516"/>
              <a:gd name="T6" fmla="*/ 2147483647 w 1046"/>
              <a:gd name="T7" fmla="*/ 2147483647 h 516"/>
              <a:gd name="T8" fmla="*/ 2147483647 w 1046"/>
              <a:gd name="T9" fmla="*/ 2147483647 h 516"/>
              <a:gd name="T10" fmla="*/ 2147483647 w 1046"/>
              <a:gd name="T11" fmla="*/ 0 h 516"/>
              <a:gd name="T12" fmla="*/ 2147483647 w 1046"/>
              <a:gd name="T13" fmla="*/ 2147483647 h 516"/>
              <a:gd name="T14" fmla="*/ 2147483647 w 1046"/>
              <a:gd name="T15" fmla="*/ 2147483647 h 516"/>
              <a:gd name="T16" fmla="*/ 2147483647 w 1046"/>
              <a:gd name="T17" fmla="*/ 2147483647 h 516"/>
              <a:gd name="T18" fmla="*/ 2147483647 w 1046"/>
              <a:gd name="T19" fmla="*/ 2147483647 h 516"/>
              <a:gd name="T20" fmla="*/ 2147483647 w 1046"/>
              <a:gd name="T21" fmla="*/ 2147483647 h 516"/>
              <a:gd name="T22" fmla="*/ 2147483647 w 1046"/>
              <a:gd name="T23" fmla="*/ 2147483647 h 516"/>
              <a:gd name="T24" fmla="*/ 2147483647 w 1046"/>
              <a:gd name="T25" fmla="*/ 2147483647 h 5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46"/>
              <a:gd name="T40" fmla="*/ 0 h 516"/>
              <a:gd name="T41" fmla="*/ 1046 w 1046"/>
              <a:gd name="T42" fmla="*/ 516 h 5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46" h="516" extrusionOk="0">
                <a:moveTo>
                  <a:pt x="24" y="42"/>
                </a:moveTo>
                <a:cubicBezTo>
                  <a:pt x="-21" y="49"/>
                  <a:pt x="23" y="45"/>
                  <a:pt x="47" y="46"/>
                </a:cubicBezTo>
                <a:cubicBezTo>
                  <a:pt x="118" y="48"/>
                  <a:pt x="189" y="49"/>
                  <a:pt x="260" y="48"/>
                </a:cubicBezTo>
                <a:cubicBezTo>
                  <a:pt x="426" y="46"/>
                  <a:pt x="593" y="44"/>
                  <a:pt x="759" y="32"/>
                </a:cubicBezTo>
                <a:cubicBezTo>
                  <a:pt x="833" y="27"/>
                  <a:pt x="907" y="20"/>
                  <a:pt x="981" y="12"/>
                </a:cubicBezTo>
                <a:cubicBezTo>
                  <a:pt x="990" y="11"/>
                  <a:pt x="1081" y="-9"/>
                  <a:pt x="1022" y="0"/>
                </a:cubicBezTo>
                <a:cubicBezTo>
                  <a:pt x="1016" y="2"/>
                  <a:pt x="1011" y="5"/>
                  <a:pt x="1005" y="7"/>
                </a:cubicBezTo>
              </a:path>
              <a:path w="1046" h="516" extrusionOk="0">
                <a:moveTo>
                  <a:pt x="176" y="493"/>
                </a:moveTo>
                <a:cubicBezTo>
                  <a:pt x="161" y="503"/>
                  <a:pt x="157" y="506"/>
                  <a:pt x="145" y="506"/>
                </a:cubicBezTo>
                <a:cubicBezTo>
                  <a:pt x="193" y="515"/>
                  <a:pt x="242" y="516"/>
                  <a:pt x="291" y="515"/>
                </a:cubicBezTo>
                <a:cubicBezTo>
                  <a:pt x="377" y="513"/>
                  <a:pt x="464" y="507"/>
                  <a:pt x="550" y="498"/>
                </a:cubicBezTo>
                <a:cubicBezTo>
                  <a:pt x="664" y="487"/>
                  <a:pt x="806" y="483"/>
                  <a:pt x="915" y="445"/>
                </a:cubicBezTo>
                <a:cubicBezTo>
                  <a:pt x="938" y="437"/>
                  <a:pt x="953" y="431"/>
                  <a:pt x="978" y="428"/>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629" name="Comment 10"/>
          <p:cNvSpPr>
            <a:spLocks noRot="1" noChangeAspect="1" noEditPoints="1" noChangeArrowheads="1" noChangeShapeType="1" noTextEdit="1"/>
          </p:cNvSpPr>
          <p:nvPr/>
        </p:nvSpPr>
        <p:spPr bwMode="auto">
          <a:xfrm>
            <a:off x="3281363" y="3509963"/>
            <a:ext cx="830262" cy="331787"/>
          </a:xfrm>
          <a:custGeom>
            <a:avLst/>
            <a:gdLst>
              <a:gd name="T0" fmla="*/ 2147483647 w 2307"/>
              <a:gd name="T1" fmla="*/ 2147483647 h 922"/>
              <a:gd name="T2" fmla="*/ 2147483647 w 2307"/>
              <a:gd name="T3" fmla="*/ 2147483647 h 922"/>
              <a:gd name="T4" fmla="*/ 2147483647 w 2307"/>
              <a:gd name="T5" fmla="*/ 2147483647 h 922"/>
              <a:gd name="T6" fmla="*/ 2147483647 w 2307"/>
              <a:gd name="T7" fmla="*/ 2147483647 h 922"/>
              <a:gd name="T8" fmla="*/ 2147483647 w 2307"/>
              <a:gd name="T9" fmla="*/ 2147483647 h 922"/>
              <a:gd name="T10" fmla="*/ 2147483647 w 2307"/>
              <a:gd name="T11" fmla="*/ 2147483647 h 922"/>
              <a:gd name="T12" fmla="*/ 0 w 2307"/>
              <a:gd name="T13" fmla="*/ 2147483647 h 922"/>
              <a:gd name="T14" fmla="*/ 2147483647 w 2307"/>
              <a:gd name="T15" fmla="*/ 2147483647 h 922"/>
              <a:gd name="T16" fmla="*/ 2147483647 w 2307"/>
              <a:gd name="T17" fmla="*/ 2147483647 h 922"/>
              <a:gd name="T18" fmla="*/ 2147483647 w 2307"/>
              <a:gd name="T19" fmla="*/ 2147483647 h 922"/>
              <a:gd name="T20" fmla="*/ 2147483647 w 2307"/>
              <a:gd name="T21" fmla="*/ 2147483647 h 922"/>
              <a:gd name="T22" fmla="*/ 2147483647 w 2307"/>
              <a:gd name="T23" fmla="*/ 2147483647 h 922"/>
              <a:gd name="T24" fmla="*/ 2147483647 w 2307"/>
              <a:gd name="T25" fmla="*/ 2147483647 h 922"/>
              <a:gd name="T26" fmla="*/ 2147483647 w 2307"/>
              <a:gd name="T27" fmla="*/ 2147483647 h 922"/>
              <a:gd name="T28" fmla="*/ 2147483647 w 2307"/>
              <a:gd name="T29" fmla="*/ 2147483647 h 922"/>
              <a:gd name="T30" fmla="*/ 2147483647 w 2307"/>
              <a:gd name="T31" fmla="*/ 2147483647 h 922"/>
              <a:gd name="T32" fmla="*/ 2147483647 w 2307"/>
              <a:gd name="T33" fmla="*/ 2147483647 h 922"/>
              <a:gd name="T34" fmla="*/ 2147483647 w 2307"/>
              <a:gd name="T35" fmla="*/ 2147483647 h 922"/>
              <a:gd name="T36" fmla="*/ 2147483647 w 2307"/>
              <a:gd name="T37" fmla="*/ 2147483647 h 922"/>
              <a:gd name="T38" fmla="*/ 2147483647 w 2307"/>
              <a:gd name="T39" fmla="*/ 2147483647 h 922"/>
              <a:gd name="T40" fmla="*/ 2147483647 w 2307"/>
              <a:gd name="T41" fmla="*/ 2147483647 h 922"/>
              <a:gd name="T42" fmla="*/ 2147483647 w 2307"/>
              <a:gd name="T43" fmla="*/ 2147483647 h 922"/>
              <a:gd name="T44" fmla="*/ 2147483647 w 2307"/>
              <a:gd name="T45" fmla="*/ 2147483647 h 922"/>
              <a:gd name="T46" fmla="*/ 2147483647 w 2307"/>
              <a:gd name="T47" fmla="*/ 2147483647 h 922"/>
              <a:gd name="T48" fmla="*/ 2147483647 w 2307"/>
              <a:gd name="T49" fmla="*/ 2147483647 h 922"/>
              <a:gd name="T50" fmla="*/ 2147483647 w 2307"/>
              <a:gd name="T51" fmla="*/ 2147483647 h 922"/>
              <a:gd name="T52" fmla="*/ 2147483647 w 2307"/>
              <a:gd name="T53" fmla="*/ 2147483647 h 922"/>
              <a:gd name="T54" fmla="*/ 2147483647 w 2307"/>
              <a:gd name="T55" fmla="*/ 2147483647 h 922"/>
              <a:gd name="T56" fmla="*/ 2147483647 w 2307"/>
              <a:gd name="T57" fmla="*/ 2147483647 h 922"/>
              <a:gd name="T58" fmla="*/ 2147483647 w 2307"/>
              <a:gd name="T59" fmla="*/ 2147483647 h 922"/>
              <a:gd name="T60" fmla="*/ 2147483647 w 2307"/>
              <a:gd name="T61" fmla="*/ 2147483647 h 922"/>
              <a:gd name="T62" fmla="*/ 2147483647 w 2307"/>
              <a:gd name="T63" fmla="*/ 2147483647 h 922"/>
              <a:gd name="T64" fmla="*/ 2147483647 w 2307"/>
              <a:gd name="T65" fmla="*/ 2147483647 h 922"/>
              <a:gd name="T66" fmla="*/ 2147483647 w 2307"/>
              <a:gd name="T67" fmla="*/ 2147483647 h 922"/>
              <a:gd name="T68" fmla="*/ 2147483647 w 2307"/>
              <a:gd name="T69" fmla="*/ 2147483647 h 922"/>
              <a:gd name="T70" fmla="*/ 2147483647 w 2307"/>
              <a:gd name="T71" fmla="*/ 0 h 922"/>
              <a:gd name="T72" fmla="*/ 2147483647 w 2307"/>
              <a:gd name="T73" fmla="*/ 2147483647 h 922"/>
              <a:gd name="T74" fmla="*/ 2147483647 w 2307"/>
              <a:gd name="T75" fmla="*/ 2147483647 h 922"/>
              <a:gd name="T76" fmla="*/ 2147483647 w 2307"/>
              <a:gd name="T77" fmla="*/ 2147483647 h 922"/>
              <a:gd name="T78" fmla="*/ 2147483647 w 2307"/>
              <a:gd name="T79" fmla="*/ 2147483647 h 922"/>
              <a:gd name="T80" fmla="*/ 2147483647 w 2307"/>
              <a:gd name="T81" fmla="*/ 2147483647 h 922"/>
              <a:gd name="T82" fmla="*/ 2147483647 w 2307"/>
              <a:gd name="T83" fmla="*/ 2147483647 h 922"/>
              <a:gd name="T84" fmla="*/ 2147483647 w 2307"/>
              <a:gd name="T85" fmla="*/ 2147483647 h 922"/>
              <a:gd name="T86" fmla="*/ 2147483647 w 2307"/>
              <a:gd name="T87" fmla="*/ 2147483647 h 92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07"/>
              <a:gd name="T133" fmla="*/ 0 h 922"/>
              <a:gd name="T134" fmla="*/ 2307 w 2307"/>
              <a:gd name="T135" fmla="*/ 922 h 92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07" h="922" extrusionOk="0">
                <a:moveTo>
                  <a:pt x="163" y="181"/>
                </a:moveTo>
                <a:cubicBezTo>
                  <a:pt x="145" y="234"/>
                  <a:pt x="140" y="277"/>
                  <a:pt x="136" y="333"/>
                </a:cubicBezTo>
                <a:cubicBezTo>
                  <a:pt x="129" y="426"/>
                  <a:pt x="128" y="519"/>
                  <a:pt x="122" y="612"/>
                </a:cubicBezTo>
                <a:cubicBezTo>
                  <a:pt x="118" y="684"/>
                  <a:pt x="117" y="756"/>
                  <a:pt x="109" y="828"/>
                </a:cubicBezTo>
                <a:cubicBezTo>
                  <a:pt x="109" y="833"/>
                  <a:pt x="97" y="922"/>
                  <a:pt x="87" y="921"/>
                </a:cubicBezTo>
                <a:cubicBezTo>
                  <a:pt x="62" y="917"/>
                  <a:pt x="62" y="888"/>
                  <a:pt x="55" y="868"/>
                </a:cubicBezTo>
              </a:path>
              <a:path w="2307" h="922" extrusionOk="0">
                <a:moveTo>
                  <a:pt x="0" y="230"/>
                </a:moveTo>
                <a:cubicBezTo>
                  <a:pt x="10" y="189"/>
                  <a:pt x="24" y="155"/>
                  <a:pt x="66" y="134"/>
                </a:cubicBezTo>
                <a:cubicBezTo>
                  <a:pt x="144" y="96"/>
                  <a:pt x="245" y="115"/>
                  <a:pt x="324" y="137"/>
                </a:cubicBezTo>
                <a:cubicBezTo>
                  <a:pt x="405" y="159"/>
                  <a:pt x="487" y="197"/>
                  <a:pt x="540" y="265"/>
                </a:cubicBezTo>
                <a:cubicBezTo>
                  <a:pt x="582" y="319"/>
                  <a:pt x="597" y="398"/>
                  <a:pt x="572" y="462"/>
                </a:cubicBezTo>
                <a:cubicBezTo>
                  <a:pt x="543" y="536"/>
                  <a:pt x="474" y="602"/>
                  <a:pt x="413" y="650"/>
                </a:cubicBezTo>
                <a:cubicBezTo>
                  <a:pt x="338" y="708"/>
                  <a:pt x="241" y="761"/>
                  <a:pt x="150" y="788"/>
                </a:cubicBezTo>
                <a:cubicBezTo>
                  <a:pt x="139" y="791"/>
                  <a:pt x="65" y="816"/>
                  <a:pt x="59" y="790"/>
                </a:cubicBezTo>
                <a:cubicBezTo>
                  <a:pt x="63" y="776"/>
                  <a:pt x="66" y="769"/>
                  <a:pt x="72" y="760"/>
                </a:cubicBezTo>
              </a:path>
              <a:path w="2307" h="922" extrusionOk="0">
                <a:moveTo>
                  <a:pt x="927" y="207"/>
                </a:moveTo>
                <a:cubicBezTo>
                  <a:pt x="922" y="191"/>
                  <a:pt x="923" y="186"/>
                  <a:pt x="909" y="170"/>
                </a:cubicBezTo>
                <a:cubicBezTo>
                  <a:pt x="878" y="188"/>
                  <a:pt x="859" y="203"/>
                  <a:pt x="836" y="240"/>
                </a:cubicBezTo>
                <a:cubicBezTo>
                  <a:pt x="798" y="303"/>
                  <a:pt x="766" y="372"/>
                  <a:pt x="742" y="441"/>
                </a:cubicBezTo>
                <a:cubicBezTo>
                  <a:pt x="722" y="499"/>
                  <a:pt x="705" y="575"/>
                  <a:pt x="727" y="636"/>
                </a:cubicBezTo>
                <a:cubicBezTo>
                  <a:pt x="748" y="695"/>
                  <a:pt x="812" y="712"/>
                  <a:pt x="866" y="689"/>
                </a:cubicBezTo>
                <a:cubicBezTo>
                  <a:pt x="938" y="659"/>
                  <a:pt x="988" y="574"/>
                  <a:pt x="1009" y="503"/>
                </a:cubicBezTo>
                <a:cubicBezTo>
                  <a:pt x="1026" y="444"/>
                  <a:pt x="1027" y="375"/>
                  <a:pt x="1001" y="319"/>
                </a:cubicBezTo>
                <a:cubicBezTo>
                  <a:pt x="980" y="274"/>
                  <a:pt x="945" y="254"/>
                  <a:pt x="899" y="244"/>
                </a:cubicBezTo>
                <a:cubicBezTo>
                  <a:pt x="882" y="240"/>
                  <a:pt x="825" y="236"/>
                  <a:pt x="816" y="261"/>
                </a:cubicBezTo>
                <a:cubicBezTo>
                  <a:pt x="809" y="280"/>
                  <a:pt x="850" y="295"/>
                  <a:pt x="858" y="300"/>
                </a:cubicBezTo>
              </a:path>
              <a:path w="2307" h="922" extrusionOk="0">
                <a:moveTo>
                  <a:pt x="1612" y="191"/>
                </a:moveTo>
                <a:cubicBezTo>
                  <a:pt x="1568" y="172"/>
                  <a:pt x="1542" y="178"/>
                  <a:pt x="1496" y="198"/>
                </a:cubicBezTo>
                <a:cubicBezTo>
                  <a:pt x="1432" y="226"/>
                  <a:pt x="1372" y="264"/>
                  <a:pt x="1322" y="313"/>
                </a:cubicBezTo>
                <a:cubicBezTo>
                  <a:pt x="1257" y="376"/>
                  <a:pt x="1195" y="454"/>
                  <a:pt x="1146" y="530"/>
                </a:cubicBezTo>
                <a:cubicBezTo>
                  <a:pt x="1110" y="586"/>
                  <a:pt x="1068" y="662"/>
                  <a:pt x="1083" y="732"/>
                </a:cubicBezTo>
                <a:cubicBezTo>
                  <a:pt x="1098" y="802"/>
                  <a:pt x="1185" y="805"/>
                  <a:pt x="1241" y="807"/>
                </a:cubicBezTo>
                <a:cubicBezTo>
                  <a:pt x="1347" y="810"/>
                  <a:pt x="1446" y="787"/>
                  <a:pt x="1550" y="770"/>
                </a:cubicBezTo>
                <a:cubicBezTo>
                  <a:pt x="1614" y="760"/>
                  <a:pt x="1677" y="746"/>
                  <a:pt x="1741" y="736"/>
                </a:cubicBezTo>
              </a:path>
              <a:path w="2307" h="922" extrusionOk="0">
                <a:moveTo>
                  <a:pt x="2306" y="34"/>
                </a:moveTo>
                <a:cubicBezTo>
                  <a:pt x="2288" y="15"/>
                  <a:pt x="2293" y="1"/>
                  <a:pt x="2258" y="0"/>
                </a:cubicBezTo>
                <a:cubicBezTo>
                  <a:pt x="2213" y="-2"/>
                  <a:pt x="2167" y="28"/>
                  <a:pt x="2127" y="46"/>
                </a:cubicBezTo>
                <a:cubicBezTo>
                  <a:pt x="2072" y="70"/>
                  <a:pt x="2022" y="100"/>
                  <a:pt x="1978" y="143"/>
                </a:cubicBezTo>
                <a:cubicBezTo>
                  <a:pt x="1945" y="175"/>
                  <a:pt x="1912" y="218"/>
                  <a:pt x="1912" y="267"/>
                </a:cubicBezTo>
                <a:cubicBezTo>
                  <a:pt x="1912" y="322"/>
                  <a:pt x="1947" y="374"/>
                  <a:pt x="1978" y="416"/>
                </a:cubicBezTo>
                <a:cubicBezTo>
                  <a:pt x="2016" y="469"/>
                  <a:pt x="2064" y="515"/>
                  <a:pt x="2101" y="568"/>
                </a:cubicBezTo>
                <a:cubicBezTo>
                  <a:pt x="2120" y="595"/>
                  <a:pt x="2149" y="641"/>
                  <a:pt x="2128" y="676"/>
                </a:cubicBezTo>
                <a:cubicBezTo>
                  <a:pt x="2096" y="729"/>
                  <a:pt x="1985" y="748"/>
                  <a:pt x="1931" y="755"/>
                </a:cubicBezTo>
                <a:cubicBezTo>
                  <a:pt x="1882" y="762"/>
                  <a:pt x="1832" y="768"/>
                  <a:pt x="1783" y="775"/>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630" name="Comment 11"/>
          <p:cNvSpPr>
            <a:spLocks noRot="1" noChangeAspect="1" noEditPoints="1" noChangeArrowheads="1" noChangeShapeType="1" noTextEdit="1"/>
          </p:cNvSpPr>
          <p:nvPr/>
        </p:nvSpPr>
        <p:spPr bwMode="auto">
          <a:xfrm>
            <a:off x="1741488" y="4148138"/>
            <a:ext cx="1412875" cy="746125"/>
          </a:xfrm>
          <a:custGeom>
            <a:avLst/>
            <a:gdLst>
              <a:gd name="T0" fmla="*/ 2147483647 w 3926"/>
              <a:gd name="T1" fmla="*/ 2147483647 h 2070"/>
              <a:gd name="T2" fmla="*/ 2147483647 w 3926"/>
              <a:gd name="T3" fmla="*/ 2147483647 h 2070"/>
              <a:gd name="T4" fmla="*/ 2147483647 w 3926"/>
              <a:gd name="T5" fmla="*/ 2147483647 h 2070"/>
              <a:gd name="T6" fmla="*/ 2147483647 w 3926"/>
              <a:gd name="T7" fmla="*/ 2147483647 h 2070"/>
              <a:gd name="T8" fmla="*/ 2147483647 w 3926"/>
              <a:gd name="T9" fmla="*/ 2147483647 h 2070"/>
              <a:gd name="T10" fmla="*/ 2147483647 w 3926"/>
              <a:gd name="T11" fmla="*/ 2147483647 h 2070"/>
              <a:gd name="T12" fmla="*/ 2147483647 w 3926"/>
              <a:gd name="T13" fmla="*/ 2147483647 h 2070"/>
              <a:gd name="T14" fmla="*/ 2147483647 w 3926"/>
              <a:gd name="T15" fmla="*/ 2147483647 h 2070"/>
              <a:gd name="T16" fmla="*/ 2147483647 w 3926"/>
              <a:gd name="T17" fmla="*/ 2147483647 h 2070"/>
              <a:gd name="T18" fmla="*/ 2147483647 w 3926"/>
              <a:gd name="T19" fmla="*/ 2147483647 h 2070"/>
              <a:gd name="T20" fmla="*/ 2147483647 w 3926"/>
              <a:gd name="T21" fmla="*/ 2147483647 h 2070"/>
              <a:gd name="T22" fmla="*/ 2147483647 w 3926"/>
              <a:gd name="T23" fmla="*/ 2147483647 h 2070"/>
              <a:gd name="T24" fmla="*/ 2147483647 w 3926"/>
              <a:gd name="T25" fmla="*/ 2147483647 h 2070"/>
              <a:gd name="T26" fmla="*/ 2147483647 w 3926"/>
              <a:gd name="T27" fmla="*/ 2147483647 h 2070"/>
              <a:gd name="T28" fmla="*/ 2147483647 w 3926"/>
              <a:gd name="T29" fmla="*/ 2147483647 h 2070"/>
              <a:gd name="T30" fmla="*/ 2147483647 w 3926"/>
              <a:gd name="T31" fmla="*/ 2147483647 h 2070"/>
              <a:gd name="T32" fmla="*/ 2147483647 w 3926"/>
              <a:gd name="T33" fmla="*/ 2147483647 h 2070"/>
              <a:gd name="T34" fmla="*/ 2147483647 w 3926"/>
              <a:gd name="T35" fmla="*/ 2147483647 h 2070"/>
              <a:gd name="T36" fmla="*/ 2147483647 w 3926"/>
              <a:gd name="T37" fmla="*/ 2147483647 h 2070"/>
              <a:gd name="T38" fmla="*/ 2147483647 w 3926"/>
              <a:gd name="T39" fmla="*/ 2147483647 h 2070"/>
              <a:gd name="T40" fmla="*/ 2147483647 w 3926"/>
              <a:gd name="T41" fmla="*/ 2147483647 h 2070"/>
              <a:gd name="T42" fmla="*/ 2147483647 w 3926"/>
              <a:gd name="T43" fmla="*/ 2147483647 h 2070"/>
              <a:gd name="T44" fmla="*/ 2147483647 w 3926"/>
              <a:gd name="T45" fmla="*/ 2147483647 h 2070"/>
              <a:gd name="T46" fmla="*/ 2147483647 w 3926"/>
              <a:gd name="T47" fmla="*/ 2147483647 h 2070"/>
              <a:gd name="T48" fmla="*/ 2147483647 w 3926"/>
              <a:gd name="T49" fmla="*/ 2147483647 h 2070"/>
              <a:gd name="T50" fmla="*/ 2147483647 w 3926"/>
              <a:gd name="T51" fmla="*/ 2147483647 h 2070"/>
              <a:gd name="T52" fmla="*/ 2147483647 w 3926"/>
              <a:gd name="T53" fmla="*/ 2147483647 h 2070"/>
              <a:gd name="T54" fmla="*/ 2147483647 w 3926"/>
              <a:gd name="T55" fmla="*/ 0 h 2070"/>
              <a:gd name="T56" fmla="*/ 2147483647 w 3926"/>
              <a:gd name="T57" fmla="*/ 2147483647 h 2070"/>
              <a:gd name="T58" fmla="*/ 2147483647 w 3926"/>
              <a:gd name="T59" fmla="*/ 2147483647 h 2070"/>
              <a:gd name="T60" fmla="*/ 2147483647 w 3926"/>
              <a:gd name="T61" fmla="*/ 2147483647 h 2070"/>
              <a:gd name="T62" fmla="*/ 2147483647 w 3926"/>
              <a:gd name="T63" fmla="*/ 2147483647 h 2070"/>
              <a:gd name="T64" fmla="*/ 2147483647 w 3926"/>
              <a:gd name="T65" fmla="*/ 2147483647 h 2070"/>
              <a:gd name="T66" fmla="*/ 2147483647 w 3926"/>
              <a:gd name="T67" fmla="*/ 2147483647 h 2070"/>
              <a:gd name="T68" fmla="*/ 2147483647 w 3926"/>
              <a:gd name="T69" fmla="*/ 2147483647 h 2070"/>
              <a:gd name="T70" fmla="*/ 2147483647 w 3926"/>
              <a:gd name="T71" fmla="*/ 2147483647 h 2070"/>
              <a:gd name="T72" fmla="*/ 2147483647 w 3926"/>
              <a:gd name="T73" fmla="*/ 2147483647 h 2070"/>
              <a:gd name="T74" fmla="*/ 2147483647 w 3926"/>
              <a:gd name="T75" fmla="*/ 2147483647 h 2070"/>
              <a:gd name="T76" fmla="*/ 2147483647 w 3926"/>
              <a:gd name="T77" fmla="*/ 2147483647 h 2070"/>
              <a:gd name="T78" fmla="*/ 2147483647 w 3926"/>
              <a:gd name="T79" fmla="*/ 2147483647 h 2070"/>
              <a:gd name="T80" fmla="*/ 2147483647 w 3926"/>
              <a:gd name="T81" fmla="*/ 2147483647 h 2070"/>
              <a:gd name="T82" fmla="*/ 2147483647 w 3926"/>
              <a:gd name="T83" fmla="*/ 2147483647 h 2070"/>
              <a:gd name="T84" fmla="*/ 2147483647 w 3926"/>
              <a:gd name="T85" fmla="*/ 2147483647 h 2070"/>
              <a:gd name="T86" fmla="*/ 2147483647 w 3926"/>
              <a:gd name="T87" fmla="*/ 2147483647 h 2070"/>
              <a:gd name="T88" fmla="*/ 2147483647 w 3926"/>
              <a:gd name="T89" fmla="*/ 2147483647 h 2070"/>
              <a:gd name="T90" fmla="*/ 2147483647 w 3926"/>
              <a:gd name="T91" fmla="*/ 2147483647 h 2070"/>
              <a:gd name="T92" fmla="*/ 2147483647 w 3926"/>
              <a:gd name="T93" fmla="*/ 2147483647 h 2070"/>
              <a:gd name="T94" fmla="*/ 2147483647 w 3926"/>
              <a:gd name="T95" fmla="*/ 2147483647 h 2070"/>
              <a:gd name="T96" fmla="*/ 2147483647 w 3926"/>
              <a:gd name="T97" fmla="*/ 2147483647 h 2070"/>
              <a:gd name="T98" fmla="*/ 2147483647 w 3926"/>
              <a:gd name="T99" fmla="*/ 2147483647 h 2070"/>
              <a:gd name="T100" fmla="*/ 2147483647 w 3926"/>
              <a:gd name="T101" fmla="*/ 2147483647 h 2070"/>
              <a:gd name="T102" fmla="*/ 2147483647 w 3926"/>
              <a:gd name="T103" fmla="*/ 2147483647 h 2070"/>
              <a:gd name="T104" fmla="*/ 2147483647 w 3926"/>
              <a:gd name="T105" fmla="*/ 2147483647 h 2070"/>
              <a:gd name="T106" fmla="*/ 2147483647 w 3926"/>
              <a:gd name="T107" fmla="*/ 2147483647 h 2070"/>
              <a:gd name="T108" fmla="*/ 2147483647 w 3926"/>
              <a:gd name="T109" fmla="*/ 2147483647 h 2070"/>
              <a:gd name="T110" fmla="*/ 2147483647 w 3926"/>
              <a:gd name="T111" fmla="*/ 2147483647 h 20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926"/>
              <a:gd name="T169" fmla="*/ 0 h 2070"/>
              <a:gd name="T170" fmla="*/ 3926 w 3926"/>
              <a:gd name="T171" fmla="*/ 2070 h 207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926" h="2070" extrusionOk="0">
                <a:moveTo>
                  <a:pt x="372" y="191"/>
                </a:moveTo>
                <a:cubicBezTo>
                  <a:pt x="376" y="173"/>
                  <a:pt x="379" y="154"/>
                  <a:pt x="383" y="136"/>
                </a:cubicBezTo>
                <a:cubicBezTo>
                  <a:pt x="391" y="185"/>
                  <a:pt x="393" y="232"/>
                  <a:pt x="393" y="281"/>
                </a:cubicBezTo>
                <a:cubicBezTo>
                  <a:pt x="393" y="370"/>
                  <a:pt x="391" y="459"/>
                  <a:pt x="388" y="548"/>
                </a:cubicBezTo>
                <a:cubicBezTo>
                  <a:pt x="386" y="619"/>
                  <a:pt x="384" y="690"/>
                  <a:pt x="380" y="761"/>
                </a:cubicBezTo>
                <a:cubicBezTo>
                  <a:pt x="379" y="786"/>
                  <a:pt x="383" y="835"/>
                  <a:pt x="364" y="854"/>
                </a:cubicBezTo>
                <a:cubicBezTo>
                  <a:pt x="340" y="877"/>
                  <a:pt x="316" y="828"/>
                  <a:pt x="305" y="814"/>
                </a:cubicBezTo>
              </a:path>
              <a:path w="3926" h="2070" extrusionOk="0">
                <a:moveTo>
                  <a:pt x="55" y="399"/>
                </a:moveTo>
                <a:cubicBezTo>
                  <a:pt x="41" y="385"/>
                  <a:pt x="-10" y="350"/>
                  <a:pt x="1" y="324"/>
                </a:cubicBezTo>
                <a:cubicBezTo>
                  <a:pt x="17" y="285"/>
                  <a:pt x="140" y="270"/>
                  <a:pt x="172" y="262"/>
                </a:cubicBezTo>
                <a:cubicBezTo>
                  <a:pt x="260" y="241"/>
                  <a:pt x="350" y="226"/>
                  <a:pt x="440" y="218"/>
                </a:cubicBezTo>
                <a:cubicBezTo>
                  <a:pt x="512" y="212"/>
                  <a:pt x="584" y="213"/>
                  <a:pt x="656" y="211"/>
                </a:cubicBezTo>
                <a:cubicBezTo>
                  <a:pt x="691" y="210"/>
                  <a:pt x="717" y="215"/>
                  <a:pt x="748" y="228"/>
                </a:cubicBezTo>
              </a:path>
              <a:path w="3926" h="2070" extrusionOk="0">
                <a:moveTo>
                  <a:pt x="1018" y="170"/>
                </a:moveTo>
                <a:cubicBezTo>
                  <a:pt x="990" y="168"/>
                  <a:pt x="977" y="166"/>
                  <a:pt x="946" y="173"/>
                </a:cubicBezTo>
                <a:cubicBezTo>
                  <a:pt x="891" y="185"/>
                  <a:pt x="844" y="216"/>
                  <a:pt x="797" y="244"/>
                </a:cubicBezTo>
                <a:cubicBezTo>
                  <a:pt x="743" y="276"/>
                  <a:pt x="690" y="309"/>
                  <a:pt x="648" y="356"/>
                </a:cubicBezTo>
                <a:cubicBezTo>
                  <a:pt x="614" y="394"/>
                  <a:pt x="593" y="441"/>
                  <a:pt x="633" y="481"/>
                </a:cubicBezTo>
                <a:cubicBezTo>
                  <a:pt x="672" y="521"/>
                  <a:pt x="753" y="520"/>
                  <a:pt x="804" y="520"/>
                </a:cubicBezTo>
                <a:cubicBezTo>
                  <a:pt x="834" y="520"/>
                  <a:pt x="864" y="518"/>
                  <a:pt x="893" y="518"/>
                </a:cubicBezTo>
                <a:cubicBezTo>
                  <a:pt x="874" y="549"/>
                  <a:pt x="851" y="577"/>
                  <a:pt x="829" y="608"/>
                </a:cubicBezTo>
                <a:cubicBezTo>
                  <a:pt x="801" y="647"/>
                  <a:pt x="764" y="694"/>
                  <a:pt x="749" y="740"/>
                </a:cubicBezTo>
                <a:cubicBezTo>
                  <a:pt x="745" y="766"/>
                  <a:pt x="744" y="773"/>
                  <a:pt x="747" y="789"/>
                </a:cubicBezTo>
                <a:cubicBezTo>
                  <a:pt x="786" y="812"/>
                  <a:pt x="794" y="821"/>
                  <a:pt x="847" y="808"/>
                </a:cubicBezTo>
                <a:cubicBezTo>
                  <a:pt x="915" y="791"/>
                  <a:pt x="989" y="752"/>
                  <a:pt x="1044" y="709"/>
                </a:cubicBezTo>
                <a:cubicBezTo>
                  <a:pt x="1108" y="659"/>
                  <a:pt x="1162" y="598"/>
                  <a:pt x="1206" y="531"/>
                </a:cubicBezTo>
                <a:cubicBezTo>
                  <a:pt x="1234" y="488"/>
                  <a:pt x="1244" y="452"/>
                  <a:pt x="1255" y="405"/>
                </a:cubicBezTo>
                <a:cubicBezTo>
                  <a:pt x="1225" y="422"/>
                  <a:pt x="1209" y="433"/>
                  <a:pt x="1187" y="476"/>
                </a:cubicBezTo>
                <a:cubicBezTo>
                  <a:pt x="1160" y="529"/>
                  <a:pt x="1145" y="585"/>
                  <a:pt x="1134" y="643"/>
                </a:cubicBezTo>
                <a:cubicBezTo>
                  <a:pt x="1128" y="675"/>
                  <a:pt x="1128" y="703"/>
                  <a:pt x="1126" y="735"/>
                </a:cubicBezTo>
                <a:cubicBezTo>
                  <a:pt x="1147" y="708"/>
                  <a:pt x="1137" y="698"/>
                  <a:pt x="1137" y="664"/>
                </a:cubicBezTo>
                <a:cubicBezTo>
                  <a:pt x="1138" y="549"/>
                  <a:pt x="1139" y="435"/>
                  <a:pt x="1153" y="321"/>
                </a:cubicBezTo>
                <a:cubicBezTo>
                  <a:pt x="1164" y="232"/>
                  <a:pt x="1170" y="116"/>
                  <a:pt x="1227" y="42"/>
                </a:cubicBezTo>
                <a:cubicBezTo>
                  <a:pt x="1253" y="9"/>
                  <a:pt x="1287" y="16"/>
                  <a:pt x="1317" y="38"/>
                </a:cubicBezTo>
                <a:cubicBezTo>
                  <a:pt x="1411" y="108"/>
                  <a:pt x="1388" y="247"/>
                  <a:pt x="1360" y="340"/>
                </a:cubicBezTo>
                <a:cubicBezTo>
                  <a:pt x="1346" y="389"/>
                  <a:pt x="1319" y="431"/>
                  <a:pt x="1303" y="479"/>
                </a:cubicBezTo>
                <a:cubicBezTo>
                  <a:pt x="1294" y="508"/>
                  <a:pt x="1283" y="542"/>
                  <a:pt x="1295" y="572"/>
                </a:cubicBezTo>
                <a:cubicBezTo>
                  <a:pt x="1304" y="594"/>
                  <a:pt x="1335" y="611"/>
                  <a:pt x="1358" y="615"/>
                </a:cubicBezTo>
                <a:cubicBezTo>
                  <a:pt x="1389" y="620"/>
                  <a:pt x="1418" y="613"/>
                  <a:pt x="1448" y="611"/>
                </a:cubicBezTo>
              </a:path>
              <a:path w="3926" h="2070" extrusionOk="0">
                <a:moveTo>
                  <a:pt x="1645" y="624"/>
                </a:moveTo>
                <a:cubicBezTo>
                  <a:pt x="1631" y="653"/>
                  <a:pt x="1618" y="680"/>
                  <a:pt x="1600" y="708"/>
                </a:cubicBezTo>
                <a:cubicBezTo>
                  <a:pt x="1590" y="721"/>
                  <a:pt x="1587" y="725"/>
                  <a:pt x="1587" y="736"/>
                </a:cubicBezTo>
                <a:cubicBezTo>
                  <a:pt x="1586" y="698"/>
                  <a:pt x="1595" y="667"/>
                  <a:pt x="1603" y="630"/>
                </a:cubicBezTo>
                <a:cubicBezTo>
                  <a:pt x="1619" y="551"/>
                  <a:pt x="1630" y="472"/>
                  <a:pt x="1645" y="393"/>
                </a:cubicBezTo>
                <a:cubicBezTo>
                  <a:pt x="1660" y="309"/>
                  <a:pt x="1675" y="223"/>
                  <a:pt x="1696" y="140"/>
                </a:cubicBezTo>
                <a:cubicBezTo>
                  <a:pt x="1713" y="176"/>
                  <a:pt x="1716" y="212"/>
                  <a:pt x="1724" y="251"/>
                </a:cubicBezTo>
                <a:cubicBezTo>
                  <a:pt x="1735" y="307"/>
                  <a:pt x="1746" y="378"/>
                  <a:pt x="1782" y="424"/>
                </a:cubicBezTo>
                <a:cubicBezTo>
                  <a:pt x="1796" y="436"/>
                  <a:pt x="1800" y="441"/>
                  <a:pt x="1814" y="439"/>
                </a:cubicBezTo>
                <a:cubicBezTo>
                  <a:pt x="1846" y="423"/>
                  <a:pt x="1866" y="400"/>
                  <a:pt x="1880" y="366"/>
                </a:cubicBezTo>
                <a:cubicBezTo>
                  <a:pt x="1902" y="314"/>
                  <a:pt x="1913" y="256"/>
                  <a:pt x="1926" y="201"/>
                </a:cubicBezTo>
                <a:cubicBezTo>
                  <a:pt x="1932" y="174"/>
                  <a:pt x="1938" y="147"/>
                  <a:pt x="1944" y="120"/>
                </a:cubicBezTo>
                <a:cubicBezTo>
                  <a:pt x="1948" y="173"/>
                  <a:pt x="1943" y="226"/>
                  <a:pt x="1942" y="280"/>
                </a:cubicBezTo>
                <a:cubicBezTo>
                  <a:pt x="1941" y="365"/>
                  <a:pt x="1943" y="448"/>
                  <a:pt x="1950" y="532"/>
                </a:cubicBezTo>
                <a:cubicBezTo>
                  <a:pt x="1952" y="556"/>
                  <a:pt x="1952" y="575"/>
                  <a:pt x="1958" y="597"/>
                </a:cubicBezTo>
              </a:path>
              <a:path w="3926" h="2070" extrusionOk="0">
                <a:moveTo>
                  <a:pt x="2317" y="35"/>
                </a:moveTo>
                <a:cubicBezTo>
                  <a:pt x="2321" y="13"/>
                  <a:pt x="2320" y="14"/>
                  <a:pt x="2323" y="0"/>
                </a:cubicBezTo>
                <a:cubicBezTo>
                  <a:pt x="2295" y="19"/>
                  <a:pt x="2271" y="40"/>
                  <a:pt x="2245" y="63"/>
                </a:cubicBezTo>
                <a:cubicBezTo>
                  <a:pt x="2213" y="92"/>
                  <a:pt x="2176" y="118"/>
                  <a:pt x="2145" y="149"/>
                </a:cubicBezTo>
                <a:cubicBezTo>
                  <a:pt x="2118" y="176"/>
                  <a:pt x="2093" y="207"/>
                  <a:pt x="2091" y="247"/>
                </a:cubicBezTo>
                <a:cubicBezTo>
                  <a:pt x="2088" y="310"/>
                  <a:pt x="2142" y="364"/>
                  <a:pt x="2184" y="403"/>
                </a:cubicBezTo>
                <a:cubicBezTo>
                  <a:pt x="2244" y="459"/>
                  <a:pt x="2333" y="501"/>
                  <a:pt x="2383" y="565"/>
                </a:cubicBezTo>
                <a:cubicBezTo>
                  <a:pt x="2408" y="597"/>
                  <a:pt x="2375" y="617"/>
                  <a:pt x="2348" y="629"/>
                </a:cubicBezTo>
                <a:cubicBezTo>
                  <a:pt x="2290" y="654"/>
                  <a:pt x="2212" y="677"/>
                  <a:pt x="2149" y="683"/>
                </a:cubicBezTo>
                <a:cubicBezTo>
                  <a:pt x="2080" y="690"/>
                  <a:pt x="2008" y="685"/>
                  <a:pt x="1939" y="682"/>
                </a:cubicBezTo>
              </a:path>
              <a:path w="3926" h="2070" extrusionOk="0">
                <a:moveTo>
                  <a:pt x="3258" y="1218"/>
                </a:moveTo>
                <a:cubicBezTo>
                  <a:pt x="3257" y="1208"/>
                  <a:pt x="3257" y="1205"/>
                  <a:pt x="3255" y="1198"/>
                </a:cubicBezTo>
                <a:cubicBezTo>
                  <a:pt x="3270" y="1222"/>
                  <a:pt x="3264" y="1246"/>
                  <a:pt x="3264" y="1276"/>
                </a:cubicBezTo>
                <a:cubicBezTo>
                  <a:pt x="3263" y="1337"/>
                  <a:pt x="3265" y="1397"/>
                  <a:pt x="3260" y="1458"/>
                </a:cubicBezTo>
                <a:cubicBezTo>
                  <a:pt x="3255" y="1513"/>
                  <a:pt x="3249" y="1569"/>
                  <a:pt x="3244" y="1624"/>
                </a:cubicBezTo>
                <a:cubicBezTo>
                  <a:pt x="3242" y="1649"/>
                  <a:pt x="3237" y="1673"/>
                  <a:pt x="3237" y="1697"/>
                </a:cubicBezTo>
                <a:cubicBezTo>
                  <a:pt x="3246" y="1724"/>
                  <a:pt x="3244" y="1661"/>
                  <a:pt x="3246" y="1648"/>
                </a:cubicBezTo>
              </a:path>
              <a:path w="3926" h="2070" extrusionOk="0">
                <a:moveTo>
                  <a:pt x="3300" y="1285"/>
                </a:moveTo>
                <a:cubicBezTo>
                  <a:pt x="3291" y="1267"/>
                  <a:pt x="3282" y="1245"/>
                  <a:pt x="3276" y="1229"/>
                </a:cubicBezTo>
                <a:cubicBezTo>
                  <a:pt x="3331" y="1211"/>
                  <a:pt x="3387" y="1203"/>
                  <a:pt x="3444" y="1192"/>
                </a:cubicBezTo>
                <a:cubicBezTo>
                  <a:pt x="3537" y="1174"/>
                  <a:pt x="3632" y="1165"/>
                  <a:pt x="3727" y="1155"/>
                </a:cubicBezTo>
                <a:cubicBezTo>
                  <a:pt x="3786" y="1149"/>
                  <a:pt x="3844" y="1144"/>
                  <a:pt x="3904" y="1144"/>
                </a:cubicBezTo>
                <a:cubicBezTo>
                  <a:pt x="3894" y="1196"/>
                  <a:pt x="3882" y="1248"/>
                  <a:pt x="3875" y="1301"/>
                </a:cubicBezTo>
                <a:cubicBezTo>
                  <a:pt x="3848" y="1513"/>
                  <a:pt x="3863" y="1728"/>
                  <a:pt x="3905" y="1937"/>
                </a:cubicBezTo>
                <a:cubicBezTo>
                  <a:pt x="3911" y="1968"/>
                  <a:pt x="3922" y="2000"/>
                  <a:pt x="3925" y="2032"/>
                </a:cubicBezTo>
                <a:cubicBezTo>
                  <a:pt x="3925" y="2042"/>
                  <a:pt x="3925" y="2045"/>
                  <a:pt x="3924" y="2052"/>
                </a:cubicBezTo>
                <a:cubicBezTo>
                  <a:pt x="3891" y="2047"/>
                  <a:pt x="3858" y="2041"/>
                  <a:pt x="3824" y="2038"/>
                </a:cubicBezTo>
                <a:cubicBezTo>
                  <a:pt x="3752" y="2032"/>
                  <a:pt x="3681" y="2033"/>
                  <a:pt x="3609" y="2038"/>
                </a:cubicBezTo>
                <a:cubicBezTo>
                  <a:pt x="3531" y="2043"/>
                  <a:pt x="3454" y="2051"/>
                  <a:pt x="3377" y="2062"/>
                </a:cubicBezTo>
                <a:cubicBezTo>
                  <a:pt x="3341" y="2067"/>
                  <a:pt x="3314" y="2068"/>
                  <a:pt x="3279" y="2063"/>
                </a:cubicBezTo>
              </a:path>
              <a:path w="3926" h="2070" extrusionOk="0">
                <a:moveTo>
                  <a:pt x="985" y="1264"/>
                </a:moveTo>
                <a:cubicBezTo>
                  <a:pt x="937" y="1252"/>
                  <a:pt x="889" y="1248"/>
                  <a:pt x="841" y="1241"/>
                </a:cubicBezTo>
                <a:cubicBezTo>
                  <a:pt x="858" y="1224"/>
                  <a:pt x="851" y="1216"/>
                  <a:pt x="892" y="1201"/>
                </a:cubicBezTo>
                <a:cubicBezTo>
                  <a:pt x="964" y="1174"/>
                  <a:pt x="1041" y="1160"/>
                  <a:pt x="1117" y="1148"/>
                </a:cubicBezTo>
                <a:cubicBezTo>
                  <a:pt x="1413" y="1101"/>
                  <a:pt x="1719" y="1062"/>
                  <a:pt x="2019" y="1052"/>
                </a:cubicBezTo>
                <a:cubicBezTo>
                  <a:pt x="2044" y="1051"/>
                  <a:pt x="2063" y="1055"/>
                  <a:pt x="2086" y="1058"/>
                </a:cubicBezTo>
                <a:cubicBezTo>
                  <a:pt x="2051" y="1077"/>
                  <a:pt x="2020" y="1091"/>
                  <a:pt x="1979" y="1102"/>
                </a:cubicBezTo>
                <a:cubicBezTo>
                  <a:pt x="1910" y="1121"/>
                  <a:pt x="1836" y="1127"/>
                  <a:pt x="1765" y="1134"/>
                </a:cubicBezTo>
                <a:cubicBezTo>
                  <a:pt x="1543" y="1155"/>
                  <a:pt x="1316" y="1158"/>
                  <a:pt x="1093" y="1162"/>
                </a:cubicBezTo>
                <a:cubicBezTo>
                  <a:pt x="1053" y="1163"/>
                  <a:pt x="1013" y="1163"/>
                  <a:pt x="973" y="1165"/>
                </a:cubicBezTo>
                <a:cubicBezTo>
                  <a:pt x="1033" y="1151"/>
                  <a:pt x="1091" y="1143"/>
                  <a:pt x="1154" y="1137"/>
                </a:cubicBezTo>
                <a:cubicBezTo>
                  <a:pt x="1475" y="1105"/>
                  <a:pt x="1796" y="1120"/>
                  <a:pt x="2118" y="1120"/>
                </a:cubicBezTo>
                <a:cubicBezTo>
                  <a:pt x="2131" y="1120"/>
                  <a:pt x="2268" y="1119"/>
                  <a:pt x="2201" y="1115"/>
                </a:cubicBezTo>
                <a:cubicBezTo>
                  <a:pt x="2108" y="1109"/>
                  <a:pt x="2009" y="1124"/>
                  <a:pt x="1917" y="1133"/>
                </a:cubicBezTo>
                <a:cubicBezTo>
                  <a:pt x="1713" y="1153"/>
                  <a:pt x="1509" y="1178"/>
                  <a:pt x="1305" y="1200"/>
                </a:cubicBezTo>
                <a:cubicBezTo>
                  <a:pt x="1141" y="1218"/>
                  <a:pt x="977" y="1234"/>
                  <a:pt x="813" y="1251"/>
                </a:cubicBezTo>
                <a:cubicBezTo>
                  <a:pt x="810" y="1251"/>
                  <a:pt x="807" y="1252"/>
                  <a:pt x="804" y="1252"/>
                </a:cubicBezTo>
                <a:cubicBezTo>
                  <a:pt x="1007" y="1209"/>
                  <a:pt x="1214" y="1189"/>
                  <a:pt x="1419" y="1163"/>
                </a:cubicBezTo>
                <a:cubicBezTo>
                  <a:pt x="1634" y="1136"/>
                  <a:pt x="1849" y="1112"/>
                  <a:pt x="2065" y="1095"/>
                </a:cubicBezTo>
                <a:cubicBezTo>
                  <a:pt x="2171" y="1086"/>
                  <a:pt x="2279" y="1073"/>
                  <a:pt x="2384" y="1088"/>
                </a:cubicBezTo>
                <a:cubicBezTo>
                  <a:pt x="2339" y="1101"/>
                  <a:pt x="2294" y="1110"/>
                  <a:pt x="2247" y="1118"/>
                </a:cubicBezTo>
                <a:cubicBezTo>
                  <a:pt x="2023" y="1158"/>
                  <a:pt x="1796" y="1175"/>
                  <a:pt x="1570" y="1194"/>
                </a:cubicBezTo>
                <a:cubicBezTo>
                  <a:pt x="1458" y="1203"/>
                  <a:pt x="1347" y="1207"/>
                  <a:pt x="1235" y="1213"/>
                </a:cubicBezTo>
                <a:cubicBezTo>
                  <a:pt x="1202" y="1215"/>
                  <a:pt x="1170" y="1216"/>
                  <a:pt x="1137" y="1218"/>
                </a:cubicBezTo>
                <a:cubicBezTo>
                  <a:pt x="1215" y="1206"/>
                  <a:pt x="1293" y="1200"/>
                  <a:pt x="1372" y="1193"/>
                </a:cubicBezTo>
                <a:cubicBezTo>
                  <a:pt x="1518" y="1180"/>
                  <a:pt x="1665" y="1168"/>
                  <a:pt x="1811" y="1157"/>
                </a:cubicBezTo>
                <a:cubicBezTo>
                  <a:pt x="1891" y="1151"/>
                  <a:pt x="2173" y="1089"/>
                  <a:pt x="2247" y="1136"/>
                </a:cubicBezTo>
                <a:cubicBezTo>
                  <a:pt x="2272" y="1152"/>
                  <a:pt x="2188" y="1142"/>
                  <a:pt x="2158" y="1147"/>
                </a:cubicBezTo>
                <a:cubicBezTo>
                  <a:pt x="2108" y="1156"/>
                  <a:pt x="2058" y="1163"/>
                  <a:pt x="2007" y="1170"/>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631" name="Comment 23"/>
          <p:cNvSpPr>
            <a:spLocks noRot="1" noChangeAspect="1" noEditPoints="1" noChangeArrowheads="1" noChangeShapeType="1" noTextEdit="1"/>
          </p:cNvSpPr>
          <p:nvPr/>
        </p:nvSpPr>
        <p:spPr bwMode="auto">
          <a:xfrm>
            <a:off x="2711450" y="4029075"/>
            <a:ext cx="273050" cy="2389188"/>
          </a:xfrm>
          <a:custGeom>
            <a:avLst/>
            <a:gdLst>
              <a:gd name="T0" fmla="*/ 2147483647 w 758"/>
              <a:gd name="T1" fmla="*/ 2147483647 h 6635"/>
              <a:gd name="T2" fmla="*/ 2147483647 w 758"/>
              <a:gd name="T3" fmla="*/ 2147483647 h 6635"/>
              <a:gd name="T4" fmla="*/ 2147483647 w 758"/>
              <a:gd name="T5" fmla="*/ 2147483647 h 6635"/>
              <a:gd name="T6" fmla="*/ 2147483647 w 758"/>
              <a:gd name="T7" fmla="*/ 2147483647 h 6635"/>
              <a:gd name="T8" fmla="*/ 2147483647 w 758"/>
              <a:gd name="T9" fmla="*/ 2147483647 h 6635"/>
              <a:gd name="T10" fmla="*/ 2147483647 w 758"/>
              <a:gd name="T11" fmla="*/ 2147483647 h 6635"/>
              <a:gd name="T12" fmla="*/ 2147483647 w 758"/>
              <a:gd name="T13" fmla="*/ 2147483647 h 6635"/>
              <a:gd name="T14" fmla="*/ 2147483647 w 758"/>
              <a:gd name="T15" fmla="*/ 2147483647 h 6635"/>
              <a:gd name="T16" fmla="*/ 0 60000 65536"/>
              <a:gd name="T17" fmla="*/ 0 60000 65536"/>
              <a:gd name="T18" fmla="*/ 0 60000 65536"/>
              <a:gd name="T19" fmla="*/ 0 60000 65536"/>
              <a:gd name="T20" fmla="*/ 0 60000 65536"/>
              <a:gd name="T21" fmla="*/ 0 60000 65536"/>
              <a:gd name="T22" fmla="*/ 0 60000 65536"/>
              <a:gd name="T23" fmla="*/ 0 60000 65536"/>
              <a:gd name="T24" fmla="*/ 0 w 758"/>
              <a:gd name="T25" fmla="*/ 0 h 6635"/>
              <a:gd name="T26" fmla="*/ 758 w 758"/>
              <a:gd name="T27" fmla="*/ 6635 h 66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58" h="6635" extrusionOk="0">
                <a:moveTo>
                  <a:pt x="753" y="9"/>
                </a:moveTo>
                <a:cubicBezTo>
                  <a:pt x="741" y="24"/>
                  <a:pt x="737" y="20"/>
                  <a:pt x="725" y="36"/>
                </a:cubicBezTo>
                <a:cubicBezTo>
                  <a:pt x="599" y="206"/>
                  <a:pt x="507" y="393"/>
                  <a:pt x="429" y="590"/>
                </a:cubicBezTo>
                <a:cubicBezTo>
                  <a:pt x="221" y="1118"/>
                  <a:pt x="154" y="1653"/>
                  <a:pt x="101" y="2215"/>
                </a:cubicBezTo>
                <a:cubicBezTo>
                  <a:pt x="23" y="3046"/>
                  <a:pt x="-42" y="3850"/>
                  <a:pt x="92" y="4681"/>
                </a:cubicBezTo>
                <a:cubicBezTo>
                  <a:pt x="186" y="5269"/>
                  <a:pt x="314" y="5852"/>
                  <a:pt x="412" y="6440"/>
                </a:cubicBezTo>
                <a:cubicBezTo>
                  <a:pt x="423" y="6506"/>
                  <a:pt x="440" y="6571"/>
                  <a:pt x="454" y="6634"/>
                </a:cubicBezTo>
                <a:cubicBezTo>
                  <a:pt x="470" y="6584"/>
                  <a:pt x="487" y="6534"/>
                  <a:pt x="502" y="6483"/>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632" name="Comment 24"/>
          <p:cNvSpPr>
            <a:spLocks noRot="1" noChangeAspect="1" noEditPoints="1" noChangeArrowheads="1" noChangeShapeType="1" noTextEdit="1"/>
          </p:cNvSpPr>
          <p:nvPr/>
        </p:nvSpPr>
        <p:spPr bwMode="auto">
          <a:xfrm>
            <a:off x="3852863" y="4003675"/>
            <a:ext cx="417512" cy="2212975"/>
          </a:xfrm>
          <a:custGeom>
            <a:avLst/>
            <a:gdLst>
              <a:gd name="T0" fmla="*/ 2147483647 w 1161"/>
              <a:gd name="T1" fmla="*/ 2147483647 h 6147"/>
              <a:gd name="T2" fmla="*/ 2147483647 w 1161"/>
              <a:gd name="T3" fmla="*/ 2147483647 h 6147"/>
              <a:gd name="T4" fmla="*/ 2147483647 w 1161"/>
              <a:gd name="T5" fmla="*/ 2147483647 h 6147"/>
              <a:gd name="T6" fmla="*/ 2147483647 w 1161"/>
              <a:gd name="T7" fmla="*/ 2147483647 h 6147"/>
              <a:gd name="T8" fmla="*/ 2147483647 w 1161"/>
              <a:gd name="T9" fmla="*/ 2147483647 h 6147"/>
              <a:gd name="T10" fmla="*/ 2147483647 w 1161"/>
              <a:gd name="T11" fmla="*/ 2147483647 h 6147"/>
              <a:gd name="T12" fmla="*/ 2147483647 w 1161"/>
              <a:gd name="T13" fmla="*/ 2147483647 h 6147"/>
              <a:gd name="T14" fmla="*/ 0 w 1161"/>
              <a:gd name="T15" fmla="*/ 2147483647 h 6147"/>
              <a:gd name="T16" fmla="*/ 0 60000 65536"/>
              <a:gd name="T17" fmla="*/ 0 60000 65536"/>
              <a:gd name="T18" fmla="*/ 0 60000 65536"/>
              <a:gd name="T19" fmla="*/ 0 60000 65536"/>
              <a:gd name="T20" fmla="*/ 0 60000 65536"/>
              <a:gd name="T21" fmla="*/ 0 60000 65536"/>
              <a:gd name="T22" fmla="*/ 0 60000 65536"/>
              <a:gd name="T23" fmla="*/ 0 60000 65536"/>
              <a:gd name="T24" fmla="*/ 0 w 1161"/>
              <a:gd name="T25" fmla="*/ 0 h 6147"/>
              <a:gd name="T26" fmla="*/ 1161 w 1161"/>
              <a:gd name="T27" fmla="*/ 6147 h 61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1" h="6147" extrusionOk="0">
                <a:moveTo>
                  <a:pt x="453" y="9"/>
                </a:moveTo>
                <a:cubicBezTo>
                  <a:pt x="460" y="26"/>
                  <a:pt x="463" y="22"/>
                  <a:pt x="470" y="39"/>
                </a:cubicBezTo>
                <a:cubicBezTo>
                  <a:pt x="608" y="388"/>
                  <a:pt x="751" y="737"/>
                  <a:pt x="884" y="1088"/>
                </a:cubicBezTo>
                <a:cubicBezTo>
                  <a:pt x="1053" y="1535"/>
                  <a:pt x="1119" y="2012"/>
                  <a:pt x="1148" y="2486"/>
                </a:cubicBezTo>
                <a:cubicBezTo>
                  <a:pt x="1208" y="3457"/>
                  <a:pt x="1004" y="4379"/>
                  <a:pt x="567" y="5247"/>
                </a:cubicBezTo>
                <a:cubicBezTo>
                  <a:pt x="434" y="5510"/>
                  <a:pt x="296" y="5772"/>
                  <a:pt x="131" y="6017"/>
                </a:cubicBezTo>
                <a:cubicBezTo>
                  <a:pt x="120" y="6033"/>
                  <a:pt x="54" y="6145"/>
                  <a:pt x="39" y="6146"/>
                </a:cubicBezTo>
                <a:cubicBezTo>
                  <a:pt x="7" y="6148"/>
                  <a:pt x="22" y="6081"/>
                  <a:pt x="0" y="6080"/>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633" name="Text Box 27"/>
          <p:cNvSpPr txBox="1">
            <a:spLocks noChangeArrowheads="1"/>
          </p:cNvSpPr>
          <p:nvPr/>
        </p:nvSpPr>
        <p:spPr bwMode="auto">
          <a:xfrm>
            <a:off x="762000" y="4572000"/>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cs typeface="Arial" charset="0"/>
              </a:rPr>
              <a:t>A</a:t>
            </a:r>
          </a:p>
        </p:txBody>
      </p:sp>
    </p:spTree>
    <p:extLst>
      <p:ext uri="{BB962C8B-B14F-4D97-AF65-F5344CB8AC3E}">
        <p14:creationId xmlns:p14="http://schemas.microsoft.com/office/powerpoint/2010/main" val="304069810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CA24C3E-D379-EA49-BBE6-7E69F7936A1F}" type="slidenum">
              <a:rPr lang="en-US" sz="1400" b="0">
                <a:solidFill>
                  <a:srgbClr val="000000"/>
                </a:solidFill>
                <a:cs typeface="Arial" charset="0"/>
              </a:rPr>
              <a:pPr eaLnBrk="1" hangingPunct="1"/>
              <a:t>44</a:t>
            </a:fld>
            <a:endParaRPr lang="en-US" sz="1400" b="0">
              <a:solidFill>
                <a:srgbClr val="000000"/>
              </a:solidFill>
              <a:cs typeface="Arial" charset="0"/>
            </a:endParaRPr>
          </a:p>
        </p:txBody>
      </p:sp>
      <p:sp>
        <p:nvSpPr>
          <p:cNvPr id="155650" name="Rectangle 2"/>
          <p:cNvSpPr>
            <a:spLocks noGrp="1" noChangeArrowheads="1"/>
          </p:cNvSpPr>
          <p:nvPr>
            <p:ph type="title"/>
          </p:nvPr>
        </p:nvSpPr>
        <p:spPr/>
        <p:txBody>
          <a:bodyPr/>
          <a:lstStyle/>
          <a:p>
            <a:pPr eaLnBrk="1" hangingPunct="1"/>
            <a:r>
              <a:rPr lang="en-US">
                <a:latin typeface="Arial" charset="0"/>
              </a:rPr>
              <a:t>Conclusion</a:t>
            </a:r>
          </a:p>
        </p:txBody>
      </p:sp>
      <p:sp>
        <p:nvSpPr>
          <p:cNvPr id="155651" name="Rectangle 3"/>
          <p:cNvSpPr>
            <a:spLocks noGrp="1" noChangeArrowheads="1"/>
          </p:cNvSpPr>
          <p:nvPr>
            <p:ph type="body" idx="1"/>
          </p:nvPr>
        </p:nvSpPr>
        <p:spPr>
          <a:xfrm>
            <a:off x="457200" y="1600200"/>
            <a:ext cx="8229600" cy="5257800"/>
          </a:xfrm>
        </p:spPr>
        <p:txBody>
          <a:bodyPr/>
          <a:lstStyle/>
          <a:p>
            <a:pPr eaLnBrk="1" hangingPunct="1"/>
            <a:r>
              <a:rPr lang="en-US" sz="2400">
                <a:latin typeface="Arial" charset="0"/>
              </a:rPr>
              <a:t>SVD is the </a:t>
            </a:r>
            <a:r>
              <a:rPr lang="ja-JP" altLang="en-US" sz="2400">
                <a:latin typeface="Arial" charset="0"/>
              </a:rPr>
              <a:t>“</a:t>
            </a:r>
            <a:r>
              <a:rPr lang="en-US" altLang="ja-JP" sz="2400">
                <a:latin typeface="Arial" charset="0"/>
              </a:rPr>
              <a:t>absolute high point of linear algebra</a:t>
            </a:r>
            <a:r>
              <a:rPr lang="ja-JP" altLang="en-US" sz="2400">
                <a:latin typeface="Arial" charset="0"/>
              </a:rPr>
              <a:t>”</a:t>
            </a:r>
            <a:endParaRPr lang="en-US" altLang="ja-JP" sz="2400">
              <a:latin typeface="Arial" charset="0"/>
            </a:endParaRPr>
          </a:p>
          <a:p>
            <a:pPr eaLnBrk="1" hangingPunct="1"/>
            <a:r>
              <a:rPr lang="en-US" sz="2400">
                <a:latin typeface="Arial" charset="0"/>
              </a:rPr>
              <a:t>SVD is difficult to compute; but once we have it, we have many things</a:t>
            </a:r>
          </a:p>
          <a:p>
            <a:pPr eaLnBrk="1" hangingPunct="1"/>
            <a:r>
              <a:rPr lang="en-US" sz="2400">
                <a:latin typeface="Arial" charset="0"/>
              </a:rPr>
              <a:t>SVD finds the best approximating subspace, using </a:t>
            </a:r>
            <a:r>
              <a:rPr lang="en-US" sz="2400">
                <a:solidFill>
                  <a:srgbClr val="FF0000"/>
                </a:solidFill>
                <a:latin typeface="Arial" charset="0"/>
              </a:rPr>
              <a:t>linear transformation</a:t>
            </a:r>
          </a:p>
          <a:p>
            <a:pPr eaLnBrk="1" hangingPunct="1"/>
            <a:r>
              <a:rPr lang="en-US" sz="2400">
                <a:latin typeface="Arial" charset="0"/>
              </a:rPr>
              <a:t>Simple SVD cannot handle translation, non-linear transformation, separation of labeled data, etc.</a:t>
            </a:r>
          </a:p>
          <a:p>
            <a:pPr eaLnBrk="1" hangingPunct="1"/>
            <a:r>
              <a:rPr lang="en-US" sz="2400">
                <a:latin typeface="Arial" charset="0"/>
              </a:rPr>
              <a:t>Good for exploratory analysis; but once we know what we look for, use appropriate tools and model the structure of data explicitly!</a:t>
            </a:r>
          </a:p>
        </p:txBody>
      </p:sp>
    </p:spTree>
    <p:extLst>
      <p:ext uri="{BB962C8B-B14F-4D97-AF65-F5344CB8AC3E}">
        <p14:creationId xmlns:p14="http://schemas.microsoft.com/office/powerpoint/2010/main" val="44668248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itle 6"/>
          <p:cNvSpPr>
            <a:spLocks noGrp="1"/>
          </p:cNvSpPr>
          <p:nvPr>
            <p:ph type="ctrTitle"/>
          </p:nvPr>
        </p:nvSpPr>
        <p:spPr/>
        <p:txBody>
          <a:bodyPr/>
          <a:lstStyle/>
          <a:p>
            <a:r>
              <a:rPr lang="en-US">
                <a:latin typeface="Arial" charset="0"/>
                <a:ea typeface="ＭＳ Ｐゴシック" charset="0"/>
                <a:cs typeface="ＭＳ Ｐゴシック" charset="0"/>
              </a:rPr>
              <a:t>Unsupervised Mining</a:t>
            </a:r>
          </a:p>
        </p:txBody>
      </p:sp>
      <p:sp>
        <p:nvSpPr>
          <p:cNvPr id="157698" name="Subtitle 7"/>
          <p:cNvSpPr>
            <a:spLocks noGrp="1"/>
          </p:cNvSpPr>
          <p:nvPr>
            <p:ph type="subTitle" idx="1"/>
          </p:nvPr>
        </p:nvSpPr>
        <p:spPr/>
        <p:txBody>
          <a:bodyPr/>
          <a:lstStyle/>
          <a:p>
            <a:r>
              <a:rPr lang="en-US">
                <a:latin typeface="Arial" charset="0"/>
                <a:ea typeface="ＭＳ Ｐゴシック" charset="0"/>
                <a:cs typeface="ＭＳ Ｐゴシック" charset="0"/>
              </a:rPr>
              <a:t>Intuition on interpretation of SVD in terms of genes and conditions</a:t>
            </a:r>
          </a:p>
        </p:txBody>
      </p:sp>
      <p:sp>
        <p:nvSpPr>
          <p:cNvPr id="157699" name="Slide Number Placeholder 5"/>
          <p:cNvSpPr>
            <a:spLocks noGrp="1"/>
          </p:cNvSpPr>
          <p:nvPr>
            <p:ph type="sldNum" sz="quarter" idx="4294967295"/>
          </p:nvPr>
        </p:nvSpPr>
        <p:spPr bwMode="auto">
          <a:xfrm>
            <a:off x="70104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F840DC7-D913-B741-BC1A-05764828828B}" type="slidenum">
              <a:rPr lang="en-US">
                <a:solidFill>
                  <a:srgbClr val="000000"/>
                </a:solidFill>
              </a:rPr>
              <a:pPr eaLnBrk="1" hangingPunct="1"/>
              <a:t>45</a:t>
            </a:fld>
            <a:endParaRPr lang="en-US">
              <a:solidFill>
                <a:srgbClr val="000000"/>
              </a:solidFill>
            </a:endParaRPr>
          </a:p>
        </p:txBody>
      </p:sp>
    </p:spTree>
    <p:extLst>
      <p:ext uri="{BB962C8B-B14F-4D97-AF65-F5344CB8AC3E}">
        <p14:creationId xmlns:p14="http://schemas.microsoft.com/office/powerpoint/2010/main" val="239094570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E9D4B265-4A10-2E4E-B86A-DFB70320F3DD}" type="slidenum">
              <a:rPr lang="en-US" sz="1400" b="0">
                <a:solidFill>
                  <a:srgbClr val="000000"/>
                </a:solidFill>
                <a:cs typeface="Arial" charset="0"/>
              </a:rPr>
              <a:pPr eaLnBrk="1" hangingPunct="1"/>
              <a:t>46</a:t>
            </a:fld>
            <a:endParaRPr lang="en-US" sz="1400" b="0">
              <a:solidFill>
                <a:srgbClr val="000000"/>
              </a:solidFill>
              <a:cs typeface="Arial" charset="0"/>
            </a:endParaRPr>
          </a:p>
        </p:txBody>
      </p:sp>
      <p:sp>
        <p:nvSpPr>
          <p:cNvPr id="159746" name="Rectangle 2"/>
          <p:cNvSpPr>
            <a:spLocks noGrp="1" noChangeArrowheads="1"/>
          </p:cNvSpPr>
          <p:nvPr>
            <p:ph type="title"/>
          </p:nvPr>
        </p:nvSpPr>
        <p:spPr/>
        <p:txBody>
          <a:bodyPr>
            <a:normAutofit fontScale="90000"/>
          </a:bodyPr>
          <a:lstStyle/>
          <a:p>
            <a:pPr eaLnBrk="1" hangingPunct="1"/>
            <a:r>
              <a:rPr lang="en-US" sz="4000">
                <a:latin typeface="Arial" charset="0"/>
              </a:rPr>
              <a:t>SVD for microarray data</a:t>
            </a:r>
            <a:br>
              <a:rPr lang="en-US" sz="4000">
                <a:latin typeface="Arial" charset="0"/>
              </a:rPr>
            </a:br>
            <a:r>
              <a:rPr lang="en-US" sz="4000">
                <a:latin typeface="Arial" charset="0"/>
              </a:rPr>
              <a:t>(Alter et al, PNAS 2000)</a:t>
            </a:r>
          </a:p>
        </p:txBody>
      </p:sp>
      <p:pic>
        <p:nvPicPr>
          <p:cNvPr id="159747" name="Picture 2" descr="SVD_GE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62000" y="1676400"/>
            <a:ext cx="7696200" cy="4295775"/>
          </a:xfrm>
          <a:noFill/>
        </p:spPr>
      </p:pic>
    </p:spTree>
    <p:extLst>
      <p:ext uri="{BB962C8B-B14F-4D97-AF65-F5344CB8AC3E}">
        <p14:creationId xmlns:p14="http://schemas.microsoft.com/office/powerpoint/2010/main" val="123020245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49999EC-7FA2-0A47-8BB6-C477839EAAD6}" type="slidenum">
              <a:rPr lang="en-US" sz="1400" b="0">
                <a:solidFill>
                  <a:srgbClr val="000000"/>
                </a:solidFill>
                <a:cs typeface="Arial" charset="0"/>
              </a:rPr>
              <a:pPr eaLnBrk="1" hangingPunct="1"/>
              <a:t>47</a:t>
            </a:fld>
            <a:endParaRPr lang="en-US" sz="1400" b="0">
              <a:solidFill>
                <a:srgbClr val="000000"/>
              </a:solidFill>
              <a:cs typeface="Arial" charset="0"/>
            </a:endParaRPr>
          </a:p>
        </p:txBody>
      </p:sp>
      <p:sp>
        <p:nvSpPr>
          <p:cNvPr id="161794" name="Rectangle 3"/>
          <p:cNvSpPr>
            <a:spLocks noGrp="1" noChangeArrowheads="1"/>
          </p:cNvSpPr>
          <p:nvPr>
            <p:ph type="title"/>
          </p:nvPr>
        </p:nvSpPr>
        <p:spPr>
          <a:xfrm>
            <a:off x="457200" y="274638"/>
            <a:ext cx="2438400" cy="1143000"/>
          </a:xfrm>
        </p:spPr>
        <p:txBody>
          <a:bodyPr/>
          <a:lstStyle/>
          <a:p>
            <a:pPr eaLnBrk="1" hangingPunct="1"/>
            <a:r>
              <a:rPr lang="en-US">
                <a:latin typeface="Arial" charset="0"/>
              </a:rPr>
              <a:t>Notation</a:t>
            </a:r>
          </a:p>
        </p:txBody>
      </p:sp>
      <p:sp>
        <p:nvSpPr>
          <p:cNvPr id="161795" name="Rectangle 4"/>
          <p:cNvSpPr>
            <a:spLocks noGrp="1" noChangeArrowheads="1"/>
          </p:cNvSpPr>
          <p:nvPr>
            <p:ph type="body" idx="1"/>
          </p:nvPr>
        </p:nvSpPr>
        <p:spPr>
          <a:xfrm>
            <a:off x="2971800" y="152400"/>
            <a:ext cx="5715000" cy="3276600"/>
          </a:xfrm>
        </p:spPr>
        <p:txBody>
          <a:bodyPr>
            <a:normAutofit lnSpcReduction="10000"/>
          </a:bodyPr>
          <a:lstStyle/>
          <a:p>
            <a:pPr eaLnBrk="1" hangingPunct="1"/>
            <a:r>
              <a:rPr lang="en-US" sz="2800">
                <a:latin typeface="Arial" charset="0"/>
              </a:rPr>
              <a:t>m=1000 genes</a:t>
            </a:r>
          </a:p>
          <a:p>
            <a:pPr lvl="1" eaLnBrk="1" hangingPunct="1"/>
            <a:r>
              <a:rPr lang="en-US" sz="2400">
                <a:latin typeface="Arial" charset="0"/>
                <a:ea typeface="Arial" charset="0"/>
                <a:cs typeface="Arial" charset="0"/>
              </a:rPr>
              <a:t>row-vectors </a:t>
            </a:r>
          </a:p>
          <a:p>
            <a:pPr lvl="1" eaLnBrk="1" hangingPunct="1"/>
            <a:r>
              <a:rPr lang="en-US" sz="2400">
                <a:latin typeface="Arial" charset="0"/>
                <a:ea typeface="Arial" charset="0"/>
                <a:cs typeface="Arial" charset="0"/>
              </a:rPr>
              <a:t>10 eigengene (v</a:t>
            </a:r>
            <a:r>
              <a:rPr lang="en-US" sz="2400" baseline="-25000">
                <a:latin typeface="Arial" charset="0"/>
                <a:ea typeface="Arial" charset="0"/>
                <a:cs typeface="Arial" charset="0"/>
              </a:rPr>
              <a:t>i</a:t>
            </a:r>
            <a:r>
              <a:rPr lang="en-US" sz="2400">
                <a:latin typeface="Arial" charset="0"/>
                <a:ea typeface="Arial" charset="0"/>
                <a:cs typeface="Arial" charset="0"/>
              </a:rPr>
              <a:t>) of dimension 10 conditions</a:t>
            </a:r>
          </a:p>
          <a:p>
            <a:pPr eaLnBrk="1" hangingPunct="1"/>
            <a:r>
              <a:rPr lang="en-US" sz="2800">
                <a:latin typeface="Arial" charset="0"/>
              </a:rPr>
              <a:t>n=10 conditions (assays)</a:t>
            </a:r>
          </a:p>
          <a:p>
            <a:pPr lvl="1" eaLnBrk="1" hangingPunct="1"/>
            <a:r>
              <a:rPr lang="en-US" sz="2400">
                <a:latin typeface="Arial" charset="0"/>
                <a:ea typeface="Arial" charset="0"/>
                <a:cs typeface="Arial" charset="0"/>
              </a:rPr>
              <a:t>column vectors </a:t>
            </a:r>
          </a:p>
          <a:p>
            <a:pPr lvl="1" eaLnBrk="1" hangingPunct="1"/>
            <a:r>
              <a:rPr lang="en-US" sz="2400">
                <a:latin typeface="Arial" charset="0"/>
                <a:ea typeface="Arial" charset="0"/>
                <a:cs typeface="Arial" charset="0"/>
              </a:rPr>
              <a:t>10 eigenconditions (u</a:t>
            </a:r>
            <a:r>
              <a:rPr lang="en-US" sz="2400" baseline="-25000">
                <a:latin typeface="Arial" charset="0"/>
                <a:ea typeface="Arial" charset="0"/>
                <a:cs typeface="Arial" charset="0"/>
              </a:rPr>
              <a:t>i</a:t>
            </a:r>
            <a:r>
              <a:rPr lang="en-US" sz="2400">
                <a:latin typeface="Arial" charset="0"/>
                <a:ea typeface="Arial" charset="0"/>
                <a:cs typeface="Arial" charset="0"/>
              </a:rPr>
              <a:t>) of dimension 1000 genes</a:t>
            </a:r>
          </a:p>
          <a:p>
            <a:pPr eaLnBrk="1" hangingPunct="1"/>
            <a:endParaRPr lang="en-US" sz="2800">
              <a:latin typeface="Arial" charset="0"/>
            </a:endParaRPr>
          </a:p>
          <a:p>
            <a:pPr eaLnBrk="1" hangingPunct="1"/>
            <a:endParaRPr lang="en-US" sz="2800">
              <a:latin typeface="Arial" charset="0"/>
            </a:endParaRPr>
          </a:p>
        </p:txBody>
      </p:sp>
      <p:pic>
        <p:nvPicPr>
          <p:cNvPr id="161796" name="Picture 2" descr="SVD_GEA"/>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3581400"/>
            <a:ext cx="5486400" cy="3062288"/>
          </a:xfrm>
          <a:noFill/>
        </p:spPr>
      </p:pic>
      <p:sp>
        <p:nvSpPr>
          <p:cNvPr id="161797" name="Comment 5"/>
          <p:cNvSpPr>
            <a:spLocks noRot="1" noChangeAspect="1" noEditPoints="1" noChangeArrowheads="1" noChangeShapeType="1" noTextEdit="1"/>
          </p:cNvSpPr>
          <p:nvPr/>
        </p:nvSpPr>
        <p:spPr bwMode="auto">
          <a:xfrm>
            <a:off x="3822700" y="193675"/>
            <a:ext cx="976313" cy="512763"/>
          </a:xfrm>
          <a:custGeom>
            <a:avLst/>
            <a:gdLst>
              <a:gd name="T0" fmla="*/ 2147483647 w 2711"/>
              <a:gd name="T1" fmla="*/ 2147483647 h 1427"/>
              <a:gd name="T2" fmla="*/ 2147483647 w 2711"/>
              <a:gd name="T3" fmla="*/ 2147483647 h 1427"/>
              <a:gd name="T4" fmla="*/ 2147483647 w 2711"/>
              <a:gd name="T5" fmla="*/ 2147483647 h 1427"/>
              <a:gd name="T6" fmla="*/ 2147483647 w 2711"/>
              <a:gd name="T7" fmla="*/ 2147483647 h 1427"/>
              <a:gd name="T8" fmla="*/ 2147483647 w 2711"/>
              <a:gd name="T9" fmla="*/ 2147483647 h 1427"/>
              <a:gd name="T10" fmla="*/ 2147483647 w 2711"/>
              <a:gd name="T11" fmla="*/ 2147483647 h 1427"/>
              <a:gd name="T12" fmla="*/ 2147483647 w 2711"/>
              <a:gd name="T13" fmla="*/ 2147483647 h 1427"/>
              <a:gd name="T14" fmla="*/ 2147483647 w 2711"/>
              <a:gd name="T15" fmla="*/ 2147483647 h 1427"/>
              <a:gd name="T16" fmla="*/ 2147483647 w 2711"/>
              <a:gd name="T17" fmla="*/ 2147483647 h 1427"/>
              <a:gd name="T18" fmla="*/ 2147483647 w 2711"/>
              <a:gd name="T19" fmla="*/ 2147483647 h 1427"/>
              <a:gd name="T20" fmla="*/ 2147483647 w 2711"/>
              <a:gd name="T21" fmla="*/ 2147483647 h 1427"/>
              <a:gd name="T22" fmla="*/ 2147483647 w 2711"/>
              <a:gd name="T23" fmla="*/ 2147483647 h 1427"/>
              <a:gd name="T24" fmla="*/ 2147483647 w 2711"/>
              <a:gd name="T25" fmla="*/ 2147483647 h 1427"/>
              <a:gd name="T26" fmla="*/ 2147483647 w 2711"/>
              <a:gd name="T27" fmla="*/ 2147483647 h 1427"/>
              <a:gd name="T28" fmla="*/ 2147483647 w 2711"/>
              <a:gd name="T29" fmla="*/ 2147483647 h 1427"/>
              <a:gd name="T30" fmla="*/ 2147483647 w 2711"/>
              <a:gd name="T31" fmla="*/ 2147483647 h 1427"/>
              <a:gd name="T32" fmla="*/ 2147483647 w 2711"/>
              <a:gd name="T33" fmla="*/ 2147483647 h 1427"/>
              <a:gd name="T34" fmla="*/ 2147483647 w 2711"/>
              <a:gd name="T35" fmla="*/ 2147483647 h 1427"/>
              <a:gd name="T36" fmla="*/ 2147483647 w 2711"/>
              <a:gd name="T37" fmla="*/ 2147483647 h 1427"/>
              <a:gd name="T38" fmla="*/ 2147483647 w 2711"/>
              <a:gd name="T39" fmla="*/ 2147483647 h 1427"/>
              <a:gd name="T40" fmla="*/ 2147483647 w 2711"/>
              <a:gd name="T41" fmla="*/ 2147483647 h 1427"/>
              <a:gd name="T42" fmla="*/ 2147483647 w 2711"/>
              <a:gd name="T43" fmla="*/ 0 h 1427"/>
              <a:gd name="T44" fmla="*/ 2147483647 w 2711"/>
              <a:gd name="T45" fmla="*/ 2147483647 h 1427"/>
              <a:gd name="T46" fmla="*/ 2147483647 w 2711"/>
              <a:gd name="T47" fmla="*/ 2147483647 h 14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11"/>
              <a:gd name="T73" fmla="*/ 0 h 1427"/>
              <a:gd name="T74" fmla="*/ 2711 w 2711"/>
              <a:gd name="T75" fmla="*/ 1427 h 142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11" h="1427" extrusionOk="0">
                <a:moveTo>
                  <a:pt x="396" y="1426"/>
                </a:moveTo>
                <a:cubicBezTo>
                  <a:pt x="386" y="1407"/>
                  <a:pt x="386" y="1400"/>
                  <a:pt x="380" y="1385"/>
                </a:cubicBezTo>
                <a:cubicBezTo>
                  <a:pt x="401" y="1381"/>
                  <a:pt x="410" y="1376"/>
                  <a:pt x="437" y="1374"/>
                </a:cubicBezTo>
                <a:cubicBezTo>
                  <a:pt x="508" y="1370"/>
                  <a:pt x="579" y="1358"/>
                  <a:pt x="649" y="1353"/>
                </a:cubicBezTo>
                <a:cubicBezTo>
                  <a:pt x="796" y="1342"/>
                  <a:pt x="941" y="1331"/>
                  <a:pt x="1088" y="1316"/>
                </a:cubicBezTo>
                <a:cubicBezTo>
                  <a:pt x="1272" y="1297"/>
                  <a:pt x="1453" y="1292"/>
                  <a:pt x="1637" y="1283"/>
                </a:cubicBezTo>
                <a:cubicBezTo>
                  <a:pt x="1804" y="1275"/>
                  <a:pt x="1973" y="1258"/>
                  <a:pt x="2140" y="1259"/>
                </a:cubicBezTo>
                <a:cubicBezTo>
                  <a:pt x="2300" y="1260"/>
                  <a:pt x="2461" y="1251"/>
                  <a:pt x="2620" y="1250"/>
                </a:cubicBezTo>
                <a:cubicBezTo>
                  <a:pt x="2653" y="1250"/>
                  <a:pt x="2701" y="1258"/>
                  <a:pt x="2700" y="1238"/>
                </a:cubicBezTo>
                <a:cubicBezTo>
                  <a:pt x="2692" y="1230"/>
                  <a:pt x="2683" y="1221"/>
                  <a:pt x="2675" y="1213"/>
                </a:cubicBezTo>
              </a:path>
              <a:path w="2711" h="1427" extrusionOk="0">
                <a:moveTo>
                  <a:pt x="611" y="1206"/>
                </a:moveTo>
                <a:cubicBezTo>
                  <a:pt x="591" y="1206"/>
                  <a:pt x="586" y="1206"/>
                  <a:pt x="574" y="1204"/>
                </a:cubicBezTo>
                <a:cubicBezTo>
                  <a:pt x="623" y="1192"/>
                  <a:pt x="673" y="1173"/>
                  <a:pt x="723" y="1165"/>
                </a:cubicBezTo>
                <a:cubicBezTo>
                  <a:pt x="827" y="1149"/>
                  <a:pt x="932" y="1137"/>
                  <a:pt x="1036" y="1123"/>
                </a:cubicBezTo>
                <a:cubicBezTo>
                  <a:pt x="1173" y="1105"/>
                  <a:pt x="1294" y="1107"/>
                  <a:pt x="1431" y="1109"/>
                </a:cubicBezTo>
                <a:cubicBezTo>
                  <a:pt x="1556" y="1111"/>
                  <a:pt x="1683" y="1104"/>
                  <a:pt x="1808" y="1117"/>
                </a:cubicBezTo>
                <a:cubicBezTo>
                  <a:pt x="1943" y="1131"/>
                  <a:pt x="2071" y="1146"/>
                  <a:pt x="2207" y="1130"/>
                </a:cubicBezTo>
                <a:cubicBezTo>
                  <a:pt x="2279" y="1122"/>
                  <a:pt x="2352" y="1108"/>
                  <a:pt x="2420" y="1090"/>
                </a:cubicBezTo>
                <a:cubicBezTo>
                  <a:pt x="2441" y="1084"/>
                  <a:pt x="2495" y="1069"/>
                  <a:pt x="2503" y="1045"/>
                </a:cubicBezTo>
                <a:cubicBezTo>
                  <a:pt x="2499" y="1033"/>
                  <a:pt x="2496" y="1030"/>
                  <a:pt x="2483" y="1036"/>
                </a:cubicBezTo>
              </a:path>
              <a:path w="2711" h="1427" extrusionOk="0">
                <a:moveTo>
                  <a:pt x="22" y="220"/>
                </a:moveTo>
                <a:cubicBezTo>
                  <a:pt x="6" y="98"/>
                  <a:pt x="25" y="65"/>
                  <a:pt x="131" y="0"/>
                </a:cubicBezTo>
                <a:cubicBezTo>
                  <a:pt x="181" y="99"/>
                  <a:pt x="206" y="195"/>
                  <a:pt x="238" y="303"/>
                </a:cubicBezTo>
                <a:cubicBezTo>
                  <a:pt x="361" y="281"/>
                  <a:pt x="342" y="251"/>
                  <a:pt x="390" y="117"/>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1798" name="Comment 6"/>
          <p:cNvSpPr>
            <a:spLocks noRot="1" noChangeAspect="1" noEditPoints="1" noChangeArrowheads="1" noChangeShapeType="1" noTextEdit="1"/>
          </p:cNvSpPr>
          <p:nvPr/>
        </p:nvSpPr>
        <p:spPr bwMode="auto">
          <a:xfrm>
            <a:off x="3735388" y="1962150"/>
            <a:ext cx="476250" cy="533400"/>
          </a:xfrm>
          <a:custGeom>
            <a:avLst/>
            <a:gdLst>
              <a:gd name="T0" fmla="*/ 2147483647 w 1325"/>
              <a:gd name="T1" fmla="*/ 2147483647 h 1482"/>
              <a:gd name="T2" fmla="*/ 2147483647 w 1325"/>
              <a:gd name="T3" fmla="*/ 2147483647 h 1482"/>
              <a:gd name="T4" fmla="*/ 2147483647 w 1325"/>
              <a:gd name="T5" fmla="*/ 2147483647 h 1482"/>
              <a:gd name="T6" fmla="*/ 2147483647 w 1325"/>
              <a:gd name="T7" fmla="*/ 2147483647 h 1482"/>
              <a:gd name="T8" fmla="*/ 2147483647 w 1325"/>
              <a:gd name="T9" fmla="*/ 2147483647 h 1482"/>
              <a:gd name="T10" fmla="*/ 2147483647 w 1325"/>
              <a:gd name="T11" fmla="*/ 2147483647 h 1482"/>
              <a:gd name="T12" fmla="*/ 2147483647 w 1325"/>
              <a:gd name="T13" fmla="*/ 2147483647 h 1482"/>
              <a:gd name="T14" fmla="*/ 2147483647 w 1325"/>
              <a:gd name="T15" fmla="*/ 2147483647 h 1482"/>
              <a:gd name="T16" fmla="*/ 2147483647 w 1325"/>
              <a:gd name="T17" fmla="*/ 2147483647 h 1482"/>
              <a:gd name="T18" fmla="*/ 2147483647 w 1325"/>
              <a:gd name="T19" fmla="*/ 2147483647 h 1482"/>
              <a:gd name="T20" fmla="*/ 2147483647 w 1325"/>
              <a:gd name="T21" fmla="*/ 2147483647 h 1482"/>
              <a:gd name="T22" fmla="*/ 2147483647 w 1325"/>
              <a:gd name="T23" fmla="*/ 2147483647 h 1482"/>
              <a:gd name="T24" fmla="*/ 2147483647 w 1325"/>
              <a:gd name="T25" fmla="*/ 2147483647 h 1482"/>
              <a:gd name="T26" fmla="*/ 2147483647 w 1325"/>
              <a:gd name="T27" fmla="*/ 2147483647 h 1482"/>
              <a:gd name="T28" fmla="*/ 2147483647 w 1325"/>
              <a:gd name="T29" fmla="*/ 2147483647 h 1482"/>
              <a:gd name="T30" fmla="*/ 2147483647 w 1325"/>
              <a:gd name="T31" fmla="*/ 2147483647 h 1482"/>
              <a:gd name="T32" fmla="*/ 2147483647 w 1325"/>
              <a:gd name="T33" fmla="*/ 2147483647 h 1482"/>
              <a:gd name="T34" fmla="*/ 2147483647 w 1325"/>
              <a:gd name="T35" fmla="*/ 2147483647 h 1482"/>
              <a:gd name="T36" fmla="*/ 2147483647 w 1325"/>
              <a:gd name="T37" fmla="*/ 2147483647 h 1482"/>
              <a:gd name="T38" fmla="*/ 2147483647 w 1325"/>
              <a:gd name="T39" fmla="*/ 2147483647 h 1482"/>
              <a:gd name="T40" fmla="*/ 2147483647 w 1325"/>
              <a:gd name="T41" fmla="*/ 2147483647 h 1482"/>
              <a:gd name="T42" fmla="*/ 2147483647 w 1325"/>
              <a:gd name="T43" fmla="*/ 0 h 1482"/>
              <a:gd name="T44" fmla="*/ 2147483647 w 1325"/>
              <a:gd name="T45" fmla="*/ 2147483647 h 1482"/>
              <a:gd name="T46" fmla="*/ 2147483647 w 1325"/>
              <a:gd name="T47" fmla="*/ 2147483647 h 1482"/>
              <a:gd name="T48" fmla="*/ 2147483647 w 1325"/>
              <a:gd name="T49" fmla="*/ 2147483647 h 1482"/>
              <a:gd name="T50" fmla="*/ 2147483647 w 1325"/>
              <a:gd name="T51" fmla="*/ 2147483647 h 1482"/>
              <a:gd name="T52" fmla="*/ 2147483647 w 1325"/>
              <a:gd name="T53" fmla="*/ 2147483647 h 148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25"/>
              <a:gd name="T82" fmla="*/ 0 h 1482"/>
              <a:gd name="T83" fmla="*/ 1325 w 1325"/>
              <a:gd name="T84" fmla="*/ 1482 h 148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25" h="1482" extrusionOk="0">
                <a:moveTo>
                  <a:pt x="323" y="1181"/>
                </a:moveTo>
                <a:cubicBezTo>
                  <a:pt x="306" y="1178"/>
                  <a:pt x="290" y="1175"/>
                  <a:pt x="273" y="1174"/>
                </a:cubicBezTo>
                <a:cubicBezTo>
                  <a:pt x="270" y="1174"/>
                  <a:pt x="266" y="1174"/>
                  <a:pt x="263" y="1174"/>
                </a:cubicBezTo>
                <a:cubicBezTo>
                  <a:pt x="298" y="1174"/>
                  <a:pt x="334" y="1178"/>
                  <a:pt x="370" y="1177"/>
                </a:cubicBezTo>
                <a:cubicBezTo>
                  <a:pt x="456" y="1174"/>
                  <a:pt x="544" y="1160"/>
                  <a:pt x="628" y="1145"/>
                </a:cubicBezTo>
                <a:cubicBezTo>
                  <a:pt x="746" y="1124"/>
                  <a:pt x="863" y="1102"/>
                  <a:pt x="979" y="1075"/>
                </a:cubicBezTo>
                <a:cubicBezTo>
                  <a:pt x="1066" y="1055"/>
                  <a:pt x="1153" y="1038"/>
                  <a:pt x="1241" y="1025"/>
                </a:cubicBezTo>
                <a:cubicBezTo>
                  <a:pt x="1269" y="1021"/>
                  <a:pt x="1296" y="1018"/>
                  <a:pt x="1324" y="1016"/>
                </a:cubicBezTo>
                <a:cubicBezTo>
                  <a:pt x="1302" y="1024"/>
                  <a:pt x="1283" y="1029"/>
                  <a:pt x="1260" y="1034"/>
                </a:cubicBezTo>
                <a:cubicBezTo>
                  <a:pt x="1250" y="1036"/>
                  <a:pt x="1240" y="1039"/>
                  <a:pt x="1230" y="1041"/>
                </a:cubicBezTo>
              </a:path>
              <a:path w="1325" h="1482" extrusionOk="0">
                <a:moveTo>
                  <a:pt x="325" y="1434"/>
                </a:moveTo>
                <a:cubicBezTo>
                  <a:pt x="284" y="1445"/>
                  <a:pt x="242" y="1442"/>
                  <a:pt x="200" y="1453"/>
                </a:cubicBezTo>
                <a:cubicBezTo>
                  <a:pt x="197" y="1454"/>
                  <a:pt x="194" y="1456"/>
                  <a:pt x="191" y="1457"/>
                </a:cubicBezTo>
                <a:cubicBezTo>
                  <a:pt x="238" y="1473"/>
                  <a:pt x="285" y="1478"/>
                  <a:pt x="334" y="1479"/>
                </a:cubicBezTo>
                <a:cubicBezTo>
                  <a:pt x="422" y="1481"/>
                  <a:pt x="511" y="1479"/>
                  <a:pt x="599" y="1476"/>
                </a:cubicBezTo>
                <a:cubicBezTo>
                  <a:pt x="682" y="1473"/>
                  <a:pt x="765" y="1466"/>
                  <a:pt x="847" y="1452"/>
                </a:cubicBezTo>
                <a:cubicBezTo>
                  <a:pt x="919" y="1440"/>
                  <a:pt x="989" y="1418"/>
                  <a:pt x="1060" y="1404"/>
                </a:cubicBezTo>
                <a:cubicBezTo>
                  <a:pt x="1088" y="1398"/>
                  <a:pt x="1079" y="1391"/>
                  <a:pt x="1097" y="1368"/>
                </a:cubicBezTo>
                <a:cubicBezTo>
                  <a:pt x="1109" y="1353"/>
                  <a:pt x="1113" y="1348"/>
                  <a:pt x="1123" y="1341"/>
                </a:cubicBezTo>
              </a:path>
              <a:path w="1325" h="1482" extrusionOk="0">
                <a:moveTo>
                  <a:pt x="17" y="64"/>
                </a:moveTo>
                <a:cubicBezTo>
                  <a:pt x="-8" y="49"/>
                  <a:pt x="1" y="36"/>
                  <a:pt x="19" y="14"/>
                </a:cubicBezTo>
                <a:cubicBezTo>
                  <a:pt x="24" y="9"/>
                  <a:pt x="28" y="5"/>
                  <a:pt x="33" y="0"/>
                </a:cubicBezTo>
                <a:cubicBezTo>
                  <a:pt x="59" y="8"/>
                  <a:pt x="61" y="30"/>
                  <a:pt x="63" y="59"/>
                </a:cubicBezTo>
                <a:cubicBezTo>
                  <a:pt x="68" y="117"/>
                  <a:pt x="64" y="175"/>
                  <a:pt x="66" y="233"/>
                </a:cubicBezTo>
                <a:cubicBezTo>
                  <a:pt x="68" y="286"/>
                  <a:pt x="66" y="349"/>
                  <a:pt x="86" y="400"/>
                </a:cubicBezTo>
                <a:cubicBezTo>
                  <a:pt x="98" y="432"/>
                  <a:pt x="149" y="456"/>
                  <a:pt x="177" y="424"/>
                </a:cubicBezTo>
                <a:cubicBezTo>
                  <a:pt x="226" y="369"/>
                  <a:pt x="245" y="294"/>
                  <a:pt x="270" y="228"/>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70681430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D5A3384-7D55-3749-AE95-8B671B473306}" type="slidenum">
              <a:rPr lang="en-US" sz="1400" b="0">
                <a:solidFill>
                  <a:srgbClr val="000000"/>
                </a:solidFill>
                <a:cs typeface="Arial" charset="0"/>
              </a:rPr>
              <a:pPr eaLnBrk="1" hangingPunct="1"/>
              <a:t>48</a:t>
            </a:fld>
            <a:endParaRPr lang="en-US" sz="1400" b="0">
              <a:solidFill>
                <a:srgbClr val="000000"/>
              </a:solidFill>
              <a:cs typeface="Arial" charset="0"/>
            </a:endParaRPr>
          </a:p>
        </p:txBody>
      </p:sp>
      <p:sp>
        <p:nvSpPr>
          <p:cNvPr id="163842" name="Rectangle 4"/>
          <p:cNvSpPr>
            <a:spLocks noGrp="1" noChangeArrowheads="1"/>
          </p:cNvSpPr>
          <p:nvPr>
            <p:ph type="title"/>
          </p:nvPr>
        </p:nvSpPr>
        <p:spPr/>
        <p:txBody>
          <a:bodyPr/>
          <a:lstStyle/>
          <a:p>
            <a:pPr eaLnBrk="1" hangingPunct="1"/>
            <a:r>
              <a:rPr lang="en-US">
                <a:latin typeface="Arial" charset="0"/>
              </a:rPr>
              <a:t>Close up on Eigengenes</a:t>
            </a:r>
          </a:p>
        </p:txBody>
      </p:sp>
      <p:pic>
        <p:nvPicPr>
          <p:cNvPr id="16384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868680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Comment 6"/>
          <p:cNvSpPr>
            <a:spLocks noRot="1" noChangeAspect="1" noEditPoints="1" noChangeArrowheads="1" noChangeShapeType="1" noTextEdit="1"/>
          </p:cNvSpPr>
          <p:nvPr/>
        </p:nvSpPr>
        <p:spPr bwMode="auto">
          <a:xfrm>
            <a:off x="3963988" y="5838825"/>
            <a:ext cx="4872037" cy="80963"/>
          </a:xfrm>
          <a:custGeom>
            <a:avLst/>
            <a:gdLst>
              <a:gd name="T0" fmla="*/ 2147483647 w 13533"/>
              <a:gd name="T1" fmla="*/ 2147483647 h 225"/>
              <a:gd name="T2" fmla="*/ 0 w 13533"/>
              <a:gd name="T3" fmla="*/ 2147483647 h 225"/>
              <a:gd name="T4" fmla="*/ 2147483647 w 13533"/>
              <a:gd name="T5" fmla="*/ 2147483647 h 225"/>
              <a:gd name="T6" fmla="*/ 2147483647 w 13533"/>
              <a:gd name="T7" fmla="*/ 2147483647 h 225"/>
              <a:gd name="T8" fmla="*/ 2147483647 w 13533"/>
              <a:gd name="T9" fmla="*/ 2147483647 h 225"/>
              <a:gd name="T10" fmla="*/ 2147483647 w 13533"/>
              <a:gd name="T11" fmla="*/ 2147483647 h 225"/>
              <a:gd name="T12" fmla="*/ 2147483647 w 13533"/>
              <a:gd name="T13" fmla="*/ 2147483647 h 225"/>
              <a:gd name="T14" fmla="*/ 2147483647 w 13533"/>
              <a:gd name="T15" fmla="*/ 2147483647 h 225"/>
              <a:gd name="T16" fmla="*/ 2147483647 w 13533"/>
              <a:gd name="T17" fmla="*/ 2147483647 h 225"/>
              <a:gd name="T18" fmla="*/ 2147483647 w 13533"/>
              <a:gd name="T19" fmla="*/ 2147483647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533"/>
              <a:gd name="T31" fmla="*/ 0 h 225"/>
              <a:gd name="T32" fmla="*/ 13533 w 13533"/>
              <a:gd name="T33" fmla="*/ 225 h 2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533" h="225" extrusionOk="0">
                <a:moveTo>
                  <a:pt x="103" y="98"/>
                </a:moveTo>
                <a:cubicBezTo>
                  <a:pt x="55" y="84"/>
                  <a:pt x="53" y="97"/>
                  <a:pt x="0" y="95"/>
                </a:cubicBezTo>
                <a:cubicBezTo>
                  <a:pt x="277" y="124"/>
                  <a:pt x="565" y="145"/>
                  <a:pt x="847" y="157"/>
                </a:cubicBezTo>
                <a:cubicBezTo>
                  <a:pt x="1361" y="180"/>
                  <a:pt x="1888" y="192"/>
                  <a:pt x="2402" y="185"/>
                </a:cubicBezTo>
                <a:cubicBezTo>
                  <a:pt x="3147" y="175"/>
                  <a:pt x="3892" y="126"/>
                  <a:pt x="4637" y="121"/>
                </a:cubicBezTo>
                <a:cubicBezTo>
                  <a:pt x="5156" y="117"/>
                  <a:pt x="5663" y="141"/>
                  <a:pt x="6182" y="101"/>
                </a:cubicBezTo>
                <a:cubicBezTo>
                  <a:pt x="6744" y="57"/>
                  <a:pt x="7312" y="30"/>
                  <a:pt x="7876" y="10"/>
                </a:cubicBezTo>
                <a:cubicBezTo>
                  <a:pt x="8639" y="-17"/>
                  <a:pt x="9418" y="26"/>
                  <a:pt x="10179" y="76"/>
                </a:cubicBezTo>
                <a:cubicBezTo>
                  <a:pt x="10821" y="118"/>
                  <a:pt x="11465" y="155"/>
                  <a:pt x="12108" y="170"/>
                </a:cubicBezTo>
                <a:cubicBezTo>
                  <a:pt x="12583" y="181"/>
                  <a:pt x="13057" y="207"/>
                  <a:pt x="13532" y="224"/>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845" name="Comment 7"/>
          <p:cNvSpPr>
            <a:spLocks noRot="1" noChangeAspect="1" noEditPoints="1" noChangeArrowheads="1" noChangeShapeType="1" noTextEdit="1"/>
          </p:cNvSpPr>
          <p:nvPr/>
        </p:nvSpPr>
        <p:spPr bwMode="auto">
          <a:xfrm>
            <a:off x="417513" y="6124575"/>
            <a:ext cx="7429500" cy="50800"/>
          </a:xfrm>
          <a:custGeom>
            <a:avLst/>
            <a:gdLst>
              <a:gd name="T0" fmla="*/ 0 w 20640"/>
              <a:gd name="T1" fmla="*/ 2147483647 h 141"/>
              <a:gd name="T2" fmla="*/ 2147483647 w 20640"/>
              <a:gd name="T3" fmla="*/ 2147483647 h 141"/>
              <a:gd name="T4" fmla="*/ 2147483647 w 20640"/>
              <a:gd name="T5" fmla="*/ 2147483647 h 141"/>
              <a:gd name="T6" fmla="*/ 2147483647 w 20640"/>
              <a:gd name="T7" fmla="*/ 2147483647 h 141"/>
              <a:gd name="T8" fmla="*/ 2147483647 w 20640"/>
              <a:gd name="T9" fmla="*/ 2147483647 h 141"/>
              <a:gd name="T10" fmla="*/ 2147483647 w 20640"/>
              <a:gd name="T11" fmla="*/ 2147483647 h 141"/>
              <a:gd name="T12" fmla="*/ 2147483647 w 20640"/>
              <a:gd name="T13" fmla="*/ 2147483647 h 141"/>
              <a:gd name="T14" fmla="*/ 2147483647 w 20640"/>
              <a:gd name="T15" fmla="*/ 2147483647 h 141"/>
              <a:gd name="T16" fmla="*/ 0 60000 65536"/>
              <a:gd name="T17" fmla="*/ 0 60000 65536"/>
              <a:gd name="T18" fmla="*/ 0 60000 65536"/>
              <a:gd name="T19" fmla="*/ 0 60000 65536"/>
              <a:gd name="T20" fmla="*/ 0 60000 65536"/>
              <a:gd name="T21" fmla="*/ 0 60000 65536"/>
              <a:gd name="T22" fmla="*/ 0 60000 65536"/>
              <a:gd name="T23" fmla="*/ 0 60000 65536"/>
              <a:gd name="T24" fmla="*/ 0 w 20640"/>
              <a:gd name="T25" fmla="*/ 0 h 141"/>
              <a:gd name="T26" fmla="*/ 20640 w 20640"/>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640" h="141" extrusionOk="0">
                <a:moveTo>
                  <a:pt x="0" y="109"/>
                </a:moveTo>
                <a:cubicBezTo>
                  <a:pt x="126" y="107"/>
                  <a:pt x="262" y="102"/>
                  <a:pt x="393" y="103"/>
                </a:cubicBezTo>
                <a:cubicBezTo>
                  <a:pt x="1582" y="110"/>
                  <a:pt x="2773" y="55"/>
                  <a:pt x="3961" y="25"/>
                </a:cubicBezTo>
                <a:cubicBezTo>
                  <a:pt x="4849" y="3"/>
                  <a:pt x="5732" y="13"/>
                  <a:pt x="6620" y="27"/>
                </a:cubicBezTo>
                <a:cubicBezTo>
                  <a:pt x="7969" y="49"/>
                  <a:pt x="9322" y="9"/>
                  <a:pt x="10670" y="52"/>
                </a:cubicBezTo>
                <a:cubicBezTo>
                  <a:pt x="12558" y="112"/>
                  <a:pt x="14441" y="46"/>
                  <a:pt x="16328" y="77"/>
                </a:cubicBezTo>
                <a:cubicBezTo>
                  <a:pt x="17754" y="101"/>
                  <a:pt x="19220" y="220"/>
                  <a:pt x="20639" y="111"/>
                </a:cubicBezTo>
                <a:cubicBezTo>
                  <a:pt x="20627" y="117"/>
                  <a:pt x="20621" y="118"/>
                  <a:pt x="20613" y="107"/>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45631536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DD453DF-64CD-A946-B982-475C4D22A318}" type="slidenum">
              <a:rPr lang="en-US" sz="1400" b="0">
                <a:solidFill>
                  <a:srgbClr val="000000"/>
                </a:solidFill>
                <a:cs typeface="Arial" charset="0"/>
              </a:rPr>
              <a:pPr eaLnBrk="1" hangingPunct="1"/>
              <a:t>49</a:t>
            </a:fld>
            <a:endParaRPr lang="en-US" sz="1400" b="0">
              <a:solidFill>
                <a:srgbClr val="000000"/>
              </a:solidFill>
              <a:cs typeface="Arial" charset="0"/>
            </a:endParaRPr>
          </a:p>
        </p:txBody>
      </p:sp>
      <p:pic>
        <p:nvPicPr>
          <p:cNvPr id="164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6026150"/>
            <a:ext cx="91265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7938" y="1355725"/>
            <a:ext cx="6588125" cy="405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Text Box 4"/>
          <p:cNvSpPr txBox="1">
            <a:spLocks noChangeArrowheads="1"/>
          </p:cNvSpPr>
          <p:nvPr/>
        </p:nvSpPr>
        <p:spPr bwMode="auto">
          <a:xfrm>
            <a:off x="179388" y="6588125"/>
            <a:ext cx="8783637"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2pPr>
            <a:lvl3pPr marL="11430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3pPr>
            <a:lvl4pPr marL="16002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4pPr>
            <a:lvl5pPr marL="20574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9pPr>
          </a:lstStyle>
          <a:p>
            <a:pPr eaLnBrk="1">
              <a:lnSpc>
                <a:spcPct val="97000"/>
              </a:lnSpc>
              <a:buClr>
                <a:srgbClr val="000000"/>
              </a:buClr>
              <a:buSzPct val="45000"/>
              <a:buFont typeface="StarSymbol" charset="0"/>
              <a:buNone/>
            </a:pPr>
            <a:r>
              <a:rPr lang="en-GB" sz="800" b="0">
                <a:solidFill>
                  <a:srgbClr val="3366FF"/>
                </a:solidFill>
                <a:latin typeface="Times New Roman" charset="0"/>
                <a:cs typeface="Arial" charset="0"/>
              </a:rPr>
              <a:t>Copyright ©2000 by the National Academy of Sciences</a:t>
            </a:r>
          </a:p>
        </p:txBody>
      </p:sp>
      <p:sp>
        <p:nvSpPr>
          <p:cNvPr id="164869" name="Text Box 5"/>
          <p:cNvSpPr txBox="1">
            <a:spLocks noChangeArrowheads="1"/>
          </p:cNvSpPr>
          <p:nvPr/>
        </p:nvSpPr>
        <p:spPr bwMode="auto">
          <a:xfrm>
            <a:off x="179388" y="5521325"/>
            <a:ext cx="8783637"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1">
            <a:spAutoFit/>
          </a:bodyPr>
          <a:lstStyle>
            <a:lvl1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2pPr>
            <a:lvl3pPr marL="11430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3pPr>
            <a:lvl4pPr marL="16002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4pPr>
            <a:lvl5pPr marL="20574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9pPr>
          </a:lstStyle>
          <a:p>
            <a:pPr algn="ctr" eaLnBrk="1">
              <a:lnSpc>
                <a:spcPct val="97000"/>
              </a:lnSpc>
              <a:buClr>
                <a:srgbClr val="000000"/>
              </a:buClr>
              <a:buSzPct val="45000"/>
              <a:buFont typeface="StarSymbol" charset="0"/>
              <a:buNone/>
            </a:pPr>
            <a:r>
              <a:rPr lang="en-GB" sz="1400">
                <a:solidFill>
                  <a:srgbClr val="000000"/>
                </a:solidFill>
                <a:cs typeface="Arial" charset="0"/>
              </a:rPr>
              <a:t>Alter, Orly et al. (2000) Proc. Natl. Acad. Sci. USA 97, 10101-10106</a:t>
            </a:r>
          </a:p>
        </p:txBody>
      </p:sp>
      <p:sp>
        <p:nvSpPr>
          <p:cNvPr id="164870" name="Text Box 6"/>
          <p:cNvSpPr txBox="1">
            <a:spLocks noChangeArrowheads="1"/>
          </p:cNvSpPr>
          <p:nvPr/>
        </p:nvSpPr>
        <p:spPr bwMode="auto">
          <a:xfrm>
            <a:off x="179388" y="500063"/>
            <a:ext cx="878363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2pPr>
            <a:lvl3pPr marL="11430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3pPr>
            <a:lvl4pPr marL="16002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4pPr>
            <a:lvl5pPr marL="20574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9pPr>
          </a:lstStyle>
          <a:p>
            <a:pPr algn="ctr" eaLnBrk="1">
              <a:lnSpc>
                <a:spcPct val="97000"/>
              </a:lnSpc>
              <a:buClr>
                <a:srgbClr val="000000"/>
              </a:buClr>
              <a:buSzPct val="45000"/>
              <a:buFont typeface="StarSymbol" charset="0"/>
              <a:buNone/>
            </a:pPr>
            <a:r>
              <a:rPr lang="en-GB">
                <a:solidFill>
                  <a:srgbClr val="000000"/>
                </a:solidFill>
                <a:cs typeface="Arial" charset="0"/>
              </a:rPr>
              <a:t>Genes sorted by correlation with top 2 eigengenes</a:t>
            </a:r>
          </a:p>
        </p:txBody>
      </p:sp>
      <p:pic>
        <p:nvPicPr>
          <p:cNvPr id="16487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5791200"/>
            <a:ext cx="81375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2" name="Comment 11"/>
          <p:cNvSpPr>
            <a:spLocks noRot="1" noChangeAspect="1" noEditPoints="1" noChangeArrowheads="1" noChangeShapeType="1" noTextEdit="1"/>
          </p:cNvSpPr>
          <p:nvPr/>
        </p:nvSpPr>
        <p:spPr bwMode="auto">
          <a:xfrm>
            <a:off x="169863" y="4392613"/>
            <a:ext cx="1414462" cy="969962"/>
          </a:xfrm>
          <a:custGeom>
            <a:avLst/>
            <a:gdLst>
              <a:gd name="T0" fmla="*/ 2147483647 w 3932"/>
              <a:gd name="T1" fmla="*/ 2147483647 h 2695"/>
              <a:gd name="T2" fmla="*/ 2147483647 w 3932"/>
              <a:gd name="T3" fmla="*/ 2147483647 h 2695"/>
              <a:gd name="T4" fmla="*/ 2147483647 w 3932"/>
              <a:gd name="T5" fmla="*/ 2147483647 h 2695"/>
              <a:gd name="T6" fmla="*/ 2147483647 w 3932"/>
              <a:gd name="T7" fmla="*/ 2147483647 h 2695"/>
              <a:gd name="T8" fmla="*/ 2147483647 w 3932"/>
              <a:gd name="T9" fmla="*/ 2147483647 h 2695"/>
              <a:gd name="T10" fmla="*/ 2147483647 w 3932"/>
              <a:gd name="T11" fmla="*/ 2147483647 h 2695"/>
              <a:gd name="T12" fmla="*/ 2147483647 w 3932"/>
              <a:gd name="T13" fmla="*/ 2147483647 h 2695"/>
              <a:gd name="T14" fmla="*/ 2147483647 w 3932"/>
              <a:gd name="T15" fmla="*/ 2147483647 h 2695"/>
              <a:gd name="T16" fmla="*/ 2147483647 w 3932"/>
              <a:gd name="T17" fmla="*/ 2147483647 h 2695"/>
              <a:gd name="T18" fmla="*/ 2147483647 w 3932"/>
              <a:gd name="T19" fmla="*/ 2147483647 h 2695"/>
              <a:gd name="T20" fmla="*/ 2147483647 w 3932"/>
              <a:gd name="T21" fmla="*/ 2147483647 h 2695"/>
              <a:gd name="T22" fmla="*/ 2147483647 w 3932"/>
              <a:gd name="T23" fmla="*/ 2147483647 h 2695"/>
              <a:gd name="T24" fmla="*/ 2147483647 w 3932"/>
              <a:gd name="T25" fmla="*/ 2147483647 h 2695"/>
              <a:gd name="T26" fmla="*/ 2147483647 w 3932"/>
              <a:gd name="T27" fmla="*/ 2147483647 h 2695"/>
              <a:gd name="T28" fmla="*/ 2147483647 w 3932"/>
              <a:gd name="T29" fmla="*/ 2147483647 h 2695"/>
              <a:gd name="T30" fmla="*/ 2147483647 w 3932"/>
              <a:gd name="T31" fmla="*/ 2147483647 h 2695"/>
              <a:gd name="T32" fmla="*/ 2147483647 w 3932"/>
              <a:gd name="T33" fmla="*/ 2147483647 h 2695"/>
              <a:gd name="T34" fmla="*/ 2147483647 w 3932"/>
              <a:gd name="T35" fmla="*/ 2147483647 h 2695"/>
              <a:gd name="T36" fmla="*/ 2147483647 w 3932"/>
              <a:gd name="T37" fmla="*/ 2147483647 h 2695"/>
              <a:gd name="T38" fmla="*/ 2147483647 w 3932"/>
              <a:gd name="T39" fmla="*/ 2147483647 h 2695"/>
              <a:gd name="T40" fmla="*/ 2147483647 w 3932"/>
              <a:gd name="T41" fmla="*/ 2147483647 h 2695"/>
              <a:gd name="T42" fmla="*/ 2147483647 w 3932"/>
              <a:gd name="T43" fmla="*/ 2147483647 h 2695"/>
              <a:gd name="T44" fmla="*/ 2147483647 w 3932"/>
              <a:gd name="T45" fmla="*/ 2147483647 h 2695"/>
              <a:gd name="T46" fmla="*/ 2147483647 w 3932"/>
              <a:gd name="T47" fmla="*/ 2147483647 h 2695"/>
              <a:gd name="T48" fmla="*/ 2147483647 w 3932"/>
              <a:gd name="T49" fmla="*/ 2147483647 h 2695"/>
              <a:gd name="T50" fmla="*/ 2147483647 w 3932"/>
              <a:gd name="T51" fmla="*/ 2147483647 h 2695"/>
              <a:gd name="T52" fmla="*/ 2147483647 w 3932"/>
              <a:gd name="T53" fmla="*/ 2147483647 h 2695"/>
              <a:gd name="T54" fmla="*/ 2147483647 w 3932"/>
              <a:gd name="T55" fmla="*/ 2147483647 h 2695"/>
              <a:gd name="T56" fmla="*/ 2147483647 w 3932"/>
              <a:gd name="T57" fmla="*/ 2147483647 h 2695"/>
              <a:gd name="T58" fmla="*/ 2147483647 w 3932"/>
              <a:gd name="T59" fmla="*/ 2147483647 h 2695"/>
              <a:gd name="T60" fmla="*/ 2147483647 w 3932"/>
              <a:gd name="T61" fmla="*/ 2147483647 h 2695"/>
              <a:gd name="T62" fmla="*/ 2147483647 w 3932"/>
              <a:gd name="T63" fmla="*/ 2147483647 h 2695"/>
              <a:gd name="T64" fmla="*/ 2147483647 w 3932"/>
              <a:gd name="T65" fmla="*/ 2147483647 h 2695"/>
              <a:gd name="T66" fmla="*/ 2147483647 w 3932"/>
              <a:gd name="T67" fmla="*/ 2147483647 h 2695"/>
              <a:gd name="T68" fmla="*/ 2147483647 w 3932"/>
              <a:gd name="T69" fmla="*/ 2147483647 h 2695"/>
              <a:gd name="T70" fmla="*/ 2147483647 w 3932"/>
              <a:gd name="T71" fmla="*/ 2147483647 h 2695"/>
              <a:gd name="T72" fmla="*/ 2147483647 w 3932"/>
              <a:gd name="T73" fmla="*/ 2147483647 h 2695"/>
              <a:gd name="T74" fmla="*/ 2147483647 w 3932"/>
              <a:gd name="T75" fmla="*/ 2147483647 h 2695"/>
              <a:gd name="T76" fmla="*/ 2147483647 w 3932"/>
              <a:gd name="T77" fmla="*/ 2147483647 h 2695"/>
              <a:gd name="T78" fmla="*/ 2147483647 w 3932"/>
              <a:gd name="T79" fmla="*/ 2147483647 h 2695"/>
              <a:gd name="T80" fmla="*/ 2147483647 w 3932"/>
              <a:gd name="T81" fmla="*/ 2147483647 h 2695"/>
              <a:gd name="T82" fmla="*/ 2147483647 w 3932"/>
              <a:gd name="T83" fmla="*/ 2147483647 h 26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932"/>
              <a:gd name="T127" fmla="*/ 0 h 2695"/>
              <a:gd name="T128" fmla="*/ 3932 w 3932"/>
              <a:gd name="T129" fmla="*/ 2695 h 26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932" h="2695" extrusionOk="0">
                <a:moveTo>
                  <a:pt x="56" y="42"/>
                </a:moveTo>
                <a:cubicBezTo>
                  <a:pt x="34" y="203"/>
                  <a:pt x="5" y="354"/>
                  <a:pt x="2" y="517"/>
                </a:cubicBezTo>
                <a:cubicBezTo>
                  <a:pt x="0" y="611"/>
                  <a:pt x="-1" y="703"/>
                  <a:pt x="11" y="796"/>
                </a:cubicBezTo>
                <a:cubicBezTo>
                  <a:pt x="31" y="945"/>
                  <a:pt x="66" y="1092"/>
                  <a:pt x="91" y="1239"/>
                </a:cubicBezTo>
                <a:cubicBezTo>
                  <a:pt x="102" y="1306"/>
                  <a:pt x="88" y="1362"/>
                  <a:pt x="89" y="1422"/>
                </a:cubicBezTo>
                <a:cubicBezTo>
                  <a:pt x="339" y="1358"/>
                  <a:pt x="594" y="1368"/>
                  <a:pt x="850" y="1357"/>
                </a:cubicBezTo>
                <a:cubicBezTo>
                  <a:pt x="1256" y="1340"/>
                  <a:pt x="1654" y="1330"/>
                  <a:pt x="2060" y="1365"/>
                </a:cubicBezTo>
                <a:cubicBezTo>
                  <a:pt x="2462" y="1399"/>
                  <a:pt x="2812" y="1351"/>
                  <a:pt x="3207" y="1313"/>
                </a:cubicBezTo>
                <a:cubicBezTo>
                  <a:pt x="3229" y="1311"/>
                  <a:pt x="3220" y="1320"/>
                  <a:pt x="3242" y="1318"/>
                </a:cubicBezTo>
              </a:path>
              <a:path w="3932" h="2695" extrusionOk="0">
                <a:moveTo>
                  <a:pt x="216" y="1416"/>
                </a:moveTo>
                <a:cubicBezTo>
                  <a:pt x="260" y="1239"/>
                  <a:pt x="295" y="1055"/>
                  <a:pt x="391" y="897"/>
                </a:cubicBezTo>
                <a:cubicBezTo>
                  <a:pt x="438" y="820"/>
                  <a:pt x="525" y="748"/>
                  <a:pt x="619" y="748"/>
                </a:cubicBezTo>
                <a:cubicBezTo>
                  <a:pt x="712" y="748"/>
                  <a:pt x="783" y="838"/>
                  <a:pt x="828" y="907"/>
                </a:cubicBezTo>
                <a:cubicBezTo>
                  <a:pt x="913" y="1038"/>
                  <a:pt x="961" y="1217"/>
                  <a:pt x="976" y="1372"/>
                </a:cubicBezTo>
                <a:cubicBezTo>
                  <a:pt x="986" y="1471"/>
                  <a:pt x="958" y="1699"/>
                  <a:pt x="1054" y="1768"/>
                </a:cubicBezTo>
                <a:cubicBezTo>
                  <a:pt x="1154" y="1839"/>
                  <a:pt x="1323" y="1732"/>
                  <a:pt x="1397" y="1669"/>
                </a:cubicBezTo>
                <a:cubicBezTo>
                  <a:pt x="1557" y="1534"/>
                  <a:pt x="1657" y="1311"/>
                  <a:pt x="1784" y="1146"/>
                </a:cubicBezTo>
                <a:cubicBezTo>
                  <a:pt x="1835" y="1080"/>
                  <a:pt x="1924" y="926"/>
                  <a:pt x="2012" y="902"/>
                </a:cubicBezTo>
                <a:cubicBezTo>
                  <a:pt x="2085" y="882"/>
                  <a:pt x="2173" y="943"/>
                  <a:pt x="2232" y="980"/>
                </a:cubicBezTo>
                <a:cubicBezTo>
                  <a:pt x="2356" y="1059"/>
                  <a:pt x="2426" y="1163"/>
                  <a:pt x="2499" y="1288"/>
                </a:cubicBezTo>
                <a:cubicBezTo>
                  <a:pt x="2534" y="1347"/>
                  <a:pt x="2604" y="1520"/>
                  <a:pt x="2690" y="1524"/>
                </a:cubicBezTo>
                <a:cubicBezTo>
                  <a:pt x="2765" y="1527"/>
                  <a:pt x="2855" y="1458"/>
                  <a:pt x="2914" y="1421"/>
                </a:cubicBezTo>
                <a:cubicBezTo>
                  <a:pt x="3062" y="1327"/>
                  <a:pt x="3232" y="1151"/>
                  <a:pt x="3403" y="1105"/>
                </a:cubicBezTo>
                <a:cubicBezTo>
                  <a:pt x="3534" y="1070"/>
                  <a:pt x="3601" y="1150"/>
                  <a:pt x="3684" y="1239"/>
                </a:cubicBezTo>
                <a:cubicBezTo>
                  <a:pt x="3742" y="1301"/>
                  <a:pt x="3806" y="1385"/>
                  <a:pt x="3897" y="1399"/>
                </a:cubicBezTo>
                <a:cubicBezTo>
                  <a:pt x="3913" y="1401"/>
                  <a:pt x="3915" y="1381"/>
                  <a:pt x="3931" y="1382"/>
                </a:cubicBezTo>
              </a:path>
              <a:path w="3932" h="2695" extrusionOk="0">
                <a:moveTo>
                  <a:pt x="2628" y="472"/>
                </a:moveTo>
                <a:cubicBezTo>
                  <a:pt x="2607" y="461"/>
                  <a:pt x="2600" y="453"/>
                  <a:pt x="2574" y="464"/>
                </a:cubicBezTo>
                <a:cubicBezTo>
                  <a:pt x="2535" y="481"/>
                  <a:pt x="2508" y="519"/>
                  <a:pt x="2482" y="550"/>
                </a:cubicBezTo>
                <a:cubicBezTo>
                  <a:pt x="2459" y="577"/>
                  <a:pt x="2389" y="661"/>
                  <a:pt x="2407" y="704"/>
                </a:cubicBezTo>
                <a:cubicBezTo>
                  <a:pt x="2411" y="707"/>
                  <a:pt x="2414" y="711"/>
                  <a:pt x="2418" y="714"/>
                </a:cubicBezTo>
                <a:cubicBezTo>
                  <a:pt x="2455" y="700"/>
                  <a:pt x="2485" y="673"/>
                  <a:pt x="2514" y="646"/>
                </a:cubicBezTo>
                <a:cubicBezTo>
                  <a:pt x="2544" y="618"/>
                  <a:pt x="2573" y="589"/>
                  <a:pt x="2602" y="561"/>
                </a:cubicBezTo>
                <a:cubicBezTo>
                  <a:pt x="2619" y="544"/>
                  <a:pt x="2619" y="541"/>
                  <a:pt x="2640" y="538"/>
                </a:cubicBezTo>
                <a:cubicBezTo>
                  <a:pt x="2652" y="600"/>
                  <a:pt x="2662" y="662"/>
                  <a:pt x="2672" y="724"/>
                </a:cubicBezTo>
                <a:cubicBezTo>
                  <a:pt x="2682" y="784"/>
                  <a:pt x="2703" y="842"/>
                  <a:pt x="2710" y="902"/>
                </a:cubicBezTo>
                <a:cubicBezTo>
                  <a:pt x="2713" y="926"/>
                  <a:pt x="2708" y="947"/>
                  <a:pt x="2688" y="962"/>
                </a:cubicBezTo>
                <a:cubicBezTo>
                  <a:pt x="2667" y="977"/>
                  <a:pt x="2641" y="989"/>
                  <a:pt x="2618" y="1001"/>
                </a:cubicBezTo>
                <a:cubicBezTo>
                  <a:pt x="2594" y="1014"/>
                  <a:pt x="2582" y="1013"/>
                  <a:pt x="2560" y="1007"/>
                </a:cubicBezTo>
              </a:path>
              <a:path w="3932" h="2695" extrusionOk="0">
                <a:moveTo>
                  <a:pt x="2712" y="715"/>
                </a:moveTo>
                <a:cubicBezTo>
                  <a:pt x="2735" y="704"/>
                  <a:pt x="2750" y="692"/>
                  <a:pt x="2777" y="690"/>
                </a:cubicBezTo>
                <a:cubicBezTo>
                  <a:pt x="2800" y="689"/>
                  <a:pt x="2824" y="694"/>
                  <a:pt x="2847" y="695"/>
                </a:cubicBezTo>
                <a:cubicBezTo>
                  <a:pt x="2860" y="695"/>
                  <a:pt x="2865" y="696"/>
                  <a:pt x="2872" y="702"/>
                </a:cubicBezTo>
                <a:cubicBezTo>
                  <a:pt x="2867" y="730"/>
                  <a:pt x="2855" y="748"/>
                  <a:pt x="2840" y="773"/>
                </a:cubicBezTo>
                <a:cubicBezTo>
                  <a:pt x="2823" y="801"/>
                  <a:pt x="2807" y="831"/>
                  <a:pt x="2785" y="856"/>
                </a:cubicBezTo>
                <a:cubicBezTo>
                  <a:pt x="2771" y="871"/>
                  <a:pt x="2768" y="874"/>
                  <a:pt x="2762" y="894"/>
                </a:cubicBezTo>
                <a:cubicBezTo>
                  <a:pt x="2785" y="904"/>
                  <a:pt x="2806" y="901"/>
                  <a:pt x="2832" y="899"/>
                </a:cubicBezTo>
                <a:cubicBezTo>
                  <a:pt x="2881" y="896"/>
                  <a:pt x="2929" y="891"/>
                  <a:pt x="2978" y="889"/>
                </a:cubicBezTo>
                <a:cubicBezTo>
                  <a:pt x="3023" y="887"/>
                  <a:pt x="3072" y="885"/>
                  <a:pt x="3116" y="891"/>
                </a:cubicBezTo>
                <a:cubicBezTo>
                  <a:pt x="3124" y="893"/>
                  <a:pt x="3133" y="895"/>
                  <a:pt x="3141" y="897"/>
                </a:cubicBezTo>
              </a:path>
              <a:path w="3932" h="2695" extrusionOk="0">
                <a:moveTo>
                  <a:pt x="3061" y="743"/>
                </a:moveTo>
                <a:cubicBezTo>
                  <a:pt x="3080" y="735"/>
                  <a:pt x="3096" y="725"/>
                  <a:pt x="3116" y="719"/>
                </a:cubicBezTo>
                <a:cubicBezTo>
                  <a:pt x="3139" y="712"/>
                  <a:pt x="3163" y="709"/>
                  <a:pt x="3187" y="711"/>
                </a:cubicBezTo>
                <a:cubicBezTo>
                  <a:pt x="3203" y="712"/>
                  <a:pt x="3224" y="716"/>
                  <a:pt x="3223" y="737"/>
                </a:cubicBezTo>
                <a:cubicBezTo>
                  <a:pt x="3221" y="765"/>
                  <a:pt x="3197" y="794"/>
                  <a:pt x="3181" y="815"/>
                </a:cubicBezTo>
                <a:cubicBezTo>
                  <a:pt x="3160" y="843"/>
                  <a:pt x="3137" y="870"/>
                  <a:pt x="3112" y="894"/>
                </a:cubicBezTo>
                <a:cubicBezTo>
                  <a:pt x="3102" y="904"/>
                  <a:pt x="3093" y="913"/>
                  <a:pt x="3083" y="923"/>
                </a:cubicBezTo>
                <a:cubicBezTo>
                  <a:pt x="3103" y="936"/>
                  <a:pt x="3120" y="937"/>
                  <a:pt x="3145" y="938"/>
                </a:cubicBezTo>
                <a:cubicBezTo>
                  <a:pt x="3205" y="939"/>
                  <a:pt x="3265" y="934"/>
                  <a:pt x="3324" y="932"/>
                </a:cubicBezTo>
                <a:cubicBezTo>
                  <a:pt x="3361" y="933"/>
                  <a:pt x="3371" y="934"/>
                  <a:pt x="3394" y="927"/>
                </a:cubicBezTo>
              </a:path>
              <a:path w="3932" h="2695" extrusionOk="0">
                <a:moveTo>
                  <a:pt x="424" y="0"/>
                </a:moveTo>
                <a:cubicBezTo>
                  <a:pt x="411" y="157"/>
                  <a:pt x="400" y="312"/>
                  <a:pt x="396" y="470"/>
                </a:cubicBezTo>
                <a:cubicBezTo>
                  <a:pt x="387" y="782"/>
                  <a:pt x="392" y="1093"/>
                  <a:pt x="386" y="1404"/>
                </a:cubicBezTo>
                <a:cubicBezTo>
                  <a:pt x="383" y="1590"/>
                  <a:pt x="357" y="1773"/>
                  <a:pt x="345" y="1958"/>
                </a:cubicBezTo>
                <a:cubicBezTo>
                  <a:pt x="339" y="2049"/>
                  <a:pt x="301" y="2215"/>
                  <a:pt x="404" y="2257"/>
                </a:cubicBezTo>
                <a:cubicBezTo>
                  <a:pt x="693" y="2373"/>
                  <a:pt x="1320" y="2273"/>
                  <a:pt x="1640" y="2279"/>
                </a:cubicBezTo>
                <a:cubicBezTo>
                  <a:pt x="1881" y="2284"/>
                  <a:pt x="2120" y="2303"/>
                  <a:pt x="2360" y="2314"/>
                </a:cubicBezTo>
                <a:cubicBezTo>
                  <a:pt x="2542" y="2323"/>
                  <a:pt x="2718" y="2279"/>
                  <a:pt x="2898" y="2280"/>
                </a:cubicBezTo>
                <a:cubicBezTo>
                  <a:pt x="3155" y="2281"/>
                  <a:pt x="3424" y="2262"/>
                  <a:pt x="3679" y="2275"/>
                </a:cubicBezTo>
                <a:cubicBezTo>
                  <a:pt x="3697" y="2276"/>
                  <a:pt x="3721" y="2286"/>
                  <a:pt x="3735" y="2286"/>
                </a:cubicBezTo>
              </a:path>
              <a:path w="3932" h="2695" extrusionOk="0">
                <a:moveTo>
                  <a:pt x="428" y="2328"/>
                </a:moveTo>
                <a:cubicBezTo>
                  <a:pt x="351" y="2242"/>
                  <a:pt x="372" y="2203"/>
                  <a:pt x="415" y="2089"/>
                </a:cubicBezTo>
                <a:cubicBezTo>
                  <a:pt x="474" y="1933"/>
                  <a:pt x="594" y="1844"/>
                  <a:pt x="744" y="1788"/>
                </a:cubicBezTo>
                <a:cubicBezTo>
                  <a:pt x="853" y="1747"/>
                  <a:pt x="928" y="1740"/>
                  <a:pt x="1014" y="1819"/>
                </a:cubicBezTo>
                <a:cubicBezTo>
                  <a:pt x="1115" y="1912"/>
                  <a:pt x="1176" y="2086"/>
                  <a:pt x="1216" y="2213"/>
                </a:cubicBezTo>
                <a:cubicBezTo>
                  <a:pt x="1256" y="2339"/>
                  <a:pt x="1248" y="2584"/>
                  <a:pt x="1360" y="2674"/>
                </a:cubicBezTo>
                <a:cubicBezTo>
                  <a:pt x="1437" y="2736"/>
                  <a:pt x="1533" y="2637"/>
                  <a:pt x="1591" y="2593"/>
                </a:cubicBezTo>
                <a:cubicBezTo>
                  <a:pt x="1677" y="2527"/>
                  <a:pt x="1756" y="2445"/>
                  <a:pt x="1834" y="2370"/>
                </a:cubicBezTo>
                <a:cubicBezTo>
                  <a:pt x="1947" y="2261"/>
                  <a:pt x="2065" y="2132"/>
                  <a:pt x="2202" y="2052"/>
                </a:cubicBezTo>
                <a:cubicBezTo>
                  <a:pt x="2255" y="2021"/>
                  <a:pt x="2282" y="2017"/>
                  <a:pt x="2335" y="2044"/>
                </a:cubicBezTo>
                <a:cubicBezTo>
                  <a:pt x="2389" y="2071"/>
                  <a:pt x="2425" y="2198"/>
                  <a:pt x="2454" y="2247"/>
                </a:cubicBezTo>
                <a:cubicBezTo>
                  <a:pt x="2534" y="2383"/>
                  <a:pt x="2621" y="2492"/>
                  <a:pt x="2791" y="2486"/>
                </a:cubicBezTo>
                <a:cubicBezTo>
                  <a:pt x="3036" y="2477"/>
                  <a:pt x="3266" y="2331"/>
                  <a:pt x="3505" y="2284"/>
                </a:cubicBezTo>
                <a:cubicBezTo>
                  <a:pt x="3608" y="2264"/>
                  <a:pt x="3715" y="2259"/>
                  <a:pt x="3819" y="2268"/>
                </a:cubicBezTo>
                <a:cubicBezTo>
                  <a:pt x="3834" y="2271"/>
                  <a:pt x="3850" y="2274"/>
                  <a:pt x="3865" y="2277"/>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261232122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p:txBody>
          <a:bodyPr>
            <a:normAutofit/>
          </a:bodyPr>
          <a:lstStyle/>
          <a:p>
            <a:r>
              <a:rPr lang="en-US" sz="3600" dirty="0">
                <a:latin typeface="Arial" charset="0"/>
                <a:ea typeface="ＭＳ Ｐゴシック" charset="0"/>
                <a:cs typeface="ＭＳ Ｐゴシック" charset="0"/>
              </a:rPr>
              <a:t>Structure of Genomic Features Matrix</a:t>
            </a:r>
          </a:p>
        </p:txBody>
      </p:sp>
      <p:pic>
        <p:nvPicPr>
          <p:cNvPr id="75778" name="Picture 3"/>
          <p:cNvPicPr>
            <a:picLocks noChangeAspect="1"/>
          </p:cNvPicPr>
          <p:nvPr/>
        </p:nvPicPr>
        <p:blipFill>
          <a:blip r:embed="rId2">
            <a:extLst>
              <a:ext uri="{28A0092B-C50C-407E-A947-70E740481C1C}">
                <a14:useLocalDpi xmlns:a14="http://schemas.microsoft.com/office/drawing/2010/main" val="0"/>
              </a:ext>
            </a:extLst>
          </a:blip>
          <a:srcRect l="703" t="3178" r="40205" b="70894"/>
          <a:stretch>
            <a:fillRect/>
          </a:stretch>
        </p:blipFill>
        <p:spPr bwMode="auto">
          <a:xfrm>
            <a:off x="762000" y="2057400"/>
            <a:ext cx="745331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99767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04592B63-71C3-E342-ABA0-57C4CEC94322}" type="slidenum">
              <a:rPr lang="en-US" sz="1400" b="0">
                <a:solidFill>
                  <a:srgbClr val="000000"/>
                </a:solidFill>
                <a:cs typeface="Arial" charset="0"/>
              </a:rPr>
              <a:pPr eaLnBrk="1" hangingPunct="1"/>
              <a:t>50</a:t>
            </a:fld>
            <a:endParaRPr lang="en-US" sz="1400" b="0">
              <a:solidFill>
                <a:srgbClr val="000000"/>
              </a:solidFill>
              <a:cs typeface="Arial" charset="0"/>
            </a:endParaRPr>
          </a:p>
        </p:txBody>
      </p:sp>
      <p:pic>
        <p:nvPicPr>
          <p:cNvPr id="166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6026150"/>
            <a:ext cx="91265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066800"/>
            <a:ext cx="6588125"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6" name="Text Box 4"/>
          <p:cNvSpPr txBox="1">
            <a:spLocks noChangeArrowheads="1"/>
          </p:cNvSpPr>
          <p:nvPr/>
        </p:nvSpPr>
        <p:spPr bwMode="auto">
          <a:xfrm>
            <a:off x="179388" y="6588125"/>
            <a:ext cx="8783637"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2pPr>
            <a:lvl3pPr marL="11430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3pPr>
            <a:lvl4pPr marL="16002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4pPr>
            <a:lvl5pPr marL="20574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9pPr>
          </a:lstStyle>
          <a:p>
            <a:pPr eaLnBrk="1">
              <a:lnSpc>
                <a:spcPct val="97000"/>
              </a:lnSpc>
              <a:buClr>
                <a:srgbClr val="000000"/>
              </a:buClr>
              <a:buSzPct val="45000"/>
              <a:buFont typeface="StarSymbol" charset="0"/>
              <a:buNone/>
            </a:pPr>
            <a:r>
              <a:rPr lang="en-GB" sz="800" b="0">
                <a:solidFill>
                  <a:srgbClr val="3366FF"/>
                </a:solidFill>
                <a:latin typeface="Times New Roman" charset="0"/>
                <a:cs typeface="Arial" charset="0"/>
              </a:rPr>
              <a:t>Copyright ©2000 by the National Academy of Sciences</a:t>
            </a:r>
          </a:p>
        </p:txBody>
      </p:sp>
      <p:sp>
        <p:nvSpPr>
          <p:cNvPr id="166917" name="Text Box 5"/>
          <p:cNvSpPr txBox="1">
            <a:spLocks noChangeArrowheads="1"/>
          </p:cNvSpPr>
          <p:nvPr/>
        </p:nvSpPr>
        <p:spPr bwMode="auto">
          <a:xfrm>
            <a:off x="5181600" y="4953000"/>
            <a:ext cx="35814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1">
            <a:spAutoFit/>
          </a:bodyPr>
          <a:lstStyle>
            <a:lvl1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2pPr>
            <a:lvl3pPr marL="11430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3pPr>
            <a:lvl4pPr marL="16002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4pPr>
            <a:lvl5pPr marL="20574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9pPr>
          </a:lstStyle>
          <a:p>
            <a:pPr algn="ctr" eaLnBrk="1">
              <a:lnSpc>
                <a:spcPct val="97000"/>
              </a:lnSpc>
              <a:buClr>
                <a:srgbClr val="000000"/>
              </a:buClr>
              <a:buSzPct val="45000"/>
              <a:buFont typeface="StarSymbol" charset="0"/>
              <a:buNone/>
            </a:pPr>
            <a:r>
              <a:rPr lang="en-GB" sz="1400">
                <a:solidFill>
                  <a:srgbClr val="000000"/>
                </a:solidFill>
                <a:cs typeface="Arial" charset="0"/>
              </a:rPr>
              <a:t>Alter, Orly et al. (2000) Proc. Natl. Acad. Sci. USA 97, 10101-10106</a:t>
            </a:r>
          </a:p>
        </p:txBody>
      </p:sp>
      <p:sp>
        <p:nvSpPr>
          <p:cNvPr id="166918" name="Text Box 6"/>
          <p:cNvSpPr txBox="1">
            <a:spLocks noChangeArrowheads="1"/>
          </p:cNvSpPr>
          <p:nvPr/>
        </p:nvSpPr>
        <p:spPr bwMode="auto">
          <a:xfrm>
            <a:off x="179388" y="620713"/>
            <a:ext cx="2106612"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2pPr>
            <a:lvl3pPr marL="11430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3pPr>
            <a:lvl4pPr marL="16002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4pPr>
            <a:lvl5pPr marL="20574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b="1">
                <a:solidFill>
                  <a:schemeClr val="tx1"/>
                </a:solidFill>
                <a:latin typeface="Arial" charset="0"/>
                <a:ea typeface="ＭＳ Ｐゴシック" charset="0"/>
              </a:defRPr>
            </a:lvl9pPr>
          </a:lstStyle>
          <a:p>
            <a:pPr algn="ctr" eaLnBrk="1">
              <a:lnSpc>
                <a:spcPct val="97000"/>
              </a:lnSpc>
              <a:buClr>
                <a:srgbClr val="000000"/>
              </a:buClr>
              <a:buSzPct val="45000"/>
              <a:buFont typeface="StarSymbol" charset="0"/>
              <a:buNone/>
            </a:pPr>
            <a:r>
              <a:rPr lang="en-US">
                <a:solidFill>
                  <a:srgbClr val="000000"/>
                </a:solidFill>
                <a:latin typeface="Times New Roman" charset="0"/>
                <a:cs typeface="Arial" charset="0"/>
              </a:rPr>
              <a:t>Normalized elutriation expression in the subspace associated with the cell cycle</a:t>
            </a:r>
            <a:r>
              <a:rPr lang="en-US" b="0">
                <a:solidFill>
                  <a:srgbClr val="000000"/>
                </a:solidFill>
                <a:latin typeface="Times New Roman" charset="0"/>
                <a:cs typeface="Arial" charset="0"/>
              </a:rPr>
              <a:t> </a:t>
            </a:r>
            <a:endParaRPr lang="en-GB" b="0">
              <a:solidFill>
                <a:srgbClr val="000000"/>
              </a:solidFill>
              <a:latin typeface="Times New Roman" charset="0"/>
              <a:cs typeface="Arial" charset="0"/>
            </a:endParaRPr>
          </a:p>
        </p:txBody>
      </p:sp>
      <p:pic>
        <p:nvPicPr>
          <p:cNvPr id="16691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572000"/>
            <a:ext cx="3506788"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66920" name="Comment 10"/>
          <p:cNvSpPr>
            <a:spLocks noRot="1" noChangeAspect="1" noEditPoints="1" noChangeArrowheads="1" noChangeShapeType="1" noTextEdit="1"/>
          </p:cNvSpPr>
          <p:nvPr/>
        </p:nvSpPr>
        <p:spPr bwMode="auto">
          <a:xfrm>
            <a:off x="3644900" y="3687763"/>
            <a:ext cx="3360738" cy="2614612"/>
          </a:xfrm>
          <a:custGeom>
            <a:avLst/>
            <a:gdLst>
              <a:gd name="T0" fmla="*/ 2147483647 w 9334"/>
              <a:gd name="T1" fmla="*/ 2147483647 h 7266"/>
              <a:gd name="T2" fmla="*/ 2147483647 w 9334"/>
              <a:gd name="T3" fmla="*/ 2147483647 h 7266"/>
              <a:gd name="T4" fmla="*/ 2147483647 w 9334"/>
              <a:gd name="T5" fmla="*/ 2147483647 h 7266"/>
              <a:gd name="T6" fmla="*/ 2147483647 w 9334"/>
              <a:gd name="T7" fmla="*/ 2147483647 h 7266"/>
              <a:gd name="T8" fmla="*/ 2147483647 w 9334"/>
              <a:gd name="T9" fmla="*/ 2147483647 h 7266"/>
              <a:gd name="T10" fmla="*/ 2147483647 w 9334"/>
              <a:gd name="T11" fmla="*/ 2147483647 h 7266"/>
              <a:gd name="T12" fmla="*/ 2147483647 w 9334"/>
              <a:gd name="T13" fmla="*/ 2147483647 h 7266"/>
              <a:gd name="T14" fmla="*/ 2147483647 w 9334"/>
              <a:gd name="T15" fmla="*/ 2147483647 h 7266"/>
              <a:gd name="T16" fmla="*/ 2147483647 w 9334"/>
              <a:gd name="T17" fmla="*/ 2147483647 h 7266"/>
              <a:gd name="T18" fmla="*/ 2147483647 w 9334"/>
              <a:gd name="T19" fmla="*/ 2147483647 h 7266"/>
              <a:gd name="T20" fmla="*/ 2147483647 w 9334"/>
              <a:gd name="T21" fmla="*/ 2147483647 h 7266"/>
              <a:gd name="T22" fmla="*/ 2147483647 w 9334"/>
              <a:gd name="T23" fmla="*/ 2147483647 h 7266"/>
              <a:gd name="T24" fmla="*/ 2147483647 w 9334"/>
              <a:gd name="T25" fmla="*/ 2147483647 h 7266"/>
              <a:gd name="T26" fmla="*/ 2147483647 w 9334"/>
              <a:gd name="T27" fmla="*/ 2147483647 h 7266"/>
              <a:gd name="T28" fmla="*/ 2147483647 w 9334"/>
              <a:gd name="T29" fmla="*/ 2147483647 h 7266"/>
              <a:gd name="T30" fmla="*/ 2147483647 w 9334"/>
              <a:gd name="T31" fmla="*/ 2147483647 h 7266"/>
              <a:gd name="T32" fmla="*/ 2147483647 w 9334"/>
              <a:gd name="T33" fmla="*/ 2147483647 h 7266"/>
              <a:gd name="T34" fmla="*/ 2147483647 w 9334"/>
              <a:gd name="T35" fmla="*/ 2147483647 h 7266"/>
              <a:gd name="T36" fmla="*/ 2147483647 w 9334"/>
              <a:gd name="T37" fmla="*/ 2147483647 h 7266"/>
              <a:gd name="T38" fmla="*/ 2147483647 w 9334"/>
              <a:gd name="T39" fmla="*/ 2147483647 h 7266"/>
              <a:gd name="T40" fmla="*/ 2147483647 w 9334"/>
              <a:gd name="T41" fmla="*/ 2147483647 h 7266"/>
              <a:gd name="T42" fmla="*/ 2147483647 w 9334"/>
              <a:gd name="T43" fmla="*/ 2147483647 h 7266"/>
              <a:gd name="T44" fmla="*/ 2147483647 w 9334"/>
              <a:gd name="T45" fmla="*/ 2147483647 h 7266"/>
              <a:gd name="T46" fmla="*/ 2147483647 w 9334"/>
              <a:gd name="T47" fmla="*/ 2147483647 h 7266"/>
              <a:gd name="T48" fmla="*/ 2147483647 w 9334"/>
              <a:gd name="T49" fmla="*/ 2147483647 h 7266"/>
              <a:gd name="T50" fmla="*/ 2147483647 w 9334"/>
              <a:gd name="T51" fmla="*/ 2147483647 h 7266"/>
              <a:gd name="T52" fmla="*/ 2147483647 w 9334"/>
              <a:gd name="T53" fmla="*/ 2147483647 h 7266"/>
              <a:gd name="T54" fmla="*/ 2147483647 w 9334"/>
              <a:gd name="T55" fmla="*/ 2147483647 h 7266"/>
              <a:gd name="T56" fmla="*/ 2147483647 w 9334"/>
              <a:gd name="T57" fmla="*/ 2147483647 h 7266"/>
              <a:gd name="T58" fmla="*/ 2147483647 w 9334"/>
              <a:gd name="T59" fmla="*/ 2147483647 h 7266"/>
              <a:gd name="T60" fmla="*/ 2147483647 w 9334"/>
              <a:gd name="T61" fmla="*/ 2147483647 h 7266"/>
              <a:gd name="T62" fmla="*/ 2147483647 w 9334"/>
              <a:gd name="T63" fmla="*/ 2147483647 h 7266"/>
              <a:gd name="T64" fmla="*/ 2147483647 w 9334"/>
              <a:gd name="T65" fmla="*/ 2147483647 h 7266"/>
              <a:gd name="T66" fmla="*/ 2147483647 w 9334"/>
              <a:gd name="T67" fmla="*/ 2147483647 h 7266"/>
              <a:gd name="T68" fmla="*/ 2147483647 w 9334"/>
              <a:gd name="T69" fmla="*/ 2147483647 h 7266"/>
              <a:gd name="T70" fmla="*/ 2147483647 w 9334"/>
              <a:gd name="T71" fmla="*/ 2147483647 h 7266"/>
              <a:gd name="T72" fmla="*/ 2147483647 w 9334"/>
              <a:gd name="T73" fmla="*/ 2147483647 h 7266"/>
              <a:gd name="T74" fmla="*/ 2147483647 w 9334"/>
              <a:gd name="T75" fmla="*/ 2147483647 h 7266"/>
              <a:gd name="T76" fmla="*/ 2147483647 w 9334"/>
              <a:gd name="T77" fmla="*/ 2147483647 h 7266"/>
              <a:gd name="T78" fmla="*/ 2147483647 w 9334"/>
              <a:gd name="T79" fmla="*/ 2147483647 h 7266"/>
              <a:gd name="T80" fmla="*/ 2147483647 w 9334"/>
              <a:gd name="T81" fmla="*/ 2147483647 h 7266"/>
              <a:gd name="T82" fmla="*/ 2147483647 w 9334"/>
              <a:gd name="T83" fmla="*/ 2147483647 h 7266"/>
              <a:gd name="T84" fmla="*/ 2147483647 w 9334"/>
              <a:gd name="T85" fmla="*/ 2147483647 h 7266"/>
              <a:gd name="T86" fmla="*/ 2147483647 w 9334"/>
              <a:gd name="T87" fmla="*/ 2147483647 h 7266"/>
              <a:gd name="T88" fmla="*/ 2147483647 w 9334"/>
              <a:gd name="T89" fmla="*/ 2147483647 h 7266"/>
              <a:gd name="T90" fmla="*/ 2147483647 w 9334"/>
              <a:gd name="T91" fmla="*/ 2147483647 h 7266"/>
              <a:gd name="T92" fmla="*/ 2147483647 w 9334"/>
              <a:gd name="T93" fmla="*/ 2147483647 h 72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334"/>
              <a:gd name="T142" fmla="*/ 0 h 7266"/>
              <a:gd name="T143" fmla="*/ 9334 w 9334"/>
              <a:gd name="T144" fmla="*/ 7266 h 726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334" h="7266" extrusionOk="0">
                <a:moveTo>
                  <a:pt x="4155" y="2592"/>
                </a:moveTo>
                <a:cubicBezTo>
                  <a:pt x="4144" y="2572"/>
                  <a:pt x="4120" y="2573"/>
                  <a:pt x="4148" y="2547"/>
                </a:cubicBezTo>
                <a:cubicBezTo>
                  <a:pt x="4194" y="2505"/>
                  <a:pt x="4312" y="2517"/>
                  <a:pt x="4366" y="2517"/>
                </a:cubicBezTo>
                <a:cubicBezTo>
                  <a:pt x="4519" y="2517"/>
                  <a:pt x="4674" y="2527"/>
                  <a:pt x="4826" y="2542"/>
                </a:cubicBezTo>
                <a:cubicBezTo>
                  <a:pt x="4922" y="2552"/>
                  <a:pt x="5019" y="2563"/>
                  <a:pt x="5115" y="2577"/>
                </a:cubicBezTo>
                <a:cubicBezTo>
                  <a:pt x="5164" y="2584"/>
                  <a:pt x="5177" y="2588"/>
                  <a:pt x="5194" y="2612"/>
                </a:cubicBezTo>
                <a:cubicBezTo>
                  <a:pt x="5109" y="2652"/>
                  <a:pt x="5016" y="2664"/>
                  <a:pt x="4923" y="2675"/>
                </a:cubicBezTo>
                <a:cubicBezTo>
                  <a:pt x="4753" y="2695"/>
                  <a:pt x="4582" y="2699"/>
                  <a:pt x="4411" y="2693"/>
                </a:cubicBezTo>
                <a:cubicBezTo>
                  <a:pt x="4324" y="2690"/>
                  <a:pt x="4238" y="2684"/>
                  <a:pt x="4151" y="2682"/>
                </a:cubicBezTo>
                <a:cubicBezTo>
                  <a:pt x="4145" y="2682"/>
                  <a:pt x="4138" y="2682"/>
                  <a:pt x="4132" y="2682"/>
                </a:cubicBezTo>
                <a:cubicBezTo>
                  <a:pt x="4203" y="2683"/>
                  <a:pt x="4275" y="2682"/>
                  <a:pt x="4346" y="2681"/>
                </a:cubicBezTo>
                <a:cubicBezTo>
                  <a:pt x="4479" y="2678"/>
                  <a:pt x="4613" y="2670"/>
                  <a:pt x="4746" y="2666"/>
                </a:cubicBezTo>
                <a:cubicBezTo>
                  <a:pt x="4868" y="2662"/>
                  <a:pt x="4991" y="2665"/>
                  <a:pt x="5113" y="2661"/>
                </a:cubicBezTo>
                <a:cubicBezTo>
                  <a:pt x="5134" y="2659"/>
                  <a:pt x="5154" y="2658"/>
                  <a:pt x="5175" y="2656"/>
                </a:cubicBezTo>
              </a:path>
              <a:path w="9334" h="7266" extrusionOk="0">
                <a:moveTo>
                  <a:pt x="32" y="328"/>
                </a:moveTo>
                <a:cubicBezTo>
                  <a:pt x="19" y="273"/>
                  <a:pt x="9" y="220"/>
                  <a:pt x="1" y="164"/>
                </a:cubicBezTo>
                <a:cubicBezTo>
                  <a:pt x="20" y="281"/>
                  <a:pt x="34" y="397"/>
                  <a:pt x="49" y="515"/>
                </a:cubicBezTo>
                <a:cubicBezTo>
                  <a:pt x="164" y="1415"/>
                  <a:pt x="322" y="2307"/>
                  <a:pt x="486" y="3200"/>
                </a:cubicBezTo>
                <a:cubicBezTo>
                  <a:pt x="508" y="3320"/>
                  <a:pt x="534" y="3824"/>
                  <a:pt x="655" y="3898"/>
                </a:cubicBezTo>
                <a:cubicBezTo>
                  <a:pt x="726" y="3942"/>
                  <a:pt x="691" y="3905"/>
                  <a:pt x="724" y="3823"/>
                </a:cubicBezTo>
              </a:path>
              <a:path w="9334" h="7266" extrusionOk="0">
                <a:moveTo>
                  <a:pt x="870" y="0"/>
                </a:moveTo>
                <a:cubicBezTo>
                  <a:pt x="867" y="113"/>
                  <a:pt x="867" y="227"/>
                  <a:pt x="866" y="340"/>
                </a:cubicBezTo>
                <a:cubicBezTo>
                  <a:pt x="861" y="966"/>
                  <a:pt x="863" y="1593"/>
                  <a:pt x="851" y="2219"/>
                </a:cubicBezTo>
                <a:cubicBezTo>
                  <a:pt x="846" y="2495"/>
                  <a:pt x="839" y="2771"/>
                  <a:pt x="824" y="3046"/>
                </a:cubicBezTo>
                <a:cubicBezTo>
                  <a:pt x="815" y="3210"/>
                  <a:pt x="778" y="3418"/>
                  <a:pt x="823" y="3580"/>
                </a:cubicBezTo>
                <a:cubicBezTo>
                  <a:pt x="840" y="3643"/>
                  <a:pt x="847" y="3653"/>
                  <a:pt x="899" y="3678"/>
                </a:cubicBezTo>
                <a:cubicBezTo>
                  <a:pt x="924" y="3673"/>
                  <a:pt x="931" y="3672"/>
                  <a:pt x="947" y="3667"/>
                </a:cubicBezTo>
              </a:path>
              <a:path w="9334" h="7266" extrusionOk="0">
                <a:moveTo>
                  <a:pt x="524" y="3959"/>
                </a:moveTo>
                <a:cubicBezTo>
                  <a:pt x="523" y="3940"/>
                  <a:pt x="522" y="3922"/>
                  <a:pt x="522" y="3903"/>
                </a:cubicBezTo>
                <a:cubicBezTo>
                  <a:pt x="542" y="3973"/>
                  <a:pt x="561" y="4043"/>
                  <a:pt x="571" y="4116"/>
                </a:cubicBezTo>
                <a:cubicBezTo>
                  <a:pt x="592" y="4262"/>
                  <a:pt x="607" y="4411"/>
                  <a:pt x="618" y="4558"/>
                </a:cubicBezTo>
                <a:cubicBezTo>
                  <a:pt x="627" y="4681"/>
                  <a:pt x="631" y="4803"/>
                  <a:pt x="629" y="4926"/>
                </a:cubicBezTo>
                <a:cubicBezTo>
                  <a:pt x="628" y="4973"/>
                  <a:pt x="630" y="5015"/>
                  <a:pt x="638" y="5060"/>
                </a:cubicBezTo>
                <a:cubicBezTo>
                  <a:pt x="669" y="5049"/>
                  <a:pt x="697" y="5033"/>
                  <a:pt x="728" y="5013"/>
                </a:cubicBezTo>
                <a:cubicBezTo>
                  <a:pt x="832" y="4948"/>
                  <a:pt x="942" y="4891"/>
                  <a:pt x="1058" y="4852"/>
                </a:cubicBezTo>
                <a:cubicBezTo>
                  <a:pt x="1105" y="4836"/>
                  <a:pt x="1151" y="4826"/>
                  <a:pt x="1197" y="4807"/>
                </a:cubicBezTo>
                <a:cubicBezTo>
                  <a:pt x="1240" y="4789"/>
                  <a:pt x="1251" y="4760"/>
                  <a:pt x="1275" y="4723"/>
                </a:cubicBezTo>
              </a:path>
              <a:path w="9334" h="7266" extrusionOk="0">
                <a:moveTo>
                  <a:pt x="1360" y="4749"/>
                </a:moveTo>
                <a:cubicBezTo>
                  <a:pt x="1350" y="4767"/>
                  <a:pt x="1345" y="4772"/>
                  <a:pt x="1327" y="4767"/>
                </a:cubicBezTo>
                <a:cubicBezTo>
                  <a:pt x="1320" y="4731"/>
                  <a:pt x="1320" y="4699"/>
                  <a:pt x="1320" y="4660"/>
                </a:cubicBezTo>
                <a:cubicBezTo>
                  <a:pt x="1321" y="4559"/>
                  <a:pt x="1320" y="4459"/>
                  <a:pt x="1319" y="4358"/>
                </a:cubicBezTo>
                <a:cubicBezTo>
                  <a:pt x="1318" y="4249"/>
                  <a:pt x="1310" y="4135"/>
                  <a:pt x="1324" y="4026"/>
                </a:cubicBezTo>
                <a:cubicBezTo>
                  <a:pt x="1326" y="4017"/>
                  <a:pt x="1328" y="4007"/>
                  <a:pt x="1330" y="3998"/>
                </a:cubicBezTo>
                <a:cubicBezTo>
                  <a:pt x="1363" y="4007"/>
                  <a:pt x="1376" y="4021"/>
                  <a:pt x="1407" y="4056"/>
                </a:cubicBezTo>
                <a:cubicBezTo>
                  <a:pt x="1462" y="4119"/>
                  <a:pt x="1513" y="4184"/>
                  <a:pt x="1565" y="4249"/>
                </a:cubicBezTo>
                <a:cubicBezTo>
                  <a:pt x="1608" y="4302"/>
                  <a:pt x="1656" y="4351"/>
                  <a:pt x="1700" y="4403"/>
                </a:cubicBezTo>
                <a:cubicBezTo>
                  <a:pt x="1731" y="4440"/>
                  <a:pt x="1714" y="4433"/>
                  <a:pt x="1710" y="4455"/>
                </a:cubicBezTo>
              </a:path>
              <a:path w="9334" h="7266" extrusionOk="0">
                <a:moveTo>
                  <a:pt x="1265" y="4436"/>
                </a:moveTo>
                <a:cubicBezTo>
                  <a:pt x="1274" y="4404"/>
                  <a:pt x="1278" y="4389"/>
                  <a:pt x="1308" y="4362"/>
                </a:cubicBezTo>
                <a:cubicBezTo>
                  <a:pt x="1358" y="4316"/>
                  <a:pt x="1419" y="4277"/>
                  <a:pt x="1475" y="4239"/>
                </a:cubicBezTo>
                <a:cubicBezTo>
                  <a:pt x="1544" y="4192"/>
                  <a:pt x="1619" y="4158"/>
                  <a:pt x="1690" y="4117"/>
                </a:cubicBezTo>
                <a:cubicBezTo>
                  <a:pt x="1738" y="4089"/>
                  <a:pt x="1790" y="4055"/>
                  <a:pt x="1831" y="4017"/>
                </a:cubicBezTo>
                <a:cubicBezTo>
                  <a:pt x="1838" y="4009"/>
                  <a:pt x="1846" y="4002"/>
                  <a:pt x="1853" y="3994"/>
                </a:cubicBezTo>
              </a:path>
              <a:path w="9334" h="7266" extrusionOk="0">
                <a:moveTo>
                  <a:pt x="1884" y="3845"/>
                </a:moveTo>
                <a:cubicBezTo>
                  <a:pt x="1884" y="3829"/>
                  <a:pt x="1882" y="3822"/>
                  <a:pt x="1879" y="3807"/>
                </a:cubicBezTo>
                <a:cubicBezTo>
                  <a:pt x="1895" y="3862"/>
                  <a:pt x="1910" y="3916"/>
                  <a:pt x="1928" y="3970"/>
                </a:cubicBezTo>
                <a:cubicBezTo>
                  <a:pt x="1956" y="4054"/>
                  <a:pt x="1988" y="4137"/>
                  <a:pt x="2025" y="4217"/>
                </a:cubicBezTo>
                <a:cubicBezTo>
                  <a:pt x="2030" y="4229"/>
                  <a:pt x="2092" y="4319"/>
                  <a:pt x="2090" y="4334"/>
                </a:cubicBezTo>
                <a:cubicBezTo>
                  <a:pt x="2086" y="4336"/>
                  <a:pt x="2082" y="4339"/>
                  <a:pt x="2078" y="4341"/>
                </a:cubicBezTo>
              </a:path>
              <a:path w="9334" h="7266" extrusionOk="0">
                <a:moveTo>
                  <a:pt x="1546" y="4060"/>
                </a:moveTo>
                <a:cubicBezTo>
                  <a:pt x="1538" y="4002"/>
                  <a:pt x="1519" y="4008"/>
                  <a:pt x="1560" y="3950"/>
                </a:cubicBezTo>
                <a:cubicBezTo>
                  <a:pt x="1612" y="3876"/>
                  <a:pt x="1706" y="3813"/>
                  <a:pt x="1781" y="3765"/>
                </a:cubicBezTo>
                <a:cubicBezTo>
                  <a:pt x="1885" y="3699"/>
                  <a:pt x="2000" y="3643"/>
                  <a:pt x="2118" y="3606"/>
                </a:cubicBezTo>
                <a:cubicBezTo>
                  <a:pt x="2197" y="3581"/>
                  <a:pt x="2283" y="3556"/>
                  <a:pt x="2367" y="3551"/>
                </a:cubicBezTo>
                <a:cubicBezTo>
                  <a:pt x="2397" y="3549"/>
                  <a:pt x="2422" y="3554"/>
                  <a:pt x="2450" y="3555"/>
                </a:cubicBezTo>
                <a:cubicBezTo>
                  <a:pt x="2406" y="3571"/>
                  <a:pt x="2481" y="3488"/>
                  <a:pt x="2422" y="3554"/>
                </a:cubicBezTo>
                <a:cubicBezTo>
                  <a:pt x="2388" y="3592"/>
                  <a:pt x="2359" y="3638"/>
                  <a:pt x="2330" y="3679"/>
                </a:cubicBezTo>
                <a:cubicBezTo>
                  <a:pt x="2287" y="3740"/>
                  <a:pt x="2244" y="3802"/>
                  <a:pt x="2201" y="3864"/>
                </a:cubicBezTo>
                <a:cubicBezTo>
                  <a:pt x="2179" y="3896"/>
                  <a:pt x="2172" y="3926"/>
                  <a:pt x="2162" y="3954"/>
                </a:cubicBezTo>
                <a:cubicBezTo>
                  <a:pt x="2267" y="3893"/>
                  <a:pt x="2373" y="3809"/>
                  <a:pt x="2487" y="3774"/>
                </a:cubicBezTo>
                <a:cubicBezTo>
                  <a:pt x="2488" y="3824"/>
                  <a:pt x="2481" y="3859"/>
                  <a:pt x="2466" y="3911"/>
                </a:cubicBezTo>
                <a:cubicBezTo>
                  <a:pt x="2443" y="3991"/>
                  <a:pt x="2415" y="4070"/>
                  <a:pt x="2396" y="4151"/>
                </a:cubicBezTo>
                <a:cubicBezTo>
                  <a:pt x="2384" y="4205"/>
                  <a:pt x="2370" y="4252"/>
                  <a:pt x="2417" y="4286"/>
                </a:cubicBezTo>
                <a:cubicBezTo>
                  <a:pt x="2469" y="4323"/>
                  <a:pt x="2602" y="4259"/>
                  <a:pt x="2648" y="4241"/>
                </a:cubicBezTo>
                <a:cubicBezTo>
                  <a:pt x="2787" y="4187"/>
                  <a:pt x="2918" y="4116"/>
                  <a:pt x="3044" y="4038"/>
                </a:cubicBezTo>
                <a:cubicBezTo>
                  <a:pt x="3092" y="4008"/>
                  <a:pt x="3171" y="3960"/>
                  <a:pt x="3180" y="3895"/>
                </a:cubicBezTo>
                <a:cubicBezTo>
                  <a:pt x="3175" y="3857"/>
                  <a:pt x="3173" y="3844"/>
                  <a:pt x="3164" y="3820"/>
                </a:cubicBezTo>
              </a:path>
              <a:path w="9334" h="7266" extrusionOk="0">
                <a:moveTo>
                  <a:pt x="1898" y="5092"/>
                </a:moveTo>
                <a:cubicBezTo>
                  <a:pt x="1846" y="5056"/>
                  <a:pt x="1792" y="5020"/>
                  <a:pt x="1740" y="4984"/>
                </a:cubicBezTo>
                <a:cubicBezTo>
                  <a:pt x="1755" y="5037"/>
                  <a:pt x="1750" y="5116"/>
                  <a:pt x="1776" y="5179"/>
                </a:cubicBezTo>
                <a:cubicBezTo>
                  <a:pt x="2043" y="5835"/>
                  <a:pt x="2565" y="6455"/>
                  <a:pt x="3148" y="6850"/>
                </a:cubicBezTo>
                <a:cubicBezTo>
                  <a:pt x="3922" y="7375"/>
                  <a:pt x="4873" y="7378"/>
                  <a:pt x="5687" y="6931"/>
                </a:cubicBezTo>
                <a:cubicBezTo>
                  <a:pt x="6951" y="6236"/>
                  <a:pt x="7567" y="4784"/>
                  <a:pt x="8086" y="3520"/>
                </a:cubicBezTo>
                <a:cubicBezTo>
                  <a:pt x="8400" y="2756"/>
                  <a:pt x="8725" y="1995"/>
                  <a:pt x="9035" y="1230"/>
                </a:cubicBezTo>
                <a:cubicBezTo>
                  <a:pt x="9053" y="1186"/>
                  <a:pt x="9049" y="1140"/>
                  <a:pt x="9067" y="1098"/>
                </a:cubicBezTo>
                <a:cubicBezTo>
                  <a:pt x="9077" y="1074"/>
                  <a:pt x="9100" y="1055"/>
                  <a:pt x="9109" y="1031"/>
                </a:cubicBezTo>
                <a:cubicBezTo>
                  <a:pt x="9041" y="1068"/>
                  <a:pt x="8969" y="1102"/>
                  <a:pt x="8907" y="1130"/>
                </a:cubicBezTo>
                <a:cubicBezTo>
                  <a:pt x="8934" y="1030"/>
                  <a:pt x="8914" y="944"/>
                  <a:pt x="8993" y="824"/>
                </a:cubicBezTo>
                <a:cubicBezTo>
                  <a:pt x="9008" y="801"/>
                  <a:pt x="9053" y="775"/>
                  <a:pt x="9064" y="758"/>
                </a:cubicBezTo>
                <a:cubicBezTo>
                  <a:pt x="9064" y="762"/>
                  <a:pt x="9064" y="765"/>
                  <a:pt x="9064" y="769"/>
                </a:cubicBezTo>
                <a:cubicBezTo>
                  <a:pt x="8969" y="995"/>
                  <a:pt x="8819" y="1318"/>
                  <a:pt x="8737" y="1493"/>
                </a:cubicBezTo>
                <a:cubicBezTo>
                  <a:pt x="8837" y="1176"/>
                  <a:pt x="8915" y="1037"/>
                  <a:pt x="9173" y="839"/>
                </a:cubicBezTo>
                <a:cubicBezTo>
                  <a:pt x="9179" y="903"/>
                  <a:pt x="9209" y="996"/>
                  <a:pt x="9210" y="1080"/>
                </a:cubicBezTo>
                <a:cubicBezTo>
                  <a:pt x="9213" y="1389"/>
                  <a:pt x="9179" y="1650"/>
                  <a:pt x="9291" y="1938"/>
                </a:cubicBezTo>
                <a:cubicBezTo>
                  <a:pt x="9311" y="1960"/>
                  <a:pt x="9316" y="1967"/>
                  <a:pt x="9333" y="1977"/>
                </a:cubicBezTo>
              </a:path>
            </a:pathLst>
          </a:custGeom>
          <a:noFill/>
          <a:ln w="19050" cap="rnd">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21" name="Comment 11"/>
          <p:cNvSpPr>
            <a:spLocks noRot="1" noChangeAspect="1" noEditPoints="1" noChangeArrowheads="1" noChangeShapeType="1" noTextEdit="1"/>
          </p:cNvSpPr>
          <p:nvPr/>
        </p:nvSpPr>
        <p:spPr bwMode="auto">
          <a:xfrm>
            <a:off x="2227263" y="1254125"/>
            <a:ext cx="23812" cy="392113"/>
          </a:xfrm>
          <a:custGeom>
            <a:avLst/>
            <a:gdLst>
              <a:gd name="T0" fmla="*/ 2147483647 w 68"/>
              <a:gd name="T1" fmla="*/ 0 h 1089"/>
              <a:gd name="T2" fmla="*/ 2147483647 w 68"/>
              <a:gd name="T3" fmla="*/ 2147483647 h 1089"/>
              <a:gd name="T4" fmla="*/ 2147483647 w 68"/>
              <a:gd name="T5" fmla="*/ 2147483647 h 1089"/>
              <a:gd name="T6" fmla="*/ 2147483647 w 68"/>
              <a:gd name="T7" fmla="*/ 2147483647 h 1089"/>
              <a:gd name="T8" fmla="*/ 0 w 68"/>
              <a:gd name="T9" fmla="*/ 2147483647 h 1089"/>
              <a:gd name="T10" fmla="*/ 2147483647 w 68"/>
              <a:gd name="T11" fmla="*/ 2147483647 h 1089"/>
              <a:gd name="T12" fmla="*/ 2147483647 w 68"/>
              <a:gd name="T13" fmla="*/ 2147483647 h 1089"/>
              <a:gd name="T14" fmla="*/ 2147483647 w 68"/>
              <a:gd name="T15" fmla="*/ 2147483647 h 1089"/>
              <a:gd name="T16" fmla="*/ 2147483647 w 68"/>
              <a:gd name="T17" fmla="*/ 2147483647 h 1089"/>
              <a:gd name="T18" fmla="*/ 2147483647 w 68"/>
              <a:gd name="T19" fmla="*/ 2147483647 h 10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1089"/>
              <a:gd name="T32" fmla="*/ 68 w 68"/>
              <a:gd name="T33" fmla="*/ 1089 h 10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1089" extrusionOk="0">
                <a:moveTo>
                  <a:pt x="32" y="0"/>
                </a:moveTo>
                <a:cubicBezTo>
                  <a:pt x="33" y="42"/>
                  <a:pt x="32" y="82"/>
                  <a:pt x="29" y="124"/>
                </a:cubicBezTo>
                <a:cubicBezTo>
                  <a:pt x="21" y="244"/>
                  <a:pt x="18" y="365"/>
                  <a:pt x="14" y="485"/>
                </a:cubicBezTo>
                <a:cubicBezTo>
                  <a:pt x="7" y="686"/>
                  <a:pt x="4" y="887"/>
                  <a:pt x="12" y="1088"/>
                </a:cubicBezTo>
                <a:cubicBezTo>
                  <a:pt x="1" y="1020"/>
                  <a:pt x="0" y="952"/>
                  <a:pt x="0" y="883"/>
                </a:cubicBezTo>
                <a:cubicBezTo>
                  <a:pt x="-1" y="703"/>
                  <a:pt x="5" y="525"/>
                  <a:pt x="19" y="346"/>
                </a:cubicBezTo>
                <a:cubicBezTo>
                  <a:pt x="25" y="265"/>
                  <a:pt x="31" y="184"/>
                  <a:pt x="46" y="104"/>
                </a:cubicBezTo>
                <a:cubicBezTo>
                  <a:pt x="54" y="174"/>
                  <a:pt x="53" y="250"/>
                  <a:pt x="53" y="324"/>
                </a:cubicBezTo>
                <a:cubicBezTo>
                  <a:pt x="52" y="537"/>
                  <a:pt x="43" y="753"/>
                  <a:pt x="50" y="966"/>
                </a:cubicBezTo>
                <a:cubicBezTo>
                  <a:pt x="51" y="1009"/>
                  <a:pt x="48" y="1035"/>
                  <a:pt x="67" y="1068"/>
                </a:cubicBezTo>
              </a:path>
            </a:pathLst>
          </a:custGeom>
          <a:noFill/>
          <a:ln w="19050" cap="rnd">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22" name="Comment 12"/>
          <p:cNvSpPr>
            <a:spLocks noRot="1" noChangeAspect="1" noEditPoints="1" noChangeArrowheads="1" noChangeShapeType="1" noTextEdit="1"/>
          </p:cNvSpPr>
          <p:nvPr/>
        </p:nvSpPr>
        <p:spPr bwMode="auto">
          <a:xfrm>
            <a:off x="3148013" y="1514475"/>
            <a:ext cx="1905000" cy="2217738"/>
          </a:xfrm>
          <a:custGeom>
            <a:avLst/>
            <a:gdLst>
              <a:gd name="T0" fmla="*/ 2147483647 w 5292"/>
              <a:gd name="T1" fmla="*/ 2147483647 h 6160"/>
              <a:gd name="T2" fmla="*/ 2147483647 w 5292"/>
              <a:gd name="T3" fmla="*/ 2147483647 h 6160"/>
              <a:gd name="T4" fmla="*/ 2147483647 w 5292"/>
              <a:gd name="T5" fmla="*/ 2147483647 h 6160"/>
              <a:gd name="T6" fmla="*/ 2147483647 w 5292"/>
              <a:gd name="T7" fmla="*/ 2147483647 h 6160"/>
              <a:gd name="T8" fmla="*/ 2147483647 w 5292"/>
              <a:gd name="T9" fmla="*/ 2147483647 h 6160"/>
              <a:gd name="T10" fmla="*/ 2147483647 w 5292"/>
              <a:gd name="T11" fmla="*/ 2147483647 h 6160"/>
              <a:gd name="T12" fmla="*/ 2147483647 w 5292"/>
              <a:gd name="T13" fmla="*/ 2147483647 h 6160"/>
              <a:gd name="T14" fmla="*/ 2147483647 w 5292"/>
              <a:gd name="T15" fmla="*/ 2147483647 h 6160"/>
              <a:gd name="T16" fmla="*/ 2147483647 w 5292"/>
              <a:gd name="T17" fmla="*/ 2147483647 h 6160"/>
              <a:gd name="T18" fmla="*/ 2147483647 w 5292"/>
              <a:gd name="T19" fmla="*/ 2147483647 h 6160"/>
              <a:gd name="T20" fmla="*/ 2147483647 w 5292"/>
              <a:gd name="T21" fmla="*/ 2147483647 h 6160"/>
              <a:gd name="T22" fmla="*/ 2147483647 w 5292"/>
              <a:gd name="T23" fmla="*/ 2147483647 h 6160"/>
              <a:gd name="T24" fmla="*/ 2147483647 w 5292"/>
              <a:gd name="T25" fmla="*/ 2147483647 h 6160"/>
              <a:gd name="T26" fmla="*/ 2147483647 w 5292"/>
              <a:gd name="T27" fmla="*/ 2147483647 h 6160"/>
              <a:gd name="T28" fmla="*/ 2147483647 w 5292"/>
              <a:gd name="T29" fmla="*/ 2147483647 h 6160"/>
              <a:gd name="T30" fmla="*/ 2147483647 w 5292"/>
              <a:gd name="T31" fmla="*/ 2147483647 h 6160"/>
              <a:gd name="T32" fmla="*/ 2147483647 w 5292"/>
              <a:gd name="T33" fmla="*/ 2147483647 h 6160"/>
              <a:gd name="T34" fmla="*/ 2147483647 w 5292"/>
              <a:gd name="T35" fmla="*/ 2147483647 h 6160"/>
              <a:gd name="T36" fmla="*/ 2147483647 w 5292"/>
              <a:gd name="T37" fmla="*/ 2147483647 h 6160"/>
              <a:gd name="T38" fmla="*/ 2147483647 w 5292"/>
              <a:gd name="T39" fmla="*/ 2147483647 h 6160"/>
              <a:gd name="T40" fmla="*/ 2147483647 w 5292"/>
              <a:gd name="T41" fmla="*/ 2147483647 h 6160"/>
              <a:gd name="T42" fmla="*/ 2147483647 w 5292"/>
              <a:gd name="T43" fmla="*/ 2147483647 h 6160"/>
              <a:gd name="T44" fmla="*/ 2147483647 w 5292"/>
              <a:gd name="T45" fmla="*/ 2147483647 h 6160"/>
              <a:gd name="T46" fmla="*/ 2147483647 w 5292"/>
              <a:gd name="T47" fmla="*/ 2147483647 h 6160"/>
              <a:gd name="T48" fmla="*/ 2147483647 w 5292"/>
              <a:gd name="T49" fmla="*/ 2147483647 h 6160"/>
              <a:gd name="T50" fmla="*/ 2147483647 w 5292"/>
              <a:gd name="T51" fmla="*/ 2147483647 h 6160"/>
              <a:gd name="T52" fmla="*/ 2147483647 w 5292"/>
              <a:gd name="T53" fmla="*/ 2147483647 h 6160"/>
              <a:gd name="T54" fmla="*/ 2147483647 w 5292"/>
              <a:gd name="T55" fmla="*/ 2147483647 h 6160"/>
              <a:gd name="T56" fmla="*/ 2147483647 w 5292"/>
              <a:gd name="T57" fmla="*/ 2147483647 h 6160"/>
              <a:gd name="T58" fmla="*/ 2147483647 w 5292"/>
              <a:gd name="T59" fmla="*/ 2147483647 h 6160"/>
              <a:gd name="T60" fmla="*/ 2147483647 w 5292"/>
              <a:gd name="T61" fmla="*/ 2147483647 h 6160"/>
              <a:gd name="T62" fmla="*/ 2147483647 w 5292"/>
              <a:gd name="T63" fmla="*/ 2147483647 h 6160"/>
              <a:gd name="T64" fmla="*/ 2147483647 w 5292"/>
              <a:gd name="T65" fmla="*/ 2147483647 h 6160"/>
              <a:gd name="T66" fmla="*/ 2147483647 w 5292"/>
              <a:gd name="T67" fmla="*/ 2147483647 h 6160"/>
              <a:gd name="T68" fmla="*/ 2147483647 w 5292"/>
              <a:gd name="T69" fmla="*/ 2147483647 h 6160"/>
              <a:gd name="T70" fmla="*/ 2147483647 w 5292"/>
              <a:gd name="T71" fmla="*/ 2147483647 h 6160"/>
              <a:gd name="T72" fmla="*/ 2147483647 w 5292"/>
              <a:gd name="T73" fmla="*/ 2147483647 h 6160"/>
              <a:gd name="T74" fmla="*/ 2147483647 w 5292"/>
              <a:gd name="T75" fmla="*/ 2147483647 h 6160"/>
              <a:gd name="T76" fmla="*/ 2147483647 w 5292"/>
              <a:gd name="T77" fmla="*/ 2147483647 h 6160"/>
              <a:gd name="T78" fmla="*/ 2147483647 w 5292"/>
              <a:gd name="T79" fmla="*/ 2147483647 h 6160"/>
              <a:gd name="T80" fmla="*/ 2147483647 w 5292"/>
              <a:gd name="T81" fmla="*/ 2147483647 h 6160"/>
              <a:gd name="T82" fmla="*/ 2147483647 w 5292"/>
              <a:gd name="T83" fmla="*/ 2147483647 h 6160"/>
              <a:gd name="T84" fmla="*/ 2147483647 w 5292"/>
              <a:gd name="T85" fmla="*/ 2147483647 h 6160"/>
              <a:gd name="T86" fmla="*/ 2147483647 w 5292"/>
              <a:gd name="T87" fmla="*/ 2147483647 h 6160"/>
              <a:gd name="T88" fmla="*/ 2147483647 w 5292"/>
              <a:gd name="T89" fmla="*/ 2147483647 h 6160"/>
              <a:gd name="T90" fmla="*/ 2147483647 w 5292"/>
              <a:gd name="T91" fmla="*/ 2147483647 h 6160"/>
              <a:gd name="T92" fmla="*/ 2147483647 w 5292"/>
              <a:gd name="T93" fmla="*/ 2147483647 h 6160"/>
              <a:gd name="T94" fmla="*/ 2147483647 w 5292"/>
              <a:gd name="T95" fmla="*/ 2147483647 h 6160"/>
              <a:gd name="T96" fmla="*/ 2147483647 w 5292"/>
              <a:gd name="T97" fmla="*/ 2147483647 h 6160"/>
              <a:gd name="T98" fmla="*/ 2147483647 w 5292"/>
              <a:gd name="T99" fmla="*/ 2147483647 h 6160"/>
              <a:gd name="T100" fmla="*/ 2147483647 w 5292"/>
              <a:gd name="T101" fmla="*/ 2147483647 h 6160"/>
              <a:gd name="T102" fmla="*/ 2147483647 w 5292"/>
              <a:gd name="T103" fmla="*/ 2147483647 h 6160"/>
              <a:gd name="T104" fmla="*/ 2147483647 w 5292"/>
              <a:gd name="T105" fmla="*/ 2147483647 h 6160"/>
              <a:gd name="T106" fmla="*/ 2147483647 w 5292"/>
              <a:gd name="T107" fmla="*/ 2147483647 h 6160"/>
              <a:gd name="T108" fmla="*/ 2147483647 w 5292"/>
              <a:gd name="T109" fmla="*/ 2147483647 h 6160"/>
              <a:gd name="T110" fmla="*/ 2147483647 w 5292"/>
              <a:gd name="T111" fmla="*/ 2147483647 h 61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292"/>
              <a:gd name="T169" fmla="*/ 0 h 6160"/>
              <a:gd name="T170" fmla="*/ 5292 w 5292"/>
              <a:gd name="T171" fmla="*/ 6160 h 616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292" h="6160" extrusionOk="0">
                <a:moveTo>
                  <a:pt x="5289" y="4183"/>
                </a:moveTo>
                <a:cubicBezTo>
                  <a:pt x="5189" y="3981"/>
                  <a:pt x="5064" y="3898"/>
                  <a:pt x="4923" y="3726"/>
                </a:cubicBezTo>
                <a:cubicBezTo>
                  <a:pt x="4809" y="3587"/>
                  <a:pt x="4739" y="3433"/>
                  <a:pt x="4695" y="3260"/>
                </a:cubicBezTo>
                <a:cubicBezTo>
                  <a:pt x="4634" y="3021"/>
                  <a:pt x="4639" y="2767"/>
                  <a:pt x="4596" y="2525"/>
                </a:cubicBezTo>
                <a:cubicBezTo>
                  <a:pt x="4583" y="2451"/>
                  <a:pt x="4565" y="2372"/>
                  <a:pt x="4536" y="2302"/>
                </a:cubicBezTo>
                <a:cubicBezTo>
                  <a:pt x="4480" y="2164"/>
                  <a:pt x="4381" y="2050"/>
                  <a:pt x="4290" y="1935"/>
                </a:cubicBezTo>
                <a:cubicBezTo>
                  <a:pt x="4223" y="1851"/>
                  <a:pt x="4172" y="1755"/>
                  <a:pt x="4107" y="1671"/>
                </a:cubicBezTo>
                <a:cubicBezTo>
                  <a:pt x="4002" y="1536"/>
                  <a:pt x="3875" y="1418"/>
                  <a:pt x="3744" y="1309"/>
                </a:cubicBezTo>
                <a:cubicBezTo>
                  <a:pt x="3578" y="1172"/>
                  <a:pt x="3430" y="1110"/>
                  <a:pt x="3216" y="1078"/>
                </a:cubicBezTo>
                <a:cubicBezTo>
                  <a:pt x="2953" y="1039"/>
                  <a:pt x="2671" y="1054"/>
                  <a:pt x="2437" y="901"/>
                </a:cubicBezTo>
                <a:cubicBezTo>
                  <a:pt x="2203" y="748"/>
                  <a:pt x="2075" y="456"/>
                  <a:pt x="1919" y="233"/>
                </a:cubicBezTo>
                <a:cubicBezTo>
                  <a:pt x="1803" y="68"/>
                  <a:pt x="1717" y="-23"/>
                  <a:pt x="1509" y="29"/>
                </a:cubicBezTo>
                <a:cubicBezTo>
                  <a:pt x="1384" y="60"/>
                  <a:pt x="1084" y="159"/>
                  <a:pt x="985" y="238"/>
                </a:cubicBezTo>
                <a:cubicBezTo>
                  <a:pt x="776" y="404"/>
                  <a:pt x="913" y="618"/>
                  <a:pt x="1082" y="741"/>
                </a:cubicBezTo>
                <a:cubicBezTo>
                  <a:pt x="1157" y="796"/>
                  <a:pt x="1273" y="816"/>
                  <a:pt x="1338" y="874"/>
                </a:cubicBezTo>
                <a:cubicBezTo>
                  <a:pt x="1396" y="925"/>
                  <a:pt x="1460" y="1027"/>
                  <a:pt x="1462" y="1107"/>
                </a:cubicBezTo>
                <a:cubicBezTo>
                  <a:pt x="1464" y="1198"/>
                  <a:pt x="1420" y="1243"/>
                  <a:pt x="1373" y="1319"/>
                </a:cubicBezTo>
                <a:cubicBezTo>
                  <a:pt x="1136" y="1700"/>
                  <a:pt x="690" y="1920"/>
                  <a:pt x="387" y="2241"/>
                </a:cubicBezTo>
                <a:cubicBezTo>
                  <a:pt x="246" y="2390"/>
                  <a:pt x="86" y="2610"/>
                  <a:pt x="28" y="2810"/>
                </a:cubicBezTo>
                <a:cubicBezTo>
                  <a:pt x="-13" y="2953"/>
                  <a:pt x="-56" y="3328"/>
                  <a:pt x="7" y="3469"/>
                </a:cubicBezTo>
                <a:cubicBezTo>
                  <a:pt x="50" y="3565"/>
                  <a:pt x="160" y="3626"/>
                  <a:pt x="212" y="3722"/>
                </a:cubicBezTo>
                <a:cubicBezTo>
                  <a:pt x="321" y="3922"/>
                  <a:pt x="290" y="4127"/>
                  <a:pt x="302" y="4342"/>
                </a:cubicBezTo>
                <a:cubicBezTo>
                  <a:pt x="308" y="4454"/>
                  <a:pt x="338" y="4554"/>
                  <a:pt x="365" y="4662"/>
                </a:cubicBezTo>
                <a:cubicBezTo>
                  <a:pt x="384" y="4741"/>
                  <a:pt x="397" y="4821"/>
                  <a:pt x="414" y="4898"/>
                </a:cubicBezTo>
                <a:cubicBezTo>
                  <a:pt x="335" y="4645"/>
                  <a:pt x="292" y="4363"/>
                  <a:pt x="204" y="4116"/>
                </a:cubicBezTo>
                <a:cubicBezTo>
                  <a:pt x="193" y="4085"/>
                  <a:pt x="162" y="4059"/>
                  <a:pt x="152" y="4034"/>
                </a:cubicBezTo>
                <a:cubicBezTo>
                  <a:pt x="171" y="4191"/>
                  <a:pt x="168" y="4250"/>
                  <a:pt x="279" y="4387"/>
                </a:cubicBezTo>
                <a:cubicBezTo>
                  <a:pt x="338" y="4460"/>
                  <a:pt x="405" y="4532"/>
                  <a:pt x="473" y="4598"/>
                </a:cubicBezTo>
                <a:cubicBezTo>
                  <a:pt x="517" y="4641"/>
                  <a:pt x="565" y="4672"/>
                  <a:pt x="610" y="4711"/>
                </a:cubicBezTo>
                <a:cubicBezTo>
                  <a:pt x="583" y="4701"/>
                  <a:pt x="552" y="4691"/>
                  <a:pt x="524" y="4680"/>
                </a:cubicBezTo>
              </a:path>
              <a:path w="5292" h="6160" extrusionOk="0">
                <a:moveTo>
                  <a:pt x="381" y="4850"/>
                </a:moveTo>
                <a:cubicBezTo>
                  <a:pt x="382" y="4833"/>
                  <a:pt x="364" y="4803"/>
                  <a:pt x="368" y="4776"/>
                </a:cubicBezTo>
                <a:cubicBezTo>
                  <a:pt x="435" y="4332"/>
                  <a:pt x="743" y="3921"/>
                  <a:pt x="992" y="3563"/>
                </a:cubicBezTo>
                <a:cubicBezTo>
                  <a:pt x="1290" y="3134"/>
                  <a:pt x="1579" y="2635"/>
                  <a:pt x="1941" y="2257"/>
                </a:cubicBezTo>
                <a:cubicBezTo>
                  <a:pt x="2030" y="2164"/>
                  <a:pt x="2134" y="2106"/>
                  <a:pt x="2247" y="2051"/>
                </a:cubicBezTo>
                <a:cubicBezTo>
                  <a:pt x="2258" y="2046"/>
                  <a:pt x="2262" y="2044"/>
                  <a:pt x="2270" y="2045"/>
                </a:cubicBezTo>
                <a:cubicBezTo>
                  <a:pt x="2140" y="2303"/>
                  <a:pt x="1996" y="2556"/>
                  <a:pt x="1859" y="2811"/>
                </a:cubicBezTo>
                <a:cubicBezTo>
                  <a:pt x="1708" y="3092"/>
                  <a:pt x="1574" y="3404"/>
                  <a:pt x="1466" y="3704"/>
                </a:cubicBezTo>
                <a:cubicBezTo>
                  <a:pt x="1351" y="4023"/>
                  <a:pt x="1278" y="4371"/>
                  <a:pt x="1207" y="4703"/>
                </a:cubicBezTo>
                <a:cubicBezTo>
                  <a:pt x="1122" y="5099"/>
                  <a:pt x="1142" y="5527"/>
                  <a:pt x="1171" y="5929"/>
                </a:cubicBezTo>
                <a:cubicBezTo>
                  <a:pt x="1176" y="6005"/>
                  <a:pt x="1188" y="6081"/>
                  <a:pt x="1197" y="6157"/>
                </a:cubicBezTo>
                <a:cubicBezTo>
                  <a:pt x="1340" y="6137"/>
                  <a:pt x="1467" y="6116"/>
                  <a:pt x="1604" y="6056"/>
                </a:cubicBezTo>
                <a:cubicBezTo>
                  <a:pt x="1777" y="5981"/>
                  <a:pt x="1953" y="5833"/>
                  <a:pt x="2143" y="5806"/>
                </a:cubicBezTo>
                <a:cubicBezTo>
                  <a:pt x="2236" y="5793"/>
                  <a:pt x="2415" y="5909"/>
                  <a:pt x="2480" y="5846"/>
                </a:cubicBezTo>
                <a:cubicBezTo>
                  <a:pt x="2523" y="5804"/>
                  <a:pt x="2497" y="5750"/>
                  <a:pt x="2486" y="5701"/>
                </a:cubicBezTo>
                <a:cubicBezTo>
                  <a:pt x="2441" y="5508"/>
                  <a:pt x="2232" y="5320"/>
                  <a:pt x="2104" y="5178"/>
                </a:cubicBezTo>
                <a:cubicBezTo>
                  <a:pt x="2137" y="5148"/>
                  <a:pt x="2163" y="5102"/>
                  <a:pt x="2203" y="5073"/>
                </a:cubicBezTo>
                <a:cubicBezTo>
                  <a:pt x="2644" y="4754"/>
                  <a:pt x="3229" y="4813"/>
                  <a:pt x="3742" y="4800"/>
                </a:cubicBezTo>
                <a:cubicBezTo>
                  <a:pt x="3938" y="4795"/>
                  <a:pt x="4137" y="4786"/>
                  <a:pt x="4330" y="4773"/>
                </a:cubicBezTo>
              </a:path>
              <a:path w="5292" h="6160" extrusionOk="0">
                <a:moveTo>
                  <a:pt x="4018" y="4695"/>
                </a:moveTo>
                <a:cubicBezTo>
                  <a:pt x="4044" y="4710"/>
                  <a:pt x="4070" y="4726"/>
                  <a:pt x="4098" y="4739"/>
                </a:cubicBezTo>
                <a:cubicBezTo>
                  <a:pt x="4170" y="4774"/>
                  <a:pt x="4240" y="4811"/>
                  <a:pt x="4312" y="4846"/>
                </a:cubicBezTo>
                <a:cubicBezTo>
                  <a:pt x="4389" y="4884"/>
                  <a:pt x="4473" y="4919"/>
                  <a:pt x="4544" y="4968"/>
                </a:cubicBezTo>
                <a:cubicBezTo>
                  <a:pt x="4587" y="4998"/>
                  <a:pt x="4631" y="5041"/>
                  <a:pt x="4609" y="5099"/>
                </a:cubicBezTo>
                <a:cubicBezTo>
                  <a:pt x="4569" y="5201"/>
                  <a:pt x="4445" y="5290"/>
                  <a:pt x="4363" y="5355"/>
                </a:cubicBezTo>
                <a:cubicBezTo>
                  <a:pt x="4283" y="5418"/>
                  <a:pt x="4200" y="5466"/>
                  <a:pt x="4107" y="5505"/>
                </a:cubicBezTo>
              </a:path>
            </a:pathLst>
          </a:custGeom>
          <a:noFill/>
          <a:ln w="19050" cap="rnd">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23" name="Comment 13"/>
          <p:cNvSpPr>
            <a:spLocks noRot="1" noChangeAspect="1" noEditPoints="1" noChangeArrowheads="1" noChangeShapeType="1" noTextEdit="1"/>
          </p:cNvSpPr>
          <p:nvPr/>
        </p:nvSpPr>
        <p:spPr bwMode="auto">
          <a:xfrm>
            <a:off x="8464550" y="4572000"/>
            <a:ext cx="334963" cy="36513"/>
          </a:xfrm>
          <a:custGeom>
            <a:avLst/>
            <a:gdLst>
              <a:gd name="T0" fmla="*/ 2147483647 w 932"/>
              <a:gd name="T1" fmla="*/ 2147483647 h 102"/>
              <a:gd name="T2" fmla="*/ 2147483647 w 932"/>
              <a:gd name="T3" fmla="*/ 2147483647 h 102"/>
              <a:gd name="T4" fmla="*/ 2147483647 w 932"/>
              <a:gd name="T5" fmla="*/ 2147483647 h 102"/>
              <a:gd name="T6" fmla="*/ 2147483647 w 932"/>
              <a:gd name="T7" fmla="*/ 2147483647 h 102"/>
              <a:gd name="T8" fmla="*/ 2147483647 w 932"/>
              <a:gd name="T9" fmla="*/ 2147483647 h 102"/>
              <a:gd name="T10" fmla="*/ 2147483647 w 932"/>
              <a:gd name="T11" fmla="*/ 2147483647 h 102"/>
              <a:gd name="T12" fmla="*/ 2147483647 w 932"/>
              <a:gd name="T13" fmla="*/ 2147483647 h 102"/>
              <a:gd name="T14" fmla="*/ 2147483647 w 932"/>
              <a:gd name="T15" fmla="*/ 2147483647 h 102"/>
              <a:gd name="T16" fmla="*/ 0 w 932"/>
              <a:gd name="T17" fmla="*/ 2147483647 h 102"/>
              <a:gd name="T18" fmla="*/ 2147483647 w 932"/>
              <a:gd name="T19" fmla="*/ 2147483647 h 102"/>
              <a:gd name="T20" fmla="*/ 2147483647 w 932"/>
              <a:gd name="T21" fmla="*/ 2147483647 h 102"/>
              <a:gd name="T22" fmla="*/ 2147483647 w 932"/>
              <a:gd name="T23" fmla="*/ 2147483647 h 102"/>
              <a:gd name="T24" fmla="*/ 2147483647 w 932"/>
              <a:gd name="T25" fmla="*/ 2147483647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32"/>
              <a:gd name="T40" fmla="*/ 0 h 102"/>
              <a:gd name="T41" fmla="*/ 932 w 932"/>
              <a:gd name="T42" fmla="*/ 102 h 1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32" h="102" extrusionOk="0">
                <a:moveTo>
                  <a:pt x="100" y="78"/>
                </a:moveTo>
                <a:cubicBezTo>
                  <a:pt x="89" y="55"/>
                  <a:pt x="80" y="55"/>
                  <a:pt x="112" y="43"/>
                </a:cubicBezTo>
                <a:cubicBezTo>
                  <a:pt x="151" y="29"/>
                  <a:pt x="198" y="26"/>
                  <a:pt x="238" y="20"/>
                </a:cubicBezTo>
                <a:cubicBezTo>
                  <a:pt x="416" y="-5"/>
                  <a:pt x="603" y="-10"/>
                  <a:pt x="781" y="9"/>
                </a:cubicBezTo>
                <a:cubicBezTo>
                  <a:pt x="800" y="11"/>
                  <a:pt x="818" y="14"/>
                  <a:pt x="837" y="16"/>
                </a:cubicBezTo>
                <a:cubicBezTo>
                  <a:pt x="799" y="29"/>
                  <a:pt x="763" y="29"/>
                  <a:pt x="723" y="32"/>
                </a:cubicBezTo>
                <a:cubicBezTo>
                  <a:pt x="643" y="38"/>
                  <a:pt x="562" y="39"/>
                  <a:pt x="481" y="38"/>
                </a:cubicBezTo>
                <a:cubicBezTo>
                  <a:pt x="386" y="37"/>
                  <a:pt x="290" y="30"/>
                  <a:pt x="195" y="26"/>
                </a:cubicBezTo>
                <a:cubicBezTo>
                  <a:pt x="130" y="23"/>
                  <a:pt x="65" y="20"/>
                  <a:pt x="0" y="18"/>
                </a:cubicBezTo>
                <a:cubicBezTo>
                  <a:pt x="53" y="32"/>
                  <a:pt x="111" y="32"/>
                  <a:pt x="166" y="38"/>
                </a:cubicBezTo>
                <a:cubicBezTo>
                  <a:pt x="266" y="50"/>
                  <a:pt x="365" y="59"/>
                  <a:pt x="466" y="64"/>
                </a:cubicBezTo>
                <a:cubicBezTo>
                  <a:pt x="561" y="68"/>
                  <a:pt x="659" y="63"/>
                  <a:pt x="753" y="72"/>
                </a:cubicBezTo>
                <a:cubicBezTo>
                  <a:pt x="816" y="78"/>
                  <a:pt x="868" y="94"/>
                  <a:pt x="931" y="96"/>
                </a:cubicBezTo>
              </a:path>
            </a:pathLst>
          </a:custGeom>
          <a:noFill/>
          <a:ln w="19050" cap="rnd">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24" name="Comment 14"/>
          <p:cNvSpPr>
            <a:spLocks noRot="1" noChangeAspect="1" noEditPoints="1" noChangeArrowheads="1" noChangeShapeType="1" noTextEdit="1"/>
          </p:cNvSpPr>
          <p:nvPr/>
        </p:nvSpPr>
        <p:spPr bwMode="auto">
          <a:xfrm>
            <a:off x="3819525" y="466725"/>
            <a:ext cx="1146175" cy="1271588"/>
          </a:xfrm>
          <a:custGeom>
            <a:avLst/>
            <a:gdLst>
              <a:gd name="T0" fmla="*/ 2147483647 w 3185"/>
              <a:gd name="T1" fmla="*/ 2147483647 h 3534"/>
              <a:gd name="T2" fmla="*/ 2147483647 w 3185"/>
              <a:gd name="T3" fmla="*/ 2147483647 h 3534"/>
              <a:gd name="T4" fmla="*/ 2147483647 w 3185"/>
              <a:gd name="T5" fmla="*/ 2147483647 h 3534"/>
              <a:gd name="T6" fmla="*/ 2147483647 w 3185"/>
              <a:gd name="T7" fmla="*/ 2147483647 h 3534"/>
              <a:gd name="T8" fmla="*/ 2147483647 w 3185"/>
              <a:gd name="T9" fmla="*/ 2147483647 h 3534"/>
              <a:gd name="T10" fmla="*/ 2147483647 w 3185"/>
              <a:gd name="T11" fmla="*/ 2147483647 h 3534"/>
              <a:gd name="T12" fmla="*/ 2147483647 w 3185"/>
              <a:gd name="T13" fmla="*/ 0 h 3534"/>
              <a:gd name="T14" fmla="*/ 2147483647 w 3185"/>
              <a:gd name="T15" fmla="*/ 2147483647 h 3534"/>
              <a:gd name="T16" fmla="*/ 2147483647 w 3185"/>
              <a:gd name="T17" fmla="*/ 2147483647 h 3534"/>
              <a:gd name="T18" fmla="*/ 2147483647 w 3185"/>
              <a:gd name="T19" fmla="*/ 2147483647 h 3534"/>
              <a:gd name="T20" fmla="*/ 2147483647 w 3185"/>
              <a:gd name="T21" fmla="*/ 2147483647 h 3534"/>
              <a:gd name="T22" fmla="*/ 2147483647 w 3185"/>
              <a:gd name="T23" fmla="*/ 2147483647 h 35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85"/>
              <a:gd name="T37" fmla="*/ 0 h 3534"/>
              <a:gd name="T38" fmla="*/ 3185 w 3185"/>
              <a:gd name="T39" fmla="*/ 3534 h 35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85" h="3534" extrusionOk="0">
                <a:moveTo>
                  <a:pt x="12" y="2747"/>
                </a:moveTo>
                <a:cubicBezTo>
                  <a:pt x="35" y="2712"/>
                  <a:pt x="35" y="2695"/>
                  <a:pt x="60" y="2662"/>
                </a:cubicBezTo>
                <a:cubicBezTo>
                  <a:pt x="247" y="2417"/>
                  <a:pt x="479" y="2202"/>
                  <a:pt x="700" y="1989"/>
                </a:cubicBezTo>
                <a:cubicBezTo>
                  <a:pt x="1175" y="1533"/>
                  <a:pt x="1666" y="1097"/>
                  <a:pt x="2183" y="688"/>
                </a:cubicBezTo>
                <a:cubicBezTo>
                  <a:pt x="2377" y="535"/>
                  <a:pt x="2574" y="391"/>
                  <a:pt x="2775" y="247"/>
                </a:cubicBezTo>
                <a:cubicBezTo>
                  <a:pt x="2893" y="162"/>
                  <a:pt x="3007" y="82"/>
                  <a:pt x="3137" y="17"/>
                </a:cubicBezTo>
                <a:cubicBezTo>
                  <a:pt x="3153" y="11"/>
                  <a:pt x="3168" y="6"/>
                  <a:pt x="3184" y="0"/>
                </a:cubicBezTo>
              </a:path>
              <a:path w="3185" h="3534" extrusionOk="0">
                <a:moveTo>
                  <a:pt x="1298" y="3522"/>
                </a:moveTo>
                <a:cubicBezTo>
                  <a:pt x="1312" y="3478"/>
                  <a:pt x="1316" y="3457"/>
                  <a:pt x="1332" y="3413"/>
                </a:cubicBezTo>
                <a:cubicBezTo>
                  <a:pt x="1382" y="3275"/>
                  <a:pt x="1434" y="3138"/>
                  <a:pt x="1488" y="3001"/>
                </a:cubicBezTo>
                <a:cubicBezTo>
                  <a:pt x="1848" y="2087"/>
                  <a:pt x="2270" y="1158"/>
                  <a:pt x="2910" y="404"/>
                </a:cubicBezTo>
                <a:cubicBezTo>
                  <a:pt x="2932" y="378"/>
                  <a:pt x="2926" y="369"/>
                  <a:pt x="2945" y="340"/>
                </a:cubicBezTo>
              </a:path>
            </a:pathLst>
          </a:custGeom>
          <a:noFill/>
          <a:ln w="19050" cap="rnd">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25" name="Comment 15"/>
          <p:cNvSpPr>
            <a:spLocks noRot="1" noChangeAspect="1" noEditPoints="1" noChangeArrowheads="1" noChangeShapeType="1" noTextEdit="1"/>
          </p:cNvSpPr>
          <p:nvPr/>
        </p:nvSpPr>
        <p:spPr bwMode="auto">
          <a:xfrm>
            <a:off x="5676900" y="1301750"/>
            <a:ext cx="15875" cy="473075"/>
          </a:xfrm>
          <a:custGeom>
            <a:avLst/>
            <a:gdLst>
              <a:gd name="T0" fmla="*/ 2147483647 w 46"/>
              <a:gd name="T1" fmla="*/ 2147483647 h 1316"/>
              <a:gd name="T2" fmla="*/ 2147483647 w 46"/>
              <a:gd name="T3" fmla="*/ 2147483647 h 1316"/>
              <a:gd name="T4" fmla="*/ 2147483647 w 46"/>
              <a:gd name="T5" fmla="*/ 2147483647 h 1316"/>
              <a:gd name="T6" fmla="*/ 2147483647 w 46"/>
              <a:gd name="T7" fmla="*/ 2147483647 h 1316"/>
              <a:gd name="T8" fmla="*/ 2147483647 w 46"/>
              <a:gd name="T9" fmla="*/ 2147483647 h 1316"/>
              <a:gd name="T10" fmla="*/ 2147483647 w 46"/>
              <a:gd name="T11" fmla="*/ 2147483647 h 1316"/>
              <a:gd name="T12" fmla="*/ 2147483647 w 46"/>
              <a:gd name="T13" fmla="*/ 2147483647 h 1316"/>
              <a:gd name="T14" fmla="*/ 2147483647 w 46"/>
              <a:gd name="T15" fmla="*/ 2147483647 h 1316"/>
              <a:gd name="T16" fmla="*/ 2147483647 w 46"/>
              <a:gd name="T17" fmla="*/ 2147483647 h 1316"/>
              <a:gd name="T18" fmla="*/ 2147483647 w 46"/>
              <a:gd name="T19" fmla="*/ 2147483647 h 1316"/>
              <a:gd name="T20" fmla="*/ 2147483647 w 46"/>
              <a:gd name="T21" fmla="*/ 2147483647 h 1316"/>
              <a:gd name="T22" fmla="*/ 2147483647 w 46"/>
              <a:gd name="T23" fmla="*/ 2147483647 h 1316"/>
              <a:gd name="T24" fmla="*/ 2147483647 w 46"/>
              <a:gd name="T25" fmla="*/ 2147483647 h 1316"/>
              <a:gd name="T26" fmla="*/ 2147483647 w 46"/>
              <a:gd name="T27" fmla="*/ 2147483647 h 1316"/>
              <a:gd name="T28" fmla="*/ 2147483647 w 46"/>
              <a:gd name="T29" fmla="*/ 2147483647 h 1316"/>
              <a:gd name="T30" fmla="*/ 2147483647 w 46"/>
              <a:gd name="T31" fmla="*/ 2147483647 h 1316"/>
              <a:gd name="T32" fmla="*/ 2147483647 w 46"/>
              <a:gd name="T33" fmla="*/ 2147483647 h 1316"/>
              <a:gd name="T34" fmla="*/ 2147483647 w 46"/>
              <a:gd name="T35" fmla="*/ 2147483647 h 1316"/>
              <a:gd name="T36" fmla="*/ 2147483647 w 46"/>
              <a:gd name="T37" fmla="*/ 2147483647 h 13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
              <a:gd name="T58" fmla="*/ 0 h 1316"/>
              <a:gd name="T59" fmla="*/ 46 w 46"/>
              <a:gd name="T60" fmla="*/ 1316 h 13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 h="1316" extrusionOk="0">
                <a:moveTo>
                  <a:pt x="41" y="120"/>
                </a:moveTo>
                <a:cubicBezTo>
                  <a:pt x="38" y="97"/>
                  <a:pt x="39" y="76"/>
                  <a:pt x="39" y="52"/>
                </a:cubicBezTo>
                <a:cubicBezTo>
                  <a:pt x="39" y="42"/>
                  <a:pt x="39" y="38"/>
                  <a:pt x="40" y="31"/>
                </a:cubicBezTo>
                <a:cubicBezTo>
                  <a:pt x="49" y="-25"/>
                  <a:pt x="43" y="26"/>
                  <a:pt x="41" y="55"/>
                </a:cubicBezTo>
                <a:cubicBezTo>
                  <a:pt x="35" y="149"/>
                  <a:pt x="27" y="243"/>
                  <a:pt x="23" y="338"/>
                </a:cubicBezTo>
                <a:cubicBezTo>
                  <a:pt x="18" y="463"/>
                  <a:pt x="10" y="588"/>
                  <a:pt x="7" y="713"/>
                </a:cubicBezTo>
                <a:cubicBezTo>
                  <a:pt x="5" y="793"/>
                  <a:pt x="4" y="874"/>
                  <a:pt x="2" y="954"/>
                </a:cubicBezTo>
                <a:cubicBezTo>
                  <a:pt x="1" y="991"/>
                  <a:pt x="0" y="1028"/>
                  <a:pt x="1" y="1065"/>
                </a:cubicBezTo>
                <a:cubicBezTo>
                  <a:pt x="3" y="1026"/>
                  <a:pt x="5" y="987"/>
                  <a:pt x="7" y="948"/>
                </a:cubicBezTo>
                <a:cubicBezTo>
                  <a:pt x="16" y="751"/>
                  <a:pt x="31" y="554"/>
                  <a:pt x="29" y="357"/>
                </a:cubicBezTo>
                <a:cubicBezTo>
                  <a:pt x="29" y="317"/>
                  <a:pt x="27" y="278"/>
                  <a:pt x="24" y="239"/>
                </a:cubicBezTo>
                <a:cubicBezTo>
                  <a:pt x="21" y="354"/>
                  <a:pt x="16" y="469"/>
                  <a:pt x="13" y="584"/>
                </a:cubicBezTo>
                <a:cubicBezTo>
                  <a:pt x="9" y="738"/>
                  <a:pt x="5" y="892"/>
                  <a:pt x="5" y="1046"/>
                </a:cubicBezTo>
                <a:cubicBezTo>
                  <a:pt x="5" y="1136"/>
                  <a:pt x="9" y="1225"/>
                  <a:pt x="18" y="1315"/>
                </a:cubicBezTo>
                <a:cubicBezTo>
                  <a:pt x="30" y="1237"/>
                  <a:pt x="31" y="1159"/>
                  <a:pt x="34" y="1080"/>
                </a:cubicBezTo>
                <a:cubicBezTo>
                  <a:pt x="39" y="926"/>
                  <a:pt x="45" y="772"/>
                  <a:pt x="42" y="618"/>
                </a:cubicBezTo>
                <a:cubicBezTo>
                  <a:pt x="42" y="600"/>
                  <a:pt x="37" y="282"/>
                  <a:pt x="16" y="281"/>
                </a:cubicBezTo>
                <a:cubicBezTo>
                  <a:pt x="-13" y="280"/>
                  <a:pt x="2" y="347"/>
                  <a:pt x="7" y="365"/>
                </a:cubicBezTo>
                <a:cubicBezTo>
                  <a:pt x="15" y="399"/>
                  <a:pt x="28" y="430"/>
                  <a:pt x="41" y="462"/>
                </a:cubicBezTo>
              </a:path>
            </a:pathLst>
          </a:custGeom>
          <a:noFill/>
          <a:ln w="19050" cap="rnd">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26" name="Comment 16"/>
          <p:cNvSpPr>
            <a:spLocks noRot="1" noChangeAspect="1" noEditPoints="1" noChangeArrowheads="1" noChangeShapeType="1" noTextEdit="1"/>
          </p:cNvSpPr>
          <p:nvPr/>
        </p:nvSpPr>
        <p:spPr bwMode="auto">
          <a:xfrm>
            <a:off x="4892675" y="96838"/>
            <a:ext cx="841375" cy="511175"/>
          </a:xfrm>
          <a:custGeom>
            <a:avLst/>
            <a:gdLst>
              <a:gd name="T0" fmla="*/ 2147483647 w 2338"/>
              <a:gd name="T1" fmla="*/ 2147483647 h 1416"/>
              <a:gd name="T2" fmla="*/ 2147483647 w 2338"/>
              <a:gd name="T3" fmla="*/ 2147483647 h 1416"/>
              <a:gd name="T4" fmla="*/ 0 w 2338"/>
              <a:gd name="T5" fmla="*/ 2147483647 h 1416"/>
              <a:gd name="T6" fmla="*/ 2147483647 w 2338"/>
              <a:gd name="T7" fmla="*/ 2147483647 h 1416"/>
              <a:gd name="T8" fmla="*/ 2147483647 w 2338"/>
              <a:gd name="T9" fmla="*/ 2147483647 h 1416"/>
              <a:gd name="T10" fmla="*/ 2147483647 w 2338"/>
              <a:gd name="T11" fmla="*/ 2147483647 h 1416"/>
              <a:gd name="T12" fmla="*/ 2147483647 w 2338"/>
              <a:gd name="T13" fmla="*/ 2147483647 h 1416"/>
              <a:gd name="T14" fmla="*/ 2147483647 w 2338"/>
              <a:gd name="T15" fmla="*/ 2147483647 h 1416"/>
              <a:gd name="T16" fmla="*/ 2147483647 w 2338"/>
              <a:gd name="T17" fmla="*/ 2147483647 h 1416"/>
              <a:gd name="T18" fmla="*/ 2147483647 w 2338"/>
              <a:gd name="T19" fmla="*/ 2147483647 h 1416"/>
              <a:gd name="T20" fmla="*/ 2147483647 w 2338"/>
              <a:gd name="T21" fmla="*/ 2147483647 h 1416"/>
              <a:gd name="T22" fmla="*/ 2147483647 w 2338"/>
              <a:gd name="T23" fmla="*/ 2147483647 h 1416"/>
              <a:gd name="T24" fmla="*/ 2147483647 w 2338"/>
              <a:gd name="T25" fmla="*/ 2147483647 h 1416"/>
              <a:gd name="T26" fmla="*/ 2147483647 w 2338"/>
              <a:gd name="T27" fmla="*/ 2147483647 h 1416"/>
              <a:gd name="T28" fmla="*/ 2147483647 w 2338"/>
              <a:gd name="T29" fmla="*/ 2147483647 h 1416"/>
              <a:gd name="T30" fmla="*/ 2147483647 w 2338"/>
              <a:gd name="T31" fmla="*/ 2147483647 h 1416"/>
              <a:gd name="T32" fmla="*/ 2147483647 w 2338"/>
              <a:gd name="T33" fmla="*/ 2147483647 h 1416"/>
              <a:gd name="T34" fmla="*/ 2147483647 w 2338"/>
              <a:gd name="T35" fmla="*/ 2147483647 h 1416"/>
              <a:gd name="T36" fmla="*/ 2147483647 w 2338"/>
              <a:gd name="T37" fmla="*/ 2147483647 h 1416"/>
              <a:gd name="T38" fmla="*/ 2147483647 w 2338"/>
              <a:gd name="T39" fmla="*/ 2147483647 h 1416"/>
              <a:gd name="T40" fmla="*/ 2147483647 w 2338"/>
              <a:gd name="T41" fmla="*/ 2147483647 h 1416"/>
              <a:gd name="T42" fmla="*/ 2147483647 w 2338"/>
              <a:gd name="T43" fmla="*/ 2147483647 h 1416"/>
              <a:gd name="T44" fmla="*/ 2147483647 w 2338"/>
              <a:gd name="T45" fmla="*/ 2147483647 h 1416"/>
              <a:gd name="T46" fmla="*/ 2147483647 w 2338"/>
              <a:gd name="T47" fmla="*/ 2147483647 h 1416"/>
              <a:gd name="T48" fmla="*/ 2147483647 w 2338"/>
              <a:gd name="T49" fmla="*/ 2147483647 h 1416"/>
              <a:gd name="T50" fmla="*/ 2147483647 w 2338"/>
              <a:gd name="T51" fmla="*/ 2147483647 h 1416"/>
              <a:gd name="T52" fmla="*/ 2147483647 w 2338"/>
              <a:gd name="T53" fmla="*/ 2147483647 h 1416"/>
              <a:gd name="T54" fmla="*/ 2147483647 w 2338"/>
              <a:gd name="T55" fmla="*/ 2147483647 h 1416"/>
              <a:gd name="T56" fmla="*/ 2147483647 w 2338"/>
              <a:gd name="T57" fmla="*/ 2147483647 h 1416"/>
              <a:gd name="T58" fmla="*/ 2147483647 w 2338"/>
              <a:gd name="T59" fmla="*/ 2147483647 h 1416"/>
              <a:gd name="T60" fmla="*/ 2147483647 w 2338"/>
              <a:gd name="T61" fmla="*/ 2147483647 h 1416"/>
              <a:gd name="T62" fmla="*/ 2147483647 w 2338"/>
              <a:gd name="T63" fmla="*/ 2147483647 h 1416"/>
              <a:gd name="T64" fmla="*/ 2147483647 w 2338"/>
              <a:gd name="T65" fmla="*/ 2147483647 h 1416"/>
              <a:gd name="T66" fmla="*/ 2147483647 w 2338"/>
              <a:gd name="T67" fmla="*/ 2147483647 h 1416"/>
              <a:gd name="T68" fmla="*/ 2147483647 w 2338"/>
              <a:gd name="T69" fmla="*/ 2147483647 h 1416"/>
              <a:gd name="T70" fmla="*/ 2147483647 w 2338"/>
              <a:gd name="T71" fmla="*/ 0 h 1416"/>
              <a:gd name="T72" fmla="*/ 2147483647 w 2338"/>
              <a:gd name="T73" fmla="*/ 2147483647 h 1416"/>
              <a:gd name="T74" fmla="*/ 2147483647 w 2338"/>
              <a:gd name="T75" fmla="*/ 2147483647 h 1416"/>
              <a:gd name="T76" fmla="*/ 2147483647 w 2338"/>
              <a:gd name="T77" fmla="*/ 2147483647 h 1416"/>
              <a:gd name="T78" fmla="*/ 2147483647 w 2338"/>
              <a:gd name="T79" fmla="*/ 2147483647 h 1416"/>
              <a:gd name="T80" fmla="*/ 2147483647 w 2338"/>
              <a:gd name="T81" fmla="*/ 2147483647 h 14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38"/>
              <a:gd name="T124" fmla="*/ 0 h 1416"/>
              <a:gd name="T125" fmla="*/ 2338 w 2338"/>
              <a:gd name="T126" fmla="*/ 1416 h 14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38" h="1416" extrusionOk="0">
                <a:moveTo>
                  <a:pt x="539" y="642"/>
                </a:moveTo>
                <a:cubicBezTo>
                  <a:pt x="410" y="592"/>
                  <a:pt x="360" y="632"/>
                  <a:pt x="240" y="706"/>
                </a:cubicBezTo>
                <a:cubicBezTo>
                  <a:pt x="170" y="749"/>
                  <a:pt x="9" y="840"/>
                  <a:pt x="0" y="935"/>
                </a:cubicBezTo>
                <a:cubicBezTo>
                  <a:pt x="8" y="952"/>
                  <a:pt x="15" y="970"/>
                  <a:pt x="23" y="987"/>
                </a:cubicBezTo>
                <a:cubicBezTo>
                  <a:pt x="94" y="982"/>
                  <a:pt x="227" y="925"/>
                  <a:pt x="288" y="935"/>
                </a:cubicBezTo>
                <a:cubicBezTo>
                  <a:pt x="289" y="943"/>
                  <a:pt x="291" y="951"/>
                  <a:pt x="292" y="959"/>
                </a:cubicBezTo>
                <a:cubicBezTo>
                  <a:pt x="250" y="1043"/>
                  <a:pt x="195" y="1125"/>
                  <a:pt x="144" y="1204"/>
                </a:cubicBezTo>
                <a:cubicBezTo>
                  <a:pt x="102" y="1270"/>
                  <a:pt x="61" y="1328"/>
                  <a:pt x="44" y="1402"/>
                </a:cubicBezTo>
                <a:cubicBezTo>
                  <a:pt x="91" y="1406"/>
                  <a:pt x="118" y="1405"/>
                  <a:pt x="170" y="1376"/>
                </a:cubicBezTo>
                <a:cubicBezTo>
                  <a:pt x="257" y="1328"/>
                  <a:pt x="341" y="1276"/>
                  <a:pt x="417" y="1212"/>
                </a:cubicBezTo>
                <a:cubicBezTo>
                  <a:pt x="506" y="1138"/>
                  <a:pt x="595" y="1056"/>
                  <a:pt x="665" y="964"/>
                </a:cubicBezTo>
                <a:cubicBezTo>
                  <a:pt x="719" y="893"/>
                  <a:pt x="835" y="674"/>
                  <a:pt x="757" y="719"/>
                </a:cubicBezTo>
                <a:cubicBezTo>
                  <a:pt x="721" y="740"/>
                  <a:pt x="714" y="858"/>
                  <a:pt x="707" y="895"/>
                </a:cubicBezTo>
                <a:cubicBezTo>
                  <a:pt x="701" y="1042"/>
                  <a:pt x="712" y="763"/>
                  <a:pt x="713" y="728"/>
                </a:cubicBezTo>
                <a:cubicBezTo>
                  <a:pt x="715" y="650"/>
                  <a:pt x="715" y="573"/>
                  <a:pt x="715" y="495"/>
                </a:cubicBezTo>
                <a:cubicBezTo>
                  <a:pt x="756" y="594"/>
                  <a:pt x="787" y="709"/>
                  <a:pt x="865" y="786"/>
                </a:cubicBezTo>
                <a:cubicBezTo>
                  <a:pt x="887" y="802"/>
                  <a:pt x="908" y="817"/>
                  <a:pt x="930" y="833"/>
                </a:cubicBezTo>
              </a:path>
              <a:path w="2338" h="1416" extrusionOk="0">
                <a:moveTo>
                  <a:pt x="570" y="752"/>
                </a:moveTo>
                <a:cubicBezTo>
                  <a:pt x="649" y="674"/>
                  <a:pt x="740" y="624"/>
                  <a:pt x="848" y="584"/>
                </a:cubicBezTo>
                <a:cubicBezTo>
                  <a:pt x="964" y="541"/>
                  <a:pt x="986" y="628"/>
                  <a:pt x="1020" y="718"/>
                </a:cubicBezTo>
                <a:cubicBezTo>
                  <a:pt x="1046" y="889"/>
                  <a:pt x="992" y="597"/>
                  <a:pt x="989" y="569"/>
                </a:cubicBezTo>
                <a:cubicBezTo>
                  <a:pt x="978" y="475"/>
                  <a:pt x="958" y="341"/>
                  <a:pt x="991" y="249"/>
                </a:cubicBezTo>
                <a:cubicBezTo>
                  <a:pt x="1001" y="230"/>
                  <a:pt x="1012" y="210"/>
                  <a:pt x="1022" y="191"/>
                </a:cubicBezTo>
                <a:cubicBezTo>
                  <a:pt x="1092" y="217"/>
                  <a:pt x="1214" y="271"/>
                  <a:pt x="1184" y="378"/>
                </a:cubicBezTo>
                <a:cubicBezTo>
                  <a:pt x="1153" y="487"/>
                  <a:pt x="1001" y="465"/>
                  <a:pt x="1028" y="586"/>
                </a:cubicBezTo>
                <a:cubicBezTo>
                  <a:pt x="1054" y="704"/>
                  <a:pt x="1227" y="808"/>
                  <a:pt x="1340" y="754"/>
                </a:cubicBezTo>
                <a:cubicBezTo>
                  <a:pt x="1435" y="708"/>
                  <a:pt x="1424" y="570"/>
                  <a:pt x="1420" y="486"/>
                </a:cubicBezTo>
                <a:cubicBezTo>
                  <a:pt x="1414" y="420"/>
                  <a:pt x="1411" y="392"/>
                  <a:pt x="1402" y="345"/>
                </a:cubicBezTo>
                <a:cubicBezTo>
                  <a:pt x="1372" y="207"/>
                  <a:pt x="1410" y="496"/>
                  <a:pt x="1408" y="543"/>
                </a:cubicBezTo>
                <a:cubicBezTo>
                  <a:pt x="1405" y="633"/>
                  <a:pt x="1402" y="686"/>
                  <a:pt x="1427" y="770"/>
                </a:cubicBezTo>
                <a:cubicBezTo>
                  <a:pt x="1538" y="717"/>
                  <a:pt x="1634" y="648"/>
                  <a:pt x="1738" y="587"/>
                </a:cubicBezTo>
                <a:cubicBezTo>
                  <a:pt x="1828" y="534"/>
                  <a:pt x="1854" y="530"/>
                  <a:pt x="1909" y="448"/>
                </a:cubicBezTo>
              </a:path>
              <a:path w="2338" h="1416" extrusionOk="0">
                <a:moveTo>
                  <a:pt x="1843" y="281"/>
                </a:moveTo>
                <a:cubicBezTo>
                  <a:pt x="1883" y="197"/>
                  <a:pt x="1945" y="226"/>
                  <a:pt x="2036" y="275"/>
                </a:cubicBezTo>
                <a:cubicBezTo>
                  <a:pt x="2109" y="315"/>
                  <a:pt x="2223" y="418"/>
                  <a:pt x="2274" y="288"/>
                </a:cubicBezTo>
                <a:cubicBezTo>
                  <a:pt x="2307" y="205"/>
                  <a:pt x="2292" y="87"/>
                  <a:pt x="2292" y="0"/>
                </a:cubicBezTo>
                <a:cubicBezTo>
                  <a:pt x="2277" y="92"/>
                  <a:pt x="2269" y="184"/>
                  <a:pt x="2258" y="277"/>
                </a:cubicBezTo>
                <a:cubicBezTo>
                  <a:pt x="2244" y="395"/>
                  <a:pt x="2231" y="512"/>
                  <a:pt x="2224" y="631"/>
                </a:cubicBezTo>
                <a:cubicBezTo>
                  <a:pt x="2215" y="778"/>
                  <a:pt x="2215" y="946"/>
                  <a:pt x="2262" y="1087"/>
                </a:cubicBezTo>
                <a:cubicBezTo>
                  <a:pt x="2276" y="1130"/>
                  <a:pt x="2290" y="1168"/>
                  <a:pt x="2316" y="1205"/>
                </a:cubicBezTo>
                <a:cubicBezTo>
                  <a:pt x="2325" y="1219"/>
                  <a:pt x="2327" y="1223"/>
                  <a:pt x="2337" y="1228"/>
                </a:cubicBezTo>
              </a:path>
            </a:pathLst>
          </a:custGeom>
          <a:noFill/>
          <a:ln w="19050" cap="rnd">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27" name="Comment 17"/>
          <p:cNvSpPr>
            <a:spLocks noRot="1" noChangeAspect="1" noEditPoints="1" noChangeArrowheads="1" noChangeShapeType="1" noTextEdit="1"/>
          </p:cNvSpPr>
          <p:nvPr/>
        </p:nvSpPr>
        <p:spPr bwMode="auto">
          <a:xfrm>
            <a:off x="5837238" y="220663"/>
            <a:ext cx="1277937" cy="992187"/>
          </a:xfrm>
          <a:custGeom>
            <a:avLst/>
            <a:gdLst>
              <a:gd name="T0" fmla="*/ 2147483647 w 3551"/>
              <a:gd name="T1" fmla="*/ 2147483647 h 2759"/>
              <a:gd name="T2" fmla="*/ 0 w 3551"/>
              <a:gd name="T3" fmla="*/ 2147483647 h 2759"/>
              <a:gd name="T4" fmla="*/ 2147483647 w 3551"/>
              <a:gd name="T5" fmla="*/ 2147483647 h 2759"/>
              <a:gd name="T6" fmla="*/ 2147483647 w 3551"/>
              <a:gd name="T7" fmla="*/ 2147483647 h 2759"/>
              <a:gd name="T8" fmla="*/ 2147483647 w 3551"/>
              <a:gd name="T9" fmla="*/ 2147483647 h 2759"/>
              <a:gd name="T10" fmla="*/ 2147483647 w 3551"/>
              <a:gd name="T11" fmla="*/ 2147483647 h 2759"/>
              <a:gd name="T12" fmla="*/ 2147483647 w 3551"/>
              <a:gd name="T13" fmla="*/ 2147483647 h 2759"/>
              <a:gd name="T14" fmla="*/ 2147483647 w 3551"/>
              <a:gd name="T15" fmla="*/ 2147483647 h 2759"/>
              <a:gd name="T16" fmla="*/ 2147483647 w 3551"/>
              <a:gd name="T17" fmla="*/ 2147483647 h 2759"/>
              <a:gd name="T18" fmla="*/ 2147483647 w 3551"/>
              <a:gd name="T19" fmla="*/ 2147483647 h 2759"/>
              <a:gd name="T20" fmla="*/ 2147483647 w 3551"/>
              <a:gd name="T21" fmla="*/ 2147483647 h 2759"/>
              <a:gd name="T22" fmla="*/ 2147483647 w 3551"/>
              <a:gd name="T23" fmla="*/ 2147483647 h 2759"/>
              <a:gd name="T24" fmla="*/ 2147483647 w 3551"/>
              <a:gd name="T25" fmla="*/ 2147483647 h 2759"/>
              <a:gd name="T26" fmla="*/ 2147483647 w 3551"/>
              <a:gd name="T27" fmla="*/ 2147483647 h 2759"/>
              <a:gd name="T28" fmla="*/ 2147483647 w 3551"/>
              <a:gd name="T29" fmla="*/ 2147483647 h 2759"/>
              <a:gd name="T30" fmla="*/ 2147483647 w 3551"/>
              <a:gd name="T31" fmla="*/ 2147483647 h 2759"/>
              <a:gd name="T32" fmla="*/ 2147483647 w 3551"/>
              <a:gd name="T33" fmla="*/ 2147483647 h 27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51"/>
              <a:gd name="T52" fmla="*/ 0 h 2759"/>
              <a:gd name="T53" fmla="*/ 3551 w 3551"/>
              <a:gd name="T54" fmla="*/ 2759 h 27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51" h="2759" extrusionOk="0">
                <a:moveTo>
                  <a:pt x="109" y="132"/>
                </a:moveTo>
                <a:cubicBezTo>
                  <a:pt x="55" y="102"/>
                  <a:pt x="40" y="93"/>
                  <a:pt x="0" y="87"/>
                </a:cubicBezTo>
                <a:cubicBezTo>
                  <a:pt x="154" y="67"/>
                  <a:pt x="308" y="33"/>
                  <a:pt x="463" y="19"/>
                </a:cubicBezTo>
                <a:cubicBezTo>
                  <a:pt x="756" y="-7"/>
                  <a:pt x="1044" y="3"/>
                  <a:pt x="1335" y="42"/>
                </a:cubicBezTo>
                <a:cubicBezTo>
                  <a:pt x="1589" y="76"/>
                  <a:pt x="1830" y="165"/>
                  <a:pt x="2066" y="263"/>
                </a:cubicBezTo>
                <a:cubicBezTo>
                  <a:pt x="2230" y="331"/>
                  <a:pt x="2382" y="429"/>
                  <a:pt x="2510" y="552"/>
                </a:cubicBezTo>
                <a:cubicBezTo>
                  <a:pt x="2646" y="683"/>
                  <a:pt x="2748" y="833"/>
                  <a:pt x="2827" y="1005"/>
                </a:cubicBezTo>
                <a:cubicBezTo>
                  <a:pt x="3065" y="1526"/>
                  <a:pt x="3050" y="2129"/>
                  <a:pt x="3273" y="2650"/>
                </a:cubicBezTo>
                <a:cubicBezTo>
                  <a:pt x="3283" y="2673"/>
                  <a:pt x="3301" y="2691"/>
                  <a:pt x="3310" y="2713"/>
                </a:cubicBezTo>
                <a:cubicBezTo>
                  <a:pt x="3197" y="2570"/>
                  <a:pt x="3058" y="2455"/>
                  <a:pt x="2940" y="2317"/>
                </a:cubicBezTo>
                <a:cubicBezTo>
                  <a:pt x="2938" y="2314"/>
                  <a:pt x="2935" y="2311"/>
                  <a:pt x="2933" y="2308"/>
                </a:cubicBezTo>
                <a:cubicBezTo>
                  <a:pt x="2952" y="2334"/>
                  <a:pt x="2965" y="2366"/>
                  <a:pt x="2986" y="2392"/>
                </a:cubicBezTo>
                <a:cubicBezTo>
                  <a:pt x="3094" y="2528"/>
                  <a:pt x="3231" y="2655"/>
                  <a:pt x="3378" y="2749"/>
                </a:cubicBezTo>
                <a:cubicBezTo>
                  <a:pt x="3390" y="2757"/>
                  <a:pt x="3394" y="2761"/>
                  <a:pt x="3404" y="2757"/>
                </a:cubicBezTo>
                <a:cubicBezTo>
                  <a:pt x="3451" y="2659"/>
                  <a:pt x="3493" y="2574"/>
                  <a:pt x="3514" y="2462"/>
                </a:cubicBezTo>
                <a:cubicBezTo>
                  <a:pt x="3539" y="2328"/>
                  <a:pt x="3531" y="2190"/>
                  <a:pt x="3542" y="2059"/>
                </a:cubicBezTo>
                <a:cubicBezTo>
                  <a:pt x="3545" y="2037"/>
                  <a:pt x="3546" y="2030"/>
                  <a:pt x="3550" y="2016"/>
                </a:cubicBezTo>
              </a:path>
            </a:pathLst>
          </a:custGeom>
          <a:noFill/>
          <a:ln w="19050" cap="rnd">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291337205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DE478C2-3FAC-A146-B2AD-74DA377A5AC4}" type="slidenum">
              <a:rPr lang="en-US" sz="1400" b="0">
                <a:solidFill>
                  <a:srgbClr val="000000"/>
                </a:solidFill>
                <a:cs typeface="Arial" charset="0"/>
              </a:rPr>
              <a:pPr eaLnBrk="1" hangingPunct="1"/>
              <a:t>51</a:t>
            </a:fld>
            <a:endParaRPr lang="en-US" sz="1400" b="0">
              <a:solidFill>
                <a:srgbClr val="000000"/>
              </a:solidFill>
              <a:cs typeface="Arial" charset="0"/>
            </a:endParaRPr>
          </a:p>
        </p:txBody>
      </p:sp>
      <p:sp>
        <p:nvSpPr>
          <p:cNvPr id="168962" name="Rectangle 2"/>
          <p:cNvSpPr>
            <a:spLocks noGrp="1" noChangeArrowheads="1"/>
          </p:cNvSpPr>
          <p:nvPr>
            <p:ph type="title"/>
          </p:nvPr>
        </p:nvSpPr>
        <p:spPr/>
        <p:txBody>
          <a:bodyPr>
            <a:normAutofit fontScale="90000"/>
          </a:bodyPr>
          <a:lstStyle/>
          <a:p>
            <a:pPr eaLnBrk="1" hangingPunct="1"/>
            <a:r>
              <a:rPr lang="en-US">
                <a:latin typeface="Arial" charset="0"/>
              </a:rPr>
              <a:t>Plotting Experiments in Low Dimension Subspace</a:t>
            </a:r>
          </a:p>
        </p:txBody>
      </p:sp>
      <p:pic>
        <p:nvPicPr>
          <p:cNvPr id="16896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133600"/>
            <a:ext cx="5203825"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68964" name="Comment 5"/>
          <p:cNvSpPr>
            <a:spLocks noRot="1" noChangeAspect="1" noEditPoints="1" noChangeArrowheads="1" noChangeShapeType="1" noTextEdit="1"/>
          </p:cNvSpPr>
          <p:nvPr/>
        </p:nvSpPr>
        <p:spPr bwMode="auto">
          <a:xfrm>
            <a:off x="6870700" y="2995613"/>
            <a:ext cx="393700" cy="26987"/>
          </a:xfrm>
          <a:custGeom>
            <a:avLst/>
            <a:gdLst>
              <a:gd name="T0" fmla="*/ 0 w 1093"/>
              <a:gd name="T1" fmla="*/ 2147483647 h 76"/>
              <a:gd name="T2" fmla="*/ 2147483647 w 1093"/>
              <a:gd name="T3" fmla="*/ 2147483647 h 76"/>
              <a:gd name="T4" fmla="*/ 2147483647 w 1093"/>
              <a:gd name="T5" fmla="*/ 2147483647 h 76"/>
              <a:gd name="T6" fmla="*/ 2147483647 w 1093"/>
              <a:gd name="T7" fmla="*/ 2147483647 h 76"/>
              <a:gd name="T8" fmla="*/ 2147483647 w 1093"/>
              <a:gd name="T9" fmla="*/ 2147483647 h 76"/>
              <a:gd name="T10" fmla="*/ 2147483647 w 1093"/>
              <a:gd name="T11" fmla="*/ 2147483647 h 76"/>
              <a:gd name="T12" fmla="*/ 2147483647 w 1093"/>
              <a:gd name="T13" fmla="*/ 2147483647 h 76"/>
              <a:gd name="T14" fmla="*/ 2147483647 w 1093"/>
              <a:gd name="T15" fmla="*/ 2147483647 h 76"/>
              <a:gd name="T16" fmla="*/ 2147483647 w 1093"/>
              <a:gd name="T17" fmla="*/ 2147483647 h 76"/>
              <a:gd name="T18" fmla="*/ 2147483647 w 1093"/>
              <a:gd name="T19" fmla="*/ 2147483647 h 76"/>
              <a:gd name="T20" fmla="*/ 2147483647 w 1093"/>
              <a:gd name="T21" fmla="*/ 2147483647 h 76"/>
              <a:gd name="T22" fmla="*/ 2147483647 w 1093"/>
              <a:gd name="T23" fmla="*/ 2147483647 h 76"/>
              <a:gd name="T24" fmla="*/ 2147483647 w 1093"/>
              <a:gd name="T25" fmla="*/ 2147483647 h 76"/>
              <a:gd name="T26" fmla="*/ 2147483647 w 1093"/>
              <a:gd name="T27" fmla="*/ 2147483647 h 76"/>
              <a:gd name="T28" fmla="*/ 2147483647 w 1093"/>
              <a:gd name="T29" fmla="*/ 2147483647 h 76"/>
              <a:gd name="T30" fmla="*/ 2147483647 w 1093"/>
              <a:gd name="T31" fmla="*/ 2147483647 h 76"/>
              <a:gd name="T32" fmla="*/ 2147483647 w 1093"/>
              <a:gd name="T33" fmla="*/ 2147483647 h 76"/>
              <a:gd name="T34" fmla="*/ 2147483647 w 1093"/>
              <a:gd name="T35" fmla="*/ 2147483647 h 76"/>
              <a:gd name="T36" fmla="*/ 2147483647 w 1093"/>
              <a:gd name="T37" fmla="*/ 2147483647 h 76"/>
              <a:gd name="T38" fmla="*/ 2147483647 w 1093"/>
              <a:gd name="T39" fmla="*/ 2147483647 h 76"/>
              <a:gd name="T40" fmla="*/ 2147483647 w 1093"/>
              <a:gd name="T41" fmla="*/ 2147483647 h 76"/>
              <a:gd name="T42" fmla="*/ 2147483647 w 1093"/>
              <a:gd name="T43" fmla="*/ 2147483647 h 76"/>
              <a:gd name="T44" fmla="*/ 2147483647 w 1093"/>
              <a:gd name="T45" fmla="*/ 0 h 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93"/>
              <a:gd name="T70" fmla="*/ 0 h 76"/>
              <a:gd name="T71" fmla="*/ 1093 w 1093"/>
              <a:gd name="T72" fmla="*/ 76 h 7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93" h="76" extrusionOk="0">
                <a:moveTo>
                  <a:pt x="0" y="68"/>
                </a:moveTo>
                <a:cubicBezTo>
                  <a:pt x="18" y="61"/>
                  <a:pt x="34" y="56"/>
                  <a:pt x="54" y="51"/>
                </a:cubicBezTo>
                <a:cubicBezTo>
                  <a:pt x="84" y="44"/>
                  <a:pt x="109" y="44"/>
                  <a:pt x="140" y="44"/>
                </a:cubicBezTo>
                <a:cubicBezTo>
                  <a:pt x="168" y="44"/>
                  <a:pt x="196" y="43"/>
                  <a:pt x="224" y="44"/>
                </a:cubicBezTo>
                <a:cubicBezTo>
                  <a:pt x="309" y="48"/>
                  <a:pt x="393" y="53"/>
                  <a:pt x="478" y="60"/>
                </a:cubicBezTo>
                <a:cubicBezTo>
                  <a:pt x="516" y="63"/>
                  <a:pt x="554" y="64"/>
                  <a:pt x="592" y="66"/>
                </a:cubicBezTo>
                <a:cubicBezTo>
                  <a:pt x="636" y="68"/>
                  <a:pt x="680" y="67"/>
                  <a:pt x="724" y="62"/>
                </a:cubicBezTo>
                <a:cubicBezTo>
                  <a:pt x="771" y="57"/>
                  <a:pt x="818" y="50"/>
                  <a:pt x="865" y="42"/>
                </a:cubicBezTo>
                <a:cubicBezTo>
                  <a:pt x="929" y="30"/>
                  <a:pt x="991" y="17"/>
                  <a:pt x="1055" y="6"/>
                </a:cubicBezTo>
                <a:cubicBezTo>
                  <a:pt x="1069" y="4"/>
                  <a:pt x="1079" y="3"/>
                  <a:pt x="1092" y="2"/>
                </a:cubicBezTo>
                <a:cubicBezTo>
                  <a:pt x="1071" y="7"/>
                  <a:pt x="1049" y="10"/>
                  <a:pt x="1027" y="15"/>
                </a:cubicBezTo>
                <a:cubicBezTo>
                  <a:pt x="985" y="24"/>
                  <a:pt x="943" y="34"/>
                  <a:pt x="901" y="42"/>
                </a:cubicBezTo>
                <a:cubicBezTo>
                  <a:pt x="826" y="55"/>
                  <a:pt x="752" y="68"/>
                  <a:pt x="676" y="71"/>
                </a:cubicBezTo>
                <a:cubicBezTo>
                  <a:pt x="627" y="73"/>
                  <a:pt x="578" y="68"/>
                  <a:pt x="529" y="65"/>
                </a:cubicBezTo>
                <a:cubicBezTo>
                  <a:pt x="474" y="62"/>
                  <a:pt x="421" y="50"/>
                  <a:pt x="367" y="45"/>
                </a:cubicBezTo>
                <a:cubicBezTo>
                  <a:pt x="327" y="41"/>
                  <a:pt x="287" y="33"/>
                  <a:pt x="247" y="28"/>
                </a:cubicBezTo>
                <a:cubicBezTo>
                  <a:pt x="237" y="27"/>
                  <a:pt x="226" y="26"/>
                  <a:pt x="216" y="25"/>
                </a:cubicBezTo>
                <a:cubicBezTo>
                  <a:pt x="238" y="31"/>
                  <a:pt x="259" y="35"/>
                  <a:pt x="282" y="38"/>
                </a:cubicBezTo>
                <a:cubicBezTo>
                  <a:pt x="343" y="47"/>
                  <a:pt x="405" y="56"/>
                  <a:pt x="467" y="62"/>
                </a:cubicBezTo>
                <a:cubicBezTo>
                  <a:pt x="571" y="72"/>
                  <a:pt x="675" y="75"/>
                  <a:pt x="779" y="74"/>
                </a:cubicBezTo>
                <a:cubicBezTo>
                  <a:pt x="841" y="74"/>
                  <a:pt x="902" y="71"/>
                  <a:pt x="964" y="69"/>
                </a:cubicBezTo>
                <a:cubicBezTo>
                  <a:pt x="973" y="69"/>
                  <a:pt x="1003" y="74"/>
                  <a:pt x="1009" y="70"/>
                </a:cubicBezTo>
                <a:cubicBezTo>
                  <a:pt x="1028" y="57"/>
                  <a:pt x="1033" y="20"/>
                  <a:pt x="1039" y="0"/>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965" name="Comment 6"/>
          <p:cNvSpPr>
            <a:spLocks noRot="1" noChangeAspect="1" noEditPoints="1" noChangeArrowheads="1" noChangeShapeType="1" noTextEdit="1"/>
          </p:cNvSpPr>
          <p:nvPr/>
        </p:nvSpPr>
        <p:spPr bwMode="auto">
          <a:xfrm>
            <a:off x="7920038" y="2762250"/>
            <a:ext cx="57150" cy="650875"/>
          </a:xfrm>
          <a:custGeom>
            <a:avLst/>
            <a:gdLst>
              <a:gd name="T0" fmla="*/ 2147483647 w 159"/>
              <a:gd name="T1" fmla="*/ 2147483647 h 1809"/>
              <a:gd name="T2" fmla="*/ 2147483647 w 159"/>
              <a:gd name="T3" fmla="*/ 2147483647 h 1809"/>
              <a:gd name="T4" fmla="*/ 2147483647 w 159"/>
              <a:gd name="T5" fmla="*/ 2147483647 h 1809"/>
              <a:gd name="T6" fmla="*/ 2147483647 w 159"/>
              <a:gd name="T7" fmla="*/ 2147483647 h 1809"/>
              <a:gd name="T8" fmla="*/ 2147483647 w 159"/>
              <a:gd name="T9" fmla="*/ 2147483647 h 1809"/>
              <a:gd name="T10" fmla="*/ 2147483647 w 159"/>
              <a:gd name="T11" fmla="*/ 2147483647 h 1809"/>
              <a:gd name="T12" fmla="*/ 2147483647 w 159"/>
              <a:gd name="T13" fmla="*/ 2147483647 h 1809"/>
              <a:gd name="T14" fmla="*/ 2147483647 w 159"/>
              <a:gd name="T15" fmla="*/ 2147483647 h 1809"/>
              <a:gd name="T16" fmla="*/ 2147483647 w 159"/>
              <a:gd name="T17" fmla="*/ 2147483647 h 1809"/>
              <a:gd name="T18" fmla="*/ 2147483647 w 159"/>
              <a:gd name="T19" fmla="*/ 2147483647 h 1809"/>
              <a:gd name="T20" fmla="*/ 2147483647 w 159"/>
              <a:gd name="T21" fmla="*/ 2147483647 h 1809"/>
              <a:gd name="T22" fmla="*/ 2147483647 w 159"/>
              <a:gd name="T23" fmla="*/ 2147483647 h 1809"/>
              <a:gd name="T24" fmla="*/ 2147483647 w 159"/>
              <a:gd name="T25" fmla="*/ 2147483647 h 1809"/>
              <a:gd name="T26" fmla="*/ 2147483647 w 159"/>
              <a:gd name="T27" fmla="*/ 2147483647 h 1809"/>
              <a:gd name="T28" fmla="*/ 2147483647 w 159"/>
              <a:gd name="T29" fmla="*/ 2147483647 h 1809"/>
              <a:gd name="T30" fmla="*/ 2147483647 w 159"/>
              <a:gd name="T31" fmla="*/ 2147483647 h 1809"/>
              <a:gd name="T32" fmla="*/ 2147483647 w 159"/>
              <a:gd name="T33" fmla="*/ 2147483647 h 1809"/>
              <a:gd name="T34" fmla="*/ 2147483647 w 159"/>
              <a:gd name="T35" fmla="*/ 2147483647 h 1809"/>
              <a:gd name="T36" fmla="*/ 2147483647 w 159"/>
              <a:gd name="T37" fmla="*/ 2147483647 h 1809"/>
              <a:gd name="T38" fmla="*/ 2147483647 w 159"/>
              <a:gd name="T39" fmla="*/ 2147483647 h 1809"/>
              <a:gd name="T40" fmla="*/ 2147483647 w 159"/>
              <a:gd name="T41" fmla="*/ 2147483647 h 1809"/>
              <a:gd name="T42" fmla="*/ 2147483647 w 159"/>
              <a:gd name="T43" fmla="*/ 2147483647 h 1809"/>
              <a:gd name="T44" fmla="*/ 2147483647 w 159"/>
              <a:gd name="T45" fmla="*/ 2147483647 h 1809"/>
              <a:gd name="T46" fmla="*/ 2147483647 w 159"/>
              <a:gd name="T47" fmla="*/ 2147483647 h 1809"/>
              <a:gd name="T48" fmla="*/ 2147483647 w 159"/>
              <a:gd name="T49" fmla="*/ 2147483647 h 1809"/>
              <a:gd name="T50" fmla="*/ 2147483647 w 159"/>
              <a:gd name="T51" fmla="*/ 2147483647 h 1809"/>
              <a:gd name="T52" fmla="*/ 2147483647 w 159"/>
              <a:gd name="T53" fmla="*/ 2147483647 h 1809"/>
              <a:gd name="T54" fmla="*/ 2147483647 w 159"/>
              <a:gd name="T55" fmla="*/ 2147483647 h 1809"/>
              <a:gd name="T56" fmla="*/ 2147483647 w 159"/>
              <a:gd name="T57" fmla="*/ 2147483647 h 1809"/>
              <a:gd name="T58" fmla="*/ 2147483647 w 159"/>
              <a:gd name="T59" fmla="*/ 2147483647 h 1809"/>
              <a:gd name="T60" fmla="*/ 2147483647 w 159"/>
              <a:gd name="T61" fmla="*/ 2147483647 h 1809"/>
              <a:gd name="T62" fmla="*/ 0 w 159"/>
              <a:gd name="T63" fmla="*/ 2147483647 h 1809"/>
              <a:gd name="T64" fmla="*/ 2147483647 w 159"/>
              <a:gd name="T65" fmla="*/ 2147483647 h 1809"/>
              <a:gd name="T66" fmla="*/ 2147483647 w 159"/>
              <a:gd name="T67" fmla="*/ 2147483647 h 180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9"/>
              <a:gd name="T103" fmla="*/ 0 h 1809"/>
              <a:gd name="T104" fmla="*/ 159 w 159"/>
              <a:gd name="T105" fmla="*/ 1809 h 180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9" h="1809" extrusionOk="0">
                <a:moveTo>
                  <a:pt x="48" y="102"/>
                </a:moveTo>
                <a:cubicBezTo>
                  <a:pt x="49" y="130"/>
                  <a:pt x="49" y="158"/>
                  <a:pt x="49" y="186"/>
                </a:cubicBezTo>
                <a:cubicBezTo>
                  <a:pt x="49" y="268"/>
                  <a:pt x="51" y="349"/>
                  <a:pt x="52" y="431"/>
                </a:cubicBezTo>
                <a:cubicBezTo>
                  <a:pt x="53" y="511"/>
                  <a:pt x="54" y="590"/>
                  <a:pt x="57" y="670"/>
                </a:cubicBezTo>
                <a:cubicBezTo>
                  <a:pt x="60" y="760"/>
                  <a:pt x="61" y="849"/>
                  <a:pt x="65" y="939"/>
                </a:cubicBezTo>
                <a:cubicBezTo>
                  <a:pt x="72" y="1113"/>
                  <a:pt x="76" y="1287"/>
                  <a:pt x="87" y="1460"/>
                </a:cubicBezTo>
                <a:cubicBezTo>
                  <a:pt x="91" y="1528"/>
                  <a:pt x="110" y="1606"/>
                  <a:pt x="103" y="1674"/>
                </a:cubicBezTo>
                <a:cubicBezTo>
                  <a:pt x="102" y="1689"/>
                  <a:pt x="95" y="1704"/>
                  <a:pt x="92" y="1718"/>
                </a:cubicBezTo>
                <a:cubicBezTo>
                  <a:pt x="88" y="1726"/>
                  <a:pt x="82" y="1771"/>
                  <a:pt x="78" y="1744"/>
                </a:cubicBezTo>
                <a:cubicBezTo>
                  <a:pt x="71" y="1701"/>
                  <a:pt x="80" y="1649"/>
                  <a:pt x="81" y="1605"/>
                </a:cubicBezTo>
                <a:cubicBezTo>
                  <a:pt x="84" y="1458"/>
                  <a:pt x="88" y="1312"/>
                  <a:pt x="91" y="1165"/>
                </a:cubicBezTo>
                <a:cubicBezTo>
                  <a:pt x="99" y="813"/>
                  <a:pt x="152" y="422"/>
                  <a:pt x="84" y="73"/>
                </a:cubicBezTo>
                <a:cubicBezTo>
                  <a:pt x="78" y="48"/>
                  <a:pt x="76" y="42"/>
                  <a:pt x="73" y="26"/>
                </a:cubicBezTo>
                <a:cubicBezTo>
                  <a:pt x="59" y="31"/>
                  <a:pt x="65" y="-33"/>
                  <a:pt x="53" y="37"/>
                </a:cubicBezTo>
                <a:cubicBezTo>
                  <a:pt x="-7" y="394"/>
                  <a:pt x="29" y="795"/>
                  <a:pt x="46" y="1155"/>
                </a:cubicBezTo>
                <a:cubicBezTo>
                  <a:pt x="53" y="1298"/>
                  <a:pt x="61" y="1439"/>
                  <a:pt x="57" y="1582"/>
                </a:cubicBezTo>
                <a:cubicBezTo>
                  <a:pt x="56" y="1610"/>
                  <a:pt x="55" y="1638"/>
                  <a:pt x="54" y="1666"/>
                </a:cubicBezTo>
                <a:cubicBezTo>
                  <a:pt x="54" y="1640"/>
                  <a:pt x="52" y="1668"/>
                  <a:pt x="54" y="1642"/>
                </a:cubicBezTo>
                <a:cubicBezTo>
                  <a:pt x="62" y="1532"/>
                  <a:pt x="59" y="1420"/>
                  <a:pt x="60" y="1310"/>
                </a:cubicBezTo>
                <a:cubicBezTo>
                  <a:pt x="61" y="1050"/>
                  <a:pt x="58" y="790"/>
                  <a:pt x="59" y="530"/>
                </a:cubicBezTo>
                <a:cubicBezTo>
                  <a:pt x="59" y="434"/>
                  <a:pt x="61" y="338"/>
                  <a:pt x="57" y="242"/>
                </a:cubicBezTo>
                <a:cubicBezTo>
                  <a:pt x="58" y="284"/>
                  <a:pt x="58" y="329"/>
                  <a:pt x="60" y="372"/>
                </a:cubicBezTo>
                <a:cubicBezTo>
                  <a:pt x="69" y="588"/>
                  <a:pt x="79" y="804"/>
                  <a:pt x="94" y="1019"/>
                </a:cubicBezTo>
                <a:cubicBezTo>
                  <a:pt x="103" y="1146"/>
                  <a:pt x="118" y="1272"/>
                  <a:pt x="132" y="1398"/>
                </a:cubicBezTo>
                <a:cubicBezTo>
                  <a:pt x="140" y="1470"/>
                  <a:pt x="147" y="1542"/>
                  <a:pt x="153" y="1614"/>
                </a:cubicBezTo>
                <a:cubicBezTo>
                  <a:pt x="155" y="1637"/>
                  <a:pt x="162" y="1772"/>
                  <a:pt x="156" y="1734"/>
                </a:cubicBezTo>
                <a:cubicBezTo>
                  <a:pt x="155" y="1724"/>
                  <a:pt x="154" y="1715"/>
                  <a:pt x="153" y="1705"/>
                </a:cubicBezTo>
                <a:cubicBezTo>
                  <a:pt x="144" y="1544"/>
                  <a:pt x="133" y="1384"/>
                  <a:pt x="130" y="1223"/>
                </a:cubicBezTo>
                <a:cubicBezTo>
                  <a:pt x="127" y="1061"/>
                  <a:pt x="127" y="898"/>
                  <a:pt x="127" y="736"/>
                </a:cubicBezTo>
                <a:cubicBezTo>
                  <a:pt x="127" y="575"/>
                  <a:pt x="135" y="410"/>
                  <a:pt x="114" y="250"/>
                </a:cubicBezTo>
                <a:cubicBezTo>
                  <a:pt x="113" y="234"/>
                  <a:pt x="114" y="231"/>
                  <a:pt x="110" y="222"/>
                </a:cubicBezTo>
                <a:cubicBezTo>
                  <a:pt x="51" y="590"/>
                  <a:pt x="9" y="968"/>
                  <a:pt x="0" y="1341"/>
                </a:cubicBezTo>
                <a:cubicBezTo>
                  <a:pt x="-1" y="1367"/>
                  <a:pt x="-3" y="1811"/>
                  <a:pt x="24" y="1806"/>
                </a:cubicBezTo>
                <a:cubicBezTo>
                  <a:pt x="47" y="1802"/>
                  <a:pt x="33" y="1796"/>
                  <a:pt x="45" y="1776"/>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966" name="Comment 7"/>
          <p:cNvSpPr>
            <a:spLocks noRot="1" noChangeAspect="1" noEditPoints="1" noChangeArrowheads="1" noChangeShapeType="1" noTextEdit="1"/>
          </p:cNvSpPr>
          <p:nvPr/>
        </p:nvSpPr>
        <p:spPr bwMode="auto">
          <a:xfrm>
            <a:off x="3827463" y="6497638"/>
            <a:ext cx="733425" cy="60325"/>
          </a:xfrm>
          <a:custGeom>
            <a:avLst/>
            <a:gdLst>
              <a:gd name="T0" fmla="*/ 2147483647 w 2040"/>
              <a:gd name="T1" fmla="*/ 2147483647 h 169"/>
              <a:gd name="T2" fmla="*/ 2147483647 w 2040"/>
              <a:gd name="T3" fmla="*/ 2147483647 h 169"/>
              <a:gd name="T4" fmla="*/ 2147483647 w 2040"/>
              <a:gd name="T5" fmla="*/ 2147483647 h 169"/>
              <a:gd name="T6" fmla="*/ 2147483647 w 2040"/>
              <a:gd name="T7" fmla="*/ 2147483647 h 169"/>
              <a:gd name="T8" fmla="*/ 2147483647 w 2040"/>
              <a:gd name="T9" fmla="*/ 2147483647 h 169"/>
              <a:gd name="T10" fmla="*/ 2147483647 w 2040"/>
              <a:gd name="T11" fmla="*/ 2147483647 h 169"/>
              <a:gd name="T12" fmla="*/ 2147483647 w 2040"/>
              <a:gd name="T13" fmla="*/ 2147483647 h 169"/>
              <a:gd name="T14" fmla="*/ 2147483647 w 2040"/>
              <a:gd name="T15" fmla="*/ 2147483647 h 169"/>
              <a:gd name="T16" fmla="*/ 2147483647 w 2040"/>
              <a:gd name="T17" fmla="*/ 2147483647 h 169"/>
              <a:gd name="T18" fmla="*/ 2147483647 w 2040"/>
              <a:gd name="T19" fmla="*/ 2147483647 h 169"/>
              <a:gd name="T20" fmla="*/ 2147483647 w 2040"/>
              <a:gd name="T21" fmla="*/ 2147483647 h 169"/>
              <a:gd name="T22" fmla="*/ 2147483647 w 2040"/>
              <a:gd name="T23" fmla="*/ 2147483647 h 169"/>
              <a:gd name="T24" fmla="*/ 2147483647 w 2040"/>
              <a:gd name="T25" fmla="*/ 2147483647 h 169"/>
              <a:gd name="T26" fmla="*/ 2147483647 w 2040"/>
              <a:gd name="T27" fmla="*/ 2147483647 h 169"/>
              <a:gd name="T28" fmla="*/ 2147483647 w 2040"/>
              <a:gd name="T29" fmla="*/ 2147483647 h 169"/>
              <a:gd name="T30" fmla="*/ 2147483647 w 2040"/>
              <a:gd name="T31" fmla="*/ 2147483647 h 169"/>
              <a:gd name="T32" fmla="*/ 2147483647 w 2040"/>
              <a:gd name="T33" fmla="*/ 2147483647 h 169"/>
              <a:gd name="T34" fmla="*/ 2147483647 w 2040"/>
              <a:gd name="T35" fmla="*/ 2147483647 h 169"/>
              <a:gd name="T36" fmla="*/ 2147483647 w 2040"/>
              <a:gd name="T37" fmla="*/ 2147483647 h 169"/>
              <a:gd name="T38" fmla="*/ 2147483647 w 2040"/>
              <a:gd name="T39" fmla="*/ 2147483647 h 169"/>
              <a:gd name="T40" fmla="*/ 2147483647 w 2040"/>
              <a:gd name="T41" fmla="*/ 2147483647 h 169"/>
              <a:gd name="T42" fmla="*/ 2147483647 w 2040"/>
              <a:gd name="T43" fmla="*/ 2147483647 h 169"/>
              <a:gd name="T44" fmla="*/ 2147483647 w 2040"/>
              <a:gd name="T45" fmla="*/ 2147483647 h 16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40"/>
              <a:gd name="T70" fmla="*/ 0 h 169"/>
              <a:gd name="T71" fmla="*/ 2040 w 2040"/>
              <a:gd name="T72" fmla="*/ 169 h 16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40" h="169" extrusionOk="0">
                <a:moveTo>
                  <a:pt x="52" y="132"/>
                </a:moveTo>
                <a:cubicBezTo>
                  <a:pt x="-88" y="136"/>
                  <a:pt x="164" y="84"/>
                  <a:pt x="208" y="76"/>
                </a:cubicBezTo>
                <a:cubicBezTo>
                  <a:pt x="340" y="53"/>
                  <a:pt x="466" y="62"/>
                  <a:pt x="599" y="71"/>
                </a:cubicBezTo>
                <a:cubicBezTo>
                  <a:pt x="711" y="79"/>
                  <a:pt x="821" y="79"/>
                  <a:pt x="933" y="86"/>
                </a:cubicBezTo>
                <a:cubicBezTo>
                  <a:pt x="1088" y="95"/>
                  <a:pt x="1255" y="102"/>
                  <a:pt x="1407" y="137"/>
                </a:cubicBezTo>
                <a:cubicBezTo>
                  <a:pt x="1510" y="161"/>
                  <a:pt x="1597" y="170"/>
                  <a:pt x="1704" y="162"/>
                </a:cubicBezTo>
                <a:cubicBezTo>
                  <a:pt x="1806" y="154"/>
                  <a:pt x="1889" y="126"/>
                  <a:pt x="1983" y="85"/>
                </a:cubicBezTo>
                <a:cubicBezTo>
                  <a:pt x="2002" y="76"/>
                  <a:pt x="2020" y="68"/>
                  <a:pt x="2039" y="59"/>
                </a:cubicBezTo>
                <a:cubicBezTo>
                  <a:pt x="1926" y="94"/>
                  <a:pt x="1838" y="100"/>
                  <a:pt x="1721" y="99"/>
                </a:cubicBezTo>
                <a:cubicBezTo>
                  <a:pt x="1614" y="98"/>
                  <a:pt x="1511" y="93"/>
                  <a:pt x="1405" y="94"/>
                </a:cubicBezTo>
                <a:cubicBezTo>
                  <a:pt x="1258" y="95"/>
                  <a:pt x="1112" y="92"/>
                  <a:pt x="967" y="75"/>
                </a:cubicBezTo>
                <a:cubicBezTo>
                  <a:pt x="813" y="57"/>
                  <a:pt x="663" y="63"/>
                  <a:pt x="509" y="58"/>
                </a:cubicBezTo>
                <a:cubicBezTo>
                  <a:pt x="397" y="55"/>
                  <a:pt x="311" y="73"/>
                  <a:pt x="203" y="102"/>
                </a:cubicBezTo>
                <a:cubicBezTo>
                  <a:pt x="143" y="118"/>
                  <a:pt x="88" y="136"/>
                  <a:pt x="27" y="149"/>
                </a:cubicBezTo>
                <a:cubicBezTo>
                  <a:pt x="122" y="131"/>
                  <a:pt x="220" y="121"/>
                  <a:pt x="318" y="114"/>
                </a:cubicBezTo>
                <a:cubicBezTo>
                  <a:pt x="459" y="104"/>
                  <a:pt x="586" y="52"/>
                  <a:pt x="725" y="42"/>
                </a:cubicBezTo>
                <a:cubicBezTo>
                  <a:pt x="874" y="31"/>
                  <a:pt x="1024" y="34"/>
                  <a:pt x="1173" y="18"/>
                </a:cubicBezTo>
                <a:cubicBezTo>
                  <a:pt x="1348" y="0"/>
                  <a:pt x="1524" y="12"/>
                  <a:pt x="1700" y="4"/>
                </a:cubicBezTo>
                <a:cubicBezTo>
                  <a:pt x="1784" y="0"/>
                  <a:pt x="1865" y="14"/>
                  <a:pt x="1950" y="15"/>
                </a:cubicBezTo>
                <a:cubicBezTo>
                  <a:pt x="1853" y="15"/>
                  <a:pt x="1770" y="44"/>
                  <a:pt x="1668" y="50"/>
                </a:cubicBezTo>
                <a:cubicBezTo>
                  <a:pt x="1527" y="58"/>
                  <a:pt x="1387" y="57"/>
                  <a:pt x="1246" y="66"/>
                </a:cubicBezTo>
                <a:cubicBezTo>
                  <a:pt x="1108" y="75"/>
                  <a:pt x="968" y="99"/>
                  <a:pt x="831" y="105"/>
                </a:cubicBezTo>
                <a:cubicBezTo>
                  <a:pt x="759" y="99"/>
                  <a:pt x="738" y="98"/>
                  <a:pt x="692" y="90"/>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967" name="Comment 8"/>
          <p:cNvSpPr>
            <a:spLocks noRot="1" noChangeAspect="1" noEditPoints="1" noChangeArrowheads="1" noChangeShapeType="1" noTextEdit="1"/>
          </p:cNvSpPr>
          <p:nvPr/>
        </p:nvSpPr>
        <p:spPr bwMode="auto">
          <a:xfrm>
            <a:off x="4843463" y="4960938"/>
            <a:ext cx="254000" cy="44450"/>
          </a:xfrm>
          <a:custGeom>
            <a:avLst/>
            <a:gdLst>
              <a:gd name="T0" fmla="*/ 2147483647 w 707"/>
              <a:gd name="T1" fmla="*/ 2147483647 h 126"/>
              <a:gd name="T2" fmla="*/ 2147483647 w 707"/>
              <a:gd name="T3" fmla="*/ 2147483647 h 126"/>
              <a:gd name="T4" fmla="*/ 2147483647 w 707"/>
              <a:gd name="T5" fmla="*/ 2147483647 h 126"/>
              <a:gd name="T6" fmla="*/ 2147483647 w 707"/>
              <a:gd name="T7" fmla="*/ 2147483647 h 126"/>
              <a:gd name="T8" fmla="*/ 2147483647 w 707"/>
              <a:gd name="T9" fmla="*/ 2147483647 h 126"/>
              <a:gd name="T10" fmla="*/ 2147483647 w 707"/>
              <a:gd name="T11" fmla="*/ 2147483647 h 126"/>
              <a:gd name="T12" fmla="*/ 2147483647 w 707"/>
              <a:gd name="T13" fmla="*/ 2147483647 h 126"/>
              <a:gd name="T14" fmla="*/ 2147483647 w 707"/>
              <a:gd name="T15" fmla="*/ 2147483647 h 126"/>
              <a:gd name="T16" fmla="*/ 2147483647 w 707"/>
              <a:gd name="T17" fmla="*/ 2147483647 h 126"/>
              <a:gd name="T18" fmla="*/ 2147483647 w 707"/>
              <a:gd name="T19" fmla="*/ 2147483647 h 126"/>
              <a:gd name="T20" fmla="*/ 2147483647 w 707"/>
              <a:gd name="T21" fmla="*/ 2147483647 h 126"/>
              <a:gd name="T22" fmla="*/ 2147483647 w 707"/>
              <a:gd name="T23" fmla="*/ 2147483647 h 126"/>
              <a:gd name="T24" fmla="*/ 2147483647 w 707"/>
              <a:gd name="T25" fmla="*/ 2147483647 h 126"/>
              <a:gd name="T26" fmla="*/ 2147483647 w 707"/>
              <a:gd name="T27" fmla="*/ 2147483647 h 126"/>
              <a:gd name="T28" fmla="*/ 2147483647 w 707"/>
              <a:gd name="T29" fmla="*/ 2147483647 h 126"/>
              <a:gd name="T30" fmla="*/ 2147483647 w 707"/>
              <a:gd name="T31" fmla="*/ 2147483647 h 126"/>
              <a:gd name="T32" fmla="*/ 2147483647 w 707"/>
              <a:gd name="T33" fmla="*/ 2147483647 h 126"/>
              <a:gd name="T34" fmla="*/ 2147483647 w 707"/>
              <a:gd name="T35" fmla="*/ 2147483647 h 126"/>
              <a:gd name="T36" fmla="*/ 2147483647 w 707"/>
              <a:gd name="T37" fmla="*/ 2147483647 h 126"/>
              <a:gd name="T38" fmla="*/ 2147483647 w 707"/>
              <a:gd name="T39" fmla="*/ 2147483647 h 126"/>
              <a:gd name="T40" fmla="*/ 2147483647 w 707"/>
              <a:gd name="T41" fmla="*/ 2147483647 h 126"/>
              <a:gd name="T42" fmla="*/ 2147483647 w 707"/>
              <a:gd name="T43" fmla="*/ 2147483647 h 1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07"/>
              <a:gd name="T67" fmla="*/ 0 h 126"/>
              <a:gd name="T68" fmla="*/ 707 w 707"/>
              <a:gd name="T69" fmla="*/ 126 h 1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07" h="126" extrusionOk="0">
                <a:moveTo>
                  <a:pt x="41" y="8"/>
                </a:moveTo>
                <a:cubicBezTo>
                  <a:pt x="-17" y="0"/>
                  <a:pt x="9" y="1"/>
                  <a:pt x="52" y="3"/>
                </a:cubicBezTo>
                <a:cubicBezTo>
                  <a:pt x="124" y="6"/>
                  <a:pt x="195" y="5"/>
                  <a:pt x="267" y="9"/>
                </a:cubicBezTo>
                <a:cubicBezTo>
                  <a:pt x="350" y="13"/>
                  <a:pt x="434" y="18"/>
                  <a:pt x="517" y="26"/>
                </a:cubicBezTo>
                <a:cubicBezTo>
                  <a:pt x="577" y="31"/>
                  <a:pt x="636" y="43"/>
                  <a:pt x="695" y="49"/>
                </a:cubicBezTo>
                <a:cubicBezTo>
                  <a:pt x="699" y="49"/>
                  <a:pt x="702" y="49"/>
                  <a:pt x="706" y="49"/>
                </a:cubicBezTo>
                <a:cubicBezTo>
                  <a:pt x="647" y="52"/>
                  <a:pt x="588" y="46"/>
                  <a:pt x="529" y="44"/>
                </a:cubicBezTo>
                <a:cubicBezTo>
                  <a:pt x="360" y="39"/>
                  <a:pt x="192" y="47"/>
                  <a:pt x="24" y="47"/>
                </a:cubicBezTo>
                <a:cubicBezTo>
                  <a:pt x="7" y="45"/>
                  <a:pt x="4" y="44"/>
                  <a:pt x="29" y="43"/>
                </a:cubicBezTo>
                <a:cubicBezTo>
                  <a:pt x="93" y="37"/>
                  <a:pt x="158" y="36"/>
                  <a:pt x="222" y="34"/>
                </a:cubicBezTo>
                <a:cubicBezTo>
                  <a:pt x="301" y="31"/>
                  <a:pt x="381" y="31"/>
                  <a:pt x="460" y="35"/>
                </a:cubicBezTo>
                <a:cubicBezTo>
                  <a:pt x="501" y="37"/>
                  <a:pt x="542" y="38"/>
                  <a:pt x="581" y="48"/>
                </a:cubicBezTo>
                <a:cubicBezTo>
                  <a:pt x="556" y="73"/>
                  <a:pt x="504" y="73"/>
                  <a:pt x="466" y="79"/>
                </a:cubicBezTo>
                <a:cubicBezTo>
                  <a:pt x="384" y="92"/>
                  <a:pt x="299" y="98"/>
                  <a:pt x="216" y="103"/>
                </a:cubicBezTo>
                <a:cubicBezTo>
                  <a:pt x="160" y="106"/>
                  <a:pt x="103" y="109"/>
                  <a:pt x="47" y="110"/>
                </a:cubicBezTo>
                <a:cubicBezTo>
                  <a:pt x="101" y="118"/>
                  <a:pt x="154" y="114"/>
                  <a:pt x="208" y="116"/>
                </a:cubicBezTo>
                <a:cubicBezTo>
                  <a:pt x="336" y="120"/>
                  <a:pt x="463" y="116"/>
                  <a:pt x="591" y="115"/>
                </a:cubicBezTo>
                <a:cubicBezTo>
                  <a:pt x="595" y="115"/>
                  <a:pt x="600" y="115"/>
                  <a:pt x="604" y="115"/>
                </a:cubicBezTo>
                <a:cubicBezTo>
                  <a:pt x="555" y="98"/>
                  <a:pt x="504" y="99"/>
                  <a:pt x="451" y="98"/>
                </a:cubicBezTo>
                <a:cubicBezTo>
                  <a:pt x="362" y="96"/>
                  <a:pt x="273" y="96"/>
                  <a:pt x="185" y="102"/>
                </a:cubicBezTo>
                <a:cubicBezTo>
                  <a:pt x="134" y="106"/>
                  <a:pt x="75" y="121"/>
                  <a:pt x="24" y="119"/>
                </a:cubicBezTo>
                <a:cubicBezTo>
                  <a:pt x="-14" y="117"/>
                  <a:pt x="24" y="121"/>
                  <a:pt x="36" y="125"/>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968" name="Comment 9"/>
          <p:cNvSpPr>
            <a:spLocks noRot="1" noChangeAspect="1" noEditPoints="1" noChangeArrowheads="1" noChangeShapeType="1" noTextEdit="1"/>
          </p:cNvSpPr>
          <p:nvPr/>
        </p:nvSpPr>
        <p:spPr bwMode="auto">
          <a:xfrm>
            <a:off x="6378575" y="3883025"/>
            <a:ext cx="57150" cy="49213"/>
          </a:xfrm>
          <a:custGeom>
            <a:avLst/>
            <a:gdLst>
              <a:gd name="T0" fmla="*/ 2147483647 w 156"/>
              <a:gd name="T1" fmla="*/ 2147483647 h 135"/>
              <a:gd name="T2" fmla="*/ 2147483647 w 156"/>
              <a:gd name="T3" fmla="*/ 2147483647 h 135"/>
              <a:gd name="T4" fmla="*/ 2147483647 w 156"/>
              <a:gd name="T5" fmla="*/ 2147483647 h 135"/>
              <a:gd name="T6" fmla="*/ 2147483647 w 156"/>
              <a:gd name="T7" fmla="*/ 2147483647 h 135"/>
              <a:gd name="T8" fmla="*/ 2147483647 w 156"/>
              <a:gd name="T9" fmla="*/ 2147483647 h 135"/>
              <a:gd name="T10" fmla="*/ 2147483647 w 156"/>
              <a:gd name="T11" fmla="*/ 2147483647 h 135"/>
              <a:gd name="T12" fmla="*/ 2147483647 w 156"/>
              <a:gd name="T13" fmla="*/ 2147483647 h 135"/>
              <a:gd name="T14" fmla="*/ 2147483647 w 156"/>
              <a:gd name="T15" fmla="*/ 2147483647 h 135"/>
              <a:gd name="T16" fmla="*/ 2147483647 w 156"/>
              <a:gd name="T17" fmla="*/ 2147483647 h 135"/>
              <a:gd name="T18" fmla="*/ 2147483647 w 156"/>
              <a:gd name="T19" fmla="*/ 2147483647 h 135"/>
              <a:gd name="T20" fmla="*/ 2147483647 w 156"/>
              <a:gd name="T21" fmla="*/ 2147483647 h 135"/>
              <a:gd name="T22" fmla="*/ 2147483647 w 156"/>
              <a:gd name="T23" fmla="*/ 2147483647 h 135"/>
              <a:gd name="T24" fmla="*/ 2147483647 w 156"/>
              <a:gd name="T25" fmla="*/ 2147483647 h 135"/>
              <a:gd name="T26" fmla="*/ 2147483647 w 156"/>
              <a:gd name="T27" fmla="*/ 2147483647 h 135"/>
              <a:gd name="T28" fmla="*/ 2147483647 w 156"/>
              <a:gd name="T29" fmla="*/ 2147483647 h 135"/>
              <a:gd name="T30" fmla="*/ 0 w 156"/>
              <a:gd name="T31" fmla="*/ 2147483647 h 135"/>
              <a:gd name="T32" fmla="*/ 2147483647 w 156"/>
              <a:gd name="T33" fmla="*/ 2147483647 h 135"/>
              <a:gd name="T34" fmla="*/ 2147483647 w 156"/>
              <a:gd name="T35" fmla="*/ 2147483647 h 1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6"/>
              <a:gd name="T55" fmla="*/ 0 h 135"/>
              <a:gd name="T56" fmla="*/ 156 w 156"/>
              <a:gd name="T57" fmla="*/ 135 h 1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6" h="135" extrusionOk="0">
                <a:moveTo>
                  <a:pt x="108" y="67"/>
                </a:moveTo>
                <a:cubicBezTo>
                  <a:pt x="94" y="82"/>
                  <a:pt x="81" y="96"/>
                  <a:pt x="60" y="100"/>
                </a:cubicBezTo>
                <a:cubicBezTo>
                  <a:pt x="40" y="104"/>
                  <a:pt x="27" y="98"/>
                  <a:pt x="10" y="89"/>
                </a:cubicBezTo>
                <a:cubicBezTo>
                  <a:pt x="6" y="72"/>
                  <a:pt x="5" y="58"/>
                  <a:pt x="11" y="41"/>
                </a:cubicBezTo>
                <a:cubicBezTo>
                  <a:pt x="18" y="24"/>
                  <a:pt x="35" y="8"/>
                  <a:pt x="52" y="2"/>
                </a:cubicBezTo>
                <a:cubicBezTo>
                  <a:pt x="69" y="-4"/>
                  <a:pt x="91" y="0"/>
                  <a:pt x="106" y="8"/>
                </a:cubicBezTo>
                <a:cubicBezTo>
                  <a:pt x="122" y="16"/>
                  <a:pt x="140" y="35"/>
                  <a:pt x="137" y="55"/>
                </a:cubicBezTo>
                <a:cubicBezTo>
                  <a:pt x="134" y="74"/>
                  <a:pt x="120" y="84"/>
                  <a:pt x="105" y="93"/>
                </a:cubicBezTo>
                <a:cubicBezTo>
                  <a:pt x="88" y="103"/>
                  <a:pt x="69" y="110"/>
                  <a:pt x="49" y="108"/>
                </a:cubicBezTo>
                <a:cubicBezTo>
                  <a:pt x="29" y="106"/>
                  <a:pt x="14" y="85"/>
                  <a:pt x="16" y="65"/>
                </a:cubicBezTo>
                <a:cubicBezTo>
                  <a:pt x="18" y="46"/>
                  <a:pt x="36" y="29"/>
                  <a:pt x="52" y="22"/>
                </a:cubicBezTo>
                <a:cubicBezTo>
                  <a:pt x="72" y="13"/>
                  <a:pt x="94" y="15"/>
                  <a:pt x="115" y="22"/>
                </a:cubicBezTo>
                <a:cubicBezTo>
                  <a:pt x="139" y="30"/>
                  <a:pt x="145" y="40"/>
                  <a:pt x="155" y="62"/>
                </a:cubicBezTo>
                <a:cubicBezTo>
                  <a:pt x="144" y="84"/>
                  <a:pt x="127" y="99"/>
                  <a:pt x="104" y="112"/>
                </a:cubicBezTo>
                <a:cubicBezTo>
                  <a:pt x="82" y="125"/>
                  <a:pt x="53" y="135"/>
                  <a:pt x="27" y="134"/>
                </a:cubicBezTo>
                <a:cubicBezTo>
                  <a:pt x="11" y="134"/>
                  <a:pt x="7" y="128"/>
                  <a:pt x="0" y="116"/>
                </a:cubicBezTo>
                <a:cubicBezTo>
                  <a:pt x="2" y="93"/>
                  <a:pt x="11" y="68"/>
                  <a:pt x="30" y="51"/>
                </a:cubicBezTo>
                <a:cubicBezTo>
                  <a:pt x="48" y="35"/>
                  <a:pt x="60" y="23"/>
                  <a:pt x="79" y="9"/>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969" name="Comment 10"/>
          <p:cNvSpPr>
            <a:spLocks noRot="1" noChangeAspect="1" noEditPoints="1" noChangeArrowheads="1" noChangeShapeType="1" noTextEdit="1"/>
          </p:cNvSpPr>
          <p:nvPr/>
        </p:nvSpPr>
        <p:spPr bwMode="auto">
          <a:xfrm>
            <a:off x="5954713" y="3876675"/>
            <a:ext cx="82550" cy="34925"/>
          </a:xfrm>
          <a:custGeom>
            <a:avLst/>
            <a:gdLst>
              <a:gd name="T0" fmla="*/ 2147483647 w 227"/>
              <a:gd name="T1" fmla="*/ 2147483647 h 97"/>
              <a:gd name="T2" fmla="*/ 2147483647 w 227"/>
              <a:gd name="T3" fmla="*/ 2147483647 h 97"/>
              <a:gd name="T4" fmla="*/ 2147483647 w 227"/>
              <a:gd name="T5" fmla="*/ 2147483647 h 97"/>
              <a:gd name="T6" fmla="*/ 2147483647 w 227"/>
              <a:gd name="T7" fmla="*/ 2147483647 h 97"/>
              <a:gd name="T8" fmla="*/ 2147483647 w 227"/>
              <a:gd name="T9" fmla="*/ 2147483647 h 97"/>
              <a:gd name="T10" fmla="*/ 2147483647 w 227"/>
              <a:gd name="T11" fmla="*/ 2147483647 h 97"/>
              <a:gd name="T12" fmla="*/ 2147483647 w 227"/>
              <a:gd name="T13" fmla="*/ 0 h 97"/>
              <a:gd name="T14" fmla="*/ 2147483647 w 227"/>
              <a:gd name="T15" fmla="*/ 2147483647 h 97"/>
              <a:gd name="T16" fmla="*/ 2147483647 w 227"/>
              <a:gd name="T17" fmla="*/ 2147483647 h 97"/>
              <a:gd name="T18" fmla="*/ 2147483647 w 227"/>
              <a:gd name="T19" fmla="*/ 2147483647 h 97"/>
              <a:gd name="T20" fmla="*/ 2147483647 w 227"/>
              <a:gd name="T21" fmla="*/ 2147483647 h 97"/>
              <a:gd name="T22" fmla="*/ 2147483647 w 227"/>
              <a:gd name="T23" fmla="*/ 2147483647 h 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7"/>
              <a:gd name="T37" fmla="*/ 0 h 97"/>
              <a:gd name="T38" fmla="*/ 227 w 227"/>
              <a:gd name="T39" fmla="*/ 97 h 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7" h="97" extrusionOk="0">
                <a:moveTo>
                  <a:pt x="158" y="8"/>
                </a:moveTo>
                <a:cubicBezTo>
                  <a:pt x="179" y="5"/>
                  <a:pt x="176" y="5"/>
                  <a:pt x="191" y="22"/>
                </a:cubicBezTo>
                <a:cubicBezTo>
                  <a:pt x="182" y="42"/>
                  <a:pt x="174" y="51"/>
                  <a:pt x="153" y="61"/>
                </a:cubicBezTo>
                <a:cubicBezTo>
                  <a:pt x="130" y="72"/>
                  <a:pt x="102" y="78"/>
                  <a:pt x="76" y="78"/>
                </a:cubicBezTo>
                <a:cubicBezTo>
                  <a:pt x="60" y="78"/>
                  <a:pt x="49" y="74"/>
                  <a:pt x="35" y="67"/>
                </a:cubicBezTo>
                <a:cubicBezTo>
                  <a:pt x="35" y="37"/>
                  <a:pt x="45" y="31"/>
                  <a:pt x="75" y="20"/>
                </a:cubicBezTo>
                <a:cubicBezTo>
                  <a:pt x="105" y="9"/>
                  <a:pt x="140" y="1"/>
                  <a:pt x="172" y="0"/>
                </a:cubicBezTo>
                <a:cubicBezTo>
                  <a:pt x="191" y="-1"/>
                  <a:pt x="205" y="4"/>
                  <a:pt x="223" y="9"/>
                </a:cubicBezTo>
                <a:cubicBezTo>
                  <a:pt x="226" y="37"/>
                  <a:pt x="213" y="42"/>
                  <a:pt x="188" y="57"/>
                </a:cubicBezTo>
                <a:cubicBezTo>
                  <a:pt x="154" y="77"/>
                  <a:pt x="115" y="90"/>
                  <a:pt x="76" y="95"/>
                </a:cubicBezTo>
                <a:cubicBezTo>
                  <a:pt x="61" y="97"/>
                  <a:pt x="13" y="101"/>
                  <a:pt x="4" y="81"/>
                </a:cubicBezTo>
                <a:cubicBezTo>
                  <a:pt x="-6" y="61"/>
                  <a:pt x="9" y="39"/>
                  <a:pt x="16" y="20"/>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970" name="Comment 11"/>
          <p:cNvSpPr>
            <a:spLocks noRot="1" noChangeAspect="1" noEditPoints="1" noChangeArrowheads="1" noChangeShapeType="1" noTextEdit="1"/>
          </p:cNvSpPr>
          <p:nvPr/>
        </p:nvSpPr>
        <p:spPr bwMode="auto">
          <a:xfrm>
            <a:off x="5429250" y="3430588"/>
            <a:ext cx="65088" cy="263525"/>
          </a:xfrm>
          <a:custGeom>
            <a:avLst/>
            <a:gdLst>
              <a:gd name="T0" fmla="*/ 2147483647 w 179"/>
              <a:gd name="T1" fmla="*/ 2147483647 h 735"/>
              <a:gd name="T2" fmla="*/ 2147483647 w 179"/>
              <a:gd name="T3" fmla="*/ 2147483647 h 735"/>
              <a:gd name="T4" fmla="*/ 2147483647 w 179"/>
              <a:gd name="T5" fmla="*/ 2147483647 h 735"/>
              <a:gd name="T6" fmla="*/ 2147483647 w 179"/>
              <a:gd name="T7" fmla="*/ 2147483647 h 735"/>
              <a:gd name="T8" fmla="*/ 2147483647 w 179"/>
              <a:gd name="T9" fmla="*/ 2147483647 h 735"/>
              <a:gd name="T10" fmla="*/ 2147483647 w 179"/>
              <a:gd name="T11" fmla="*/ 2147483647 h 735"/>
              <a:gd name="T12" fmla="*/ 2147483647 w 179"/>
              <a:gd name="T13" fmla="*/ 2147483647 h 735"/>
              <a:gd name="T14" fmla="*/ 2147483647 w 179"/>
              <a:gd name="T15" fmla="*/ 2147483647 h 735"/>
              <a:gd name="T16" fmla="*/ 2147483647 w 179"/>
              <a:gd name="T17" fmla="*/ 2147483647 h 735"/>
              <a:gd name="T18" fmla="*/ 2147483647 w 179"/>
              <a:gd name="T19" fmla="*/ 2147483647 h 735"/>
              <a:gd name="T20" fmla="*/ 2147483647 w 179"/>
              <a:gd name="T21" fmla="*/ 2147483647 h 735"/>
              <a:gd name="T22" fmla="*/ 2147483647 w 179"/>
              <a:gd name="T23" fmla="*/ 2147483647 h 735"/>
              <a:gd name="T24" fmla="*/ 2147483647 w 179"/>
              <a:gd name="T25" fmla="*/ 2147483647 h 735"/>
              <a:gd name="T26" fmla="*/ 2147483647 w 179"/>
              <a:gd name="T27" fmla="*/ 2147483647 h 735"/>
              <a:gd name="T28" fmla="*/ 2147483647 w 179"/>
              <a:gd name="T29" fmla="*/ 2147483647 h 735"/>
              <a:gd name="T30" fmla="*/ 2147483647 w 179"/>
              <a:gd name="T31" fmla="*/ 2147483647 h 735"/>
              <a:gd name="T32" fmla="*/ 2147483647 w 179"/>
              <a:gd name="T33" fmla="*/ 2147483647 h 735"/>
              <a:gd name="T34" fmla="*/ 2147483647 w 179"/>
              <a:gd name="T35" fmla="*/ 2147483647 h 735"/>
              <a:gd name="T36" fmla="*/ 2147483647 w 179"/>
              <a:gd name="T37" fmla="*/ 2147483647 h 735"/>
              <a:gd name="T38" fmla="*/ 2147483647 w 179"/>
              <a:gd name="T39" fmla="*/ 2147483647 h 735"/>
              <a:gd name="T40" fmla="*/ 2147483647 w 179"/>
              <a:gd name="T41" fmla="*/ 2147483647 h 735"/>
              <a:gd name="T42" fmla="*/ 2147483647 w 179"/>
              <a:gd name="T43" fmla="*/ 2147483647 h 735"/>
              <a:gd name="T44" fmla="*/ 2147483647 w 179"/>
              <a:gd name="T45" fmla="*/ 2147483647 h 735"/>
              <a:gd name="T46" fmla="*/ 2147483647 w 179"/>
              <a:gd name="T47" fmla="*/ 2147483647 h 735"/>
              <a:gd name="T48" fmla="*/ 2147483647 w 179"/>
              <a:gd name="T49" fmla="*/ 2147483647 h 735"/>
              <a:gd name="T50" fmla="*/ 2147483647 w 179"/>
              <a:gd name="T51" fmla="*/ 2147483647 h 735"/>
              <a:gd name="T52" fmla="*/ 2147483647 w 179"/>
              <a:gd name="T53" fmla="*/ 2147483647 h 735"/>
              <a:gd name="T54" fmla="*/ 2147483647 w 179"/>
              <a:gd name="T55" fmla="*/ 2147483647 h 735"/>
              <a:gd name="T56" fmla="*/ 2147483647 w 179"/>
              <a:gd name="T57" fmla="*/ 2147483647 h 735"/>
              <a:gd name="T58" fmla="*/ 2147483647 w 179"/>
              <a:gd name="T59" fmla="*/ 2147483647 h 735"/>
              <a:gd name="T60" fmla="*/ 2147483647 w 179"/>
              <a:gd name="T61" fmla="*/ 2147483647 h 735"/>
              <a:gd name="T62" fmla="*/ 2147483647 w 179"/>
              <a:gd name="T63" fmla="*/ 2147483647 h 735"/>
              <a:gd name="T64" fmla="*/ 2147483647 w 179"/>
              <a:gd name="T65" fmla="*/ 2147483647 h 735"/>
              <a:gd name="T66" fmla="*/ 2147483647 w 179"/>
              <a:gd name="T67" fmla="*/ 2147483647 h 735"/>
              <a:gd name="T68" fmla="*/ 2147483647 w 179"/>
              <a:gd name="T69" fmla="*/ 2147483647 h 735"/>
              <a:gd name="T70" fmla="*/ 2147483647 w 179"/>
              <a:gd name="T71" fmla="*/ 2147483647 h 735"/>
              <a:gd name="T72" fmla="*/ 2147483647 w 179"/>
              <a:gd name="T73" fmla="*/ 2147483647 h 735"/>
              <a:gd name="T74" fmla="*/ 2147483647 w 179"/>
              <a:gd name="T75" fmla="*/ 2147483647 h 735"/>
              <a:gd name="T76" fmla="*/ 2147483647 w 179"/>
              <a:gd name="T77" fmla="*/ 2147483647 h 735"/>
              <a:gd name="T78" fmla="*/ 0 w 179"/>
              <a:gd name="T79" fmla="*/ 2147483647 h 7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9"/>
              <a:gd name="T121" fmla="*/ 0 h 735"/>
              <a:gd name="T122" fmla="*/ 179 w 179"/>
              <a:gd name="T123" fmla="*/ 735 h 73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9" h="735" extrusionOk="0">
                <a:moveTo>
                  <a:pt x="116" y="186"/>
                </a:moveTo>
                <a:cubicBezTo>
                  <a:pt x="121" y="225"/>
                  <a:pt x="124" y="265"/>
                  <a:pt x="128" y="304"/>
                </a:cubicBezTo>
                <a:cubicBezTo>
                  <a:pt x="138" y="399"/>
                  <a:pt x="147" y="494"/>
                  <a:pt x="162" y="588"/>
                </a:cubicBezTo>
                <a:cubicBezTo>
                  <a:pt x="165" y="606"/>
                  <a:pt x="165" y="611"/>
                  <a:pt x="166" y="622"/>
                </a:cubicBezTo>
                <a:cubicBezTo>
                  <a:pt x="157" y="600"/>
                  <a:pt x="158" y="596"/>
                  <a:pt x="155" y="573"/>
                </a:cubicBezTo>
                <a:cubicBezTo>
                  <a:pt x="147" y="500"/>
                  <a:pt x="143" y="426"/>
                  <a:pt x="139" y="353"/>
                </a:cubicBezTo>
                <a:cubicBezTo>
                  <a:pt x="138" y="341"/>
                  <a:pt x="140" y="219"/>
                  <a:pt x="135" y="291"/>
                </a:cubicBezTo>
                <a:cubicBezTo>
                  <a:pt x="135" y="342"/>
                  <a:pt x="136" y="394"/>
                  <a:pt x="138" y="445"/>
                </a:cubicBezTo>
                <a:cubicBezTo>
                  <a:pt x="140" y="493"/>
                  <a:pt x="143" y="540"/>
                  <a:pt x="148" y="587"/>
                </a:cubicBezTo>
                <a:cubicBezTo>
                  <a:pt x="152" y="622"/>
                  <a:pt x="152" y="612"/>
                  <a:pt x="144" y="584"/>
                </a:cubicBezTo>
                <a:cubicBezTo>
                  <a:pt x="132" y="541"/>
                  <a:pt x="121" y="499"/>
                  <a:pt x="110" y="456"/>
                </a:cubicBezTo>
                <a:cubicBezTo>
                  <a:pt x="103" y="428"/>
                  <a:pt x="95" y="399"/>
                  <a:pt x="89" y="371"/>
                </a:cubicBezTo>
                <a:cubicBezTo>
                  <a:pt x="88" y="366"/>
                  <a:pt x="86" y="360"/>
                  <a:pt x="85" y="355"/>
                </a:cubicBezTo>
                <a:cubicBezTo>
                  <a:pt x="97" y="405"/>
                  <a:pt x="107" y="455"/>
                  <a:pt x="122" y="504"/>
                </a:cubicBezTo>
                <a:cubicBezTo>
                  <a:pt x="134" y="545"/>
                  <a:pt x="126" y="477"/>
                  <a:pt x="125" y="470"/>
                </a:cubicBezTo>
                <a:cubicBezTo>
                  <a:pt x="122" y="444"/>
                  <a:pt x="119" y="418"/>
                  <a:pt x="113" y="393"/>
                </a:cubicBezTo>
                <a:cubicBezTo>
                  <a:pt x="106" y="362"/>
                  <a:pt x="103" y="365"/>
                  <a:pt x="112" y="392"/>
                </a:cubicBezTo>
                <a:cubicBezTo>
                  <a:pt x="116" y="403"/>
                  <a:pt x="128" y="458"/>
                  <a:pt x="127" y="416"/>
                </a:cubicBezTo>
                <a:cubicBezTo>
                  <a:pt x="126" y="384"/>
                  <a:pt x="120" y="351"/>
                  <a:pt x="117" y="319"/>
                </a:cubicBezTo>
                <a:cubicBezTo>
                  <a:pt x="111" y="261"/>
                  <a:pt x="103" y="204"/>
                  <a:pt x="94" y="147"/>
                </a:cubicBezTo>
                <a:cubicBezTo>
                  <a:pt x="88" y="196"/>
                  <a:pt x="91" y="247"/>
                  <a:pt x="95" y="297"/>
                </a:cubicBezTo>
                <a:cubicBezTo>
                  <a:pt x="102" y="386"/>
                  <a:pt x="109" y="477"/>
                  <a:pt x="123" y="566"/>
                </a:cubicBezTo>
                <a:cubicBezTo>
                  <a:pt x="131" y="618"/>
                  <a:pt x="141" y="672"/>
                  <a:pt x="162" y="720"/>
                </a:cubicBezTo>
                <a:cubicBezTo>
                  <a:pt x="164" y="725"/>
                  <a:pt x="167" y="729"/>
                  <a:pt x="169" y="734"/>
                </a:cubicBezTo>
                <a:cubicBezTo>
                  <a:pt x="183" y="697"/>
                  <a:pt x="176" y="660"/>
                  <a:pt x="173" y="620"/>
                </a:cubicBezTo>
                <a:cubicBezTo>
                  <a:pt x="166" y="536"/>
                  <a:pt x="156" y="453"/>
                  <a:pt x="142" y="370"/>
                </a:cubicBezTo>
                <a:cubicBezTo>
                  <a:pt x="134" y="324"/>
                  <a:pt x="122" y="278"/>
                  <a:pt x="111" y="233"/>
                </a:cubicBezTo>
                <a:cubicBezTo>
                  <a:pt x="80" y="213"/>
                  <a:pt x="98" y="299"/>
                  <a:pt x="101" y="331"/>
                </a:cubicBezTo>
                <a:cubicBezTo>
                  <a:pt x="108" y="404"/>
                  <a:pt x="119" y="477"/>
                  <a:pt x="136" y="548"/>
                </a:cubicBezTo>
                <a:cubicBezTo>
                  <a:pt x="145" y="586"/>
                  <a:pt x="156" y="622"/>
                  <a:pt x="173" y="656"/>
                </a:cubicBezTo>
                <a:cubicBezTo>
                  <a:pt x="175" y="603"/>
                  <a:pt x="158" y="554"/>
                  <a:pt x="147" y="501"/>
                </a:cubicBezTo>
                <a:cubicBezTo>
                  <a:pt x="129" y="413"/>
                  <a:pt x="108" y="326"/>
                  <a:pt x="83" y="239"/>
                </a:cubicBezTo>
                <a:cubicBezTo>
                  <a:pt x="71" y="197"/>
                  <a:pt x="59" y="155"/>
                  <a:pt x="46" y="113"/>
                </a:cubicBezTo>
                <a:cubicBezTo>
                  <a:pt x="26" y="149"/>
                  <a:pt x="39" y="199"/>
                  <a:pt x="45" y="242"/>
                </a:cubicBezTo>
                <a:cubicBezTo>
                  <a:pt x="55" y="310"/>
                  <a:pt x="66" y="378"/>
                  <a:pt x="82" y="445"/>
                </a:cubicBezTo>
                <a:cubicBezTo>
                  <a:pt x="88" y="469"/>
                  <a:pt x="97" y="490"/>
                  <a:pt x="105" y="513"/>
                </a:cubicBezTo>
                <a:cubicBezTo>
                  <a:pt x="111" y="462"/>
                  <a:pt x="107" y="411"/>
                  <a:pt x="100" y="360"/>
                </a:cubicBezTo>
                <a:cubicBezTo>
                  <a:pt x="86" y="252"/>
                  <a:pt x="74" y="136"/>
                  <a:pt x="39" y="33"/>
                </a:cubicBezTo>
                <a:cubicBezTo>
                  <a:pt x="20" y="-22"/>
                  <a:pt x="12" y="4"/>
                  <a:pt x="5" y="35"/>
                </a:cubicBezTo>
                <a:cubicBezTo>
                  <a:pt x="3" y="43"/>
                  <a:pt x="2" y="52"/>
                  <a:pt x="0" y="60"/>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971" name="Comment 12"/>
          <p:cNvSpPr>
            <a:spLocks noRot="1" noChangeAspect="1" noEditPoints="1" noChangeArrowheads="1" noChangeShapeType="1" noTextEdit="1"/>
          </p:cNvSpPr>
          <p:nvPr/>
        </p:nvSpPr>
        <p:spPr bwMode="auto">
          <a:xfrm>
            <a:off x="6691313" y="4616450"/>
            <a:ext cx="2217737" cy="836613"/>
          </a:xfrm>
          <a:custGeom>
            <a:avLst/>
            <a:gdLst>
              <a:gd name="T0" fmla="*/ 2147483647 w 6159"/>
              <a:gd name="T1" fmla="*/ 2147483647 h 2324"/>
              <a:gd name="T2" fmla="*/ 2147483647 w 6159"/>
              <a:gd name="T3" fmla="*/ 2147483647 h 2324"/>
              <a:gd name="T4" fmla="*/ 2147483647 w 6159"/>
              <a:gd name="T5" fmla="*/ 2147483647 h 2324"/>
              <a:gd name="T6" fmla="*/ 2147483647 w 6159"/>
              <a:gd name="T7" fmla="*/ 2147483647 h 2324"/>
              <a:gd name="T8" fmla="*/ 2147483647 w 6159"/>
              <a:gd name="T9" fmla="*/ 2147483647 h 2324"/>
              <a:gd name="T10" fmla="*/ 2147483647 w 6159"/>
              <a:gd name="T11" fmla="*/ 2147483647 h 2324"/>
              <a:gd name="T12" fmla="*/ 2147483647 w 6159"/>
              <a:gd name="T13" fmla="*/ 2147483647 h 2324"/>
              <a:gd name="T14" fmla="*/ 2147483647 w 6159"/>
              <a:gd name="T15" fmla="*/ 2147483647 h 2324"/>
              <a:gd name="T16" fmla="*/ 2147483647 w 6159"/>
              <a:gd name="T17" fmla="*/ 2147483647 h 2324"/>
              <a:gd name="T18" fmla="*/ 2147483647 w 6159"/>
              <a:gd name="T19" fmla="*/ 2147483647 h 2324"/>
              <a:gd name="T20" fmla="*/ 2147483647 w 6159"/>
              <a:gd name="T21" fmla="*/ 2147483647 h 2324"/>
              <a:gd name="T22" fmla="*/ 2147483647 w 6159"/>
              <a:gd name="T23" fmla="*/ 2147483647 h 2324"/>
              <a:gd name="T24" fmla="*/ 2147483647 w 6159"/>
              <a:gd name="T25" fmla="*/ 2147483647 h 2324"/>
              <a:gd name="T26" fmla="*/ 2147483647 w 6159"/>
              <a:gd name="T27" fmla="*/ 2147483647 h 2324"/>
              <a:gd name="T28" fmla="*/ 2147483647 w 6159"/>
              <a:gd name="T29" fmla="*/ 2147483647 h 2324"/>
              <a:gd name="T30" fmla="*/ 2147483647 w 6159"/>
              <a:gd name="T31" fmla="*/ 2147483647 h 2324"/>
              <a:gd name="T32" fmla="*/ 2147483647 w 6159"/>
              <a:gd name="T33" fmla="*/ 2147483647 h 2324"/>
              <a:gd name="T34" fmla="*/ 2147483647 w 6159"/>
              <a:gd name="T35" fmla="*/ 2147483647 h 2324"/>
              <a:gd name="T36" fmla="*/ 2147483647 w 6159"/>
              <a:gd name="T37" fmla="*/ 2147483647 h 2324"/>
              <a:gd name="T38" fmla="*/ 2147483647 w 6159"/>
              <a:gd name="T39" fmla="*/ 2147483647 h 2324"/>
              <a:gd name="T40" fmla="*/ 2147483647 w 6159"/>
              <a:gd name="T41" fmla="*/ 2147483647 h 2324"/>
              <a:gd name="T42" fmla="*/ 2147483647 w 6159"/>
              <a:gd name="T43" fmla="*/ 2147483647 h 2324"/>
              <a:gd name="T44" fmla="*/ 2147483647 w 6159"/>
              <a:gd name="T45" fmla="*/ 2147483647 h 2324"/>
              <a:gd name="T46" fmla="*/ 2147483647 w 6159"/>
              <a:gd name="T47" fmla="*/ 2147483647 h 2324"/>
              <a:gd name="T48" fmla="*/ 2147483647 w 6159"/>
              <a:gd name="T49" fmla="*/ 2147483647 h 2324"/>
              <a:gd name="T50" fmla="*/ 2147483647 w 6159"/>
              <a:gd name="T51" fmla="*/ 2147483647 h 2324"/>
              <a:gd name="T52" fmla="*/ 2147483647 w 6159"/>
              <a:gd name="T53" fmla="*/ 2147483647 h 2324"/>
              <a:gd name="T54" fmla="*/ 2147483647 w 6159"/>
              <a:gd name="T55" fmla="*/ 2147483647 h 2324"/>
              <a:gd name="T56" fmla="*/ 2147483647 w 6159"/>
              <a:gd name="T57" fmla="*/ 2147483647 h 2324"/>
              <a:gd name="T58" fmla="*/ 2147483647 w 6159"/>
              <a:gd name="T59" fmla="*/ 2147483647 h 2324"/>
              <a:gd name="T60" fmla="*/ 2147483647 w 6159"/>
              <a:gd name="T61" fmla="*/ 2147483647 h 2324"/>
              <a:gd name="T62" fmla="*/ 2147483647 w 6159"/>
              <a:gd name="T63" fmla="*/ 2147483647 h 2324"/>
              <a:gd name="T64" fmla="*/ 2147483647 w 6159"/>
              <a:gd name="T65" fmla="*/ 2147483647 h 2324"/>
              <a:gd name="T66" fmla="*/ 2147483647 w 6159"/>
              <a:gd name="T67" fmla="*/ 2147483647 h 2324"/>
              <a:gd name="T68" fmla="*/ 2147483647 w 6159"/>
              <a:gd name="T69" fmla="*/ 2147483647 h 2324"/>
              <a:gd name="T70" fmla="*/ 2147483647 w 6159"/>
              <a:gd name="T71" fmla="*/ 2147483647 h 2324"/>
              <a:gd name="T72" fmla="*/ 2147483647 w 6159"/>
              <a:gd name="T73" fmla="*/ 2147483647 h 2324"/>
              <a:gd name="T74" fmla="*/ 2147483647 w 6159"/>
              <a:gd name="T75" fmla="*/ 2147483647 h 2324"/>
              <a:gd name="T76" fmla="*/ 2147483647 w 6159"/>
              <a:gd name="T77" fmla="*/ 2147483647 h 2324"/>
              <a:gd name="T78" fmla="*/ 2147483647 w 6159"/>
              <a:gd name="T79" fmla="*/ 2147483647 h 2324"/>
              <a:gd name="T80" fmla="*/ 2147483647 w 6159"/>
              <a:gd name="T81" fmla="*/ 2147483647 h 2324"/>
              <a:gd name="T82" fmla="*/ 2147483647 w 6159"/>
              <a:gd name="T83" fmla="*/ 2147483647 h 2324"/>
              <a:gd name="T84" fmla="*/ 2147483647 w 6159"/>
              <a:gd name="T85" fmla="*/ 2147483647 h 2324"/>
              <a:gd name="T86" fmla="*/ 2147483647 w 6159"/>
              <a:gd name="T87" fmla="*/ 2147483647 h 2324"/>
              <a:gd name="T88" fmla="*/ 2147483647 w 6159"/>
              <a:gd name="T89" fmla="*/ 2147483647 h 2324"/>
              <a:gd name="T90" fmla="*/ 2147483647 w 6159"/>
              <a:gd name="T91" fmla="*/ 2147483647 h 2324"/>
              <a:gd name="T92" fmla="*/ 2147483647 w 6159"/>
              <a:gd name="T93" fmla="*/ 2147483647 h 2324"/>
              <a:gd name="T94" fmla="*/ 2147483647 w 6159"/>
              <a:gd name="T95" fmla="*/ 2147483647 h 2324"/>
              <a:gd name="T96" fmla="*/ 2147483647 w 6159"/>
              <a:gd name="T97" fmla="*/ 2147483647 h 2324"/>
              <a:gd name="T98" fmla="*/ 2147483647 w 6159"/>
              <a:gd name="T99" fmla="*/ 2147483647 h 2324"/>
              <a:gd name="T100" fmla="*/ 2147483647 w 6159"/>
              <a:gd name="T101" fmla="*/ 2147483647 h 2324"/>
              <a:gd name="T102" fmla="*/ 2147483647 w 6159"/>
              <a:gd name="T103" fmla="*/ 2147483647 h 232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59"/>
              <a:gd name="T157" fmla="*/ 0 h 2324"/>
              <a:gd name="T158" fmla="*/ 6159 w 6159"/>
              <a:gd name="T159" fmla="*/ 2324 h 232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59" h="2324" extrusionOk="0">
                <a:moveTo>
                  <a:pt x="296" y="99"/>
                </a:moveTo>
                <a:cubicBezTo>
                  <a:pt x="276" y="100"/>
                  <a:pt x="261" y="98"/>
                  <a:pt x="242" y="97"/>
                </a:cubicBezTo>
                <a:cubicBezTo>
                  <a:pt x="254" y="77"/>
                  <a:pt x="257" y="71"/>
                  <a:pt x="292" y="61"/>
                </a:cubicBezTo>
                <a:cubicBezTo>
                  <a:pt x="359" y="41"/>
                  <a:pt x="429" y="30"/>
                  <a:pt x="498" y="20"/>
                </a:cubicBezTo>
                <a:cubicBezTo>
                  <a:pt x="608" y="4"/>
                  <a:pt x="735" y="-17"/>
                  <a:pt x="845" y="8"/>
                </a:cubicBezTo>
                <a:cubicBezTo>
                  <a:pt x="850" y="10"/>
                  <a:pt x="855" y="12"/>
                  <a:pt x="860" y="14"/>
                </a:cubicBezTo>
                <a:cubicBezTo>
                  <a:pt x="857" y="47"/>
                  <a:pt x="830" y="50"/>
                  <a:pt x="796" y="62"/>
                </a:cubicBezTo>
                <a:cubicBezTo>
                  <a:pt x="728" y="86"/>
                  <a:pt x="658" y="102"/>
                  <a:pt x="587" y="112"/>
                </a:cubicBezTo>
                <a:cubicBezTo>
                  <a:pt x="497" y="125"/>
                  <a:pt x="406" y="129"/>
                  <a:pt x="315" y="133"/>
                </a:cubicBezTo>
                <a:cubicBezTo>
                  <a:pt x="258" y="135"/>
                  <a:pt x="203" y="136"/>
                  <a:pt x="146" y="134"/>
                </a:cubicBezTo>
                <a:cubicBezTo>
                  <a:pt x="131" y="125"/>
                  <a:pt x="231" y="126"/>
                  <a:pt x="258" y="124"/>
                </a:cubicBezTo>
                <a:cubicBezTo>
                  <a:pt x="359" y="116"/>
                  <a:pt x="461" y="108"/>
                  <a:pt x="562" y="102"/>
                </a:cubicBezTo>
                <a:cubicBezTo>
                  <a:pt x="633" y="98"/>
                  <a:pt x="705" y="89"/>
                  <a:pt x="776" y="92"/>
                </a:cubicBezTo>
                <a:cubicBezTo>
                  <a:pt x="818" y="94"/>
                  <a:pt x="811" y="95"/>
                  <a:pt x="779" y="86"/>
                </a:cubicBezTo>
              </a:path>
              <a:path w="6159" h="2324" extrusionOk="0">
                <a:moveTo>
                  <a:pt x="367" y="186"/>
                </a:moveTo>
                <a:cubicBezTo>
                  <a:pt x="318" y="166"/>
                  <a:pt x="266" y="150"/>
                  <a:pt x="215" y="136"/>
                </a:cubicBezTo>
                <a:cubicBezTo>
                  <a:pt x="212" y="135"/>
                  <a:pt x="209" y="135"/>
                  <a:pt x="206" y="134"/>
                </a:cubicBezTo>
                <a:cubicBezTo>
                  <a:pt x="259" y="124"/>
                  <a:pt x="312" y="119"/>
                  <a:pt x="368" y="114"/>
                </a:cubicBezTo>
                <a:cubicBezTo>
                  <a:pt x="495" y="103"/>
                  <a:pt x="622" y="98"/>
                  <a:pt x="749" y="93"/>
                </a:cubicBezTo>
                <a:cubicBezTo>
                  <a:pt x="881" y="88"/>
                  <a:pt x="1013" y="85"/>
                  <a:pt x="1145" y="87"/>
                </a:cubicBezTo>
                <a:cubicBezTo>
                  <a:pt x="1207" y="88"/>
                  <a:pt x="1266" y="93"/>
                  <a:pt x="1326" y="101"/>
                </a:cubicBezTo>
                <a:cubicBezTo>
                  <a:pt x="1273" y="125"/>
                  <a:pt x="1225" y="141"/>
                  <a:pt x="1161" y="151"/>
                </a:cubicBezTo>
                <a:cubicBezTo>
                  <a:pt x="1032" y="171"/>
                  <a:pt x="900" y="178"/>
                  <a:pt x="770" y="184"/>
                </a:cubicBezTo>
                <a:cubicBezTo>
                  <a:pt x="582" y="193"/>
                  <a:pt x="395" y="191"/>
                  <a:pt x="207" y="190"/>
                </a:cubicBezTo>
                <a:cubicBezTo>
                  <a:pt x="167" y="190"/>
                  <a:pt x="158" y="190"/>
                  <a:pt x="134" y="189"/>
                </a:cubicBezTo>
                <a:cubicBezTo>
                  <a:pt x="197" y="179"/>
                  <a:pt x="263" y="172"/>
                  <a:pt x="329" y="169"/>
                </a:cubicBezTo>
                <a:cubicBezTo>
                  <a:pt x="583" y="157"/>
                  <a:pt x="844" y="155"/>
                  <a:pt x="1096" y="191"/>
                </a:cubicBezTo>
                <a:cubicBezTo>
                  <a:pt x="999" y="194"/>
                  <a:pt x="903" y="190"/>
                  <a:pt x="806" y="188"/>
                </a:cubicBezTo>
                <a:cubicBezTo>
                  <a:pt x="652" y="184"/>
                  <a:pt x="497" y="180"/>
                  <a:pt x="343" y="177"/>
                </a:cubicBezTo>
                <a:cubicBezTo>
                  <a:pt x="260" y="175"/>
                  <a:pt x="47" y="170"/>
                  <a:pt x="18" y="167"/>
                </a:cubicBezTo>
                <a:cubicBezTo>
                  <a:pt x="232" y="161"/>
                  <a:pt x="446" y="178"/>
                  <a:pt x="659" y="200"/>
                </a:cubicBezTo>
                <a:cubicBezTo>
                  <a:pt x="740" y="208"/>
                  <a:pt x="822" y="220"/>
                  <a:pt x="903" y="228"/>
                </a:cubicBezTo>
                <a:cubicBezTo>
                  <a:pt x="820" y="211"/>
                  <a:pt x="736" y="198"/>
                  <a:pt x="652" y="184"/>
                </a:cubicBezTo>
                <a:cubicBezTo>
                  <a:pt x="460" y="153"/>
                  <a:pt x="269" y="120"/>
                  <a:pt x="79" y="83"/>
                </a:cubicBezTo>
                <a:cubicBezTo>
                  <a:pt x="49" y="77"/>
                  <a:pt x="-20" y="72"/>
                  <a:pt x="15" y="38"/>
                </a:cubicBezTo>
                <a:cubicBezTo>
                  <a:pt x="45" y="27"/>
                  <a:pt x="58" y="23"/>
                  <a:pt x="81" y="24"/>
                </a:cubicBezTo>
              </a:path>
              <a:path w="6159" h="2324" extrusionOk="0">
                <a:moveTo>
                  <a:pt x="167" y="257"/>
                </a:moveTo>
                <a:cubicBezTo>
                  <a:pt x="145" y="256"/>
                  <a:pt x="126" y="253"/>
                  <a:pt x="104" y="249"/>
                </a:cubicBezTo>
                <a:cubicBezTo>
                  <a:pt x="161" y="216"/>
                  <a:pt x="230" y="213"/>
                  <a:pt x="296" y="205"/>
                </a:cubicBezTo>
                <a:cubicBezTo>
                  <a:pt x="511" y="178"/>
                  <a:pt x="725" y="173"/>
                  <a:pt x="941" y="180"/>
                </a:cubicBezTo>
                <a:cubicBezTo>
                  <a:pt x="1007" y="182"/>
                  <a:pt x="1067" y="190"/>
                  <a:pt x="1125" y="207"/>
                </a:cubicBezTo>
                <a:cubicBezTo>
                  <a:pt x="1059" y="229"/>
                  <a:pt x="995" y="244"/>
                  <a:pt x="924" y="254"/>
                </a:cubicBezTo>
                <a:cubicBezTo>
                  <a:pt x="765" y="277"/>
                  <a:pt x="604" y="293"/>
                  <a:pt x="443" y="300"/>
                </a:cubicBezTo>
                <a:cubicBezTo>
                  <a:pt x="319" y="306"/>
                  <a:pt x="192" y="312"/>
                  <a:pt x="68" y="305"/>
                </a:cubicBezTo>
                <a:cubicBezTo>
                  <a:pt x="57" y="303"/>
                  <a:pt x="46" y="302"/>
                  <a:pt x="35" y="300"/>
                </a:cubicBezTo>
                <a:cubicBezTo>
                  <a:pt x="128" y="276"/>
                  <a:pt x="222" y="276"/>
                  <a:pt x="318" y="274"/>
                </a:cubicBezTo>
                <a:cubicBezTo>
                  <a:pt x="440" y="271"/>
                  <a:pt x="561" y="267"/>
                  <a:pt x="683" y="276"/>
                </a:cubicBezTo>
                <a:cubicBezTo>
                  <a:pt x="721" y="279"/>
                  <a:pt x="786" y="273"/>
                  <a:pt x="814" y="304"/>
                </a:cubicBezTo>
                <a:cubicBezTo>
                  <a:pt x="813" y="309"/>
                  <a:pt x="811" y="314"/>
                  <a:pt x="810" y="319"/>
                </a:cubicBezTo>
              </a:path>
              <a:path w="6159" h="2324" extrusionOk="0">
                <a:moveTo>
                  <a:pt x="763" y="389"/>
                </a:moveTo>
                <a:cubicBezTo>
                  <a:pt x="756" y="415"/>
                  <a:pt x="750" y="402"/>
                  <a:pt x="746" y="428"/>
                </a:cubicBezTo>
                <a:cubicBezTo>
                  <a:pt x="736" y="499"/>
                  <a:pt x="741" y="566"/>
                  <a:pt x="755" y="636"/>
                </a:cubicBezTo>
                <a:cubicBezTo>
                  <a:pt x="818" y="956"/>
                  <a:pt x="1101" y="1180"/>
                  <a:pt x="1376" y="1320"/>
                </a:cubicBezTo>
                <a:cubicBezTo>
                  <a:pt x="1780" y="1526"/>
                  <a:pt x="2245" y="1584"/>
                  <a:pt x="2688" y="1645"/>
                </a:cubicBezTo>
                <a:cubicBezTo>
                  <a:pt x="2876" y="1671"/>
                  <a:pt x="3060" y="1717"/>
                  <a:pt x="3246" y="1746"/>
                </a:cubicBezTo>
                <a:cubicBezTo>
                  <a:pt x="3258" y="1745"/>
                  <a:pt x="3261" y="1745"/>
                  <a:pt x="3269" y="1744"/>
                </a:cubicBezTo>
                <a:cubicBezTo>
                  <a:pt x="3260" y="1721"/>
                  <a:pt x="3244" y="1701"/>
                  <a:pt x="3237" y="1678"/>
                </a:cubicBezTo>
                <a:cubicBezTo>
                  <a:pt x="3230" y="1655"/>
                  <a:pt x="3228" y="1630"/>
                  <a:pt x="3222" y="1607"/>
                </a:cubicBezTo>
              </a:path>
              <a:path w="6159" h="2324" extrusionOk="0">
                <a:moveTo>
                  <a:pt x="3201" y="1398"/>
                </a:moveTo>
                <a:cubicBezTo>
                  <a:pt x="3239" y="1423"/>
                  <a:pt x="3256" y="1438"/>
                  <a:pt x="3293" y="1464"/>
                </a:cubicBezTo>
                <a:cubicBezTo>
                  <a:pt x="3383" y="1526"/>
                  <a:pt x="3481" y="1574"/>
                  <a:pt x="3572" y="1633"/>
                </a:cubicBezTo>
                <a:cubicBezTo>
                  <a:pt x="3602" y="1653"/>
                  <a:pt x="3661" y="1691"/>
                  <a:pt x="3624" y="1734"/>
                </a:cubicBezTo>
                <a:cubicBezTo>
                  <a:pt x="3584" y="1781"/>
                  <a:pt x="3496" y="1803"/>
                  <a:pt x="3440" y="1821"/>
                </a:cubicBezTo>
                <a:cubicBezTo>
                  <a:pt x="3364" y="1845"/>
                  <a:pt x="3291" y="1853"/>
                  <a:pt x="3212" y="1856"/>
                </a:cubicBezTo>
                <a:cubicBezTo>
                  <a:pt x="3170" y="1858"/>
                  <a:pt x="3166" y="1856"/>
                  <a:pt x="3147" y="1833"/>
                </a:cubicBezTo>
              </a:path>
              <a:path w="6159" h="2324" extrusionOk="0">
                <a:moveTo>
                  <a:pt x="3971" y="1518"/>
                </a:moveTo>
                <a:cubicBezTo>
                  <a:pt x="3975" y="1500"/>
                  <a:pt x="3976" y="1493"/>
                  <a:pt x="3971" y="1481"/>
                </a:cubicBezTo>
                <a:cubicBezTo>
                  <a:pt x="3959" y="1531"/>
                  <a:pt x="3944" y="1578"/>
                  <a:pt x="3928" y="1626"/>
                </a:cubicBezTo>
                <a:cubicBezTo>
                  <a:pt x="3908" y="1685"/>
                  <a:pt x="3888" y="1744"/>
                  <a:pt x="3869" y="1804"/>
                </a:cubicBezTo>
                <a:cubicBezTo>
                  <a:pt x="3859" y="1835"/>
                  <a:pt x="3836" y="1886"/>
                  <a:pt x="3854" y="1919"/>
                </a:cubicBezTo>
                <a:cubicBezTo>
                  <a:pt x="3879" y="1965"/>
                  <a:pt x="3957" y="1973"/>
                  <a:pt x="4001" y="1980"/>
                </a:cubicBezTo>
                <a:cubicBezTo>
                  <a:pt x="4106" y="1997"/>
                  <a:pt x="4214" y="1996"/>
                  <a:pt x="4320" y="2010"/>
                </a:cubicBezTo>
                <a:cubicBezTo>
                  <a:pt x="4362" y="2015"/>
                  <a:pt x="4412" y="2016"/>
                  <a:pt x="4451" y="2035"/>
                </a:cubicBezTo>
                <a:cubicBezTo>
                  <a:pt x="4457" y="2039"/>
                  <a:pt x="4464" y="2043"/>
                  <a:pt x="4470" y="2047"/>
                </a:cubicBezTo>
              </a:path>
              <a:path w="6159" h="2324" extrusionOk="0">
                <a:moveTo>
                  <a:pt x="4521" y="2097"/>
                </a:moveTo>
                <a:cubicBezTo>
                  <a:pt x="4519" y="2065"/>
                  <a:pt x="4520" y="2033"/>
                  <a:pt x="4522" y="2001"/>
                </a:cubicBezTo>
                <a:cubicBezTo>
                  <a:pt x="4525" y="1937"/>
                  <a:pt x="4539" y="1893"/>
                  <a:pt x="4565" y="1834"/>
                </a:cubicBezTo>
                <a:cubicBezTo>
                  <a:pt x="4595" y="1767"/>
                  <a:pt x="4623" y="1685"/>
                  <a:pt x="4674" y="1631"/>
                </a:cubicBezTo>
                <a:cubicBezTo>
                  <a:pt x="4696" y="1608"/>
                  <a:pt x="4734" y="1579"/>
                  <a:pt x="4762" y="1611"/>
                </a:cubicBezTo>
                <a:cubicBezTo>
                  <a:pt x="4798" y="1652"/>
                  <a:pt x="4831" y="1712"/>
                  <a:pt x="4853" y="1762"/>
                </a:cubicBezTo>
                <a:cubicBezTo>
                  <a:pt x="4883" y="1828"/>
                  <a:pt x="4898" y="1900"/>
                  <a:pt x="4933" y="1963"/>
                </a:cubicBezTo>
                <a:cubicBezTo>
                  <a:pt x="4952" y="1997"/>
                  <a:pt x="4973" y="2026"/>
                  <a:pt x="4996" y="2057"/>
                </a:cubicBezTo>
              </a:path>
              <a:path w="6159" h="2324" extrusionOk="0">
                <a:moveTo>
                  <a:pt x="4529" y="1855"/>
                </a:moveTo>
                <a:cubicBezTo>
                  <a:pt x="4533" y="1833"/>
                  <a:pt x="4583" y="1836"/>
                  <a:pt x="4609" y="1834"/>
                </a:cubicBezTo>
                <a:cubicBezTo>
                  <a:pt x="4686" y="1829"/>
                  <a:pt x="4764" y="1831"/>
                  <a:pt x="4841" y="1827"/>
                </a:cubicBezTo>
                <a:cubicBezTo>
                  <a:pt x="4936" y="1822"/>
                  <a:pt x="5029" y="1824"/>
                  <a:pt x="5124" y="1831"/>
                </a:cubicBezTo>
              </a:path>
              <a:path w="6159" h="2324" extrusionOk="0">
                <a:moveTo>
                  <a:pt x="5305" y="1753"/>
                </a:moveTo>
                <a:cubicBezTo>
                  <a:pt x="5331" y="1760"/>
                  <a:pt x="5328" y="1777"/>
                  <a:pt x="5336" y="1801"/>
                </a:cubicBezTo>
                <a:cubicBezTo>
                  <a:pt x="5354" y="1852"/>
                  <a:pt x="5367" y="1901"/>
                  <a:pt x="5369" y="1956"/>
                </a:cubicBezTo>
                <a:cubicBezTo>
                  <a:pt x="5371" y="1999"/>
                  <a:pt x="5378" y="2045"/>
                  <a:pt x="5379" y="2087"/>
                </a:cubicBezTo>
                <a:cubicBezTo>
                  <a:pt x="5380" y="2113"/>
                  <a:pt x="5365" y="2117"/>
                  <a:pt x="5346" y="2114"/>
                </a:cubicBezTo>
              </a:path>
              <a:path w="6159" h="2324" extrusionOk="0">
                <a:moveTo>
                  <a:pt x="4962" y="1742"/>
                </a:moveTo>
                <a:cubicBezTo>
                  <a:pt x="5002" y="1704"/>
                  <a:pt x="5045" y="1683"/>
                  <a:pt x="5102" y="1677"/>
                </a:cubicBezTo>
                <a:cubicBezTo>
                  <a:pt x="5226" y="1663"/>
                  <a:pt x="5371" y="1679"/>
                  <a:pt x="5491" y="1710"/>
                </a:cubicBezTo>
                <a:cubicBezTo>
                  <a:pt x="5541" y="1723"/>
                  <a:pt x="5587" y="1737"/>
                  <a:pt x="5634" y="1757"/>
                </a:cubicBezTo>
              </a:path>
              <a:path w="6159" h="2324" extrusionOk="0">
                <a:moveTo>
                  <a:pt x="6124" y="1807"/>
                </a:moveTo>
                <a:cubicBezTo>
                  <a:pt x="6069" y="1731"/>
                  <a:pt x="6010" y="1744"/>
                  <a:pt x="5903" y="1748"/>
                </a:cubicBezTo>
                <a:cubicBezTo>
                  <a:pt x="5851" y="1750"/>
                  <a:pt x="5788" y="1754"/>
                  <a:pt x="5742" y="1782"/>
                </a:cubicBezTo>
                <a:cubicBezTo>
                  <a:pt x="5717" y="1797"/>
                  <a:pt x="5670" y="1846"/>
                  <a:pt x="5694" y="1878"/>
                </a:cubicBezTo>
                <a:cubicBezTo>
                  <a:pt x="5737" y="1937"/>
                  <a:pt x="5788" y="1930"/>
                  <a:pt x="5806" y="1978"/>
                </a:cubicBezTo>
                <a:cubicBezTo>
                  <a:pt x="5753" y="2001"/>
                  <a:pt x="5699" y="2021"/>
                  <a:pt x="5649" y="2050"/>
                </a:cubicBezTo>
                <a:cubicBezTo>
                  <a:pt x="5619" y="2067"/>
                  <a:pt x="5541" y="2118"/>
                  <a:pt x="5542" y="2161"/>
                </a:cubicBezTo>
                <a:cubicBezTo>
                  <a:pt x="5543" y="2246"/>
                  <a:pt x="5686" y="2276"/>
                  <a:pt x="5746" y="2290"/>
                </a:cubicBezTo>
                <a:cubicBezTo>
                  <a:pt x="5835" y="2310"/>
                  <a:pt x="5928" y="2318"/>
                  <a:pt x="6019" y="2322"/>
                </a:cubicBezTo>
                <a:cubicBezTo>
                  <a:pt x="6092" y="2323"/>
                  <a:pt x="6112" y="2323"/>
                  <a:pt x="6158" y="2321"/>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972" name="Comment 13"/>
          <p:cNvSpPr>
            <a:spLocks noRot="1" noChangeAspect="1" noEditPoints="1" noChangeArrowheads="1" noChangeShapeType="1" noTextEdit="1"/>
          </p:cNvSpPr>
          <p:nvPr/>
        </p:nvSpPr>
        <p:spPr bwMode="auto">
          <a:xfrm>
            <a:off x="1700213" y="3584575"/>
            <a:ext cx="4130675" cy="1104900"/>
          </a:xfrm>
          <a:custGeom>
            <a:avLst/>
            <a:gdLst>
              <a:gd name="T0" fmla="*/ 2147483647 w 11473"/>
              <a:gd name="T1" fmla="*/ 2147483647 h 3069"/>
              <a:gd name="T2" fmla="*/ 2147483647 w 11473"/>
              <a:gd name="T3" fmla="*/ 2147483647 h 3069"/>
              <a:gd name="T4" fmla="*/ 2147483647 w 11473"/>
              <a:gd name="T5" fmla="*/ 2147483647 h 3069"/>
              <a:gd name="T6" fmla="*/ 2147483647 w 11473"/>
              <a:gd name="T7" fmla="*/ 2147483647 h 3069"/>
              <a:gd name="T8" fmla="*/ 2147483647 w 11473"/>
              <a:gd name="T9" fmla="*/ 2147483647 h 3069"/>
              <a:gd name="T10" fmla="*/ 2147483647 w 11473"/>
              <a:gd name="T11" fmla="*/ 2147483647 h 3069"/>
              <a:gd name="T12" fmla="*/ 2147483647 w 11473"/>
              <a:gd name="T13" fmla="*/ 2147483647 h 3069"/>
              <a:gd name="T14" fmla="*/ 2147483647 w 11473"/>
              <a:gd name="T15" fmla="*/ 2147483647 h 3069"/>
              <a:gd name="T16" fmla="*/ 2147483647 w 11473"/>
              <a:gd name="T17" fmla="*/ 2147483647 h 3069"/>
              <a:gd name="T18" fmla="*/ 2147483647 w 11473"/>
              <a:gd name="T19" fmla="*/ 2147483647 h 3069"/>
              <a:gd name="T20" fmla="*/ 2147483647 w 11473"/>
              <a:gd name="T21" fmla="*/ 2147483647 h 3069"/>
              <a:gd name="T22" fmla="*/ 2147483647 w 11473"/>
              <a:gd name="T23" fmla="*/ 2147483647 h 3069"/>
              <a:gd name="T24" fmla="*/ 2147483647 w 11473"/>
              <a:gd name="T25" fmla="*/ 2147483647 h 3069"/>
              <a:gd name="T26" fmla="*/ 2147483647 w 11473"/>
              <a:gd name="T27" fmla="*/ 2147483647 h 3069"/>
              <a:gd name="T28" fmla="*/ 2147483647 w 11473"/>
              <a:gd name="T29" fmla="*/ 2147483647 h 3069"/>
              <a:gd name="T30" fmla="*/ 2147483647 w 11473"/>
              <a:gd name="T31" fmla="*/ 2147483647 h 3069"/>
              <a:gd name="T32" fmla="*/ 0 w 11473"/>
              <a:gd name="T33" fmla="*/ 2147483647 h 30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473"/>
              <a:gd name="T52" fmla="*/ 0 h 3069"/>
              <a:gd name="T53" fmla="*/ 11473 w 11473"/>
              <a:gd name="T54" fmla="*/ 3069 h 30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473" h="3069" extrusionOk="0">
                <a:moveTo>
                  <a:pt x="11293" y="517"/>
                </a:moveTo>
                <a:cubicBezTo>
                  <a:pt x="11270" y="518"/>
                  <a:pt x="11265" y="517"/>
                  <a:pt x="11251" y="521"/>
                </a:cubicBezTo>
                <a:cubicBezTo>
                  <a:pt x="11272" y="511"/>
                  <a:pt x="11285" y="508"/>
                  <a:pt x="11309" y="508"/>
                </a:cubicBezTo>
                <a:cubicBezTo>
                  <a:pt x="11339" y="508"/>
                  <a:pt x="11368" y="507"/>
                  <a:pt x="11398" y="508"/>
                </a:cubicBezTo>
                <a:cubicBezTo>
                  <a:pt x="11419" y="509"/>
                  <a:pt x="11442" y="506"/>
                  <a:pt x="11462" y="506"/>
                </a:cubicBezTo>
                <a:cubicBezTo>
                  <a:pt x="11465" y="507"/>
                  <a:pt x="11469" y="507"/>
                  <a:pt x="11472" y="508"/>
                </a:cubicBezTo>
                <a:cubicBezTo>
                  <a:pt x="11443" y="497"/>
                  <a:pt x="11418" y="498"/>
                  <a:pt x="11387" y="498"/>
                </a:cubicBezTo>
                <a:cubicBezTo>
                  <a:pt x="11339" y="497"/>
                  <a:pt x="11292" y="500"/>
                  <a:pt x="11244" y="503"/>
                </a:cubicBezTo>
                <a:cubicBezTo>
                  <a:pt x="11219" y="505"/>
                  <a:pt x="11163" y="538"/>
                  <a:pt x="11169" y="513"/>
                </a:cubicBezTo>
                <a:cubicBezTo>
                  <a:pt x="11172" y="502"/>
                  <a:pt x="11204" y="494"/>
                  <a:pt x="11211" y="491"/>
                </a:cubicBezTo>
              </a:path>
              <a:path w="11473" h="3069" extrusionOk="0">
                <a:moveTo>
                  <a:pt x="10500" y="9"/>
                </a:moveTo>
                <a:cubicBezTo>
                  <a:pt x="10494" y="10"/>
                  <a:pt x="10477" y="9"/>
                  <a:pt x="10461" y="11"/>
                </a:cubicBezTo>
                <a:cubicBezTo>
                  <a:pt x="10296" y="33"/>
                  <a:pt x="10130" y="66"/>
                  <a:pt x="9966" y="100"/>
                </a:cubicBezTo>
                <a:cubicBezTo>
                  <a:pt x="8723" y="361"/>
                  <a:pt x="7522" y="833"/>
                  <a:pt x="6454" y="1522"/>
                </a:cubicBezTo>
                <a:cubicBezTo>
                  <a:pt x="5867" y="1901"/>
                  <a:pt x="5312" y="2260"/>
                  <a:pt x="4624" y="2430"/>
                </a:cubicBezTo>
                <a:cubicBezTo>
                  <a:pt x="3666" y="2668"/>
                  <a:pt x="2650" y="2685"/>
                  <a:pt x="1676" y="2844"/>
                </a:cubicBezTo>
                <a:cubicBezTo>
                  <a:pt x="1122" y="2935"/>
                  <a:pt x="554" y="3025"/>
                  <a:pt x="0" y="3056"/>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973" name="Comment 14"/>
          <p:cNvSpPr>
            <a:spLocks noRot="1" noChangeAspect="1" noEditPoints="1" noChangeArrowheads="1" noChangeShapeType="1" noTextEdit="1"/>
          </p:cNvSpPr>
          <p:nvPr/>
        </p:nvSpPr>
        <p:spPr bwMode="auto">
          <a:xfrm>
            <a:off x="360363" y="4402138"/>
            <a:ext cx="976312" cy="433387"/>
          </a:xfrm>
          <a:custGeom>
            <a:avLst/>
            <a:gdLst>
              <a:gd name="T0" fmla="*/ 2147483647 w 2714"/>
              <a:gd name="T1" fmla="*/ 2147483647 h 1203"/>
              <a:gd name="T2" fmla="*/ 2147483647 w 2714"/>
              <a:gd name="T3" fmla="*/ 2147483647 h 1203"/>
              <a:gd name="T4" fmla="*/ 2147483647 w 2714"/>
              <a:gd name="T5" fmla="*/ 2147483647 h 1203"/>
              <a:gd name="T6" fmla="*/ 2147483647 w 2714"/>
              <a:gd name="T7" fmla="*/ 2147483647 h 1203"/>
              <a:gd name="T8" fmla="*/ 2147483647 w 2714"/>
              <a:gd name="T9" fmla="*/ 2147483647 h 1203"/>
              <a:gd name="T10" fmla="*/ 2147483647 w 2714"/>
              <a:gd name="T11" fmla="*/ 2147483647 h 1203"/>
              <a:gd name="T12" fmla="*/ 2147483647 w 2714"/>
              <a:gd name="T13" fmla="*/ 2147483647 h 1203"/>
              <a:gd name="T14" fmla="*/ 2147483647 w 2714"/>
              <a:gd name="T15" fmla="*/ 2147483647 h 1203"/>
              <a:gd name="T16" fmla="*/ 2147483647 w 2714"/>
              <a:gd name="T17" fmla="*/ 2147483647 h 1203"/>
              <a:gd name="T18" fmla="*/ 2147483647 w 2714"/>
              <a:gd name="T19" fmla="*/ 2147483647 h 1203"/>
              <a:gd name="T20" fmla="*/ 2147483647 w 2714"/>
              <a:gd name="T21" fmla="*/ 2147483647 h 1203"/>
              <a:gd name="T22" fmla="*/ 2147483647 w 2714"/>
              <a:gd name="T23" fmla="*/ 2147483647 h 1203"/>
              <a:gd name="T24" fmla="*/ 2147483647 w 2714"/>
              <a:gd name="T25" fmla="*/ 2147483647 h 1203"/>
              <a:gd name="T26" fmla="*/ 2147483647 w 2714"/>
              <a:gd name="T27" fmla="*/ 2147483647 h 1203"/>
              <a:gd name="T28" fmla="*/ 2147483647 w 2714"/>
              <a:gd name="T29" fmla="*/ 2147483647 h 1203"/>
              <a:gd name="T30" fmla="*/ 2147483647 w 2714"/>
              <a:gd name="T31" fmla="*/ 2147483647 h 1203"/>
              <a:gd name="T32" fmla="*/ 2147483647 w 2714"/>
              <a:gd name="T33" fmla="*/ 2147483647 h 1203"/>
              <a:gd name="T34" fmla="*/ 2147483647 w 2714"/>
              <a:gd name="T35" fmla="*/ 2147483647 h 1203"/>
              <a:gd name="T36" fmla="*/ 2147483647 w 2714"/>
              <a:gd name="T37" fmla="*/ 2147483647 h 1203"/>
              <a:gd name="T38" fmla="*/ 2147483647 w 2714"/>
              <a:gd name="T39" fmla="*/ 2147483647 h 1203"/>
              <a:gd name="T40" fmla="*/ 2147483647 w 2714"/>
              <a:gd name="T41" fmla="*/ 2147483647 h 1203"/>
              <a:gd name="T42" fmla="*/ 2147483647 w 2714"/>
              <a:gd name="T43" fmla="*/ 2147483647 h 1203"/>
              <a:gd name="T44" fmla="*/ 2147483647 w 2714"/>
              <a:gd name="T45" fmla="*/ 2147483647 h 1203"/>
              <a:gd name="T46" fmla="*/ 2147483647 w 2714"/>
              <a:gd name="T47" fmla="*/ 2147483647 h 1203"/>
              <a:gd name="T48" fmla="*/ 2147483647 w 2714"/>
              <a:gd name="T49" fmla="*/ 2147483647 h 1203"/>
              <a:gd name="T50" fmla="*/ 2147483647 w 2714"/>
              <a:gd name="T51" fmla="*/ 2147483647 h 1203"/>
              <a:gd name="T52" fmla="*/ 2147483647 w 2714"/>
              <a:gd name="T53" fmla="*/ 2147483647 h 1203"/>
              <a:gd name="T54" fmla="*/ 2147483647 w 2714"/>
              <a:gd name="T55" fmla="*/ 2147483647 h 1203"/>
              <a:gd name="T56" fmla="*/ 2147483647 w 2714"/>
              <a:gd name="T57" fmla="*/ 2147483647 h 1203"/>
              <a:gd name="T58" fmla="*/ 2147483647 w 2714"/>
              <a:gd name="T59" fmla="*/ 2147483647 h 1203"/>
              <a:gd name="T60" fmla="*/ 2147483647 w 2714"/>
              <a:gd name="T61" fmla="*/ 2147483647 h 1203"/>
              <a:gd name="T62" fmla="*/ 2147483647 w 2714"/>
              <a:gd name="T63" fmla="*/ 2147483647 h 1203"/>
              <a:gd name="T64" fmla="*/ 2147483647 w 2714"/>
              <a:gd name="T65" fmla="*/ 2147483647 h 1203"/>
              <a:gd name="T66" fmla="*/ 2147483647 w 2714"/>
              <a:gd name="T67" fmla="*/ 2147483647 h 1203"/>
              <a:gd name="T68" fmla="*/ 2147483647 w 2714"/>
              <a:gd name="T69" fmla="*/ 2147483647 h 1203"/>
              <a:gd name="T70" fmla="*/ 2147483647 w 2714"/>
              <a:gd name="T71" fmla="*/ 2147483647 h 1203"/>
              <a:gd name="T72" fmla="*/ 2147483647 w 2714"/>
              <a:gd name="T73" fmla="*/ 2147483647 h 1203"/>
              <a:gd name="T74" fmla="*/ 2147483647 w 2714"/>
              <a:gd name="T75" fmla="*/ 2147483647 h 1203"/>
              <a:gd name="T76" fmla="*/ 2147483647 w 2714"/>
              <a:gd name="T77" fmla="*/ 2147483647 h 1203"/>
              <a:gd name="T78" fmla="*/ 2147483647 w 2714"/>
              <a:gd name="T79" fmla="*/ 2147483647 h 1203"/>
              <a:gd name="T80" fmla="*/ 2147483647 w 2714"/>
              <a:gd name="T81" fmla="*/ 2147483647 h 1203"/>
              <a:gd name="T82" fmla="*/ 2147483647 w 2714"/>
              <a:gd name="T83" fmla="*/ 2147483647 h 1203"/>
              <a:gd name="T84" fmla="*/ 2147483647 w 2714"/>
              <a:gd name="T85" fmla="*/ 2147483647 h 1203"/>
              <a:gd name="T86" fmla="*/ 2147483647 w 2714"/>
              <a:gd name="T87" fmla="*/ 2147483647 h 1203"/>
              <a:gd name="T88" fmla="*/ 2147483647 w 2714"/>
              <a:gd name="T89" fmla="*/ 2147483647 h 1203"/>
              <a:gd name="T90" fmla="*/ 2147483647 w 2714"/>
              <a:gd name="T91" fmla="*/ 2147483647 h 1203"/>
              <a:gd name="T92" fmla="*/ 2147483647 w 2714"/>
              <a:gd name="T93" fmla="*/ 2147483647 h 1203"/>
              <a:gd name="T94" fmla="*/ 2147483647 w 2714"/>
              <a:gd name="T95" fmla="*/ 2147483647 h 1203"/>
              <a:gd name="T96" fmla="*/ 2147483647 w 2714"/>
              <a:gd name="T97" fmla="*/ 2147483647 h 1203"/>
              <a:gd name="T98" fmla="*/ 2147483647 w 2714"/>
              <a:gd name="T99" fmla="*/ 2147483647 h 1203"/>
              <a:gd name="T100" fmla="*/ 2147483647 w 2714"/>
              <a:gd name="T101" fmla="*/ 2147483647 h 1203"/>
              <a:gd name="T102" fmla="*/ 2147483647 w 2714"/>
              <a:gd name="T103" fmla="*/ 2147483647 h 1203"/>
              <a:gd name="T104" fmla="*/ 2147483647 w 2714"/>
              <a:gd name="T105" fmla="*/ 2147483647 h 1203"/>
              <a:gd name="T106" fmla="*/ 2147483647 w 2714"/>
              <a:gd name="T107" fmla="*/ 2147483647 h 1203"/>
              <a:gd name="T108" fmla="*/ 2147483647 w 2714"/>
              <a:gd name="T109" fmla="*/ 2147483647 h 1203"/>
              <a:gd name="T110" fmla="*/ 2147483647 w 2714"/>
              <a:gd name="T111" fmla="*/ 2147483647 h 1203"/>
              <a:gd name="T112" fmla="*/ 2147483647 w 2714"/>
              <a:gd name="T113" fmla="*/ 2147483647 h 1203"/>
              <a:gd name="T114" fmla="*/ 2147483647 w 2714"/>
              <a:gd name="T115" fmla="*/ 0 h 1203"/>
              <a:gd name="T116" fmla="*/ 2147483647 w 2714"/>
              <a:gd name="T117" fmla="*/ 2147483647 h 1203"/>
              <a:gd name="T118" fmla="*/ 2147483647 w 2714"/>
              <a:gd name="T119" fmla="*/ 2147483647 h 1203"/>
              <a:gd name="T120" fmla="*/ 2147483647 w 2714"/>
              <a:gd name="T121" fmla="*/ 2147483647 h 1203"/>
              <a:gd name="T122" fmla="*/ 2147483647 w 2714"/>
              <a:gd name="T123" fmla="*/ 2147483647 h 12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714"/>
              <a:gd name="T187" fmla="*/ 0 h 1203"/>
              <a:gd name="T188" fmla="*/ 2714 w 2714"/>
              <a:gd name="T189" fmla="*/ 1203 h 120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714" h="1203" extrusionOk="0">
                <a:moveTo>
                  <a:pt x="657" y="439"/>
                </a:moveTo>
                <a:cubicBezTo>
                  <a:pt x="642" y="415"/>
                  <a:pt x="627" y="386"/>
                  <a:pt x="605" y="367"/>
                </a:cubicBezTo>
                <a:cubicBezTo>
                  <a:pt x="584" y="348"/>
                  <a:pt x="558" y="341"/>
                  <a:pt x="529" y="343"/>
                </a:cubicBezTo>
                <a:cubicBezTo>
                  <a:pt x="446" y="350"/>
                  <a:pt x="355" y="404"/>
                  <a:pt x="287" y="444"/>
                </a:cubicBezTo>
                <a:cubicBezTo>
                  <a:pt x="190" y="501"/>
                  <a:pt x="101" y="574"/>
                  <a:pt x="36" y="667"/>
                </a:cubicBezTo>
                <a:cubicBezTo>
                  <a:pt x="2" y="733"/>
                  <a:pt x="-12" y="753"/>
                  <a:pt x="24" y="799"/>
                </a:cubicBezTo>
                <a:cubicBezTo>
                  <a:pt x="69" y="805"/>
                  <a:pt x="102" y="810"/>
                  <a:pt x="148" y="800"/>
                </a:cubicBezTo>
                <a:cubicBezTo>
                  <a:pt x="194" y="790"/>
                  <a:pt x="235" y="770"/>
                  <a:pt x="278" y="751"/>
                </a:cubicBezTo>
                <a:cubicBezTo>
                  <a:pt x="210" y="833"/>
                  <a:pt x="132" y="915"/>
                  <a:pt x="75" y="1008"/>
                </a:cubicBezTo>
                <a:cubicBezTo>
                  <a:pt x="25" y="1090"/>
                  <a:pt x="22" y="1128"/>
                  <a:pt x="99" y="1171"/>
                </a:cubicBezTo>
                <a:cubicBezTo>
                  <a:pt x="147" y="1198"/>
                  <a:pt x="227" y="1198"/>
                  <a:pt x="280" y="1201"/>
                </a:cubicBezTo>
                <a:cubicBezTo>
                  <a:pt x="349" y="1204"/>
                  <a:pt x="417" y="1192"/>
                  <a:pt x="482" y="1168"/>
                </a:cubicBezTo>
                <a:cubicBezTo>
                  <a:pt x="552" y="1142"/>
                  <a:pt x="595" y="1098"/>
                  <a:pt x="640" y="1041"/>
                </a:cubicBezTo>
                <a:cubicBezTo>
                  <a:pt x="704" y="961"/>
                  <a:pt x="744" y="865"/>
                  <a:pt x="758" y="763"/>
                </a:cubicBezTo>
                <a:cubicBezTo>
                  <a:pt x="764" y="723"/>
                  <a:pt x="757" y="704"/>
                  <a:pt x="750" y="668"/>
                </a:cubicBezTo>
                <a:cubicBezTo>
                  <a:pt x="736" y="701"/>
                  <a:pt x="725" y="730"/>
                  <a:pt x="721" y="767"/>
                </a:cubicBezTo>
                <a:cubicBezTo>
                  <a:pt x="715" y="828"/>
                  <a:pt x="717" y="892"/>
                  <a:pt x="721" y="953"/>
                </a:cubicBezTo>
                <a:cubicBezTo>
                  <a:pt x="724" y="990"/>
                  <a:pt x="730" y="1022"/>
                  <a:pt x="740" y="1057"/>
                </a:cubicBezTo>
                <a:cubicBezTo>
                  <a:pt x="752" y="1008"/>
                  <a:pt x="758" y="962"/>
                  <a:pt x="761" y="910"/>
                </a:cubicBezTo>
                <a:cubicBezTo>
                  <a:pt x="768" y="804"/>
                  <a:pt x="774" y="698"/>
                  <a:pt x="784" y="592"/>
                </a:cubicBezTo>
                <a:cubicBezTo>
                  <a:pt x="792" y="503"/>
                  <a:pt x="804" y="424"/>
                  <a:pt x="837" y="348"/>
                </a:cubicBezTo>
                <a:cubicBezTo>
                  <a:pt x="872" y="383"/>
                  <a:pt x="891" y="411"/>
                  <a:pt x="914" y="462"/>
                </a:cubicBezTo>
                <a:cubicBezTo>
                  <a:pt x="954" y="553"/>
                  <a:pt x="993" y="645"/>
                  <a:pt x="1041" y="733"/>
                </a:cubicBezTo>
                <a:cubicBezTo>
                  <a:pt x="1074" y="794"/>
                  <a:pt x="1127" y="859"/>
                  <a:pt x="1122" y="883"/>
                </a:cubicBezTo>
              </a:path>
              <a:path w="2714" h="1203" extrusionOk="0">
                <a:moveTo>
                  <a:pt x="626" y="706"/>
                </a:moveTo>
                <a:cubicBezTo>
                  <a:pt x="652" y="678"/>
                  <a:pt x="617" y="677"/>
                  <a:pt x="690" y="678"/>
                </a:cubicBezTo>
                <a:cubicBezTo>
                  <a:pt x="755" y="679"/>
                  <a:pt x="818" y="687"/>
                  <a:pt x="884" y="681"/>
                </a:cubicBezTo>
                <a:cubicBezTo>
                  <a:pt x="961" y="674"/>
                  <a:pt x="1035" y="656"/>
                  <a:pt x="1107" y="627"/>
                </a:cubicBezTo>
                <a:cubicBezTo>
                  <a:pt x="1129" y="618"/>
                  <a:pt x="1147" y="607"/>
                  <a:pt x="1167" y="596"/>
                </a:cubicBezTo>
                <a:cubicBezTo>
                  <a:pt x="1167" y="639"/>
                  <a:pt x="1155" y="674"/>
                  <a:pt x="1143" y="716"/>
                </a:cubicBezTo>
                <a:cubicBezTo>
                  <a:pt x="1132" y="757"/>
                  <a:pt x="1124" y="797"/>
                  <a:pt x="1117" y="839"/>
                </a:cubicBezTo>
                <a:cubicBezTo>
                  <a:pt x="1121" y="813"/>
                  <a:pt x="1122" y="813"/>
                  <a:pt x="1126" y="787"/>
                </a:cubicBezTo>
                <a:cubicBezTo>
                  <a:pt x="1139" y="705"/>
                  <a:pt x="1144" y="622"/>
                  <a:pt x="1155" y="540"/>
                </a:cubicBezTo>
                <a:cubicBezTo>
                  <a:pt x="1170" y="425"/>
                  <a:pt x="1197" y="300"/>
                  <a:pt x="1242" y="192"/>
                </a:cubicBezTo>
                <a:cubicBezTo>
                  <a:pt x="1261" y="147"/>
                  <a:pt x="1270" y="152"/>
                  <a:pt x="1297" y="127"/>
                </a:cubicBezTo>
                <a:cubicBezTo>
                  <a:pt x="1318" y="159"/>
                  <a:pt x="1330" y="170"/>
                  <a:pt x="1320" y="216"/>
                </a:cubicBezTo>
                <a:cubicBezTo>
                  <a:pt x="1308" y="270"/>
                  <a:pt x="1276" y="323"/>
                  <a:pt x="1242" y="366"/>
                </a:cubicBezTo>
                <a:cubicBezTo>
                  <a:pt x="1216" y="399"/>
                  <a:pt x="1153" y="433"/>
                  <a:pt x="1145" y="476"/>
                </a:cubicBezTo>
                <a:cubicBezTo>
                  <a:pt x="1137" y="522"/>
                  <a:pt x="1152" y="542"/>
                  <a:pt x="1191" y="575"/>
                </a:cubicBezTo>
                <a:cubicBezTo>
                  <a:pt x="1263" y="635"/>
                  <a:pt x="1360" y="670"/>
                  <a:pt x="1450" y="694"/>
                </a:cubicBezTo>
                <a:cubicBezTo>
                  <a:pt x="1494" y="706"/>
                  <a:pt x="1571" y="733"/>
                  <a:pt x="1618" y="718"/>
                </a:cubicBezTo>
                <a:cubicBezTo>
                  <a:pt x="1662" y="704"/>
                  <a:pt x="1643" y="694"/>
                  <a:pt x="1656" y="659"/>
                </a:cubicBezTo>
              </a:path>
              <a:path w="2714" h="1203" extrusionOk="0">
                <a:moveTo>
                  <a:pt x="1679" y="293"/>
                </a:moveTo>
                <a:cubicBezTo>
                  <a:pt x="1681" y="274"/>
                  <a:pt x="1680" y="270"/>
                  <a:pt x="1688" y="261"/>
                </a:cubicBezTo>
                <a:cubicBezTo>
                  <a:pt x="1689" y="310"/>
                  <a:pt x="1692" y="359"/>
                  <a:pt x="1698" y="408"/>
                </a:cubicBezTo>
                <a:cubicBezTo>
                  <a:pt x="1708" y="491"/>
                  <a:pt x="1707" y="573"/>
                  <a:pt x="1713" y="656"/>
                </a:cubicBezTo>
                <a:cubicBezTo>
                  <a:pt x="1717" y="708"/>
                  <a:pt x="1722" y="764"/>
                  <a:pt x="1736" y="815"/>
                </a:cubicBezTo>
                <a:cubicBezTo>
                  <a:pt x="1745" y="848"/>
                  <a:pt x="1769" y="840"/>
                  <a:pt x="1796" y="830"/>
                </a:cubicBezTo>
                <a:cubicBezTo>
                  <a:pt x="1847" y="812"/>
                  <a:pt x="1895" y="787"/>
                  <a:pt x="1947" y="770"/>
                </a:cubicBezTo>
                <a:cubicBezTo>
                  <a:pt x="2006" y="750"/>
                  <a:pt x="2064" y="743"/>
                  <a:pt x="2126" y="741"/>
                </a:cubicBezTo>
                <a:cubicBezTo>
                  <a:pt x="2153" y="740"/>
                  <a:pt x="2203" y="758"/>
                  <a:pt x="2229" y="747"/>
                </a:cubicBezTo>
                <a:cubicBezTo>
                  <a:pt x="2250" y="738"/>
                  <a:pt x="2237" y="737"/>
                  <a:pt x="2249" y="721"/>
                </a:cubicBezTo>
              </a:path>
              <a:path w="2714" h="1203" extrusionOk="0">
                <a:moveTo>
                  <a:pt x="2146" y="194"/>
                </a:moveTo>
                <a:cubicBezTo>
                  <a:pt x="2177" y="210"/>
                  <a:pt x="2198" y="235"/>
                  <a:pt x="2225" y="257"/>
                </a:cubicBezTo>
                <a:cubicBezTo>
                  <a:pt x="2277" y="300"/>
                  <a:pt x="2336" y="338"/>
                  <a:pt x="2398" y="365"/>
                </a:cubicBezTo>
                <a:cubicBezTo>
                  <a:pt x="2445" y="385"/>
                  <a:pt x="2517" y="413"/>
                  <a:pt x="2569" y="399"/>
                </a:cubicBezTo>
                <a:cubicBezTo>
                  <a:pt x="2608" y="388"/>
                  <a:pt x="2620" y="365"/>
                  <a:pt x="2640" y="335"/>
                </a:cubicBezTo>
              </a:path>
              <a:path w="2714" h="1203" extrusionOk="0">
                <a:moveTo>
                  <a:pt x="2710" y="0"/>
                </a:moveTo>
                <a:cubicBezTo>
                  <a:pt x="2715" y="69"/>
                  <a:pt x="2713" y="138"/>
                  <a:pt x="2708" y="207"/>
                </a:cubicBezTo>
                <a:cubicBezTo>
                  <a:pt x="2699" y="335"/>
                  <a:pt x="2692" y="464"/>
                  <a:pt x="2680" y="592"/>
                </a:cubicBezTo>
                <a:cubicBezTo>
                  <a:pt x="2671" y="687"/>
                  <a:pt x="2659" y="783"/>
                  <a:pt x="2655" y="879"/>
                </a:cubicBezTo>
                <a:cubicBezTo>
                  <a:pt x="2653" y="932"/>
                  <a:pt x="2643" y="976"/>
                  <a:pt x="2628" y="1024"/>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974" name="Comment 15"/>
          <p:cNvSpPr>
            <a:spLocks noRot="1" noChangeAspect="1" noEditPoints="1" noChangeArrowheads="1" noChangeShapeType="1" noTextEdit="1"/>
          </p:cNvSpPr>
          <p:nvPr/>
        </p:nvSpPr>
        <p:spPr bwMode="auto">
          <a:xfrm>
            <a:off x="1743075" y="4503738"/>
            <a:ext cx="228600" cy="292100"/>
          </a:xfrm>
          <a:custGeom>
            <a:avLst/>
            <a:gdLst>
              <a:gd name="T0" fmla="*/ 2147483647 w 635"/>
              <a:gd name="T1" fmla="*/ 2147483647 h 810"/>
              <a:gd name="T2" fmla="*/ 2147483647 w 635"/>
              <a:gd name="T3" fmla="*/ 2147483647 h 810"/>
              <a:gd name="T4" fmla="*/ 2147483647 w 635"/>
              <a:gd name="T5" fmla="*/ 2147483647 h 810"/>
              <a:gd name="T6" fmla="*/ 2147483647 w 635"/>
              <a:gd name="T7" fmla="*/ 2147483647 h 810"/>
              <a:gd name="T8" fmla="*/ 2147483647 w 635"/>
              <a:gd name="T9" fmla="*/ 2147483647 h 810"/>
              <a:gd name="T10" fmla="*/ 2147483647 w 635"/>
              <a:gd name="T11" fmla="*/ 2147483647 h 810"/>
              <a:gd name="T12" fmla="*/ 2147483647 w 635"/>
              <a:gd name="T13" fmla="*/ 2147483647 h 810"/>
              <a:gd name="T14" fmla="*/ 2147483647 w 635"/>
              <a:gd name="T15" fmla="*/ 2147483647 h 810"/>
              <a:gd name="T16" fmla="*/ 2147483647 w 635"/>
              <a:gd name="T17" fmla="*/ 2147483647 h 8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5"/>
              <a:gd name="T28" fmla="*/ 0 h 810"/>
              <a:gd name="T29" fmla="*/ 635 w 635"/>
              <a:gd name="T30" fmla="*/ 810 h 8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5" h="810" extrusionOk="0">
                <a:moveTo>
                  <a:pt x="589" y="4"/>
                </a:moveTo>
                <a:cubicBezTo>
                  <a:pt x="552" y="3"/>
                  <a:pt x="516" y="3"/>
                  <a:pt x="479" y="17"/>
                </a:cubicBezTo>
                <a:cubicBezTo>
                  <a:pt x="429" y="35"/>
                  <a:pt x="381" y="65"/>
                  <a:pt x="338" y="96"/>
                </a:cubicBezTo>
                <a:cubicBezTo>
                  <a:pt x="277" y="141"/>
                  <a:pt x="215" y="188"/>
                  <a:pt x="158" y="238"/>
                </a:cubicBezTo>
                <a:cubicBezTo>
                  <a:pt x="89" y="299"/>
                  <a:pt x="24" y="372"/>
                  <a:pt x="4" y="464"/>
                </a:cubicBezTo>
                <a:cubicBezTo>
                  <a:pt x="-21" y="580"/>
                  <a:pt x="56" y="694"/>
                  <a:pt x="150" y="752"/>
                </a:cubicBezTo>
                <a:cubicBezTo>
                  <a:pt x="206" y="787"/>
                  <a:pt x="270" y="805"/>
                  <a:pt x="335" y="809"/>
                </a:cubicBezTo>
                <a:cubicBezTo>
                  <a:pt x="396" y="813"/>
                  <a:pt x="457" y="803"/>
                  <a:pt x="517" y="797"/>
                </a:cubicBezTo>
                <a:cubicBezTo>
                  <a:pt x="557" y="793"/>
                  <a:pt x="595" y="783"/>
                  <a:pt x="634" y="775"/>
                </a:cubicBezTo>
              </a:path>
            </a:pathLst>
          </a:custGeom>
          <a:noFill/>
          <a:ln w="19050" cap="rnd">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46962169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itle 3"/>
          <p:cNvSpPr>
            <a:spLocks noGrp="1"/>
          </p:cNvSpPr>
          <p:nvPr>
            <p:ph type="ctrTitle"/>
          </p:nvPr>
        </p:nvSpPr>
        <p:spPr/>
        <p:txBody>
          <a:bodyPr/>
          <a:lstStyle/>
          <a:p>
            <a:r>
              <a:rPr lang="en-US">
                <a:latin typeface="Arial" charset="0"/>
                <a:ea typeface="ＭＳ Ｐゴシック" charset="0"/>
                <a:cs typeface="ＭＳ Ｐゴシック" charset="0"/>
              </a:rPr>
              <a:t>Unsupervised Mining</a:t>
            </a:r>
          </a:p>
        </p:txBody>
      </p:sp>
      <p:sp>
        <p:nvSpPr>
          <p:cNvPr id="169986" name="Subtitle 4"/>
          <p:cNvSpPr>
            <a:spLocks noGrp="1"/>
          </p:cNvSpPr>
          <p:nvPr>
            <p:ph type="subTitle" idx="1"/>
          </p:nvPr>
        </p:nvSpPr>
        <p:spPr/>
        <p:txBody>
          <a:bodyPr/>
          <a:lstStyle/>
          <a:p>
            <a:r>
              <a:rPr lang="en-US">
                <a:latin typeface="Arial" charset="0"/>
                <a:ea typeface="ＭＳ Ｐゴシック" charset="0"/>
                <a:cs typeface="ＭＳ Ｐゴシック" charset="0"/>
              </a:rPr>
              <a:t>Weighted Gene Co-Expression Network</a:t>
            </a:r>
          </a:p>
        </p:txBody>
      </p:sp>
    </p:spTree>
    <p:extLst>
      <p:ext uri="{BB962C8B-B14F-4D97-AF65-F5344CB8AC3E}">
        <p14:creationId xmlns:p14="http://schemas.microsoft.com/office/powerpoint/2010/main" val="27206084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0" y="2378075"/>
            <a:ext cx="9144000" cy="1828800"/>
          </a:xfrm>
          <a:prstGeom prst="rect">
            <a:avLst/>
          </a:prstGeom>
          <a:solidFill>
            <a:srgbClr val="2300DC"/>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5pPr>
            <a:lvl6pPr fontAlgn="base">
              <a:lnSpc>
                <a:spcPts val="4225"/>
              </a:lnSpc>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6pPr>
            <a:lvl7pPr fontAlgn="base">
              <a:lnSpc>
                <a:spcPts val="4225"/>
              </a:lnSpc>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7pPr>
            <a:lvl8pPr fontAlgn="base">
              <a:lnSpc>
                <a:spcPts val="4225"/>
              </a:lnSpc>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8pPr>
            <a:lvl9pPr fontAlgn="base">
              <a:lnSpc>
                <a:spcPts val="4225"/>
              </a:lnSpc>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9pPr>
          </a:lstStyle>
          <a:p>
            <a:pPr algn="ctr" defTabSz="457200">
              <a:buClr>
                <a:srgbClr val="000000"/>
              </a:buClr>
              <a:buSzPct val="100000"/>
              <a:buFont typeface="Arial" charset="0"/>
              <a:buNone/>
              <a:defRPr/>
            </a:pPr>
            <a:r>
              <a:rPr lang="en-GB" sz="4000" dirty="0" smtClean="0">
                <a:solidFill>
                  <a:srgbClr val="FFFFFF"/>
                </a:solidFill>
              </a:rPr>
              <a:t> Weighted Gene Co-Expression Network Analysis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675" y="134938"/>
            <a:ext cx="3290888" cy="2151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3" name="Text Box 3"/>
          <p:cNvSpPr txBox="1">
            <a:spLocks noChangeArrowheads="1"/>
          </p:cNvSpPr>
          <p:nvPr/>
        </p:nvSpPr>
        <p:spPr bwMode="auto">
          <a:xfrm>
            <a:off x="47625" y="4800600"/>
            <a:ext cx="9096375" cy="152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5pPr>
            <a:lvl6pPr fontAlgn="base">
              <a:lnSpc>
                <a:spcPts val="4225"/>
              </a:lnSpc>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6pPr>
            <a:lvl7pPr fontAlgn="base">
              <a:lnSpc>
                <a:spcPts val="4225"/>
              </a:lnSpc>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7pPr>
            <a:lvl8pPr fontAlgn="base">
              <a:lnSpc>
                <a:spcPts val="4225"/>
              </a:lnSpc>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8pPr>
            <a:lvl9pPr fontAlgn="base">
              <a:lnSpc>
                <a:spcPts val="4225"/>
              </a:lnSpc>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9pPr>
          </a:lstStyle>
          <a:p>
            <a:pPr algn="ctr" defTabSz="457200">
              <a:lnSpc>
                <a:spcPct val="124000"/>
              </a:lnSpc>
              <a:buClr>
                <a:srgbClr val="000000"/>
              </a:buClr>
              <a:buSzPct val="100000"/>
              <a:buFont typeface="Arial" charset="0"/>
              <a:buNone/>
              <a:defRPr/>
            </a:pPr>
            <a:r>
              <a:rPr lang="en-GB" sz="2000" b="0" smtClean="0">
                <a:latin typeface="Tahoma" charset="0"/>
              </a:rPr>
              <a:t>Bin Zhang and Steve Horvath (2005)</a:t>
            </a:r>
            <a:r>
              <a:rPr lang="en-GB" sz="2000" b="0" i="1" smtClean="0">
                <a:latin typeface="Tahoma" charset="0"/>
              </a:rPr>
              <a:t> </a:t>
            </a:r>
            <a:br>
              <a:rPr lang="en-GB" sz="2000" b="0" i="1" smtClean="0">
                <a:latin typeface="Tahoma" charset="0"/>
              </a:rPr>
            </a:br>
            <a:r>
              <a:rPr lang="en-GB" sz="2000" b="0" smtClean="0">
                <a:latin typeface="Tahoma" charset="0"/>
              </a:rPr>
              <a:t>"A General Framework for Weighted Gene Co-Expression Network Analysis",</a:t>
            </a:r>
            <a:r>
              <a:rPr lang="en-GB" sz="2000" b="0" i="1" smtClean="0">
                <a:latin typeface="Tahoma" charset="0"/>
              </a:rPr>
              <a:t> </a:t>
            </a:r>
          </a:p>
          <a:p>
            <a:pPr algn="ctr" defTabSz="457200">
              <a:lnSpc>
                <a:spcPct val="124000"/>
              </a:lnSpc>
              <a:buClr>
                <a:srgbClr val="000000"/>
              </a:buClr>
              <a:buSzPct val="100000"/>
              <a:buFont typeface="Arial" charset="0"/>
              <a:buNone/>
              <a:defRPr/>
            </a:pPr>
            <a:r>
              <a:rPr lang="en-GB" sz="2000" b="0" smtClean="0">
                <a:latin typeface="Tahoma" charset="0"/>
              </a:rPr>
              <a:t>Statistical Applications in Genetics and Molecular Biology: Vol. 4: No. 1, Art. 17.</a:t>
            </a:r>
            <a:r>
              <a:rPr lang="en-GB" sz="3600" b="0" smtClean="0"/>
              <a:t> </a:t>
            </a:r>
          </a:p>
        </p:txBody>
      </p:sp>
      <p:sp>
        <p:nvSpPr>
          <p:cNvPr id="5" name="TextBox 4"/>
          <p:cNvSpPr txBox="1"/>
          <p:nvPr/>
        </p:nvSpPr>
        <p:spPr>
          <a:xfrm>
            <a:off x="304800" y="6400800"/>
            <a:ext cx="6532563" cy="307975"/>
          </a:xfrm>
          <a:prstGeom prst="rect">
            <a:avLst/>
          </a:prstGeom>
          <a:solidFill>
            <a:schemeClr val="bg1">
              <a:lumMod val="65000"/>
            </a:schemeClr>
          </a:solidFill>
        </p:spPr>
        <p:txBody>
          <a:bodyPr wrap="none">
            <a:spAutoFit/>
          </a:bodyPr>
          <a:lstStyle/>
          <a:p>
            <a:pPr>
              <a:defRPr/>
            </a:pPr>
            <a:r>
              <a:rPr lang="en-US" sz="1400" b="0" dirty="0">
                <a:solidFill>
                  <a:srgbClr val="000000"/>
                </a:solidFill>
              </a:rPr>
              <a:t>Adapted from : http://</a:t>
            </a:r>
            <a:r>
              <a:rPr lang="en-US" sz="1400" b="0" dirty="0" err="1">
                <a:solidFill>
                  <a:srgbClr val="000000"/>
                </a:solidFill>
              </a:rPr>
              <a:t>www.genetics.ucla.edu</a:t>
            </a:r>
            <a:r>
              <a:rPr lang="en-US" sz="1400" b="0" dirty="0">
                <a:solidFill>
                  <a:srgbClr val="000000"/>
                </a:solidFill>
              </a:rPr>
              <a:t>/labs/</a:t>
            </a:r>
            <a:r>
              <a:rPr lang="en-US" sz="1400" b="0" dirty="0" err="1">
                <a:solidFill>
                  <a:srgbClr val="000000"/>
                </a:solidFill>
              </a:rPr>
              <a:t>horvath</a:t>
            </a:r>
            <a:r>
              <a:rPr lang="en-US" sz="1400" b="0" dirty="0">
                <a:solidFill>
                  <a:srgbClr val="000000"/>
                </a:solidFill>
              </a:rPr>
              <a:t>/</a:t>
            </a:r>
            <a:r>
              <a:rPr lang="en-US" sz="1400" b="0" dirty="0" err="1">
                <a:solidFill>
                  <a:srgbClr val="000000"/>
                </a:solidFill>
              </a:rPr>
              <a:t>CoexpressionNetwork</a:t>
            </a:r>
            <a:endParaRPr lang="en-US" sz="1400" b="0" dirty="0">
              <a:solidFill>
                <a:srgbClr val="000000"/>
              </a:solidFill>
            </a:endParaRPr>
          </a:p>
        </p:txBody>
      </p:sp>
    </p:spTree>
    <p:extLst>
      <p:ext uri="{BB962C8B-B14F-4D97-AF65-F5344CB8AC3E}">
        <p14:creationId xmlns:p14="http://schemas.microsoft.com/office/powerpoint/2010/main" val="417830622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0" y="365125"/>
            <a:ext cx="9144000" cy="1665288"/>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3600" smtClean="0"/>
              <a:t>Central concept in network methodology:</a:t>
            </a:r>
            <a:r>
              <a:rPr lang="en-GB" sz="4000" smtClean="0"/>
              <a:t/>
            </a:r>
            <a:br>
              <a:rPr lang="en-GB" sz="4000" smtClean="0"/>
            </a:br>
            <a:endParaRPr lang="en-GB" sz="4000" smtClean="0"/>
          </a:p>
        </p:txBody>
      </p:sp>
      <p:sp>
        <p:nvSpPr>
          <p:cNvPr id="11266" name="Rectangle 2"/>
          <p:cNvSpPr>
            <a:spLocks noGrp="1" noChangeArrowheads="1"/>
          </p:cNvSpPr>
          <p:nvPr>
            <p:ph type="body" idx="1"/>
          </p:nvPr>
        </p:nvSpPr>
        <p:spPr>
          <a:xfrm>
            <a:off x="228600" y="3521075"/>
            <a:ext cx="8550275" cy="2847975"/>
          </a:xfrm>
        </p:spPr>
        <p:txBody>
          <a:bodyPr lIns="0" tIns="0" rIns="0" bIns="0"/>
          <a:lstStyle/>
          <a:p>
            <a:pPr eaLnBrk="1" hangingPunct="1">
              <a:lnSpc>
                <a:spcPct val="12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800" smtClean="0"/>
              <a:t>Modules: groups of densely interconnected genes (not the same as closely related genes)‏</a:t>
            </a:r>
          </a:p>
          <a:p>
            <a:pPr lvl="1" eaLnBrk="1" hangingPunct="1">
              <a:lnSpc>
                <a:spcPct val="12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mtClean="0"/>
              <a:t> a class of over-represented patterns</a:t>
            </a:r>
          </a:p>
          <a:p>
            <a:pPr eaLnBrk="1" hangingPunct="1">
              <a:lnSpc>
                <a:spcPct val="12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800" smtClean="0"/>
              <a:t>Empirical fact: gene co-expression networks exhibit modular structure</a:t>
            </a:r>
          </a:p>
        </p:txBody>
      </p:sp>
      <p:sp>
        <p:nvSpPr>
          <p:cNvPr id="11267" name="Text Box 3"/>
          <p:cNvSpPr txBox="1">
            <a:spLocks noChangeArrowheads="1"/>
          </p:cNvSpPr>
          <p:nvPr/>
        </p:nvSpPr>
        <p:spPr bwMode="auto">
          <a:xfrm>
            <a:off x="0" y="1508125"/>
            <a:ext cx="9144000" cy="1738313"/>
          </a:xfrm>
          <a:prstGeom prst="rect">
            <a:avLst/>
          </a:prstGeom>
          <a:solidFill>
            <a:srgbClr val="2300DC"/>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5pPr>
            <a:lvl6pPr fontAlgn="base">
              <a:lnSpc>
                <a:spcPts val="4225"/>
              </a:lnSpc>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6pPr>
            <a:lvl7pPr fontAlgn="base">
              <a:lnSpc>
                <a:spcPts val="4225"/>
              </a:lnSpc>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7pPr>
            <a:lvl8pPr fontAlgn="base">
              <a:lnSpc>
                <a:spcPts val="4225"/>
              </a:lnSpc>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8pPr>
            <a:lvl9pPr fontAlgn="base">
              <a:lnSpc>
                <a:spcPts val="4225"/>
              </a:lnSpc>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9pPr>
          </a:lstStyle>
          <a:p>
            <a:pPr algn="ctr" defTabSz="457200">
              <a:buClr>
                <a:srgbClr val="000000"/>
              </a:buClr>
              <a:buSzPct val="100000"/>
              <a:buFont typeface="Arial" charset="0"/>
              <a:buNone/>
              <a:defRPr/>
            </a:pPr>
            <a:r>
              <a:rPr lang="en-GB" sz="4800" b="0" smtClean="0"/>
              <a:t/>
            </a:r>
            <a:br>
              <a:rPr lang="en-GB" sz="4800" b="0" smtClean="0"/>
            </a:br>
            <a:r>
              <a:rPr lang="en-GB" sz="4800" b="0" smtClean="0">
                <a:solidFill>
                  <a:srgbClr val="FFFFFF"/>
                </a:solidFill>
              </a:rPr>
              <a:t>Network Modules</a:t>
            </a:r>
            <a:br>
              <a:rPr lang="en-GB" sz="4800" b="0" smtClean="0">
                <a:solidFill>
                  <a:srgbClr val="FFFFFF"/>
                </a:solidFill>
              </a:rPr>
            </a:br>
            <a:endParaRPr lang="en-GB" sz="4800" b="0" smtClean="0">
              <a:solidFill>
                <a:srgbClr val="FFFFFF"/>
              </a:solidFill>
            </a:endParaRPr>
          </a:p>
        </p:txBody>
      </p:sp>
      <p:sp>
        <p:nvSpPr>
          <p:cNvPr id="5" name="TextBox 4"/>
          <p:cNvSpPr txBox="1"/>
          <p:nvPr/>
        </p:nvSpPr>
        <p:spPr>
          <a:xfrm>
            <a:off x="304800" y="6400800"/>
            <a:ext cx="6532563" cy="307975"/>
          </a:xfrm>
          <a:prstGeom prst="rect">
            <a:avLst/>
          </a:prstGeom>
          <a:solidFill>
            <a:schemeClr val="bg1">
              <a:lumMod val="65000"/>
            </a:schemeClr>
          </a:solidFill>
        </p:spPr>
        <p:txBody>
          <a:bodyPr wrap="none">
            <a:spAutoFit/>
          </a:bodyPr>
          <a:lstStyle/>
          <a:p>
            <a:pPr>
              <a:defRPr/>
            </a:pPr>
            <a:r>
              <a:rPr lang="en-US" sz="1400" b="0" dirty="0">
                <a:solidFill>
                  <a:srgbClr val="000000"/>
                </a:solidFill>
              </a:rPr>
              <a:t>Adapted from : http://</a:t>
            </a:r>
            <a:r>
              <a:rPr lang="en-US" sz="1400" b="0" dirty="0" err="1">
                <a:solidFill>
                  <a:srgbClr val="000000"/>
                </a:solidFill>
              </a:rPr>
              <a:t>www.genetics.ucla.edu</a:t>
            </a:r>
            <a:r>
              <a:rPr lang="en-US" sz="1400" b="0" dirty="0">
                <a:solidFill>
                  <a:srgbClr val="000000"/>
                </a:solidFill>
              </a:rPr>
              <a:t>/labs/</a:t>
            </a:r>
            <a:r>
              <a:rPr lang="en-US" sz="1400" b="0" dirty="0" err="1">
                <a:solidFill>
                  <a:srgbClr val="000000"/>
                </a:solidFill>
              </a:rPr>
              <a:t>horvath</a:t>
            </a:r>
            <a:r>
              <a:rPr lang="en-US" sz="1400" b="0" dirty="0">
                <a:solidFill>
                  <a:srgbClr val="000000"/>
                </a:solidFill>
              </a:rPr>
              <a:t>/</a:t>
            </a:r>
            <a:r>
              <a:rPr lang="en-US" sz="1400" b="0" dirty="0" err="1">
                <a:solidFill>
                  <a:srgbClr val="000000"/>
                </a:solidFill>
              </a:rPr>
              <a:t>CoexpressionNetwork</a:t>
            </a:r>
            <a:endParaRPr lang="en-US" sz="1400" b="0" dirty="0">
              <a:solidFill>
                <a:srgbClr val="000000"/>
              </a:solidFill>
            </a:endParaRPr>
          </a:p>
        </p:txBody>
      </p:sp>
    </p:spTree>
    <p:extLst>
      <p:ext uri="{BB962C8B-B14F-4D97-AF65-F5344CB8AC3E}">
        <p14:creationId xmlns:p14="http://schemas.microsoft.com/office/powerpoint/2010/main" val="341457694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0" y="228600"/>
            <a:ext cx="9144000" cy="1295400"/>
          </a:xfrm>
          <a:solidFill>
            <a:srgbClr val="2300DC"/>
          </a:solidFill>
        </p:spPr>
        <p:txBody>
          <a:bodyPr/>
          <a:lstStyle/>
          <a:p>
            <a:pPr eaLnBrk="1" hangingPunct="1">
              <a:lnSpc>
                <a:spcPct val="100000"/>
              </a:lnSpc>
              <a:buFont typeface="Tahoma"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b="1" smtClean="0">
                <a:solidFill>
                  <a:srgbClr val="FFFFFF"/>
                </a:solidFill>
                <a:latin typeface="Tahoma" charset="0"/>
              </a:rPr>
              <a:t>Module Detection</a:t>
            </a:r>
          </a:p>
        </p:txBody>
      </p:sp>
      <p:sp>
        <p:nvSpPr>
          <p:cNvPr id="12290" name="Rectangle 2"/>
          <p:cNvSpPr>
            <a:spLocks noGrp="1" noChangeArrowheads="1"/>
          </p:cNvSpPr>
          <p:nvPr>
            <p:ph type="body" idx="1"/>
          </p:nvPr>
        </p:nvSpPr>
        <p:spPr>
          <a:xfrm>
            <a:off x="228600" y="1927225"/>
            <a:ext cx="8686800" cy="4897438"/>
          </a:xfrm>
        </p:spPr>
        <p:txBody>
          <a:bodyPr/>
          <a:lstStyle/>
          <a:p>
            <a:pPr eaLnBrk="1" hangingPunct="1">
              <a:lnSpc>
                <a:spcPct val="120000"/>
              </a:lnSpc>
              <a:spcBef>
                <a:spcPts val="700"/>
              </a:spcBef>
              <a:buFont typeface="Tahoma"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800" smtClean="0">
                <a:latin typeface="Tahoma" charset="0"/>
              </a:rPr>
              <a:t>Numerous methods exist</a:t>
            </a:r>
          </a:p>
          <a:p>
            <a:pPr eaLnBrk="1" hangingPunct="1">
              <a:lnSpc>
                <a:spcPct val="120000"/>
              </a:lnSpc>
              <a:spcBef>
                <a:spcPts val="700"/>
              </a:spcBef>
              <a:buFont typeface="Tahoma"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800" smtClean="0">
                <a:latin typeface="Tahoma" charset="0"/>
              </a:rPr>
              <a:t>Many methods define a suitable gene-gene </a:t>
            </a:r>
            <a:r>
              <a:rPr lang="en-GB" sz="2800" i="1" smtClean="0">
                <a:latin typeface="Tahoma" charset="0"/>
              </a:rPr>
              <a:t>dissimilarity measure and use clustering.</a:t>
            </a:r>
          </a:p>
          <a:p>
            <a:pPr eaLnBrk="1" hangingPunct="1">
              <a:lnSpc>
                <a:spcPct val="120000"/>
              </a:lnSpc>
              <a:spcBef>
                <a:spcPts val="700"/>
              </a:spcBef>
              <a:buFont typeface="Tahoma"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800" smtClean="0">
                <a:latin typeface="Tahoma" charset="0"/>
              </a:rPr>
              <a:t>In our case: dissimilarity based on </a:t>
            </a:r>
            <a:r>
              <a:rPr lang="en-GB" sz="2800" smtClean="0">
                <a:solidFill>
                  <a:srgbClr val="0000FF"/>
                </a:solidFill>
                <a:latin typeface="Tahoma" charset="0"/>
              </a:rPr>
              <a:t>topological overlap</a:t>
            </a:r>
            <a:r>
              <a:rPr lang="en-GB" sz="2800" smtClean="0">
                <a:latin typeface="Tahoma" charset="0"/>
              </a:rPr>
              <a:t>   </a:t>
            </a:r>
          </a:p>
          <a:p>
            <a:pPr eaLnBrk="1" hangingPunct="1">
              <a:lnSpc>
                <a:spcPct val="120000"/>
              </a:lnSpc>
              <a:spcBef>
                <a:spcPts val="700"/>
              </a:spcBef>
              <a:buFont typeface="Tahoma"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800" smtClean="0">
                <a:latin typeface="Tahoma" charset="0"/>
              </a:rPr>
              <a:t>Clustering method: Average linkage hierarchical clustering </a:t>
            </a:r>
          </a:p>
          <a:p>
            <a:pPr lvl="1" eaLnBrk="1" hangingPunct="1">
              <a:lnSpc>
                <a:spcPct val="12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mtClean="0">
                <a:latin typeface="Tahoma" charset="0"/>
              </a:rPr>
              <a:t>branches of the dendrogram are modules</a:t>
            </a:r>
          </a:p>
        </p:txBody>
      </p:sp>
      <p:sp>
        <p:nvSpPr>
          <p:cNvPr id="4" name="TextBox 3"/>
          <p:cNvSpPr txBox="1"/>
          <p:nvPr/>
        </p:nvSpPr>
        <p:spPr>
          <a:xfrm>
            <a:off x="304800" y="6550025"/>
            <a:ext cx="6532563" cy="307975"/>
          </a:xfrm>
          <a:prstGeom prst="rect">
            <a:avLst/>
          </a:prstGeom>
          <a:solidFill>
            <a:schemeClr val="bg1">
              <a:lumMod val="65000"/>
            </a:schemeClr>
          </a:solidFill>
        </p:spPr>
        <p:txBody>
          <a:bodyPr wrap="none">
            <a:spAutoFit/>
          </a:bodyPr>
          <a:lstStyle/>
          <a:p>
            <a:pPr>
              <a:defRPr/>
            </a:pPr>
            <a:r>
              <a:rPr lang="en-US" sz="1400" b="0" dirty="0">
                <a:solidFill>
                  <a:srgbClr val="000000"/>
                </a:solidFill>
              </a:rPr>
              <a:t>Adapted from : http://</a:t>
            </a:r>
            <a:r>
              <a:rPr lang="en-US" sz="1400" b="0" dirty="0" err="1">
                <a:solidFill>
                  <a:srgbClr val="000000"/>
                </a:solidFill>
              </a:rPr>
              <a:t>www.genetics.ucla.edu</a:t>
            </a:r>
            <a:r>
              <a:rPr lang="en-US" sz="1400" b="0" dirty="0">
                <a:solidFill>
                  <a:srgbClr val="000000"/>
                </a:solidFill>
              </a:rPr>
              <a:t>/labs/</a:t>
            </a:r>
            <a:r>
              <a:rPr lang="en-US" sz="1400" b="0" dirty="0" err="1">
                <a:solidFill>
                  <a:srgbClr val="000000"/>
                </a:solidFill>
              </a:rPr>
              <a:t>horvath</a:t>
            </a:r>
            <a:r>
              <a:rPr lang="en-US" sz="1400" b="0" dirty="0">
                <a:solidFill>
                  <a:srgbClr val="000000"/>
                </a:solidFill>
              </a:rPr>
              <a:t>/</a:t>
            </a:r>
            <a:r>
              <a:rPr lang="en-US" sz="1400" b="0" dirty="0" err="1">
                <a:solidFill>
                  <a:srgbClr val="000000"/>
                </a:solidFill>
              </a:rPr>
              <a:t>CoexpressionNetwork</a:t>
            </a:r>
            <a:endParaRPr lang="en-US" sz="1400" b="0" dirty="0">
              <a:solidFill>
                <a:srgbClr val="000000"/>
              </a:solidFill>
            </a:endParaRPr>
          </a:p>
        </p:txBody>
      </p:sp>
    </p:spTree>
    <p:extLst>
      <p:ext uri="{BB962C8B-B14F-4D97-AF65-F5344CB8AC3E}">
        <p14:creationId xmlns:p14="http://schemas.microsoft.com/office/powerpoint/2010/main" val="153805689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0" y="274638"/>
            <a:ext cx="9144000" cy="1662112"/>
          </a:xfrm>
          <a:solidFill>
            <a:srgbClr val="2300DC"/>
          </a:solidFill>
        </p:spPr>
        <p:txBody>
          <a:bodyPr lIns="0" tIns="0" rIns="0" bIns="0">
            <a:normAutofit fontScale="90000"/>
          </a:bodyPr>
          <a:lstStyle/>
          <a:p>
            <a:pPr eaLnBrk="1" hangingPunct="1">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mtClean="0">
                <a:solidFill>
                  <a:srgbClr val="FFFFFF"/>
                </a:solidFill>
              </a:rPr>
              <a:t>Topological overlap measure,</a:t>
            </a:r>
            <a:br>
              <a:rPr lang="en-GB" smtClean="0">
                <a:solidFill>
                  <a:srgbClr val="FFFFFF"/>
                </a:solidFill>
              </a:rPr>
            </a:br>
            <a:r>
              <a:rPr lang="en-GB" smtClean="0">
                <a:solidFill>
                  <a:srgbClr val="FFFFFF"/>
                </a:solidFill>
              </a:rPr>
              <a:t> TOM</a:t>
            </a:r>
          </a:p>
        </p:txBody>
      </p:sp>
      <p:sp>
        <p:nvSpPr>
          <p:cNvPr id="13314" name="Rectangle 2"/>
          <p:cNvSpPr>
            <a:spLocks noGrp="1" noChangeArrowheads="1"/>
          </p:cNvSpPr>
          <p:nvPr>
            <p:ph type="body" idx="1"/>
          </p:nvPr>
        </p:nvSpPr>
        <p:spPr>
          <a:xfrm>
            <a:off x="128588" y="2193925"/>
            <a:ext cx="8869362" cy="4525963"/>
          </a:xfrm>
        </p:spPr>
        <p:txBody>
          <a:bodyPr lIns="0" tIns="0" rIns="0" bIns="0"/>
          <a:lstStyle/>
          <a:p>
            <a:pPr marL="334963" indent="-317500" eaLnBrk="1" hangingPunct="1">
              <a:lnSpc>
                <a:spcPct val="144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800" smtClean="0"/>
              <a:t>Pairwise measure by Ravasz </a:t>
            </a:r>
            <a:r>
              <a:rPr lang="en-GB" sz="2800" i="1" smtClean="0"/>
              <a:t>et al, 2002</a:t>
            </a:r>
          </a:p>
          <a:p>
            <a:pPr marL="334963" indent="-317500" eaLnBrk="1" hangingPunct="1">
              <a:lnSpc>
                <a:spcPct val="144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800" i="1" smtClean="0"/>
              <a:t>TOM[i,j] measures</a:t>
            </a:r>
            <a:r>
              <a:rPr lang="en-GB" sz="2800" smtClean="0"/>
              <a:t> the overlap of the set of nearest neighbors of nodes </a:t>
            </a:r>
            <a:r>
              <a:rPr lang="en-GB" sz="2800" i="1" smtClean="0"/>
              <a:t>i,j</a:t>
            </a:r>
          </a:p>
          <a:p>
            <a:pPr marL="334963" indent="-317500" eaLnBrk="1" hangingPunct="1">
              <a:lnSpc>
                <a:spcPct val="144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800" smtClean="0"/>
              <a:t>Closely related to </a:t>
            </a:r>
            <a:r>
              <a:rPr lang="en-GB" sz="2800" i="1" smtClean="0"/>
              <a:t>twinness</a:t>
            </a:r>
          </a:p>
          <a:p>
            <a:pPr marL="334963" indent="-317500" eaLnBrk="1" hangingPunct="1">
              <a:lnSpc>
                <a:spcPct val="144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800" b="1" i="1" smtClean="0"/>
              <a:t>Easily generalized to weighted networks</a:t>
            </a:r>
          </a:p>
        </p:txBody>
      </p:sp>
      <p:sp>
        <p:nvSpPr>
          <p:cNvPr id="4" name="TextBox 3"/>
          <p:cNvSpPr txBox="1"/>
          <p:nvPr/>
        </p:nvSpPr>
        <p:spPr>
          <a:xfrm>
            <a:off x="304800" y="6400800"/>
            <a:ext cx="6532563" cy="307975"/>
          </a:xfrm>
          <a:prstGeom prst="rect">
            <a:avLst/>
          </a:prstGeom>
          <a:solidFill>
            <a:schemeClr val="bg1">
              <a:lumMod val="65000"/>
            </a:schemeClr>
          </a:solidFill>
        </p:spPr>
        <p:txBody>
          <a:bodyPr wrap="none">
            <a:spAutoFit/>
          </a:bodyPr>
          <a:lstStyle/>
          <a:p>
            <a:pPr>
              <a:defRPr/>
            </a:pPr>
            <a:r>
              <a:rPr lang="en-US" sz="1400" b="0" dirty="0">
                <a:solidFill>
                  <a:srgbClr val="000000"/>
                </a:solidFill>
              </a:rPr>
              <a:t>Adapted from : http://</a:t>
            </a:r>
            <a:r>
              <a:rPr lang="en-US" sz="1400" b="0" dirty="0" err="1">
                <a:solidFill>
                  <a:srgbClr val="000000"/>
                </a:solidFill>
              </a:rPr>
              <a:t>www.genetics.ucla.edu</a:t>
            </a:r>
            <a:r>
              <a:rPr lang="en-US" sz="1400" b="0" dirty="0">
                <a:solidFill>
                  <a:srgbClr val="000000"/>
                </a:solidFill>
              </a:rPr>
              <a:t>/labs/</a:t>
            </a:r>
            <a:r>
              <a:rPr lang="en-US" sz="1400" b="0" dirty="0" err="1">
                <a:solidFill>
                  <a:srgbClr val="000000"/>
                </a:solidFill>
              </a:rPr>
              <a:t>horvath</a:t>
            </a:r>
            <a:r>
              <a:rPr lang="en-US" sz="1400" b="0" dirty="0">
                <a:solidFill>
                  <a:srgbClr val="000000"/>
                </a:solidFill>
              </a:rPr>
              <a:t>/</a:t>
            </a:r>
            <a:r>
              <a:rPr lang="en-US" sz="1400" b="0" dirty="0" err="1">
                <a:solidFill>
                  <a:srgbClr val="000000"/>
                </a:solidFill>
              </a:rPr>
              <a:t>CoexpressionNetwork</a:t>
            </a:r>
            <a:endParaRPr lang="en-US" sz="1400" b="0" dirty="0">
              <a:solidFill>
                <a:srgbClr val="000000"/>
              </a:solidFill>
            </a:endParaRPr>
          </a:p>
        </p:txBody>
      </p:sp>
    </p:spTree>
    <p:extLst>
      <p:ext uri="{BB962C8B-B14F-4D97-AF65-F5344CB8AC3E}">
        <p14:creationId xmlns:p14="http://schemas.microsoft.com/office/powerpoint/2010/main" val="361191579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457200" y="0"/>
            <a:ext cx="8153400" cy="1295400"/>
          </a:xfrm>
        </p:spPr>
        <p:txBody>
          <a:bodyPr/>
          <a:lstStyle/>
          <a:p>
            <a:pPr eaLnBrk="1" hangingPunct="1">
              <a:lnSpc>
                <a:spcPct val="100000"/>
              </a:lnSpc>
              <a:buFont typeface="Tahoma"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3600" smtClean="0">
                <a:latin typeface="Tahoma" charset="0"/>
              </a:rPr>
              <a:t>Example of module detection via </a:t>
            </a:r>
            <a:br>
              <a:rPr lang="en-GB" sz="3600" smtClean="0">
                <a:latin typeface="Tahoma" charset="0"/>
              </a:rPr>
            </a:br>
            <a:r>
              <a:rPr lang="en-GB" sz="3600" smtClean="0">
                <a:latin typeface="Tahoma" charset="0"/>
              </a:rPr>
              <a:t>hierarchical clustering</a:t>
            </a:r>
          </a:p>
        </p:txBody>
      </p:sp>
      <p:sp>
        <p:nvSpPr>
          <p:cNvPr id="15362" name="Rectangle 2"/>
          <p:cNvSpPr>
            <a:spLocks noGrp="1" noChangeArrowheads="1"/>
          </p:cNvSpPr>
          <p:nvPr>
            <p:ph type="body" idx="1"/>
          </p:nvPr>
        </p:nvSpPr>
        <p:spPr>
          <a:xfrm>
            <a:off x="228600" y="1295400"/>
            <a:ext cx="8610600" cy="809625"/>
          </a:xfrm>
        </p:spPr>
        <p:txBody>
          <a:bodyPr/>
          <a:lstStyle/>
          <a:p>
            <a:pPr eaLnBrk="1" hangingPunct="1">
              <a:lnSpc>
                <a:spcPct val="10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800" smtClean="0">
                <a:latin typeface="Tahoma" charset="0"/>
              </a:rPr>
              <a:t>Expression data from human brains, 18 samples.</a:t>
            </a:r>
          </a:p>
        </p:txBody>
      </p:sp>
      <p:sp>
        <p:nvSpPr>
          <p:cNvPr id="15363" name="Text Box 3"/>
          <p:cNvSpPr txBox="1">
            <a:spLocks noChangeArrowheads="1"/>
          </p:cNvSpPr>
          <p:nvPr/>
        </p:nvSpPr>
        <p:spPr bwMode="auto">
          <a:xfrm>
            <a:off x="457200" y="0"/>
            <a:ext cx="81534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5pPr>
            <a:lvl6pPr fontAlgn="base">
              <a:lnSpc>
                <a:spcPts val="4225"/>
              </a:lnSpc>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6pPr>
            <a:lvl7pPr fontAlgn="base">
              <a:lnSpc>
                <a:spcPts val="4225"/>
              </a:lnSpc>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7pPr>
            <a:lvl8pPr fontAlgn="base">
              <a:lnSpc>
                <a:spcPts val="4225"/>
              </a:lnSpc>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8pPr>
            <a:lvl9pPr fontAlgn="base">
              <a:lnSpc>
                <a:spcPts val="4225"/>
              </a:lnSpc>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9pPr>
          </a:lstStyle>
          <a:p>
            <a:pPr algn="ctr" defTabSz="457200">
              <a:buClr>
                <a:srgbClr val="000000"/>
              </a:buClr>
              <a:buSzPct val="100000"/>
              <a:buFont typeface="Tahoma" charset="0"/>
              <a:buNone/>
              <a:defRPr/>
            </a:pPr>
            <a:r>
              <a:rPr lang="en-GB" sz="3600" b="0" smtClean="0">
                <a:latin typeface="Tahoma" charset="0"/>
              </a:rPr>
              <a:t>Example of module detection via </a:t>
            </a:r>
            <a:br>
              <a:rPr lang="en-GB" sz="3600" b="0" smtClean="0">
                <a:latin typeface="Tahoma" charset="0"/>
              </a:rPr>
            </a:br>
            <a:r>
              <a:rPr lang="en-GB" sz="3600" b="0" smtClean="0">
                <a:latin typeface="Tahoma" charset="0"/>
              </a:rPr>
              <a:t>hierarchical clustering</a:t>
            </a: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 y="1920875"/>
            <a:ext cx="8407400" cy="45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Box 5"/>
          <p:cNvSpPr txBox="1"/>
          <p:nvPr/>
        </p:nvSpPr>
        <p:spPr>
          <a:xfrm>
            <a:off x="76200" y="6553200"/>
            <a:ext cx="6532563" cy="307975"/>
          </a:xfrm>
          <a:prstGeom prst="rect">
            <a:avLst/>
          </a:prstGeom>
          <a:solidFill>
            <a:schemeClr val="bg1">
              <a:lumMod val="65000"/>
            </a:schemeClr>
          </a:solidFill>
        </p:spPr>
        <p:txBody>
          <a:bodyPr wrap="none">
            <a:spAutoFit/>
          </a:bodyPr>
          <a:lstStyle/>
          <a:p>
            <a:pPr>
              <a:defRPr/>
            </a:pPr>
            <a:r>
              <a:rPr lang="en-US" sz="1400" b="0" dirty="0">
                <a:solidFill>
                  <a:srgbClr val="000000"/>
                </a:solidFill>
              </a:rPr>
              <a:t>Adapted from : http://</a:t>
            </a:r>
            <a:r>
              <a:rPr lang="en-US" sz="1400" b="0" dirty="0" err="1">
                <a:solidFill>
                  <a:srgbClr val="000000"/>
                </a:solidFill>
              </a:rPr>
              <a:t>www.genetics.ucla.edu</a:t>
            </a:r>
            <a:r>
              <a:rPr lang="en-US" sz="1400" b="0" dirty="0">
                <a:solidFill>
                  <a:srgbClr val="000000"/>
                </a:solidFill>
              </a:rPr>
              <a:t>/labs/</a:t>
            </a:r>
            <a:r>
              <a:rPr lang="en-US" sz="1400" b="0" dirty="0" err="1">
                <a:solidFill>
                  <a:srgbClr val="000000"/>
                </a:solidFill>
              </a:rPr>
              <a:t>horvath</a:t>
            </a:r>
            <a:r>
              <a:rPr lang="en-US" sz="1400" b="0" dirty="0">
                <a:solidFill>
                  <a:srgbClr val="000000"/>
                </a:solidFill>
              </a:rPr>
              <a:t>/</a:t>
            </a:r>
            <a:r>
              <a:rPr lang="en-US" sz="1400" b="0" dirty="0" err="1">
                <a:solidFill>
                  <a:srgbClr val="000000"/>
                </a:solidFill>
              </a:rPr>
              <a:t>CoexpressionNetwork</a:t>
            </a:r>
            <a:endParaRPr lang="en-US" sz="1400" b="0" dirty="0">
              <a:solidFill>
                <a:srgbClr val="000000"/>
              </a:solidFill>
            </a:endParaRPr>
          </a:p>
        </p:txBody>
      </p:sp>
    </p:spTree>
    <p:extLst>
      <p:ext uri="{BB962C8B-B14F-4D97-AF65-F5344CB8AC3E}">
        <p14:creationId xmlns:p14="http://schemas.microsoft.com/office/powerpoint/2010/main" val="115280509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0" y="274638"/>
            <a:ext cx="9144000" cy="1282700"/>
          </a:xfrm>
          <a:solidFill>
            <a:srgbClr val="2300DC"/>
          </a:solidFill>
        </p:spPr>
        <p:txBody>
          <a:bodyPr lIns="0" tIns="0" rIns="0" bIns="0"/>
          <a:lstStyle/>
          <a:p>
            <a:pPr eaLnBrk="1" hangingPunct="1">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mtClean="0">
                <a:solidFill>
                  <a:srgbClr val="FFFFFF"/>
                </a:solidFill>
              </a:rPr>
              <a:t>Module eigengenes</a:t>
            </a:r>
          </a:p>
        </p:txBody>
      </p:sp>
      <p:sp>
        <p:nvSpPr>
          <p:cNvPr id="17410" name="Rectangle 2"/>
          <p:cNvSpPr>
            <a:spLocks noGrp="1" noChangeArrowheads="1"/>
          </p:cNvSpPr>
          <p:nvPr>
            <p:ph type="body" idx="1"/>
          </p:nvPr>
        </p:nvSpPr>
        <p:spPr>
          <a:xfrm>
            <a:off x="290513" y="2019300"/>
            <a:ext cx="8596312" cy="4437063"/>
          </a:xfrm>
        </p:spPr>
        <p:txBody>
          <a:bodyPr lIns="0" tIns="0" rIns="0" bIns="0"/>
          <a:lstStyle/>
          <a:p>
            <a:pPr eaLnBrk="1" hangingPunct="1">
              <a:lnSpc>
                <a:spcPct val="10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400" smtClean="0"/>
              <a:t>Often: Would like to treat modules as single units</a:t>
            </a:r>
          </a:p>
          <a:p>
            <a:pPr lvl="1" eaLnBrk="1" hangingPunct="1">
              <a:lnSpc>
                <a:spcPct val="10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400" smtClean="0"/>
              <a:t>Biologically motivated data reduction</a:t>
            </a:r>
          </a:p>
          <a:p>
            <a:pPr eaLnBrk="1" hangingPunct="1">
              <a:lnSpc>
                <a:spcPct val="124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400" smtClean="0"/>
              <a:t>Construct a representative</a:t>
            </a:r>
          </a:p>
          <a:p>
            <a:pPr eaLnBrk="1" hangingPunct="1">
              <a:lnSpc>
                <a:spcPct val="124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400" smtClean="0"/>
              <a:t>Our choice: </a:t>
            </a:r>
            <a:r>
              <a:rPr lang="en-GB" sz="2400" smtClean="0">
                <a:solidFill>
                  <a:srgbClr val="0000FF"/>
                </a:solidFill>
              </a:rPr>
              <a:t>module eigengene </a:t>
            </a:r>
            <a:r>
              <a:rPr lang="en-GB" sz="2400" smtClean="0"/>
              <a:t>=</a:t>
            </a:r>
            <a:r>
              <a:rPr lang="en-GB" sz="2400" smtClean="0">
                <a:solidFill>
                  <a:srgbClr val="0000FF"/>
                </a:solidFill>
              </a:rPr>
              <a:t> </a:t>
            </a:r>
            <a:r>
              <a:rPr lang="en-GB" sz="2400" smtClean="0"/>
              <a:t>1</a:t>
            </a:r>
            <a:r>
              <a:rPr lang="en-GB" sz="2400" baseline="33000" smtClean="0"/>
              <a:t>st</a:t>
            </a:r>
            <a:r>
              <a:rPr lang="en-GB" sz="2400" smtClean="0"/>
              <a:t> principal component of the module expression matrix</a:t>
            </a:r>
          </a:p>
          <a:p>
            <a:pPr eaLnBrk="1" hangingPunct="1">
              <a:lnSpc>
                <a:spcPct val="124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400" smtClean="0"/>
              <a:t>Intuitively: a kind of average expression profile</a:t>
            </a:r>
          </a:p>
          <a:p>
            <a:pPr eaLnBrk="1" hangingPunct="1">
              <a:lnSpc>
                <a:spcPct val="124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400" smtClean="0"/>
              <a:t>Genes of each module must be highly correlated for a representative to really represent</a:t>
            </a:r>
          </a:p>
        </p:txBody>
      </p:sp>
      <p:sp>
        <p:nvSpPr>
          <p:cNvPr id="4" name="TextBox 3"/>
          <p:cNvSpPr txBox="1"/>
          <p:nvPr/>
        </p:nvSpPr>
        <p:spPr>
          <a:xfrm>
            <a:off x="304800" y="6400800"/>
            <a:ext cx="6532563" cy="307975"/>
          </a:xfrm>
          <a:prstGeom prst="rect">
            <a:avLst/>
          </a:prstGeom>
          <a:solidFill>
            <a:schemeClr val="bg1">
              <a:lumMod val="65000"/>
            </a:schemeClr>
          </a:solidFill>
        </p:spPr>
        <p:txBody>
          <a:bodyPr wrap="none">
            <a:spAutoFit/>
          </a:bodyPr>
          <a:lstStyle/>
          <a:p>
            <a:pPr>
              <a:defRPr/>
            </a:pPr>
            <a:r>
              <a:rPr lang="en-US" sz="1400" b="0" dirty="0">
                <a:solidFill>
                  <a:srgbClr val="000000"/>
                </a:solidFill>
              </a:rPr>
              <a:t>Adapted from : http://</a:t>
            </a:r>
            <a:r>
              <a:rPr lang="en-US" sz="1400" b="0" dirty="0" err="1">
                <a:solidFill>
                  <a:srgbClr val="000000"/>
                </a:solidFill>
              </a:rPr>
              <a:t>www.genetics.ucla.edu</a:t>
            </a:r>
            <a:r>
              <a:rPr lang="en-US" sz="1400" b="0" dirty="0">
                <a:solidFill>
                  <a:srgbClr val="000000"/>
                </a:solidFill>
              </a:rPr>
              <a:t>/labs/</a:t>
            </a:r>
            <a:r>
              <a:rPr lang="en-US" sz="1400" b="0" dirty="0" err="1">
                <a:solidFill>
                  <a:srgbClr val="000000"/>
                </a:solidFill>
              </a:rPr>
              <a:t>horvath</a:t>
            </a:r>
            <a:r>
              <a:rPr lang="en-US" sz="1400" b="0" dirty="0">
                <a:solidFill>
                  <a:srgbClr val="000000"/>
                </a:solidFill>
              </a:rPr>
              <a:t>/</a:t>
            </a:r>
            <a:r>
              <a:rPr lang="en-US" sz="1400" b="0" dirty="0" err="1">
                <a:solidFill>
                  <a:srgbClr val="000000"/>
                </a:solidFill>
              </a:rPr>
              <a:t>CoexpressionNetwork</a:t>
            </a:r>
            <a:endParaRPr lang="en-US" sz="1400" b="0" dirty="0">
              <a:solidFill>
                <a:srgbClr val="000000"/>
              </a:solidFill>
            </a:endParaRPr>
          </a:p>
        </p:txBody>
      </p:sp>
      <p:sp>
        <p:nvSpPr>
          <p:cNvPr id="182276" name="Rectangle 4"/>
          <p:cNvSpPr>
            <a:spLocks noChangeArrowheads="1"/>
          </p:cNvSpPr>
          <p:nvPr/>
        </p:nvSpPr>
        <p:spPr bwMode="auto">
          <a:xfrm>
            <a:off x="5410200" y="5570538"/>
            <a:ext cx="3657600" cy="830262"/>
          </a:xfrm>
          <a:prstGeom prst="rect">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0">
                <a:solidFill>
                  <a:srgbClr val="000000"/>
                </a:solidFill>
              </a:rPr>
              <a:t>Langfelder P, Horvath S (2007) Eigengene networks for studying the relationships between co-expression modules. BMC Systems Biology 2007, 1:54</a:t>
            </a:r>
          </a:p>
        </p:txBody>
      </p:sp>
    </p:spTree>
    <p:extLst>
      <p:ext uri="{BB962C8B-B14F-4D97-AF65-F5344CB8AC3E}">
        <p14:creationId xmlns:p14="http://schemas.microsoft.com/office/powerpoint/2010/main" val="103369018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457200" y="319088"/>
            <a:ext cx="8229600" cy="1054100"/>
          </a:xfrm>
        </p:spPr>
        <p:txBody>
          <a:bodyPr lIns="0" tIns="0" rIns="0" bIns="0"/>
          <a:lstStyle/>
          <a:p>
            <a:pPr eaLnBrk="1" hangingPunct="1">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mtClean="0"/>
              <a:t>Example</a:t>
            </a:r>
          </a:p>
        </p:txBody>
      </p:sp>
      <p:sp>
        <p:nvSpPr>
          <p:cNvPr id="18434" name="Rectangle 2"/>
          <p:cNvSpPr>
            <a:spLocks noGrp="1" noChangeArrowheads="1"/>
          </p:cNvSpPr>
          <p:nvPr>
            <p:ph type="body" idx="1"/>
          </p:nvPr>
        </p:nvSpPr>
        <p:spPr>
          <a:xfrm>
            <a:off x="4389438" y="1554163"/>
            <a:ext cx="4297362" cy="4483100"/>
          </a:xfrm>
        </p:spPr>
        <p:txBody>
          <a:bodyPr lIns="0" tIns="0" rIns="0" bIns="0"/>
          <a:lstStyle/>
          <a:p>
            <a:pPr eaLnBrk="1" hangingPunct="1">
              <a:lnSpc>
                <a:spcPct val="124000"/>
              </a:lnSpc>
              <a:buFont typeface="Arial" charse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000" smtClean="0"/>
              <a:t>Human brain expression data, 18 samples</a:t>
            </a:r>
          </a:p>
          <a:p>
            <a:pPr eaLnBrk="1" hangingPunct="1">
              <a:lnSpc>
                <a:spcPct val="124000"/>
              </a:lnSpc>
              <a:buFont typeface="Arial" charse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000" smtClean="0"/>
              <a:t>Module consisting of 50 genes</a:t>
            </a:r>
          </a:p>
          <a:p>
            <a:pPr eaLnBrk="1" hangingPunct="1">
              <a:lnSpc>
                <a:spcPct val="124000"/>
              </a:lnSpc>
              <a:buFont typeface="Arial" charse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GB" sz="2000" smtClean="0"/>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8" y="1414463"/>
            <a:ext cx="3910012" cy="5307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TextBox 4"/>
          <p:cNvSpPr txBox="1"/>
          <p:nvPr/>
        </p:nvSpPr>
        <p:spPr>
          <a:xfrm rot="16200000">
            <a:off x="5345906" y="3264694"/>
            <a:ext cx="6532563" cy="307975"/>
          </a:xfrm>
          <a:prstGeom prst="rect">
            <a:avLst/>
          </a:prstGeom>
          <a:solidFill>
            <a:schemeClr val="bg1">
              <a:lumMod val="65000"/>
            </a:schemeClr>
          </a:solidFill>
        </p:spPr>
        <p:txBody>
          <a:bodyPr wrap="none">
            <a:spAutoFit/>
          </a:bodyPr>
          <a:lstStyle/>
          <a:p>
            <a:pPr>
              <a:defRPr/>
            </a:pPr>
            <a:r>
              <a:rPr lang="en-US" sz="1400" b="0" dirty="0">
                <a:solidFill>
                  <a:srgbClr val="000000"/>
                </a:solidFill>
              </a:rPr>
              <a:t>Adapted from : http://</a:t>
            </a:r>
            <a:r>
              <a:rPr lang="en-US" sz="1400" b="0" dirty="0" err="1">
                <a:solidFill>
                  <a:srgbClr val="000000"/>
                </a:solidFill>
              </a:rPr>
              <a:t>www.genetics.ucla.edu</a:t>
            </a:r>
            <a:r>
              <a:rPr lang="en-US" sz="1400" b="0" dirty="0">
                <a:solidFill>
                  <a:srgbClr val="000000"/>
                </a:solidFill>
              </a:rPr>
              <a:t>/labs/</a:t>
            </a:r>
            <a:r>
              <a:rPr lang="en-US" sz="1400" b="0" dirty="0" err="1">
                <a:solidFill>
                  <a:srgbClr val="000000"/>
                </a:solidFill>
              </a:rPr>
              <a:t>horvath</a:t>
            </a:r>
            <a:r>
              <a:rPr lang="en-US" sz="1400" b="0" dirty="0">
                <a:solidFill>
                  <a:srgbClr val="000000"/>
                </a:solidFill>
              </a:rPr>
              <a:t>/</a:t>
            </a:r>
            <a:r>
              <a:rPr lang="en-US" sz="1400" b="0" dirty="0" err="1">
                <a:solidFill>
                  <a:srgbClr val="000000"/>
                </a:solidFill>
              </a:rPr>
              <a:t>CoexpressionNetwork</a:t>
            </a:r>
            <a:endParaRPr lang="en-US" sz="1400" b="0" dirty="0">
              <a:solidFill>
                <a:srgbClr val="000000"/>
              </a:solidFill>
            </a:endParaRPr>
          </a:p>
        </p:txBody>
      </p:sp>
      <p:sp>
        <p:nvSpPr>
          <p:cNvPr id="184325" name="Rectangle 5"/>
          <p:cNvSpPr>
            <a:spLocks noChangeArrowheads="1"/>
          </p:cNvSpPr>
          <p:nvPr/>
        </p:nvSpPr>
        <p:spPr bwMode="auto">
          <a:xfrm>
            <a:off x="4648200" y="5799138"/>
            <a:ext cx="3657600" cy="830262"/>
          </a:xfrm>
          <a:prstGeom prst="rect">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0">
                <a:solidFill>
                  <a:srgbClr val="000000"/>
                </a:solidFill>
              </a:rPr>
              <a:t>Langfelder P, Horvath S (2007) Eigengene networks for studying the relationships between co-expression modules. BMC Systems Biology 2007, 1:54</a:t>
            </a:r>
          </a:p>
        </p:txBody>
      </p:sp>
    </p:spTree>
    <p:extLst>
      <p:ext uri="{BB962C8B-B14F-4D97-AF65-F5344CB8AC3E}">
        <p14:creationId xmlns:p14="http://schemas.microsoft.com/office/powerpoint/2010/main" val="87918347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p:txBody>
          <a:bodyPr>
            <a:normAutofit fontScale="90000"/>
          </a:bodyPr>
          <a:lstStyle/>
          <a:p>
            <a:pPr eaLnBrk="1" hangingPunct="1"/>
            <a:r>
              <a:rPr lang="en-US">
                <a:latin typeface="Arial" charset="0"/>
                <a:ea typeface="ＭＳ Ｐゴシック" charset="0"/>
                <a:cs typeface="ＭＳ Ｐゴシック" charset="0"/>
              </a:rPr>
              <a:t>Non-random distribution of TREs</a:t>
            </a:r>
          </a:p>
        </p:txBody>
      </p:sp>
      <p:sp>
        <p:nvSpPr>
          <p:cNvPr id="79874" name="Rectangle 3"/>
          <p:cNvSpPr>
            <a:spLocks noGrp="1" noChangeArrowheads="1"/>
          </p:cNvSpPr>
          <p:nvPr>
            <p:ph type="body" idx="1"/>
          </p:nvPr>
        </p:nvSpPr>
        <p:spPr>
          <a:xfrm>
            <a:off x="685800" y="1981200"/>
            <a:ext cx="3238500" cy="4638675"/>
          </a:xfrm>
        </p:spPr>
        <p:txBody>
          <a:bodyPr/>
          <a:lstStyle/>
          <a:p>
            <a:pPr eaLnBrk="1" hangingPunct="1"/>
            <a:r>
              <a:rPr lang="en-US" altLang="zh-CN" sz="2000">
                <a:latin typeface="Arial" charset="0"/>
                <a:ea typeface="宋体" charset="0"/>
                <a:cs typeface="宋体" charset="0"/>
              </a:rPr>
              <a:t>TREs are not evenly distributed throughout the encode regions </a:t>
            </a:r>
            <a:br>
              <a:rPr lang="en-US" altLang="zh-CN" sz="2000">
                <a:latin typeface="Arial" charset="0"/>
                <a:ea typeface="宋体" charset="0"/>
                <a:cs typeface="宋体" charset="0"/>
              </a:rPr>
            </a:br>
            <a:r>
              <a:rPr lang="en-US" altLang="zh-CN" sz="2000">
                <a:latin typeface="Arial" charset="0"/>
                <a:ea typeface="宋体" charset="0"/>
                <a:cs typeface="宋体" charset="0"/>
              </a:rPr>
              <a:t>(</a:t>
            </a:r>
            <a:r>
              <a:rPr lang="en-US" altLang="zh-CN" sz="2000" i="1">
                <a:latin typeface="Arial" charset="0"/>
                <a:ea typeface="宋体" charset="0"/>
                <a:cs typeface="宋体" charset="0"/>
              </a:rPr>
              <a:t>P</a:t>
            </a:r>
            <a:r>
              <a:rPr lang="en-US" altLang="zh-CN" sz="2000">
                <a:latin typeface="Arial" charset="0"/>
                <a:ea typeface="宋体" charset="0"/>
                <a:cs typeface="宋体" charset="0"/>
              </a:rPr>
              <a:t> &lt; 2.2×10</a:t>
            </a:r>
            <a:r>
              <a:rPr lang="en-US" altLang="zh-CN" sz="2000" baseline="30000">
                <a:latin typeface="Arial" charset="0"/>
                <a:ea typeface="宋体" charset="0"/>
                <a:cs typeface="宋体" charset="0"/>
              </a:rPr>
              <a:t>−16</a:t>
            </a:r>
            <a:r>
              <a:rPr lang="en-US" altLang="zh-CN" sz="2000">
                <a:latin typeface="Arial" charset="0"/>
                <a:ea typeface="宋体" charset="0"/>
                <a:cs typeface="宋体" charset="0"/>
              </a:rPr>
              <a:t> ). </a:t>
            </a:r>
          </a:p>
          <a:p>
            <a:pPr eaLnBrk="1" hangingPunct="1"/>
            <a:r>
              <a:rPr lang="en-US" altLang="zh-CN" sz="2000">
                <a:latin typeface="Arial" charset="0"/>
                <a:ea typeface="宋体" charset="0"/>
                <a:cs typeface="宋体" charset="0"/>
              </a:rPr>
              <a:t>The actual TRE distribution is power-law.</a:t>
            </a:r>
          </a:p>
          <a:p>
            <a:pPr eaLnBrk="1" hangingPunct="1"/>
            <a:r>
              <a:rPr lang="en-US" altLang="zh-CN" sz="2000">
                <a:latin typeface="Arial" charset="0"/>
                <a:ea typeface="宋体" charset="0"/>
                <a:cs typeface="宋体" charset="0"/>
              </a:rPr>
              <a:t>The null distribution is ‘Poissonesque.’ </a:t>
            </a:r>
          </a:p>
          <a:p>
            <a:pPr eaLnBrk="1" hangingPunct="1"/>
            <a:r>
              <a:rPr lang="en-US" altLang="zh-CN" sz="2000">
                <a:latin typeface="Arial" charset="0"/>
                <a:ea typeface="宋体" charset="0"/>
                <a:cs typeface="宋体" charset="0"/>
              </a:rPr>
              <a:t>Many genomic subregions with extreme numbers of TREs.</a:t>
            </a:r>
          </a:p>
          <a:p>
            <a:pPr eaLnBrk="1" hangingPunct="1"/>
            <a:endParaRPr lang="en-US" sz="2000">
              <a:latin typeface="Arial" charset="0"/>
              <a:ea typeface="ＭＳ Ｐゴシック" charset="0"/>
              <a:cs typeface="ＭＳ Ｐゴシック" charset="0"/>
            </a:endParaRPr>
          </a:p>
        </p:txBody>
      </p:sp>
      <p:pic>
        <p:nvPicPr>
          <p:cNvPr id="79875" name="Picture 4" descr="tre-distr-p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676400"/>
            <a:ext cx="472440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 Box 5"/>
          <p:cNvSpPr txBox="1">
            <a:spLocks noChangeArrowheads="1"/>
          </p:cNvSpPr>
          <p:nvPr/>
        </p:nvSpPr>
        <p:spPr bwMode="auto">
          <a:xfrm>
            <a:off x="187325" y="6413500"/>
            <a:ext cx="2527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6" rIns="91430" bIns="45716">
            <a:spAutoFit/>
          </a:bodyPr>
          <a:lstStyle>
            <a:lvl1pPr defTabSz="912813" eaLnBrk="0" hangingPunct="0">
              <a:defRPr sz="2400" b="1">
                <a:solidFill>
                  <a:schemeClr val="tx1"/>
                </a:solidFill>
                <a:latin typeface="Arial" charset="0"/>
                <a:ea typeface="ＭＳ Ｐゴシック" charset="0"/>
                <a:cs typeface="ＭＳ Ｐゴシック" charset="0"/>
              </a:defRPr>
            </a:lvl1pPr>
            <a:lvl2pPr marL="742950" indent="-285750" defTabSz="912813" eaLnBrk="0" hangingPunct="0">
              <a:defRPr sz="2400" b="1">
                <a:solidFill>
                  <a:schemeClr val="tx1"/>
                </a:solidFill>
                <a:latin typeface="Arial" charset="0"/>
                <a:ea typeface="ＭＳ Ｐゴシック" charset="0"/>
              </a:defRPr>
            </a:lvl2pPr>
            <a:lvl3pPr marL="1143000" indent="-228600" defTabSz="912813" eaLnBrk="0" hangingPunct="0">
              <a:defRPr sz="2400" b="1">
                <a:solidFill>
                  <a:schemeClr val="tx1"/>
                </a:solidFill>
                <a:latin typeface="Arial" charset="0"/>
                <a:ea typeface="ＭＳ Ｐゴシック" charset="0"/>
              </a:defRPr>
            </a:lvl3pPr>
            <a:lvl4pPr marL="1600200" indent="-228600" defTabSz="912813" eaLnBrk="0" hangingPunct="0">
              <a:defRPr sz="2400" b="1">
                <a:solidFill>
                  <a:schemeClr val="tx1"/>
                </a:solidFill>
                <a:latin typeface="Arial" charset="0"/>
                <a:ea typeface="ＭＳ Ｐゴシック" charset="0"/>
              </a:defRPr>
            </a:lvl4pPr>
            <a:lvl5pPr marL="2057400" indent="-228600" defTabSz="912813" eaLnBrk="0" hangingPunct="0">
              <a:defRPr sz="24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400" b="0"/>
              <a:t>Zhang et al. (2007) Gen. Res.</a:t>
            </a:r>
          </a:p>
        </p:txBody>
      </p:sp>
    </p:spTree>
    <p:extLst>
      <p:ext uri="{BB962C8B-B14F-4D97-AF65-F5344CB8AC3E}">
        <p14:creationId xmlns:p14="http://schemas.microsoft.com/office/powerpoint/2010/main" val="2408081129"/>
      </p:ext>
    </p:extLst>
  </p:cSld>
  <p:clrMapOvr>
    <a:masterClrMapping/>
  </p:clrMapOvr>
  <mc:AlternateContent xmlns:mc="http://schemas.openxmlformats.org/markup-compatibility/2006" xmlns:p14="http://schemas.microsoft.com/office/powerpoint/2010/main">
    <mc:Choice Requires="p14">
      <p:transition spd="slow" p14:dur="2000" advTm="19140"/>
    </mc:Choice>
    <mc:Fallback xmlns="">
      <p:transition xmlns:p14="http://schemas.microsoft.com/office/powerpoint/2010/main" spd="slow" advTm="19140"/>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0" y="365125"/>
            <a:ext cx="9144000" cy="1239838"/>
          </a:xfrm>
          <a:solidFill>
            <a:srgbClr val="2300DC"/>
          </a:solidFill>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4000" smtClean="0">
                <a:solidFill>
                  <a:srgbClr val="FFFFFF"/>
                </a:solidFill>
              </a:rPr>
              <a:t>Module eigengenes are very useful!</a:t>
            </a:r>
          </a:p>
        </p:txBody>
      </p:sp>
      <p:sp>
        <p:nvSpPr>
          <p:cNvPr id="19458" name="Rectangle 2"/>
          <p:cNvSpPr>
            <a:spLocks noGrp="1" noChangeArrowheads="1"/>
          </p:cNvSpPr>
          <p:nvPr>
            <p:ph type="body" idx="1"/>
          </p:nvPr>
        </p:nvSpPr>
        <p:spPr>
          <a:xfrm>
            <a:off x="182563" y="1963738"/>
            <a:ext cx="8686800" cy="4437062"/>
          </a:xfrm>
        </p:spPr>
        <p:txBody>
          <a:bodyPr lIns="0" tIns="0" rIns="0" bIns="0"/>
          <a:lstStyle/>
          <a:p>
            <a:pPr eaLnBrk="1" hangingPunct="1">
              <a:lnSpc>
                <a:spcPct val="124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400" smtClean="0"/>
              <a:t>Summarize each module in one synthetic expression profile</a:t>
            </a:r>
          </a:p>
          <a:p>
            <a:pPr eaLnBrk="1" hangingPunct="1">
              <a:lnSpc>
                <a:spcPct val="124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400" smtClean="0"/>
              <a:t>Suitable representation in situations where modules are considered the basic building blocks of a system</a:t>
            </a:r>
          </a:p>
          <a:p>
            <a:pPr lvl="1" eaLnBrk="1" hangingPunct="1">
              <a:lnSpc>
                <a:spcPct val="124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400" smtClean="0"/>
              <a:t>Allow to relate modules to external information (phenotypes, genotypes such as SNP, clinical traits) via simple measures (correlation, mutual information etc)‏</a:t>
            </a:r>
          </a:p>
          <a:p>
            <a:pPr lvl="1" eaLnBrk="1" hangingPunct="1">
              <a:lnSpc>
                <a:spcPct val="124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400" smtClean="0"/>
              <a:t>Can quantify co-expression relationships of various modules by standard measures </a:t>
            </a:r>
          </a:p>
        </p:txBody>
      </p:sp>
      <p:sp>
        <p:nvSpPr>
          <p:cNvPr id="4" name="TextBox 3"/>
          <p:cNvSpPr txBox="1"/>
          <p:nvPr/>
        </p:nvSpPr>
        <p:spPr>
          <a:xfrm>
            <a:off x="304800" y="6400800"/>
            <a:ext cx="6532563" cy="307975"/>
          </a:xfrm>
          <a:prstGeom prst="rect">
            <a:avLst/>
          </a:prstGeom>
          <a:solidFill>
            <a:schemeClr val="bg1">
              <a:lumMod val="65000"/>
            </a:schemeClr>
          </a:solidFill>
        </p:spPr>
        <p:txBody>
          <a:bodyPr wrap="none">
            <a:spAutoFit/>
          </a:bodyPr>
          <a:lstStyle/>
          <a:p>
            <a:pPr>
              <a:defRPr/>
            </a:pPr>
            <a:r>
              <a:rPr lang="en-US" sz="1400" b="0" dirty="0">
                <a:solidFill>
                  <a:srgbClr val="000000"/>
                </a:solidFill>
              </a:rPr>
              <a:t>Adapted from : http://</a:t>
            </a:r>
            <a:r>
              <a:rPr lang="en-US" sz="1400" b="0" dirty="0" err="1">
                <a:solidFill>
                  <a:srgbClr val="000000"/>
                </a:solidFill>
              </a:rPr>
              <a:t>www.genetics.ucla.edu</a:t>
            </a:r>
            <a:r>
              <a:rPr lang="en-US" sz="1400" b="0" dirty="0">
                <a:solidFill>
                  <a:srgbClr val="000000"/>
                </a:solidFill>
              </a:rPr>
              <a:t>/labs/</a:t>
            </a:r>
            <a:r>
              <a:rPr lang="en-US" sz="1400" b="0" dirty="0" err="1">
                <a:solidFill>
                  <a:srgbClr val="000000"/>
                </a:solidFill>
              </a:rPr>
              <a:t>horvath</a:t>
            </a:r>
            <a:r>
              <a:rPr lang="en-US" sz="1400" b="0" dirty="0">
                <a:solidFill>
                  <a:srgbClr val="000000"/>
                </a:solidFill>
              </a:rPr>
              <a:t>/</a:t>
            </a:r>
            <a:r>
              <a:rPr lang="en-US" sz="1400" b="0" dirty="0" err="1">
                <a:solidFill>
                  <a:srgbClr val="000000"/>
                </a:solidFill>
              </a:rPr>
              <a:t>CoexpressionNetwork</a:t>
            </a:r>
            <a:endParaRPr lang="en-US" sz="1400" b="0" dirty="0">
              <a:solidFill>
                <a:srgbClr val="000000"/>
              </a:solidFill>
            </a:endParaRPr>
          </a:p>
        </p:txBody>
      </p:sp>
      <p:sp>
        <p:nvSpPr>
          <p:cNvPr id="186372" name="Rectangle 2"/>
          <p:cNvSpPr>
            <a:spLocks noChangeArrowheads="1"/>
          </p:cNvSpPr>
          <p:nvPr/>
        </p:nvSpPr>
        <p:spPr bwMode="auto">
          <a:xfrm>
            <a:off x="5410200" y="5486400"/>
            <a:ext cx="3657600" cy="830263"/>
          </a:xfrm>
          <a:prstGeom prst="rect">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0">
                <a:solidFill>
                  <a:srgbClr val="000000"/>
                </a:solidFill>
              </a:rPr>
              <a:t>Langfelder P, Horvath S (2007) Eigengene networks for studying the relationships between co-expression modules. BMC Systems Biology 2007, 1:54</a:t>
            </a:r>
          </a:p>
        </p:txBody>
      </p:sp>
    </p:spTree>
    <p:extLst>
      <p:ext uri="{BB962C8B-B14F-4D97-AF65-F5344CB8AC3E}">
        <p14:creationId xmlns:p14="http://schemas.microsoft.com/office/powerpoint/2010/main" val="306321872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0" y="0"/>
            <a:ext cx="9144000" cy="1693863"/>
          </a:xfrm>
          <a:solidFill>
            <a:srgbClr val="00AE00"/>
          </a:solidFill>
        </p:spPr>
        <p:txBody>
          <a:bodyPr lIns="0" tIns="0" rIns="0" bIns="0"/>
          <a:lstStyle/>
          <a:p>
            <a:pPr eaLnBrk="1" hangingPunct="1">
              <a:lnSpc>
                <a:spcPct val="120000"/>
              </a:lnSpc>
              <a:buSzPct val="4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4000" smtClean="0">
                <a:solidFill>
                  <a:srgbClr val="FFFFFF"/>
                </a:solidFill>
              </a:rPr>
              <a:t>Human and chimpanzee brain expression data</a:t>
            </a:r>
          </a:p>
        </p:txBody>
      </p:sp>
      <p:sp>
        <p:nvSpPr>
          <p:cNvPr id="37890" name="Rectangle 2"/>
          <p:cNvSpPr>
            <a:spLocks noGrp="1" noChangeArrowheads="1"/>
          </p:cNvSpPr>
          <p:nvPr>
            <p:ph type="body" idx="1"/>
          </p:nvPr>
        </p:nvSpPr>
        <p:spPr>
          <a:xfrm>
            <a:off x="182563" y="1941513"/>
            <a:ext cx="8686800" cy="4983162"/>
          </a:xfrm>
        </p:spPr>
        <p:txBody>
          <a:bodyPr lIns="0" tIns="0" rIns="0" bIns="0"/>
          <a:lstStyle/>
          <a:p>
            <a:pPr marL="412750" indent="-307975" eaLnBrk="1">
              <a:lnSpc>
                <a:spcPct val="124000"/>
              </a:lnSpc>
              <a:spcBef>
                <a:spcPct val="0"/>
              </a:spcBef>
              <a:spcAft>
                <a:spcPts val="1425"/>
              </a:spcAft>
              <a:buSzPct val="45000"/>
              <a:buFont typeface="Wingdings" charset="0"/>
              <a:buChar char=""/>
              <a:tabLst>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defRPr/>
            </a:pPr>
            <a:r>
              <a:rPr lang="en-GB" sz="2400" smtClean="0"/>
              <a:t>Construct gene expression networks in both sets, find modules</a:t>
            </a:r>
          </a:p>
          <a:p>
            <a:pPr marL="412750" indent="-307975" eaLnBrk="1">
              <a:lnSpc>
                <a:spcPct val="124000"/>
              </a:lnSpc>
              <a:spcBef>
                <a:spcPct val="0"/>
              </a:spcBef>
              <a:spcAft>
                <a:spcPts val="1425"/>
              </a:spcAft>
              <a:buSzPct val="45000"/>
              <a:buFont typeface="Wingdings" charset="0"/>
              <a:buChar char=""/>
              <a:tabLst>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defRPr/>
            </a:pPr>
            <a:r>
              <a:rPr lang="en-GB" sz="2400" smtClean="0"/>
              <a:t>Construct </a:t>
            </a:r>
            <a:r>
              <a:rPr lang="en-GB" sz="2400" smtClean="0">
                <a:solidFill>
                  <a:srgbClr val="FF0000"/>
                </a:solidFill>
              </a:rPr>
              <a:t>consensus modules</a:t>
            </a:r>
          </a:p>
          <a:p>
            <a:pPr marL="412750" indent="-307975" eaLnBrk="1">
              <a:lnSpc>
                <a:spcPct val="124000"/>
              </a:lnSpc>
              <a:spcBef>
                <a:spcPct val="0"/>
              </a:spcBef>
              <a:spcAft>
                <a:spcPts val="1425"/>
              </a:spcAft>
              <a:buSzPct val="45000"/>
              <a:buFont typeface="Wingdings" charset="0"/>
              <a:buChar char=""/>
              <a:tabLst>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defRPr/>
            </a:pPr>
            <a:r>
              <a:rPr lang="en-GB" sz="2400" smtClean="0">
                <a:solidFill>
                  <a:srgbClr val="33CC33"/>
                </a:solidFill>
              </a:rPr>
              <a:t>Characterize</a:t>
            </a:r>
            <a:r>
              <a:rPr lang="en-GB" sz="2400" smtClean="0"/>
              <a:t> each module by </a:t>
            </a:r>
            <a:r>
              <a:rPr lang="en-GB" sz="2400" smtClean="0">
                <a:solidFill>
                  <a:srgbClr val="3333CC"/>
                </a:solidFill>
              </a:rPr>
              <a:t>brain region</a:t>
            </a:r>
            <a:r>
              <a:rPr lang="en-GB" sz="2400" smtClean="0"/>
              <a:t> where it is most differentially expressed</a:t>
            </a:r>
          </a:p>
          <a:p>
            <a:pPr marL="412750" indent="-307975" eaLnBrk="1">
              <a:lnSpc>
                <a:spcPct val="124000"/>
              </a:lnSpc>
              <a:spcBef>
                <a:spcPct val="0"/>
              </a:spcBef>
              <a:spcAft>
                <a:spcPts val="1425"/>
              </a:spcAft>
              <a:buSzPct val="45000"/>
              <a:buFont typeface="Wingdings" charset="0"/>
              <a:buChar char=""/>
              <a:tabLst>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defRPr/>
            </a:pPr>
            <a:r>
              <a:rPr lang="en-GB" sz="2400" smtClean="0"/>
              <a:t>Represent each module by its </a:t>
            </a:r>
            <a:r>
              <a:rPr lang="en-GB" sz="2400" smtClean="0">
                <a:solidFill>
                  <a:srgbClr val="FF0000"/>
                </a:solidFill>
              </a:rPr>
              <a:t>eigengene</a:t>
            </a:r>
          </a:p>
          <a:p>
            <a:pPr marL="412750" indent="-307975" eaLnBrk="1">
              <a:lnSpc>
                <a:spcPct val="124000"/>
              </a:lnSpc>
              <a:spcBef>
                <a:spcPct val="0"/>
              </a:spcBef>
              <a:spcAft>
                <a:spcPts val="1425"/>
              </a:spcAft>
              <a:buSzPct val="45000"/>
              <a:buFont typeface="Wingdings" charset="0"/>
              <a:buChar char=""/>
              <a:tabLst>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defRPr/>
            </a:pPr>
            <a:r>
              <a:rPr lang="en-GB" sz="2400" smtClean="0"/>
              <a:t>Characterize </a:t>
            </a:r>
            <a:r>
              <a:rPr lang="en-GB" sz="2400" smtClean="0">
                <a:solidFill>
                  <a:srgbClr val="3333CC"/>
                </a:solidFill>
              </a:rPr>
              <a:t>relationships among modules</a:t>
            </a:r>
            <a:r>
              <a:rPr lang="en-GB" sz="2400" smtClean="0"/>
              <a:t> by </a:t>
            </a:r>
            <a:r>
              <a:rPr lang="en-GB" sz="2400" smtClean="0">
                <a:solidFill>
                  <a:srgbClr val="FF0000"/>
                </a:solidFill>
              </a:rPr>
              <a:t>correlation of</a:t>
            </a:r>
            <a:r>
              <a:rPr lang="en-GB" sz="2400" smtClean="0"/>
              <a:t> respective </a:t>
            </a:r>
            <a:r>
              <a:rPr lang="en-GB" sz="2400" smtClean="0">
                <a:solidFill>
                  <a:srgbClr val="FF0000"/>
                </a:solidFill>
              </a:rPr>
              <a:t>eigengenes </a:t>
            </a:r>
            <a:r>
              <a:rPr lang="en-GB" sz="2400" smtClean="0"/>
              <a:t>(heatmap or dendrogram) </a:t>
            </a:r>
          </a:p>
          <a:p>
            <a:pPr marL="412750" indent="-307975" eaLnBrk="1">
              <a:lnSpc>
                <a:spcPct val="124000"/>
              </a:lnSpc>
              <a:spcBef>
                <a:spcPct val="0"/>
              </a:spcBef>
              <a:spcAft>
                <a:spcPts val="1425"/>
              </a:spcAft>
              <a:buSzPct val="45000"/>
              <a:buFont typeface="Wingdings" charset="0"/>
              <a:buNone/>
              <a:tabLst>
                <a:tab pos="534988" algn="l"/>
                <a:tab pos="992188" algn="l"/>
                <a:tab pos="1449388" algn="l"/>
                <a:tab pos="1906588" algn="l"/>
                <a:tab pos="2363788" algn="l"/>
                <a:tab pos="2820988" algn="l"/>
                <a:tab pos="3278188" algn="l"/>
                <a:tab pos="3735388" algn="l"/>
                <a:tab pos="4192588" algn="l"/>
                <a:tab pos="4649788" algn="l"/>
                <a:tab pos="5106988" algn="l"/>
                <a:tab pos="5564188" algn="l"/>
                <a:tab pos="6021388" algn="l"/>
                <a:tab pos="6478588" algn="l"/>
                <a:tab pos="6935788" algn="l"/>
                <a:tab pos="7392988" algn="l"/>
                <a:tab pos="7850188" algn="l"/>
                <a:tab pos="8307388" algn="l"/>
                <a:tab pos="8764588" algn="l"/>
                <a:tab pos="9221788" algn="l"/>
              </a:tabLst>
              <a:defRPr/>
            </a:pPr>
            <a:endParaRPr lang="en-GB" sz="2400" smtClean="0"/>
          </a:p>
        </p:txBody>
      </p:sp>
      <p:sp>
        <p:nvSpPr>
          <p:cNvPr id="4" name="TextBox 3"/>
          <p:cNvSpPr txBox="1"/>
          <p:nvPr/>
        </p:nvSpPr>
        <p:spPr>
          <a:xfrm>
            <a:off x="304800" y="6473825"/>
            <a:ext cx="6532563" cy="307975"/>
          </a:xfrm>
          <a:prstGeom prst="rect">
            <a:avLst/>
          </a:prstGeom>
          <a:solidFill>
            <a:schemeClr val="bg1">
              <a:lumMod val="65000"/>
            </a:schemeClr>
          </a:solidFill>
        </p:spPr>
        <p:txBody>
          <a:bodyPr wrap="none">
            <a:spAutoFit/>
          </a:bodyPr>
          <a:lstStyle/>
          <a:p>
            <a:pPr>
              <a:defRPr/>
            </a:pPr>
            <a:r>
              <a:rPr lang="en-US" sz="1400" b="0" dirty="0">
                <a:solidFill>
                  <a:srgbClr val="000000"/>
                </a:solidFill>
              </a:rPr>
              <a:t>Adapted from : http://</a:t>
            </a:r>
            <a:r>
              <a:rPr lang="en-US" sz="1400" b="0" dirty="0" err="1">
                <a:solidFill>
                  <a:srgbClr val="000000"/>
                </a:solidFill>
              </a:rPr>
              <a:t>www.genetics.ucla.edu</a:t>
            </a:r>
            <a:r>
              <a:rPr lang="en-US" sz="1400" b="0" dirty="0">
                <a:solidFill>
                  <a:srgbClr val="000000"/>
                </a:solidFill>
              </a:rPr>
              <a:t>/labs/</a:t>
            </a:r>
            <a:r>
              <a:rPr lang="en-US" sz="1400" b="0" dirty="0" err="1">
                <a:solidFill>
                  <a:srgbClr val="000000"/>
                </a:solidFill>
              </a:rPr>
              <a:t>horvath</a:t>
            </a:r>
            <a:r>
              <a:rPr lang="en-US" sz="1400" b="0" dirty="0">
                <a:solidFill>
                  <a:srgbClr val="000000"/>
                </a:solidFill>
              </a:rPr>
              <a:t>/</a:t>
            </a:r>
            <a:r>
              <a:rPr lang="en-US" sz="1400" b="0" dirty="0" err="1">
                <a:solidFill>
                  <a:srgbClr val="000000"/>
                </a:solidFill>
              </a:rPr>
              <a:t>CoexpressionNetwork</a:t>
            </a:r>
            <a:endParaRPr lang="en-US" sz="1400" b="0" dirty="0">
              <a:solidFill>
                <a:srgbClr val="000000"/>
              </a:solidFill>
            </a:endParaRPr>
          </a:p>
        </p:txBody>
      </p:sp>
    </p:spTree>
    <p:extLst>
      <p:ext uri="{BB962C8B-B14F-4D97-AF65-F5344CB8AC3E}">
        <p14:creationId xmlns:p14="http://schemas.microsoft.com/office/powerpoint/2010/main" val="399601285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xfrm>
            <a:off x="457200" y="180975"/>
            <a:ext cx="8223250" cy="1328738"/>
          </a:xfrm>
        </p:spPr>
        <p:txBody>
          <a:bodyPr lIns="0" tIns="0" rIns="0" bIns="0"/>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mtClean="0"/>
              <a:t>For more information</a:t>
            </a:r>
          </a:p>
        </p:txBody>
      </p:sp>
      <p:sp>
        <p:nvSpPr>
          <p:cNvPr id="50178" name="Rectangle 2"/>
          <p:cNvSpPr>
            <a:spLocks noGrp="1" noChangeArrowheads="1"/>
          </p:cNvSpPr>
          <p:nvPr>
            <p:ph type="body" idx="1"/>
          </p:nvPr>
        </p:nvSpPr>
        <p:spPr>
          <a:xfrm>
            <a:off x="136525" y="1782763"/>
            <a:ext cx="8869363" cy="4800600"/>
          </a:xfrm>
        </p:spPr>
        <p:txBody>
          <a:bodyPr lIns="0" tIns="0" rIns="0" bIns="0"/>
          <a:lstStyle/>
          <a:p>
            <a:pPr marL="334963" indent="-317500" algn="ctr" eaLnBrk="1" hangingPunct="1">
              <a:lnSpc>
                <a:spcPct val="124000"/>
              </a:lnSpc>
              <a:buFont typeface="Arial"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800" smtClean="0"/>
              <a:t> </a:t>
            </a:r>
          </a:p>
          <a:p>
            <a:pPr marL="334963" indent="-317500" algn="ctr" eaLnBrk="1" hangingPunct="1">
              <a:lnSpc>
                <a:spcPct val="186000"/>
              </a:lnSpc>
              <a:buFont typeface="Arial"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800" smtClean="0"/>
              <a:t>Weighted Gene Co-expression Networks website:</a:t>
            </a:r>
          </a:p>
          <a:p>
            <a:pPr marL="334963" indent="-317500" algn="ctr" eaLnBrk="1" hangingPunct="1">
              <a:lnSpc>
                <a:spcPct val="186000"/>
              </a:lnSpc>
              <a:buFont typeface="Arial"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smtClean="0">
                <a:solidFill>
                  <a:srgbClr val="0000FF"/>
                </a:solidFill>
              </a:rPr>
              <a:t>http://www.genetics.ucla.edu/labs/horvath/CoexpressionNetwork/</a:t>
            </a:r>
          </a:p>
        </p:txBody>
      </p:sp>
    </p:spTree>
    <p:extLst>
      <p:ext uri="{BB962C8B-B14F-4D97-AF65-F5344CB8AC3E}">
        <p14:creationId xmlns:p14="http://schemas.microsoft.com/office/powerpoint/2010/main" val="333495706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xfrm>
            <a:off x="533400" y="228600"/>
            <a:ext cx="8229600" cy="381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smtClean="0"/>
              <a:t>A short methodological summary of the publications.</a:t>
            </a:r>
          </a:p>
        </p:txBody>
      </p:sp>
      <p:sp>
        <p:nvSpPr>
          <p:cNvPr id="51202" name="Rectangle 2"/>
          <p:cNvSpPr>
            <a:spLocks noGrp="1" noChangeArrowheads="1"/>
          </p:cNvSpPr>
          <p:nvPr>
            <p:ph type="body" idx="1"/>
          </p:nvPr>
        </p:nvSpPr>
        <p:spPr>
          <a:xfrm>
            <a:off x="457200" y="609600"/>
            <a:ext cx="8686800" cy="5927725"/>
          </a:xfrm>
        </p:spPr>
        <p:txBody>
          <a:bodyPr/>
          <a:lstStyle/>
          <a:p>
            <a:pPr eaLnBrk="1" hangingPunct="1">
              <a:lnSpc>
                <a:spcPct val="80000"/>
              </a:lnSpc>
              <a:spcBef>
                <a:spcPts val="25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000" u="sng" smtClean="0"/>
              <a:t>How to construct a gene co-expression network using the scale free topology criterion? Robustness of network results. Relating a gene significance measure and the clustering coefficient to intramodular connectivity: </a:t>
            </a:r>
            <a:r>
              <a:rPr lang="en-GB" sz="1000" smtClean="0"/>
              <a:t> </a:t>
            </a:r>
          </a:p>
          <a:p>
            <a:pPr lvl="1" eaLnBrk="1" hangingPunct="1">
              <a:lnSpc>
                <a:spcPct val="80000"/>
              </a:lnSpc>
              <a:spcBef>
                <a:spcPts val="25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000" smtClean="0"/>
              <a:t>Zhang B, Horvath S (2005) "A General Framework for Weighted Gene Co-Expression Network Analysis", Statistical Applications in Genetics and Molecular Biology: Vol. 4: No. 1, Article 17</a:t>
            </a:r>
          </a:p>
          <a:p>
            <a:pPr eaLnBrk="1" hangingPunct="1">
              <a:lnSpc>
                <a:spcPct val="80000"/>
              </a:lnSpc>
              <a:spcBef>
                <a:spcPts val="25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000" u="sng" smtClean="0"/>
              <a:t>Theory of module networks (both co-expression and protein-protein interaction modules)</a:t>
            </a:r>
            <a:r>
              <a:rPr lang="en-GB" sz="1000" smtClean="0"/>
              <a:t>: </a:t>
            </a:r>
          </a:p>
          <a:p>
            <a:pPr lvl="1" eaLnBrk="1" hangingPunct="1">
              <a:lnSpc>
                <a:spcPct val="80000"/>
              </a:lnSpc>
              <a:spcBef>
                <a:spcPts val="25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000" smtClean="0"/>
              <a:t>Dong J, Horvath S (2007) Understanding Network Concepts in Modules, BMC Systems Biology 2007, 1:24</a:t>
            </a:r>
          </a:p>
          <a:p>
            <a:pPr eaLnBrk="1" hangingPunct="1">
              <a:lnSpc>
                <a:spcPct val="80000"/>
              </a:lnSpc>
              <a:spcBef>
                <a:spcPts val="25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000" u="sng" smtClean="0"/>
              <a:t>What is the topological overlap measure? Empirical studies of the robustness of the topological overlap measure:</a:t>
            </a:r>
            <a:r>
              <a:rPr lang="en-GB" sz="1000" smtClean="0"/>
              <a:t> </a:t>
            </a:r>
          </a:p>
          <a:p>
            <a:pPr lvl="1" eaLnBrk="1" hangingPunct="1">
              <a:lnSpc>
                <a:spcPct val="80000"/>
              </a:lnSpc>
              <a:spcBef>
                <a:spcPts val="25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000" smtClean="0"/>
              <a:t>Yip A, Horvath S (2007) Gene network interconnectedness and the generalized topological overlap measure. BMC Bioinformatics 2007, 8:22 </a:t>
            </a:r>
          </a:p>
          <a:p>
            <a:pPr eaLnBrk="1" hangingPunct="1">
              <a:lnSpc>
                <a:spcPct val="80000"/>
              </a:lnSpc>
              <a:spcBef>
                <a:spcPts val="25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000" u="sng" smtClean="0"/>
              <a:t>Software for carrying out neighborhood analysis based on topological overlap. The paper shows that an initial seed neighborhood comprised of 2 or more highly interconnected genes (high TOM, high connectivity) yields superior results. It also shows that topological overlap is superior to correlation when dealing with expression data.</a:t>
            </a:r>
            <a:r>
              <a:rPr lang="en-GB" sz="1000" smtClean="0"/>
              <a:t> </a:t>
            </a:r>
          </a:p>
          <a:p>
            <a:pPr lvl="1" eaLnBrk="1" hangingPunct="1">
              <a:lnSpc>
                <a:spcPct val="80000"/>
              </a:lnSpc>
              <a:spcBef>
                <a:spcPts val="25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000" smtClean="0"/>
              <a:t>Li A, Horvath S (2006) Network Neighborhood Analysis with the multi-node topological overlap measure. Bioinformatics. doi:10.1093/bioinformatics/btl581 </a:t>
            </a:r>
          </a:p>
          <a:p>
            <a:pPr eaLnBrk="1" hangingPunct="1">
              <a:lnSpc>
                <a:spcPct val="80000"/>
              </a:lnSpc>
              <a:spcBef>
                <a:spcPts val="25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000" u="sng" smtClean="0"/>
              <a:t>Gene screening based on intramodular connectivity identifies brain cancer genes that validate. This paper shows that WGCNA greatly alleviates the multiple comparison problem and</a:t>
            </a:r>
            <a:r>
              <a:rPr lang="en-GB" sz="1000" smtClean="0"/>
              <a:t> leads to reproducible findings.</a:t>
            </a:r>
          </a:p>
          <a:p>
            <a:pPr lvl="1" eaLnBrk="1" hangingPunct="1">
              <a:lnSpc>
                <a:spcPct val="80000"/>
              </a:lnSpc>
              <a:spcBef>
                <a:spcPts val="25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000" smtClean="0"/>
              <a:t>Horvath S, Zhang B, Carlson M, Lu KV, Zhu S, Felciano RM, Laurance MF, Zhao W, Shu, Q, Lee Y, Scheck AC, Liau LM, Wu H, Geschwind DH, Febbo PG, Kornblum HI, Cloughesy TF, Nelson SF, Mischel PS (2006) "Analysis of Oncogenic Signaling Networks in Glioblastoma Identifies ASPM as a Novel Molecular Target", PNAS | November 14, 2006 | vol. 103 | no. 46 | 17402-17407</a:t>
            </a:r>
          </a:p>
          <a:p>
            <a:pPr eaLnBrk="1" hangingPunct="1">
              <a:lnSpc>
                <a:spcPct val="80000"/>
              </a:lnSpc>
              <a:spcBef>
                <a:spcPts val="25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000" u="sng" smtClean="0"/>
              <a:t>The relationship between connectivity and knock-out essentiality is dependent on the module under consideration. Hub genes in some modules may be non-essential. This study shows that intramodular connectivity is much more meaningful than whole network connectivity:</a:t>
            </a:r>
            <a:r>
              <a:rPr lang="en-GB" sz="1000" smtClean="0"/>
              <a:t>  </a:t>
            </a:r>
          </a:p>
          <a:p>
            <a:pPr lvl="1" eaLnBrk="1" hangingPunct="1">
              <a:lnSpc>
                <a:spcPct val="80000"/>
              </a:lnSpc>
              <a:spcBef>
                <a:spcPts val="25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000" smtClean="0"/>
              <a:t>"Gene Connectivity, Function, and Sequence Conservation: Predictions from Modular Yeast Co-Expression Networks" (2006)  by  Carlson MRJ, Zhang B, Fang Z, Mischel PS, Horvath S, and Nelson SF, BMC Genomics 2006, 7:40</a:t>
            </a:r>
          </a:p>
          <a:p>
            <a:pPr eaLnBrk="1" hangingPunct="1">
              <a:lnSpc>
                <a:spcPct val="80000"/>
              </a:lnSpc>
              <a:spcBef>
                <a:spcPts val="25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000" u="sng" smtClean="0"/>
              <a:t>How to integrate SNP markers into weighted gene co-expression network analysis? The following 2 papers outline how SNP markers and co-expression networks can be used to screen for gene expressions underlying a complex trait. They also illustrate the use of the module eigengene based connectivity measure kME.</a:t>
            </a:r>
          </a:p>
          <a:p>
            <a:pPr lvl="1" eaLnBrk="1" hangingPunct="1">
              <a:lnSpc>
                <a:spcPct val="80000"/>
              </a:lnSpc>
              <a:spcBef>
                <a:spcPts val="25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000" u="sng" smtClean="0"/>
              <a:t>Single network analysis</a:t>
            </a:r>
            <a:r>
              <a:rPr lang="en-GB" sz="1000" smtClean="0"/>
              <a:t>: Ghazalpour A, Doss S, Zhang B, Wang S, Plaisier C, Castellanos R, Brozell A, Schadt EE, Drake TA, Lusis AJ, Horvath S (2006) "Integrating Genetic and Network Analysis to Characterize Genes Related to Mouse Weight". PLoS Genetics. Volume 2 | Issue 8 | AUGUST 2006</a:t>
            </a:r>
          </a:p>
          <a:p>
            <a:pPr lvl="1" eaLnBrk="1" hangingPunct="1">
              <a:lnSpc>
                <a:spcPct val="80000"/>
              </a:lnSpc>
              <a:spcBef>
                <a:spcPts val="25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000" u="sng" smtClean="0"/>
              <a:t>Differential network analysis</a:t>
            </a:r>
            <a:r>
              <a:rPr lang="en-GB" sz="1000" smtClean="0"/>
              <a:t>: Fuller TF, Ghazalpour A, Aten JE, Drake TA, Lusis AJ, Horvath S (2007) "Weighted Gene Co-expression Network Analysis Strategies Applied to Mouse Weight", Mammalian Genome. In Press</a:t>
            </a:r>
          </a:p>
          <a:p>
            <a:pPr eaLnBrk="1" hangingPunct="1">
              <a:lnSpc>
                <a:spcPct val="80000"/>
              </a:lnSpc>
              <a:spcBef>
                <a:spcPts val="25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000" u="sng" smtClean="0"/>
              <a:t>The following application presents a `supervised</a:t>
            </a:r>
            <a:r>
              <a:rPr lang="en-GB" altLang="en-GB" sz="1000" u="sng" smtClean="0"/>
              <a:t>’</a:t>
            </a:r>
            <a:r>
              <a:rPr lang="en-GB" sz="1000" u="sng" smtClean="0"/>
              <a:t> gene co-expression network analysis. In general, we prefer to construct a co-expression network and associated modules without regard to an external microarray sample trait (unsupervised WGCNA). But if thousands of genes are differentially expressed, one can construct a network on the basis of differentially expressed genes (supervised WGCNA):</a:t>
            </a:r>
          </a:p>
          <a:p>
            <a:pPr lvl="1" eaLnBrk="1" hangingPunct="1">
              <a:lnSpc>
                <a:spcPct val="80000"/>
              </a:lnSpc>
              <a:spcBef>
                <a:spcPts val="25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000" smtClean="0"/>
              <a:t>Gargalovic PS, Imura M, Zhang B, Gharavi NM, Clark MJ, Pagnon J, Yang W,  He A, Truong A, Patel S, Nelson SF, Horvath S, Berliner J, Kirchgessner T, Lusis AJ (2006) Identification of Inflammatory Gene Modules based on Variations of Human Endothelial Cell Responses to Oxidized Lipids. PNAS 22;103(34):12741-6</a:t>
            </a:r>
          </a:p>
          <a:p>
            <a:pPr eaLnBrk="1" hangingPunct="1">
              <a:lnSpc>
                <a:spcPct val="80000"/>
              </a:lnSpc>
              <a:spcBef>
                <a:spcPts val="25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000" u="sng" smtClean="0"/>
              <a:t>The following paper presents a differential co-expression network analysis. It studies module preservation between two networks. By screening for genes with differential topological overlap, we identify biologically interesting genes. The paper also shows the value of summarizing a module by its module eigengene. </a:t>
            </a:r>
          </a:p>
          <a:p>
            <a:pPr lvl="1" eaLnBrk="1" hangingPunct="1">
              <a:lnSpc>
                <a:spcPct val="80000"/>
              </a:lnSpc>
              <a:spcBef>
                <a:spcPts val="25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000" smtClean="0"/>
              <a:t>Oldham M, Horvath S, Geschwind D (2006) Conservation and Evolution of Gene Co-expression Networks in Human and Chimpanzee Brains. 2006 Nov 21;103(47):17973-8</a:t>
            </a:r>
          </a:p>
          <a:p>
            <a:pPr eaLnBrk="1" hangingPunct="1">
              <a:lnSpc>
                <a:spcPct val="80000"/>
              </a:lnSpc>
              <a:spcBef>
                <a:spcPts val="250"/>
              </a:spcBef>
              <a:buFont typeface="Arial" charse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GB" sz="1000" smtClean="0"/>
          </a:p>
        </p:txBody>
      </p:sp>
      <p:sp>
        <p:nvSpPr>
          <p:cNvPr id="4" name="TextBox 3"/>
          <p:cNvSpPr txBox="1"/>
          <p:nvPr/>
        </p:nvSpPr>
        <p:spPr>
          <a:xfrm>
            <a:off x="228600" y="6473825"/>
            <a:ext cx="6532563" cy="307975"/>
          </a:xfrm>
          <a:prstGeom prst="rect">
            <a:avLst/>
          </a:prstGeom>
          <a:solidFill>
            <a:schemeClr val="bg1">
              <a:lumMod val="65000"/>
            </a:schemeClr>
          </a:solidFill>
        </p:spPr>
        <p:txBody>
          <a:bodyPr wrap="none">
            <a:spAutoFit/>
          </a:bodyPr>
          <a:lstStyle/>
          <a:p>
            <a:pPr>
              <a:defRPr/>
            </a:pPr>
            <a:r>
              <a:rPr lang="en-US" sz="1400" b="0" dirty="0">
                <a:solidFill>
                  <a:srgbClr val="000000"/>
                </a:solidFill>
              </a:rPr>
              <a:t>Adapted from : http://</a:t>
            </a:r>
            <a:r>
              <a:rPr lang="en-US" sz="1400" b="0" dirty="0" err="1">
                <a:solidFill>
                  <a:srgbClr val="000000"/>
                </a:solidFill>
              </a:rPr>
              <a:t>www.genetics.ucla.edu</a:t>
            </a:r>
            <a:r>
              <a:rPr lang="en-US" sz="1400" b="0" dirty="0">
                <a:solidFill>
                  <a:srgbClr val="000000"/>
                </a:solidFill>
              </a:rPr>
              <a:t>/labs/</a:t>
            </a:r>
            <a:r>
              <a:rPr lang="en-US" sz="1400" b="0" dirty="0" err="1">
                <a:solidFill>
                  <a:srgbClr val="000000"/>
                </a:solidFill>
              </a:rPr>
              <a:t>horvath</a:t>
            </a:r>
            <a:r>
              <a:rPr lang="en-US" sz="1400" b="0" dirty="0">
                <a:solidFill>
                  <a:srgbClr val="000000"/>
                </a:solidFill>
              </a:rPr>
              <a:t>/</a:t>
            </a:r>
            <a:r>
              <a:rPr lang="en-US" sz="1400" b="0" dirty="0" err="1">
                <a:solidFill>
                  <a:srgbClr val="000000"/>
                </a:solidFill>
              </a:rPr>
              <a:t>CoexpressionNetwork</a:t>
            </a:r>
            <a:endParaRPr lang="en-US" sz="1400" b="0" dirty="0">
              <a:solidFill>
                <a:srgbClr val="000000"/>
              </a:solidFill>
            </a:endParaRPr>
          </a:p>
        </p:txBody>
      </p:sp>
    </p:spTree>
    <p:extLst>
      <p:ext uri="{BB962C8B-B14F-4D97-AF65-F5344CB8AC3E}">
        <p14:creationId xmlns:p14="http://schemas.microsoft.com/office/powerpoint/2010/main" val="253655083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itle 3"/>
          <p:cNvSpPr>
            <a:spLocks noGrp="1"/>
          </p:cNvSpPr>
          <p:nvPr>
            <p:ph type="ctrTitle"/>
          </p:nvPr>
        </p:nvSpPr>
        <p:spPr/>
        <p:txBody>
          <a:bodyPr/>
          <a:lstStyle/>
          <a:p>
            <a:r>
              <a:rPr lang="en-US">
                <a:latin typeface="Arial" charset="0"/>
                <a:ea typeface="ＭＳ Ｐゴシック" charset="0"/>
                <a:cs typeface="ＭＳ Ｐゴシック" charset="0"/>
              </a:rPr>
              <a:t>Unsupervised Mining</a:t>
            </a:r>
          </a:p>
        </p:txBody>
      </p:sp>
      <p:sp>
        <p:nvSpPr>
          <p:cNvPr id="194562" name="Subtitle 4"/>
          <p:cNvSpPr>
            <a:spLocks noGrp="1"/>
          </p:cNvSpPr>
          <p:nvPr>
            <p:ph type="subTitle" idx="1"/>
          </p:nvPr>
        </p:nvSpPr>
        <p:spPr/>
        <p:txBody>
          <a:bodyPr/>
          <a:lstStyle/>
          <a:p>
            <a:r>
              <a:rPr lang="en-US">
                <a:latin typeface="Arial" charset="0"/>
                <a:ea typeface="ＭＳ Ｐゴシック" charset="0"/>
                <a:cs typeface="ＭＳ Ｐゴシック" charset="0"/>
              </a:rPr>
              <a:t>Biplot</a:t>
            </a:r>
          </a:p>
        </p:txBody>
      </p:sp>
    </p:spTree>
    <p:extLst>
      <p:ext uri="{BB962C8B-B14F-4D97-AF65-F5344CB8AC3E}">
        <p14:creationId xmlns:p14="http://schemas.microsoft.com/office/powerpoint/2010/main" val="133250185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7F553FE-A033-A643-881E-356F028141E4}" type="slidenum">
              <a:rPr lang="en-US" sz="1400" b="0">
                <a:solidFill>
                  <a:srgbClr val="000000"/>
                </a:solidFill>
                <a:cs typeface="Arial" charset="0"/>
              </a:rPr>
              <a:pPr eaLnBrk="1" hangingPunct="1"/>
              <a:t>65</a:t>
            </a:fld>
            <a:endParaRPr lang="en-US" sz="1400" b="0">
              <a:solidFill>
                <a:srgbClr val="000000"/>
              </a:solidFill>
              <a:cs typeface="Arial" charset="0"/>
            </a:endParaRPr>
          </a:p>
        </p:txBody>
      </p:sp>
      <p:sp>
        <p:nvSpPr>
          <p:cNvPr id="196610" name="Rectangle 2"/>
          <p:cNvSpPr>
            <a:spLocks noGrp="1" noChangeArrowheads="1"/>
          </p:cNvSpPr>
          <p:nvPr>
            <p:ph type="title"/>
          </p:nvPr>
        </p:nvSpPr>
        <p:spPr/>
        <p:txBody>
          <a:bodyPr/>
          <a:lstStyle/>
          <a:p>
            <a:pPr eaLnBrk="1" hangingPunct="1"/>
            <a:r>
              <a:rPr lang="en-US">
                <a:latin typeface="Arial" charset="0"/>
              </a:rPr>
              <a:t>Biplot</a:t>
            </a:r>
          </a:p>
        </p:txBody>
      </p:sp>
      <p:sp>
        <p:nvSpPr>
          <p:cNvPr id="196611" name="Rectangle 3"/>
          <p:cNvSpPr>
            <a:spLocks noGrp="1" noChangeArrowheads="1"/>
          </p:cNvSpPr>
          <p:nvPr>
            <p:ph type="body" idx="1"/>
          </p:nvPr>
        </p:nvSpPr>
        <p:spPr>
          <a:xfrm>
            <a:off x="457200" y="1219200"/>
            <a:ext cx="8229600" cy="4525963"/>
          </a:xfrm>
        </p:spPr>
        <p:txBody>
          <a:bodyPr>
            <a:normAutofit fontScale="92500" lnSpcReduction="10000"/>
          </a:bodyPr>
          <a:lstStyle/>
          <a:p>
            <a:pPr eaLnBrk="1" hangingPunct="1"/>
            <a:r>
              <a:rPr lang="en-US" sz="1600">
                <a:latin typeface="Arial" charset="0"/>
              </a:rPr>
              <a:t>A biplot is a two-dimensional representation of a data matrix showing a point for each of the n observation vectors (rows of the data matrix) along with a point for each of the p variables (columns of the data matrix). </a:t>
            </a:r>
          </a:p>
          <a:p>
            <a:pPr lvl="1" eaLnBrk="1" hangingPunct="1"/>
            <a:r>
              <a:rPr lang="en-US" sz="1000">
                <a:latin typeface="Arial" charset="0"/>
                <a:ea typeface="Arial" charset="0"/>
                <a:cs typeface="Arial" charset="0"/>
              </a:rPr>
              <a:t>The prefix </a:t>
            </a:r>
            <a:r>
              <a:rPr lang="ja-JP" altLang="en-US" sz="1000">
                <a:latin typeface="Arial" charset="0"/>
                <a:ea typeface="Arial" charset="0"/>
                <a:cs typeface="Arial" charset="0"/>
              </a:rPr>
              <a:t>‘</a:t>
            </a:r>
            <a:r>
              <a:rPr lang="en-US" altLang="ja-JP" sz="1000">
                <a:latin typeface="Arial" charset="0"/>
                <a:ea typeface="Arial" charset="0"/>
                <a:cs typeface="Arial" charset="0"/>
              </a:rPr>
              <a:t>bi</a:t>
            </a:r>
            <a:r>
              <a:rPr lang="ja-JP" altLang="en-US" sz="1000">
                <a:latin typeface="Arial" charset="0"/>
                <a:ea typeface="Arial" charset="0"/>
                <a:cs typeface="Arial" charset="0"/>
              </a:rPr>
              <a:t>’</a:t>
            </a:r>
            <a:r>
              <a:rPr lang="en-US" altLang="ja-JP" sz="1000">
                <a:latin typeface="Arial" charset="0"/>
                <a:ea typeface="Arial" charset="0"/>
                <a:cs typeface="Arial" charset="0"/>
              </a:rPr>
              <a:t> refers to the two kinds of points; not to the dimensionality of the plot. The method presented here could, in fact, be generalized to a threedimensional (or higher-order) biplot. Biplots were introduced by Gabriel (1971) and have been discussed at length by Gower and Hand (1996). We applied the biplot procedure to the following toy data matrix to illustrate how a biplot can be generated and interpreted. See the figure on the next page. </a:t>
            </a:r>
          </a:p>
          <a:p>
            <a:pPr eaLnBrk="1" hangingPunct="1"/>
            <a:r>
              <a:rPr lang="en-US" sz="1600">
                <a:latin typeface="Arial" charset="0"/>
              </a:rPr>
              <a:t>Here we have three variables (transcription factors) and ten observations (genomic bins). We can obtain a two-dimensional plot of the observations by plotting the first two principal components of the TF-TF correlation matrix R1. </a:t>
            </a:r>
          </a:p>
          <a:p>
            <a:pPr lvl="1" eaLnBrk="1" hangingPunct="1"/>
            <a:r>
              <a:rPr lang="en-US" sz="1000">
                <a:latin typeface="Arial" charset="0"/>
                <a:ea typeface="Arial" charset="0"/>
                <a:cs typeface="Arial" charset="0"/>
              </a:rPr>
              <a:t>We can then add a representation of the three variables to the plot of principal components to obtain a biplot. This shows each of the genomic bins as points and the axes as linear combination of the factors. </a:t>
            </a:r>
          </a:p>
          <a:p>
            <a:pPr eaLnBrk="1" hangingPunct="1"/>
            <a:r>
              <a:rPr lang="en-US" sz="1400">
                <a:latin typeface="Arial" charset="0"/>
              </a:rPr>
              <a:t>The great advantage of a biplot is that its components can be interpreted very easily. First, correlations among the variables are related to the angles between the lines, or more specifically, to the cosines of these angles. An acute angle between two lines (representing two TFs) indicates a positive correlation between the two corresponding variables, while obtuse angles indicate negative correlation.</a:t>
            </a:r>
            <a:r>
              <a:rPr lang="en-US" sz="1000">
                <a:latin typeface="Arial" charset="0"/>
              </a:rPr>
              <a:t> </a:t>
            </a:r>
          </a:p>
          <a:p>
            <a:pPr lvl="1" eaLnBrk="1" hangingPunct="1"/>
            <a:r>
              <a:rPr lang="en-US" sz="1000">
                <a:latin typeface="Arial" charset="0"/>
                <a:ea typeface="Arial" charset="0"/>
                <a:cs typeface="Arial" charset="0"/>
              </a:rPr>
              <a:t>Angle of 0 or 180 degrees indicates perfect positive or negative correlation, respectively. A pair of orthogonal lines represents a correlation of zero. The distances between the points (representing genomic bins) correspond to the similarities between the observation profiles. Two observations that are relatively similar across all the variables will fall relatively close to each other within the two-dimensional space used for the biplot. The value or score for any observation on any variable is related to the perpendicular projection form the point to the line. </a:t>
            </a:r>
          </a:p>
          <a:p>
            <a:pPr eaLnBrk="1" hangingPunct="1"/>
            <a:r>
              <a:rPr lang="en-US" sz="1200">
                <a:latin typeface="Arial" charset="0"/>
              </a:rPr>
              <a:t>Refs</a:t>
            </a:r>
          </a:p>
          <a:p>
            <a:pPr lvl="1" eaLnBrk="1" hangingPunct="1"/>
            <a:r>
              <a:rPr lang="en-US" sz="1200">
                <a:latin typeface="Arial" charset="0"/>
                <a:ea typeface="Arial" charset="0"/>
                <a:cs typeface="Arial" charset="0"/>
              </a:rPr>
              <a:t>Gabriel, K. R. (1971), </a:t>
            </a:r>
            <a:r>
              <a:rPr lang="ja-JP" altLang="en-US" sz="1200">
                <a:latin typeface="Arial" charset="0"/>
                <a:ea typeface="Arial" charset="0"/>
                <a:cs typeface="Arial" charset="0"/>
              </a:rPr>
              <a:t>“</a:t>
            </a:r>
            <a:r>
              <a:rPr lang="en-US" altLang="ja-JP" sz="1200">
                <a:latin typeface="Arial" charset="0"/>
                <a:ea typeface="Arial" charset="0"/>
                <a:cs typeface="Arial" charset="0"/>
              </a:rPr>
              <a:t>The Biplot Graphical Display of Matrices with Application to Principal Component Analysis,</a:t>
            </a:r>
            <a:r>
              <a:rPr lang="ja-JP" altLang="en-US" sz="1200">
                <a:latin typeface="Arial" charset="0"/>
                <a:ea typeface="Arial" charset="0"/>
                <a:cs typeface="Arial" charset="0"/>
              </a:rPr>
              <a:t>”</a:t>
            </a:r>
            <a:r>
              <a:rPr lang="en-US" altLang="ja-JP" sz="1200">
                <a:latin typeface="Arial" charset="0"/>
                <a:ea typeface="Arial" charset="0"/>
                <a:cs typeface="Arial" charset="0"/>
              </a:rPr>
              <a:t> Biometrika, 58, 453–467.</a:t>
            </a:r>
          </a:p>
          <a:p>
            <a:pPr lvl="1" eaLnBrk="1" hangingPunct="1"/>
            <a:r>
              <a:rPr lang="en-US" sz="1200">
                <a:latin typeface="Arial" charset="0"/>
                <a:ea typeface="Arial" charset="0"/>
                <a:cs typeface="Arial" charset="0"/>
              </a:rPr>
              <a:t>Gower, J. C., and Hand, D. J. (1996), Biplots, London: Chapman &amp; Hall. </a:t>
            </a:r>
          </a:p>
        </p:txBody>
      </p:sp>
      <p:sp>
        <p:nvSpPr>
          <p:cNvPr id="196612" name="Comment 4"/>
          <p:cNvSpPr>
            <a:spLocks noRot="1" noChangeAspect="1" noEditPoints="1" noChangeArrowheads="1" noChangeShapeType="1" noTextEdit="1"/>
          </p:cNvSpPr>
          <p:nvPr/>
        </p:nvSpPr>
        <p:spPr bwMode="auto">
          <a:xfrm>
            <a:off x="3517900" y="2946400"/>
            <a:ext cx="1995488" cy="26988"/>
          </a:xfrm>
          <a:custGeom>
            <a:avLst/>
            <a:gdLst>
              <a:gd name="T0" fmla="*/ 0 w 5542"/>
              <a:gd name="T1" fmla="*/ 2147483647 h 77"/>
              <a:gd name="T2" fmla="*/ 2147483647 w 5542"/>
              <a:gd name="T3" fmla="*/ 2147483647 h 77"/>
              <a:gd name="T4" fmla="*/ 2147483647 w 5542"/>
              <a:gd name="T5" fmla="*/ 2147483647 h 77"/>
              <a:gd name="T6" fmla="*/ 2147483647 w 5542"/>
              <a:gd name="T7" fmla="*/ 2147483647 h 77"/>
              <a:gd name="T8" fmla="*/ 2147483647 w 5542"/>
              <a:gd name="T9" fmla="*/ 2147483647 h 77"/>
              <a:gd name="T10" fmla="*/ 2147483647 w 5542"/>
              <a:gd name="T11" fmla="*/ 2147483647 h 77"/>
              <a:gd name="T12" fmla="*/ 2147483647 w 5542"/>
              <a:gd name="T13" fmla="*/ 2147483647 h 77"/>
              <a:gd name="T14" fmla="*/ 2147483647 w 5542"/>
              <a:gd name="T15" fmla="*/ 2147483647 h 77"/>
              <a:gd name="T16" fmla="*/ 0 60000 65536"/>
              <a:gd name="T17" fmla="*/ 0 60000 65536"/>
              <a:gd name="T18" fmla="*/ 0 60000 65536"/>
              <a:gd name="T19" fmla="*/ 0 60000 65536"/>
              <a:gd name="T20" fmla="*/ 0 60000 65536"/>
              <a:gd name="T21" fmla="*/ 0 60000 65536"/>
              <a:gd name="T22" fmla="*/ 0 60000 65536"/>
              <a:gd name="T23" fmla="*/ 0 60000 65536"/>
              <a:gd name="T24" fmla="*/ 0 w 5542"/>
              <a:gd name="T25" fmla="*/ 0 h 77"/>
              <a:gd name="T26" fmla="*/ 5542 w 5542"/>
              <a:gd name="T27" fmla="*/ 77 h 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42" h="77" extrusionOk="0">
                <a:moveTo>
                  <a:pt x="0" y="15"/>
                </a:moveTo>
                <a:cubicBezTo>
                  <a:pt x="48" y="24"/>
                  <a:pt x="94" y="38"/>
                  <a:pt x="148" y="40"/>
                </a:cubicBezTo>
                <a:cubicBezTo>
                  <a:pt x="363" y="50"/>
                  <a:pt x="589" y="24"/>
                  <a:pt x="804" y="15"/>
                </a:cubicBezTo>
                <a:cubicBezTo>
                  <a:pt x="1193" y="-1"/>
                  <a:pt x="1585" y="-11"/>
                  <a:pt x="1974" y="11"/>
                </a:cubicBezTo>
                <a:cubicBezTo>
                  <a:pt x="2329" y="31"/>
                  <a:pt x="2674" y="51"/>
                  <a:pt x="3030" y="46"/>
                </a:cubicBezTo>
                <a:cubicBezTo>
                  <a:pt x="3777" y="36"/>
                  <a:pt x="4521" y="75"/>
                  <a:pt x="5269" y="55"/>
                </a:cubicBezTo>
                <a:cubicBezTo>
                  <a:pt x="5335" y="53"/>
                  <a:pt x="5502" y="63"/>
                  <a:pt x="5530" y="57"/>
                </a:cubicBezTo>
                <a:cubicBezTo>
                  <a:pt x="5523" y="53"/>
                  <a:pt x="5517" y="48"/>
                  <a:pt x="5510" y="44"/>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6613" name="Comment 5"/>
          <p:cNvSpPr>
            <a:spLocks noRot="1" noChangeAspect="1" noEditPoints="1" noChangeArrowheads="1" noChangeShapeType="1" noTextEdit="1"/>
          </p:cNvSpPr>
          <p:nvPr/>
        </p:nvSpPr>
        <p:spPr bwMode="auto">
          <a:xfrm>
            <a:off x="7535863" y="2973388"/>
            <a:ext cx="1108075" cy="90487"/>
          </a:xfrm>
          <a:custGeom>
            <a:avLst/>
            <a:gdLst>
              <a:gd name="T0" fmla="*/ 2147483647 w 3076"/>
              <a:gd name="T1" fmla="*/ 2147483647 h 250"/>
              <a:gd name="T2" fmla="*/ 0 w 3076"/>
              <a:gd name="T3" fmla="*/ 2147483647 h 250"/>
              <a:gd name="T4" fmla="*/ 2147483647 w 3076"/>
              <a:gd name="T5" fmla="*/ 2147483647 h 250"/>
              <a:gd name="T6" fmla="*/ 2147483647 w 3076"/>
              <a:gd name="T7" fmla="*/ 2147483647 h 250"/>
              <a:gd name="T8" fmla="*/ 2147483647 w 3076"/>
              <a:gd name="T9" fmla="*/ 2147483647 h 250"/>
              <a:gd name="T10" fmla="*/ 2147483647 w 3076"/>
              <a:gd name="T11" fmla="*/ 2147483647 h 250"/>
              <a:gd name="T12" fmla="*/ 2147483647 w 3076"/>
              <a:gd name="T13" fmla="*/ 2147483647 h 250"/>
              <a:gd name="T14" fmla="*/ 0 60000 65536"/>
              <a:gd name="T15" fmla="*/ 0 60000 65536"/>
              <a:gd name="T16" fmla="*/ 0 60000 65536"/>
              <a:gd name="T17" fmla="*/ 0 60000 65536"/>
              <a:gd name="T18" fmla="*/ 0 60000 65536"/>
              <a:gd name="T19" fmla="*/ 0 60000 65536"/>
              <a:gd name="T20" fmla="*/ 0 60000 65536"/>
              <a:gd name="T21" fmla="*/ 0 w 3076"/>
              <a:gd name="T22" fmla="*/ 0 h 250"/>
              <a:gd name="T23" fmla="*/ 3076 w 3076"/>
              <a:gd name="T24" fmla="*/ 250 h 2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76" h="250" extrusionOk="0">
                <a:moveTo>
                  <a:pt x="26" y="56"/>
                </a:moveTo>
                <a:cubicBezTo>
                  <a:pt x="17" y="35"/>
                  <a:pt x="16" y="46"/>
                  <a:pt x="0" y="29"/>
                </a:cubicBezTo>
                <a:cubicBezTo>
                  <a:pt x="26" y="21"/>
                  <a:pt x="54" y="4"/>
                  <a:pt x="91" y="1"/>
                </a:cubicBezTo>
                <a:cubicBezTo>
                  <a:pt x="611" y="-47"/>
                  <a:pt x="1180" y="72"/>
                  <a:pt x="1695" y="129"/>
                </a:cubicBezTo>
                <a:cubicBezTo>
                  <a:pt x="2120" y="176"/>
                  <a:pt x="2547" y="222"/>
                  <a:pt x="2974" y="246"/>
                </a:cubicBezTo>
                <a:cubicBezTo>
                  <a:pt x="2989" y="247"/>
                  <a:pt x="3055" y="258"/>
                  <a:pt x="3070" y="244"/>
                </a:cubicBezTo>
                <a:cubicBezTo>
                  <a:pt x="3077" y="227"/>
                  <a:pt x="3076" y="218"/>
                  <a:pt x="3058" y="207"/>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100800869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685800" y="609600"/>
            <a:ext cx="3698875" cy="1143000"/>
          </a:xfrm>
        </p:spPr>
        <p:txBody>
          <a:bodyPr/>
          <a:lstStyle/>
          <a:p>
            <a:pPr eaLnBrk="1" hangingPunct="1"/>
            <a:r>
              <a:rPr lang="en-US">
                <a:latin typeface="Helvetica" charset="0"/>
                <a:cs typeface="ＭＳ Ｐゴシック" charset="0"/>
              </a:rPr>
              <a:t>Introduction</a:t>
            </a:r>
          </a:p>
        </p:txBody>
      </p:sp>
      <p:sp>
        <p:nvSpPr>
          <p:cNvPr id="197634" name="Rectangle 3"/>
          <p:cNvSpPr>
            <a:spLocks noGrp="1" noChangeArrowheads="1"/>
          </p:cNvSpPr>
          <p:nvPr>
            <p:ph idx="1"/>
          </p:nvPr>
        </p:nvSpPr>
        <p:spPr>
          <a:xfrm>
            <a:off x="5181600" y="257175"/>
            <a:ext cx="3587750" cy="4638675"/>
          </a:xfrm>
        </p:spPr>
        <p:txBody>
          <a:bodyPr>
            <a:normAutofit lnSpcReduction="10000"/>
          </a:bodyPr>
          <a:lstStyle/>
          <a:p>
            <a:r>
              <a:rPr lang="en-US" sz="2800">
                <a:latin typeface="Helvetica" charset="0"/>
                <a:cs typeface="ＭＳ Ｐゴシック" charset="0"/>
              </a:rPr>
              <a:t>A biplot is a low-dimensional (usually 2D) representation of a data matrix </a:t>
            </a:r>
            <a:r>
              <a:rPr lang="en-US" sz="2800" b="1">
                <a:latin typeface="Euclid Math One" charset="0"/>
                <a:cs typeface="Euclid Math One" charset="0"/>
              </a:rPr>
              <a:t>A</a:t>
            </a:r>
            <a:r>
              <a:rPr lang="en-US" sz="2800">
                <a:latin typeface="Helvetica" charset="0"/>
                <a:cs typeface="ＭＳ Ｐゴシック" charset="0"/>
              </a:rPr>
              <a:t>.</a:t>
            </a:r>
          </a:p>
          <a:p>
            <a:pPr lvl="1"/>
            <a:r>
              <a:rPr lang="en-US" sz="2400">
                <a:latin typeface="Helvetica" charset="0"/>
                <a:ea typeface="Arial" charset="0"/>
                <a:cs typeface="Arial" charset="0"/>
              </a:rPr>
              <a:t>A point for each of the </a:t>
            </a:r>
            <a:r>
              <a:rPr lang="en-US" sz="2400" i="1">
                <a:latin typeface="Helvetica" charset="0"/>
                <a:ea typeface="Arial" charset="0"/>
                <a:cs typeface="Arial" charset="0"/>
              </a:rPr>
              <a:t>m</a:t>
            </a:r>
            <a:r>
              <a:rPr lang="en-US" sz="2400">
                <a:latin typeface="Helvetica" charset="0"/>
                <a:ea typeface="Arial" charset="0"/>
                <a:cs typeface="Arial" charset="0"/>
              </a:rPr>
              <a:t> observation vectors (rows of </a:t>
            </a:r>
            <a:r>
              <a:rPr lang="en-US" sz="2400" b="1">
                <a:latin typeface="Euclid Math One" charset="0"/>
                <a:ea typeface="ＭＳ Ｐゴシック" charset="0"/>
                <a:cs typeface="ＭＳ Ｐゴシック" charset="0"/>
              </a:rPr>
              <a:t>A</a:t>
            </a:r>
            <a:r>
              <a:rPr lang="en-US" sz="2400">
                <a:latin typeface="Helvetica" charset="0"/>
                <a:ea typeface="Arial" charset="0"/>
                <a:cs typeface="Arial" charset="0"/>
              </a:rPr>
              <a:t>)</a:t>
            </a:r>
          </a:p>
          <a:p>
            <a:pPr lvl="1"/>
            <a:r>
              <a:rPr lang="en-US" sz="2400">
                <a:latin typeface="Helvetica" charset="0"/>
                <a:ea typeface="Arial" charset="0"/>
                <a:cs typeface="Arial" charset="0"/>
              </a:rPr>
              <a:t>A line (or arrow) for each of the </a:t>
            </a:r>
            <a:r>
              <a:rPr lang="en-US" sz="2400" i="1">
                <a:latin typeface="Helvetica" charset="0"/>
                <a:ea typeface="Arial" charset="0"/>
                <a:cs typeface="Arial" charset="0"/>
              </a:rPr>
              <a:t>n</a:t>
            </a:r>
            <a:r>
              <a:rPr lang="en-US" sz="2400">
                <a:latin typeface="Helvetica" charset="0"/>
                <a:ea typeface="Arial" charset="0"/>
                <a:cs typeface="Arial" charset="0"/>
              </a:rPr>
              <a:t> variables (columns of </a:t>
            </a:r>
            <a:r>
              <a:rPr lang="en-US" sz="2400" b="1">
                <a:latin typeface="Euclid Math One" charset="0"/>
                <a:ea typeface="ＭＳ Ｐゴシック" charset="0"/>
                <a:cs typeface="ＭＳ Ｐゴシック" charset="0"/>
              </a:rPr>
              <a:t>A</a:t>
            </a:r>
            <a:r>
              <a:rPr lang="en-US" sz="2400">
                <a:latin typeface="Helvetica" charset="0"/>
                <a:ea typeface="Arial" charset="0"/>
                <a:cs typeface="Arial" charset="0"/>
              </a:rPr>
              <a:t>)</a:t>
            </a:r>
          </a:p>
          <a:p>
            <a:pPr lvl="1">
              <a:buFont typeface="Symbol" charset="0"/>
              <a:buNone/>
            </a:pPr>
            <a:endParaRPr lang="en-US" sz="2400">
              <a:latin typeface="Helvetica" charset="0"/>
              <a:ea typeface="Arial" charset="0"/>
              <a:cs typeface="Arial" charset="0"/>
            </a:endParaRPr>
          </a:p>
        </p:txBody>
      </p:sp>
      <p:pic>
        <p:nvPicPr>
          <p:cNvPr id="19763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76400"/>
            <a:ext cx="5105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571833"/>
      </p:ext>
    </p:extLst>
  </p:cSld>
  <p:clrMapOvr>
    <a:masterClrMapping/>
  </p:clrMapOvr>
  <p:transition xmlns:p14="http://schemas.microsoft.com/office/powerpoint/2010/main" advTm="54469"/>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ChangeArrowheads="1"/>
          </p:cNvSpPr>
          <p:nvPr>
            <p:ph type="title" idx="4294967295"/>
          </p:nvPr>
        </p:nvSpPr>
        <p:spPr>
          <a:xfrm>
            <a:off x="2397125" y="187325"/>
            <a:ext cx="4419600" cy="788988"/>
          </a:xfrm>
        </p:spPr>
        <p:txBody>
          <a:bodyPr/>
          <a:lstStyle/>
          <a:p>
            <a:pPr eaLnBrk="1" hangingPunct="1"/>
            <a:r>
              <a:rPr lang="en-US">
                <a:solidFill>
                  <a:srgbClr val="008000"/>
                </a:solidFill>
                <a:latin typeface="Arial" charset="0"/>
                <a:cs typeface="ＭＳ Ｐゴシック" charset="0"/>
              </a:rPr>
              <a:t>PCA </a:t>
            </a:r>
          </a:p>
        </p:txBody>
      </p:sp>
      <p:graphicFrame>
        <p:nvGraphicFramePr>
          <p:cNvPr id="199682" name="Object 2"/>
          <p:cNvGraphicFramePr>
            <a:graphicFrameLocks noChangeAspect="1"/>
          </p:cNvGraphicFramePr>
          <p:nvPr/>
        </p:nvGraphicFramePr>
        <p:xfrm>
          <a:off x="327025" y="1855788"/>
          <a:ext cx="1452563" cy="2387600"/>
        </p:xfrm>
        <a:graphic>
          <a:graphicData uri="http://schemas.openxmlformats.org/presentationml/2006/ole">
            <mc:AlternateContent xmlns:mc="http://schemas.openxmlformats.org/markup-compatibility/2006">
              <mc:Choice xmlns:v="urn:schemas-microsoft-com:vml" Requires="v">
                <p:oleObj spid="_x0000_s132167" name="Image" r:id="rId4" imgW="608077" imgH="1042153" progId="Photoshop.Image.9">
                  <p:embed/>
                </p:oleObj>
              </mc:Choice>
              <mc:Fallback>
                <p:oleObj name="Image" r:id="rId4" imgW="608077" imgH="1042153" progId="Photoshop.Image.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r="10001" b="13603"/>
                      <a:stretch>
                        <a:fillRect/>
                      </a:stretch>
                    </p:blipFill>
                    <p:spPr bwMode="auto">
                      <a:xfrm>
                        <a:off x="327025" y="1855788"/>
                        <a:ext cx="1452563" cy="238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99683" name="Object 3"/>
          <p:cNvGraphicFramePr>
            <a:graphicFrameLocks noChangeAspect="1"/>
          </p:cNvGraphicFramePr>
          <p:nvPr/>
        </p:nvGraphicFramePr>
        <p:xfrm>
          <a:off x="165100" y="5503863"/>
          <a:ext cx="2533650" cy="909637"/>
        </p:xfrm>
        <a:graphic>
          <a:graphicData uri="http://schemas.openxmlformats.org/presentationml/2006/ole">
            <mc:AlternateContent xmlns:mc="http://schemas.openxmlformats.org/markup-compatibility/2006">
              <mc:Choice xmlns:v="urn:schemas-microsoft-com:vml" Requires="v">
                <p:oleObj spid="_x0000_s132168" name="Image" r:id="rId6" imgW="1248158" imgH="557643" progId="Photoshop.Image.9">
                  <p:embed/>
                </p:oleObj>
              </mc:Choice>
              <mc:Fallback>
                <p:oleObj name="Image" r:id="rId6" imgW="1248158" imgH="557643" progId="Photoshop.Image.9">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b="19658"/>
                      <a:stretch>
                        <a:fillRect/>
                      </a:stretch>
                    </p:blipFill>
                    <p:spPr bwMode="auto">
                      <a:xfrm>
                        <a:off x="165100" y="5503863"/>
                        <a:ext cx="2533650" cy="90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99684" name="Object 4"/>
          <p:cNvGraphicFramePr>
            <a:graphicFrameLocks noChangeAspect="1"/>
          </p:cNvGraphicFramePr>
          <p:nvPr/>
        </p:nvGraphicFramePr>
        <p:xfrm>
          <a:off x="2732088" y="4495800"/>
          <a:ext cx="3429000" cy="1576388"/>
        </p:xfrm>
        <a:graphic>
          <a:graphicData uri="http://schemas.openxmlformats.org/presentationml/2006/ole">
            <mc:AlternateContent xmlns:mc="http://schemas.openxmlformats.org/markup-compatibility/2006">
              <mc:Choice xmlns:v="urn:schemas-microsoft-com:vml" Requires="v">
                <p:oleObj spid="_x0000_s132169" name="Image" r:id="rId8" imgW="1988571" imgH="1014857" progId="Photoshop.Image.9">
                  <p:embed/>
                </p:oleObj>
              </mc:Choice>
              <mc:Fallback>
                <p:oleObj name="Image" r:id="rId8" imgW="1988571" imgH="1014857" progId="Photoshop.Image.9">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b="9859"/>
                      <a:stretch>
                        <a:fillRect/>
                      </a:stretch>
                    </p:blipFill>
                    <p:spPr bwMode="auto">
                      <a:xfrm>
                        <a:off x="2732088" y="4495800"/>
                        <a:ext cx="3429000" cy="157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99685" name="Object 5"/>
          <p:cNvGraphicFramePr>
            <a:graphicFrameLocks noChangeAspect="1"/>
          </p:cNvGraphicFramePr>
          <p:nvPr/>
        </p:nvGraphicFramePr>
        <p:xfrm>
          <a:off x="2716213" y="1919288"/>
          <a:ext cx="2462212" cy="1189037"/>
        </p:xfrm>
        <a:graphic>
          <a:graphicData uri="http://schemas.openxmlformats.org/presentationml/2006/ole">
            <mc:AlternateContent xmlns:mc="http://schemas.openxmlformats.org/markup-compatibility/2006">
              <mc:Choice xmlns:v="urn:schemas-microsoft-com:vml" Requires="v">
                <p:oleObj spid="_x0000_s132170" name="Image" r:id="rId10" imgW="827324" imgH="548641" progId="Photoshop.Image.9">
                  <p:embed/>
                </p:oleObj>
              </mc:Choice>
              <mc:Fallback>
                <p:oleObj name="Image" r:id="rId10" imgW="827324" imgH="548641" progId="Photoshop.Image.9">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b="27168"/>
                      <a:stretch>
                        <a:fillRect/>
                      </a:stretch>
                    </p:blipFill>
                    <p:spPr bwMode="auto">
                      <a:xfrm>
                        <a:off x="2716213" y="1919288"/>
                        <a:ext cx="2462212"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99686" name="Text Box 9"/>
          <p:cNvSpPr txBox="1">
            <a:spLocks noChangeArrowheads="1"/>
          </p:cNvSpPr>
          <p:nvPr/>
        </p:nvSpPr>
        <p:spPr bwMode="auto">
          <a:xfrm>
            <a:off x="230188" y="352425"/>
            <a:ext cx="1738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6" rIns="91430" bIns="45716">
            <a:spAutoFit/>
          </a:bodyPr>
          <a:lstStyle>
            <a:lvl1pPr defTabSz="912813" eaLnBrk="0" hangingPunct="0">
              <a:defRPr sz="2400" b="1">
                <a:solidFill>
                  <a:schemeClr val="tx1"/>
                </a:solidFill>
                <a:latin typeface="Arial" charset="0"/>
                <a:ea typeface="ＭＳ Ｐゴシック" charset="0"/>
                <a:cs typeface="ＭＳ Ｐゴシック" charset="0"/>
              </a:defRPr>
            </a:lvl1pPr>
            <a:lvl2pPr marL="742950" indent="-285750" defTabSz="912813" eaLnBrk="0" hangingPunct="0">
              <a:defRPr sz="2400" b="1">
                <a:solidFill>
                  <a:schemeClr val="tx1"/>
                </a:solidFill>
                <a:latin typeface="Arial" charset="0"/>
                <a:ea typeface="ＭＳ Ｐゴシック" charset="0"/>
              </a:defRPr>
            </a:lvl2pPr>
            <a:lvl3pPr marL="1143000" indent="-228600" defTabSz="912813" eaLnBrk="0" hangingPunct="0">
              <a:defRPr sz="2400" b="1">
                <a:solidFill>
                  <a:schemeClr val="tx1"/>
                </a:solidFill>
                <a:latin typeface="Arial" charset="0"/>
                <a:ea typeface="ＭＳ Ｐゴシック" charset="0"/>
              </a:defRPr>
            </a:lvl3pPr>
            <a:lvl4pPr marL="1600200" indent="-228600" defTabSz="912813" eaLnBrk="0" hangingPunct="0">
              <a:defRPr sz="2400" b="1">
                <a:solidFill>
                  <a:schemeClr val="tx1"/>
                </a:solidFill>
                <a:latin typeface="Arial" charset="0"/>
                <a:ea typeface="ＭＳ Ｐゴシック" charset="0"/>
              </a:defRPr>
            </a:lvl4pPr>
            <a:lvl5pPr marL="2057400" indent="-228600" defTabSz="912813" eaLnBrk="0" hangingPunct="0">
              <a:defRPr sz="24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2000">
                <a:solidFill>
                  <a:srgbClr val="CC3300"/>
                </a:solidFill>
                <a:cs typeface="Arial" charset="0"/>
              </a:rPr>
              <a:t>TFs: a, b, c...</a:t>
            </a:r>
          </a:p>
        </p:txBody>
      </p:sp>
      <p:sp>
        <p:nvSpPr>
          <p:cNvPr id="199687" name="Text Box 10"/>
          <p:cNvSpPr txBox="1">
            <a:spLocks noChangeArrowheads="1"/>
          </p:cNvSpPr>
          <p:nvPr/>
        </p:nvSpPr>
        <p:spPr bwMode="auto">
          <a:xfrm>
            <a:off x="230188" y="719138"/>
            <a:ext cx="17383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6" rIns="91430" bIns="45716">
            <a:spAutoFit/>
          </a:bodyPr>
          <a:lstStyle>
            <a:lvl1pPr defTabSz="912813" eaLnBrk="0" hangingPunct="0">
              <a:defRPr sz="2400" b="1">
                <a:solidFill>
                  <a:schemeClr val="tx1"/>
                </a:solidFill>
                <a:latin typeface="Arial" charset="0"/>
                <a:ea typeface="ＭＳ Ｐゴシック" charset="0"/>
                <a:cs typeface="ＭＳ Ｐゴシック" charset="0"/>
              </a:defRPr>
            </a:lvl1pPr>
            <a:lvl2pPr marL="742950" indent="-285750" defTabSz="912813" eaLnBrk="0" hangingPunct="0">
              <a:defRPr sz="2400" b="1">
                <a:solidFill>
                  <a:schemeClr val="tx1"/>
                </a:solidFill>
                <a:latin typeface="Arial" charset="0"/>
                <a:ea typeface="ＭＳ Ｐゴシック" charset="0"/>
              </a:defRPr>
            </a:lvl2pPr>
            <a:lvl3pPr marL="1143000" indent="-228600" defTabSz="912813" eaLnBrk="0" hangingPunct="0">
              <a:defRPr sz="2400" b="1">
                <a:solidFill>
                  <a:schemeClr val="tx1"/>
                </a:solidFill>
                <a:latin typeface="Arial" charset="0"/>
                <a:ea typeface="ＭＳ Ｐゴシック" charset="0"/>
              </a:defRPr>
            </a:lvl3pPr>
            <a:lvl4pPr marL="1600200" indent="-228600" defTabSz="912813" eaLnBrk="0" hangingPunct="0">
              <a:defRPr sz="2400" b="1">
                <a:solidFill>
                  <a:schemeClr val="tx1"/>
                </a:solidFill>
                <a:latin typeface="Arial" charset="0"/>
                <a:ea typeface="ＭＳ Ｐゴシック" charset="0"/>
              </a:defRPr>
            </a:lvl4pPr>
            <a:lvl5pPr marL="2057400" indent="-228600" defTabSz="912813" eaLnBrk="0" hangingPunct="0">
              <a:defRPr sz="24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000">
                <a:solidFill>
                  <a:srgbClr val="0000CC"/>
                </a:solidFill>
                <a:cs typeface="Arial" charset="0"/>
              </a:rPr>
              <a:t>Genomic </a:t>
            </a:r>
            <a:br>
              <a:rPr lang="en-US" sz="2000">
                <a:solidFill>
                  <a:srgbClr val="0000CC"/>
                </a:solidFill>
                <a:cs typeface="Arial" charset="0"/>
              </a:rPr>
            </a:br>
            <a:r>
              <a:rPr lang="en-US" sz="2000">
                <a:solidFill>
                  <a:srgbClr val="0000CC"/>
                </a:solidFill>
                <a:cs typeface="Arial" charset="0"/>
              </a:rPr>
              <a:t>Sites: 1,2,3...</a:t>
            </a:r>
          </a:p>
        </p:txBody>
      </p:sp>
      <p:sp>
        <p:nvSpPr>
          <p:cNvPr id="199688" name="Text Box 11"/>
          <p:cNvSpPr txBox="1">
            <a:spLocks noChangeArrowheads="1"/>
          </p:cNvSpPr>
          <p:nvPr/>
        </p:nvSpPr>
        <p:spPr bwMode="auto">
          <a:xfrm>
            <a:off x="201613" y="4894263"/>
            <a:ext cx="638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0" tIns="45716" rIns="91430" bIns="45716">
            <a:spAutoFit/>
          </a:bodyPr>
          <a:lstStyle>
            <a:lvl1pPr defTabSz="912813" eaLnBrk="0" hangingPunct="0">
              <a:defRPr sz="2400" b="1">
                <a:solidFill>
                  <a:schemeClr val="tx1"/>
                </a:solidFill>
                <a:latin typeface="Arial" charset="0"/>
                <a:ea typeface="ＭＳ Ｐゴシック" charset="0"/>
                <a:cs typeface="ＭＳ Ｐゴシック" charset="0"/>
              </a:defRPr>
            </a:lvl1pPr>
            <a:lvl2pPr marL="742950" indent="-285750" defTabSz="912813" eaLnBrk="0" hangingPunct="0">
              <a:defRPr sz="2400" b="1">
                <a:solidFill>
                  <a:schemeClr val="tx1"/>
                </a:solidFill>
                <a:latin typeface="Arial" charset="0"/>
                <a:ea typeface="ＭＳ Ｐゴシック" charset="0"/>
              </a:defRPr>
            </a:lvl2pPr>
            <a:lvl3pPr marL="1143000" indent="-228600" defTabSz="912813" eaLnBrk="0" hangingPunct="0">
              <a:defRPr sz="2400" b="1">
                <a:solidFill>
                  <a:schemeClr val="tx1"/>
                </a:solidFill>
                <a:latin typeface="Arial" charset="0"/>
                <a:ea typeface="ＭＳ Ｐゴシック" charset="0"/>
              </a:defRPr>
            </a:lvl3pPr>
            <a:lvl4pPr marL="1600200" indent="-228600" defTabSz="912813" eaLnBrk="0" hangingPunct="0">
              <a:defRPr sz="2400" b="1">
                <a:solidFill>
                  <a:schemeClr val="tx1"/>
                </a:solidFill>
                <a:latin typeface="Arial" charset="0"/>
                <a:ea typeface="ＭＳ Ｐゴシック" charset="0"/>
              </a:defRPr>
            </a:lvl4pPr>
            <a:lvl5pPr marL="2057400" indent="-228600" defTabSz="912813" eaLnBrk="0" hangingPunct="0">
              <a:defRPr sz="24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2800">
                <a:solidFill>
                  <a:srgbClr val="000000"/>
                </a:solidFill>
                <a:cs typeface="Arial" charset="0"/>
              </a:rPr>
              <a:t>A</a:t>
            </a:r>
            <a:r>
              <a:rPr lang="en-US" sz="2800" b="0" baseline="30000">
                <a:solidFill>
                  <a:srgbClr val="000000"/>
                </a:solidFill>
                <a:cs typeface="Arial" charset="0"/>
              </a:rPr>
              <a:t>T</a:t>
            </a:r>
          </a:p>
        </p:txBody>
      </p:sp>
      <p:sp>
        <p:nvSpPr>
          <p:cNvPr id="199689" name="Text Box 12"/>
          <p:cNvSpPr txBox="1">
            <a:spLocks noChangeArrowheads="1"/>
          </p:cNvSpPr>
          <p:nvPr/>
        </p:nvSpPr>
        <p:spPr bwMode="auto">
          <a:xfrm>
            <a:off x="230188" y="139065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6" rIns="91430" bIns="45716">
            <a:spAutoFit/>
          </a:bodyPr>
          <a:lstStyle>
            <a:lvl1pPr defTabSz="912813" eaLnBrk="0" hangingPunct="0">
              <a:defRPr sz="2400" b="1">
                <a:solidFill>
                  <a:schemeClr val="tx1"/>
                </a:solidFill>
                <a:latin typeface="Arial" charset="0"/>
                <a:ea typeface="ＭＳ Ｐゴシック" charset="0"/>
                <a:cs typeface="ＭＳ Ｐゴシック" charset="0"/>
              </a:defRPr>
            </a:lvl1pPr>
            <a:lvl2pPr marL="742950" indent="-285750" defTabSz="912813" eaLnBrk="0" hangingPunct="0">
              <a:defRPr sz="2400" b="1">
                <a:solidFill>
                  <a:schemeClr val="tx1"/>
                </a:solidFill>
                <a:latin typeface="Arial" charset="0"/>
                <a:ea typeface="ＭＳ Ｐゴシック" charset="0"/>
              </a:defRPr>
            </a:lvl2pPr>
            <a:lvl3pPr marL="1143000" indent="-228600" defTabSz="912813" eaLnBrk="0" hangingPunct="0">
              <a:defRPr sz="2400" b="1">
                <a:solidFill>
                  <a:schemeClr val="tx1"/>
                </a:solidFill>
                <a:latin typeface="Arial" charset="0"/>
                <a:ea typeface="ＭＳ Ｐゴシック" charset="0"/>
              </a:defRPr>
            </a:lvl3pPr>
            <a:lvl4pPr marL="1600200" indent="-228600" defTabSz="912813" eaLnBrk="0" hangingPunct="0">
              <a:defRPr sz="2400" b="1">
                <a:solidFill>
                  <a:schemeClr val="tx1"/>
                </a:solidFill>
                <a:latin typeface="Arial" charset="0"/>
                <a:ea typeface="ＭＳ Ｐゴシック" charset="0"/>
              </a:defRPr>
            </a:lvl4pPr>
            <a:lvl5pPr marL="2057400" indent="-228600" defTabSz="912813" eaLnBrk="0" hangingPunct="0">
              <a:defRPr sz="24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2800">
                <a:solidFill>
                  <a:srgbClr val="000000"/>
                </a:solidFill>
                <a:cs typeface="Arial" charset="0"/>
              </a:rPr>
              <a:t>A</a:t>
            </a:r>
            <a:endParaRPr lang="en-US" sz="2000" baseline="30000">
              <a:solidFill>
                <a:srgbClr val="000000"/>
              </a:solidFill>
              <a:cs typeface="Arial" charset="0"/>
            </a:endParaRPr>
          </a:p>
        </p:txBody>
      </p:sp>
      <p:sp>
        <p:nvSpPr>
          <p:cNvPr id="199690" name="Text Box 13"/>
          <p:cNvSpPr txBox="1">
            <a:spLocks noChangeArrowheads="1"/>
          </p:cNvSpPr>
          <p:nvPr/>
        </p:nvSpPr>
        <p:spPr bwMode="auto">
          <a:xfrm>
            <a:off x="2878138" y="6108700"/>
            <a:ext cx="331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6" rIns="91430" bIns="45716">
            <a:spAutoFit/>
          </a:bodyPr>
          <a:lstStyle>
            <a:lvl1pPr defTabSz="912813" eaLnBrk="0" hangingPunct="0">
              <a:defRPr sz="2400" b="1">
                <a:solidFill>
                  <a:schemeClr val="tx1"/>
                </a:solidFill>
                <a:latin typeface="Arial" charset="0"/>
                <a:ea typeface="ＭＳ Ｐゴシック" charset="0"/>
                <a:cs typeface="ＭＳ Ｐゴシック" charset="0"/>
              </a:defRPr>
            </a:lvl1pPr>
            <a:lvl2pPr marL="742950" indent="-285750" defTabSz="912813" eaLnBrk="0" hangingPunct="0">
              <a:defRPr sz="2400" b="1">
                <a:solidFill>
                  <a:schemeClr val="tx1"/>
                </a:solidFill>
                <a:latin typeface="Arial" charset="0"/>
                <a:ea typeface="ＭＳ Ｐゴシック" charset="0"/>
              </a:defRPr>
            </a:lvl2pPr>
            <a:lvl3pPr marL="1143000" indent="-228600" defTabSz="912813" eaLnBrk="0" hangingPunct="0">
              <a:defRPr sz="2400" b="1">
                <a:solidFill>
                  <a:schemeClr val="tx1"/>
                </a:solidFill>
                <a:latin typeface="Arial" charset="0"/>
                <a:ea typeface="ＭＳ Ｐゴシック" charset="0"/>
              </a:defRPr>
            </a:lvl3pPr>
            <a:lvl4pPr marL="1600200" indent="-228600" defTabSz="912813" eaLnBrk="0" hangingPunct="0">
              <a:defRPr sz="2400" b="1">
                <a:solidFill>
                  <a:schemeClr val="tx1"/>
                </a:solidFill>
                <a:latin typeface="Arial" charset="0"/>
                <a:ea typeface="ＭＳ Ｐゴシック" charset="0"/>
              </a:defRPr>
            </a:lvl4pPr>
            <a:lvl5pPr marL="2057400" indent="-228600" defTabSz="912813" eaLnBrk="0" hangingPunct="0">
              <a:defRPr sz="24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2000">
                <a:solidFill>
                  <a:srgbClr val="0000FF"/>
                </a:solidFill>
                <a:cs typeface="Arial" charset="0"/>
              </a:rPr>
              <a:t>AA</a:t>
            </a:r>
            <a:r>
              <a:rPr lang="en-US" sz="2000" baseline="30000">
                <a:solidFill>
                  <a:srgbClr val="0000FF"/>
                </a:solidFill>
                <a:cs typeface="Arial" charset="0"/>
              </a:rPr>
              <a:t>T </a:t>
            </a:r>
            <a:r>
              <a:rPr lang="en-US" sz="2000">
                <a:solidFill>
                  <a:srgbClr val="0000FF"/>
                </a:solidFill>
                <a:cs typeface="Arial" charset="0"/>
              </a:rPr>
              <a:t> (site-site correlation)</a:t>
            </a:r>
          </a:p>
        </p:txBody>
      </p:sp>
      <p:sp>
        <p:nvSpPr>
          <p:cNvPr id="199691" name="Text Box 14"/>
          <p:cNvSpPr txBox="1">
            <a:spLocks noChangeArrowheads="1"/>
          </p:cNvSpPr>
          <p:nvPr/>
        </p:nvSpPr>
        <p:spPr bwMode="auto">
          <a:xfrm>
            <a:off x="2863850" y="3190875"/>
            <a:ext cx="2230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6" rIns="91430" bIns="45716">
            <a:spAutoFit/>
          </a:bodyPr>
          <a:lstStyle>
            <a:lvl1pPr defTabSz="912813" eaLnBrk="0" hangingPunct="0">
              <a:defRPr sz="2400" b="1">
                <a:solidFill>
                  <a:schemeClr val="tx1"/>
                </a:solidFill>
                <a:latin typeface="Arial" charset="0"/>
                <a:ea typeface="ＭＳ Ｐゴシック" charset="0"/>
                <a:cs typeface="ＭＳ Ｐゴシック" charset="0"/>
              </a:defRPr>
            </a:lvl1pPr>
            <a:lvl2pPr marL="742950" indent="-285750" defTabSz="912813" eaLnBrk="0" hangingPunct="0">
              <a:defRPr sz="2400" b="1">
                <a:solidFill>
                  <a:schemeClr val="tx1"/>
                </a:solidFill>
                <a:latin typeface="Arial" charset="0"/>
                <a:ea typeface="ＭＳ Ｐゴシック" charset="0"/>
              </a:defRPr>
            </a:lvl2pPr>
            <a:lvl3pPr marL="1143000" indent="-228600" defTabSz="912813" eaLnBrk="0" hangingPunct="0">
              <a:defRPr sz="2400" b="1">
                <a:solidFill>
                  <a:schemeClr val="tx1"/>
                </a:solidFill>
                <a:latin typeface="Arial" charset="0"/>
                <a:ea typeface="ＭＳ Ｐゴシック" charset="0"/>
              </a:defRPr>
            </a:lvl3pPr>
            <a:lvl4pPr marL="1600200" indent="-228600" defTabSz="912813" eaLnBrk="0" hangingPunct="0">
              <a:defRPr sz="2400" b="1">
                <a:solidFill>
                  <a:schemeClr val="tx1"/>
                </a:solidFill>
                <a:latin typeface="Arial" charset="0"/>
                <a:ea typeface="ＭＳ Ｐゴシック" charset="0"/>
              </a:defRPr>
            </a:lvl4pPr>
            <a:lvl5pPr marL="2057400" indent="-228600" defTabSz="912813" eaLnBrk="0" hangingPunct="0">
              <a:defRPr sz="24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2000">
                <a:solidFill>
                  <a:srgbClr val="FF0000"/>
                </a:solidFill>
                <a:cs typeface="Arial" charset="0"/>
              </a:rPr>
              <a:t>A</a:t>
            </a:r>
            <a:r>
              <a:rPr lang="en-US" sz="2000" baseline="30000">
                <a:solidFill>
                  <a:srgbClr val="FF0000"/>
                </a:solidFill>
                <a:cs typeface="Arial" charset="0"/>
              </a:rPr>
              <a:t>T</a:t>
            </a:r>
            <a:r>
              <a:rPr lang="en-US" sz="2000">
                <a:solidFill>
                  <a:srgbClr val="FF0000"/>
                </a:solidFill>
                <a:cs typeface="Arial" charset="0"/>
              </a:rPr>
              <a:t>A (TF-TF corr.)</a:t>
            </a:r>
          </a:p>
        </p:txBody>
      </p:sp>
      <p:sp>
        <p:nvSpPr>
          <p:cNvPr id="199692" name="Rectangle 16"/>
          <p:cNvSpPr>
            <a:spLocks noChangeArrowheads="1"/>
          </p:cNvSpPr>
          <p:nvPr/>
        </p:nvSpPr>
        <p:spPr bwMode="auto">
          <a:xfrm>
            <a:off x="168275" y="219075"/>
            <a:ext cx="1852613" cy="4198938"/>
          </a:xfrm>
          <a:prstGeom prst="rect">
            <a:avLst/>
          </a:prstGeom>
          <a:noFill/>
          <a:ln w="25400">
            <a:solidFill>
              <a:srgbClr val="339966"/>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000000"/>
              </a:solidFill>
              <a:cs typeface="Arial" charset="0"/>
            </a:endParaRPr>
          </a:p>
        </p:txBody>
      </p:sp>
      <p:pic>
        <p:nvPicPr>
          <p:cNvPr id="199693" name="Picture 2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705475" y="1692275"/>
            <a:ext cx="28702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94" name="Picture 2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419850" y="4267200"/>
            <a:ext cx="27305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95" name="Rectangle 15"/>
          <p:cNvSpPr>
            <a:spLocks noChangeArrowheads="1"/>
          </p:cNvSpPr>
          <p:nvPr/>
        </p:nvSpPr>
        <p:spPr bwMode="auto">
          <a:xfrm>
            <a:off x="5805488" y="1501775"/>
            <a:ext cx="3087687" cy="2786063"/>
          </a:xfrm>
          <a:prstGeom prst="rect">
            <a:avLst/>
          </a:prstGeom>
          <a:noFill/>
          <a:ln w="25400">
            <a:solidFill>
              <a:srgbClr val="339966"/>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000000"/>
              </a:solidFill>
              <a:cs typeface="Arial" charset="0"/>
            </a:endParaRPr>
          </a:p>
        </p:txBody>
      </p:sp>
    </p:spTree>
    <p:extLst>
      <p:ext uri="{BB962C8B-B14F-4D97-AF65-F5344CB8AC3E}">
        <p14:creationId xmlns:p14="http://schemas.microsoft.com/office/powerpoint/2010/main" val="256979374"/>
      </p:ext>
    </p:extLst>
  </p:cSld>
  <p:clrMapOvr>
    <a:masterClrMapping/>
  </p:clrMapOvr>
  <p:transition xmlns:p14="http://schemas.microsoft.com/office/powerpoint/2010/main" advTm="24252"/>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idx="4294967295"/>
          </p:nvPr>
        </p:nvSpPr>
        <p:spPr>
          <a:xfrm>
            <a:off x="2397125" y="187325"/>
            <a:ext cx="6670675" cy="1027113"/>
          </a:xfrm>
        </p:spPr>
        <p:txBody>
          <a:bodyPr>
            <a:normAutofit fontScale="90000"/>
          </a:bodyPr>
          <a:lstStyle/>
          <a:p>
            <a:pPr eaLnBrk="1" hangingPunct="1"/>
            <a:r>
              <a:rPr lang="en-US" sz="3200">
                <a:solidFill>
                  <a:srgbClr val="008000"/>
                </a:solidFill>
                <a:latin typeface="Arial" charset="0"/>
                <a:cs typeface="ＭＳ Ｐゴシック" charset="0"/>
              </a:rPr>
              <a:t>Biplot to Show Overall Relationship of TFs &amp; Sites  </a:t>
            </a:r>
          </a:p>
        </p:txBody>
      </p:sp>
      <p:graphicFrame>
        <p:nvGraphicFramePr>
          <p:cNvPr id="201730" name="Object 2"/>
          <p:cNvGraphicFramePr>
            <a:graphicFrameLocks noChangeAspect="1"/>
          </p:cNvGraphicFramePr>
          <p:nvPr/>
        </p:nvGraphicFramePr>
        <p:xfrm>
          <a:off x="327025" y="1855788"/>
          <a:ext cx="1452563" cy="2387600"/>
        </p:xfrm>
        <a:graphic>
          <a:graphicData uri="http://schemas.openxmlformats.org/presentationml/2006/ole">
            <mc:AlternateContent xmlns:mc="http://schemas.openxmlformats.org/markup-compatibility/2006">
              <mc:Choice xmlns:v="urn:schemas-microsoft-com:vml" Requires="v">
                <p:oleObj spid="_x0000_s134249" name="Image" r:id="rId4" imgW="608077" imgH="1042153" progId="Photoshop.Image.9">
                  <p:embed/>
                </p:oleObj>
              </mc:Choice>
              <mc:Fallback>
                <p:oleObj name="Image" r:id="rId4" imgW="608077" imgH="1042153" progId="Photoshop.Image.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r="10001" b="13603"/>
                      <a:stretch>
                        <a:fillRect/>
                      </a:stretch>
                    </p:blipFill>
                    <p:spPr bwMode="auto">
                      <a:xfrm>
                        <a:off x="327025" y="1855788"/>
                        <a:ext cx="1452563" cy="238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01731" name="Object 3"/>
          <p:cNvGraphicFramePr>
            <a:graphicFrameLocks noChangeAspect="1"/>
          </p:cNvGraphicFramePr>
          <p:nvPr/>
        </p:nvGraphicFramePr>
        <p:xfrm>
          <a:off x="165100" y="5503863"/>
          <a:ext cx="2533650" cy="909637"/>
        </p:xfrm>
        <a:graphic>
          <a:graphicData uri="http://schemas.openxmlformats.org/presentationml/2006/ole">
            <mc:AlternateContent xmlns:mc="http://schemas.openxmlformats.org/markup-compatibility/2006">
              <mc:Choice xmlns:v="urn:schemas-microsoft-com:vml" Requires="v">
                <p:oleObj spid="_x0000_s134250" name="Image" r:id="rId6" imgW="1248158" imgH="557643" progId="Photoshop.Image.9">
                  <p:embed/>
                </p:oleObj>
              </mc:Choice>
              <mc:Fallback>
                <p:oleObj name="Image" r:id="rId6" imgW="1248158" imgH="557643" progId="Photoshop.Image.9">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b="19658"/>
                      <a:stretch>
                        <a:fillRect/>
                      </a:stretch>
                    </p:blipFill>
                    <p:spPr bwMode="auto">
                      <a:xfrm>
                        <a:off x="165100" y="5503863"/>
                        <a:ext cx="2533650" cy="90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01732" name="Object 4"/>
          <p:cNvGraphicFramePr>
            <a:graphicFrameLocks noChangeAspect="1"/>
          </p:cNvGraphicFramePr>
          <p:nvPr/>
        </p:nvGraphicFramePr>
        <p:xfrm>
          <a:off x="2732088" y="4495800"/>
          <a:ext cx="3429000" cy="1576388"/>
        </p:xfrm>
        <a:graphic>
          <a:graphicData uri="http://schemas.openxmlformats.org/presentationml/2006/ole">
            <mc:AlternateContent xmlns:mc="http://schemas.openxmlformats.org/markup-compatibility/2006">
              <mc:Choice xmlns:v="urn:schemas-microsoft-com:vml" Requires="v">
                <p:oleObj spid="_x0000_s134251" name="Image" r:id="rId8" imgW="1988571" imgH="1014857" progId="Photoshop.Image.9">
                  <p:embed/>
                </p:oleObj>
              </mc:Choice>
              <mc:Fallback>
                <p:oleObj name="Image" r:id="rId8" imgW="1988571" imgH="1014857" progId="Photoshop.Image.9">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b="9859"/>
                      <a:stretch>
                        <a:fillRect/>
                      </a:stretch>
                    </p:blipFill>
                    <p:spPr bwMode="auto">
                      <a:xfrm>
                        <a:off x="2732088" y="4495800"/>
                        <a:ext cx="3429000" cy="157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01733" name="Object 5"/>
          <p:cNvGraphicFramePr>
            <a:graphicFrameLocks noChangeAspect="1"/>
          </p:cNvGraphicFramePr>
          <p:nvPr/>
        </p:nvGraphicFramePr>
        <p:xfrm>
          <a:off x="2716213" y="1919288"/>
          <a:ext cx="2462212" cy="1189037"/>
        </p:xfrm>
        <a:graphic>
          <a:graphicData uri="http://schemas.openxmlformats.org/presentationml/2006/ole">
            <mc:AlternateContent xmlns:mc="http://schemas.openxmlformats.org/markup-compatibility/2006">
              <mc:Choice xmlns:v="urn:schemas-microsoft-com:vml" Requires="v">
                <p:oleObj spid="_x0000_s134252" name="Image" r:id="rId10" imgW="827324" imgH="548641" progId="Photoshop.Image.9">
                  <p:embed/>
                </p:oleObj>
              </mc:Choice>
              <mc:Fallback>
                <p:oleObj name="Image" r:id="rId10" imgW="827324" imgH="548641" progId="Photoshop.Image.9">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b="27168"/>
                      <a:stretch>
                        <a:fillRect/>
                      </a:stretch>
                    </p:blipFill>
                    <p:spPr bwMode="auto">
                      <a:xfrm>
                        <a:off x="2716213" y="1919288"/>
                        <a:ext cx="2462212"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01734" name="Object 6"/>
          <p:cNvGraphicFramePr>
            <a:graphicFrameLocks noChangeAspect="1"/>
          </p:cNvGraphicFramePr>
          <p:nvPr/>
        </p:nvGraphicFramePr>
        <p:xfrm>
          <a:off x="5705475" y="1689100"/>
          <a:ext cx="2863850" cy="2536825"/>
        </p:xfrm>
        <a:graphic>
          <a:graphicData uri="http://schemas.openxmlformats.org/presentationml/2006/ole">
            <mc:AlternateContent xmlns:mc="http://schemas.openxmlformats.org/markup-compatibility/2006">
              <mc:Choice xmlns:v="urn:schemas-microsoft-com:vml" Requires="v">
                <p:oleObj spid="_x0000_s134253" name="Image" r:id="rId12" imgW="1238700" imgH="1097282" progId="Photoshop.Image.9">
                  <p:embed/>
                </p:oleObj>
              </mc:Choice>
              <mc:Fallback>
                <p:oleObj name="Image" r:id="rId12" imgW="1238700" imgH="1097282" progId="Photoshop.Image.9">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05475" y="1689100"/>
                        <a:ext cx="2863850"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01735" name="Object 7"/>
          <p:cNvGraphicFramePr>
            <a:graphicFrameLocks noChangeAspect="1"/>
          </p:cNvGraphicFramePr>
          <p:nvPr/>
        </p:nvGraphicFramePr>
        <p:xfrm>
          <a:off x="6416675" y="4267200"/>
          <a:ext cx="2727325" cy="2590800"/>
        </p:xfrm>
        <a:graphic>
          <a:graphicData uri="http://schemas.openxmlformats.org/presentationml/2006/ole">
            <mc:AlternateContent xmlns:mc="http://schemas.openxmlformats.org/markup-compatibility/2006">
              <mc:Choice xmlns:v="urn:schemas-microsoft-com:vml" Requires="v">
                <p:oleObj spid="_x0000_s134254" name="Image" r:id="rId14" imgW="1174708" imgH="1115287" progId="Photoshop.Image.9">
                  <p:embed/>
                </p:oleObj>
              </mc:Choice>
              <mc:Fallback>
                <p:oleObj name="Image" r:id="rId14" imgW="1174708" imgH="1115287" progId="Photoshop.Image.9">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16675" y="4267200"/>
                        <a:ext cx="272732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01736" name="Text Box 9"/>
          <p:cNvSpPr txBox="1">
            <a:spLocks noChangeArrowheads="1"/>
          </p:cNvSpPr>
          <p:nvPr/>
        </p:nvSpPr>
        <p:spPr bwMode="auto">
          <a:xfrm>
            <a:off x="230188" y="352425"/>
            <a:ext cx="1738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6" rIns="91430" bIns="45716">
            <a:spAutoFit/>
          </a:bodyPr>
          <a:lstStyle>
            <a:lvl1pPr defTabSz="912813" eaLnBrk="0" hangingPunct="0">
              <a:defRPr sz="2400" b="1">
                <a:solidFill>
                  <a:schemeClr val="tx1"/>
                </a:solidFill>
                <a:latin typeface="Arial" charset="0"/>
                <a:ea typeface="ＭＳ Ｐゴシック" charset="0"/>
                <a:cs typeface="ＭＳ Ｐゴシック" charset="0"/>
              </a:defRPr>
            </a:lvl1pPr>
            <a:lvl2pPr marL="742950" indent="-285750" defTabSz="912813" eaLnBrk="0" hangingPunct="0">
              <a:defRPr sz="2400" b="1">
                <a:solidFill>
                  <a:schemeClr val="tx1"/>
                </a:solidFill>
                <a:latin typeface="Arial" charset="0"/>
                <a:ea typeface="ＭＳ Ｐゴシック" charset="0"/>
              </a:defRPr>
            </a:lvl2pPr>
            <a:lvl3pPr marL="1143000" indent="-228600" defTabSz="912813" eaLnBrk="0" hangingPunct="0">
              <a:defRPr sz="2400" b="1">
                <a:solidFill>
                  <a:schemeClr val="tx1"/>
                </a:solidFill>
                <a:latin typeface="Arial" charset="0"/>
                <a:ea typeface="ＭＳ Ｐゴシック" charset="0"/>
              </a:defRPr>
            </a:lvl3pPr>
            <a:lvl4pPr marL="1600200" indent="-228600" defTabSz="912813" eaLnBrk="0" hangingPunct="0">
              <a:defRPr sz="2400" b="1">
                <a:solidFill>
                  <a:schemeClr val="tx1"/>
                </a:solidFill>
                <a:latin typeface="Arial" charset="0"/>
                <a:ea typeface="ＭＳ Ｐゴシック" charset="0"/>
              </a:defRPr>
            </a:lvl4pPr>
            <a:lvl5pPr marL="2057400" indent="-228600" defTabSz="912813" eaLnBrk="0" hangingPunct="0">
              <a:defRPr sz="24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2000">
                <a:solidFill>
                  <a:srgbClr val="CC3300"/>
                </a:solidFill>
                <a:cs typeface="Arial" charset="0"/>
              </a:rPr>
              <a:t>TFs: a, b, c...</a:t>
            </a:r>
          </a:p>
        </p:txBody>
      </p:sp>
      <p:sp>
        <p:nvSpPr>
          <p:cNvPr id="201737" name="Text Box 10"/>
          <p:cNvSpPr txBox="1">
            <a:spLocks noChangeArrowheads="1"/>
          </p:cNvSpPr>
          <p:nvPr/>
        </p:nvSpPr>
        <p:spPr bwMode="auto">
          <a:xfrm>
            <a:off x="230188" y="719138"/>
            <a:ext cx="17383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6" rIns="91430" bIns="45716">
            <a:spAutoFit/>
          </a:bodyPr>
          <a:lstStyle>
            <a:lvl1pPr defTabSz="912813" eaLnBrk="0" hangingPunct="0">
              <a:defRPr sz="2400" b="1">
                <a:solidFill>
                  <a:schemeClr val="tx1"/>
                </a:solidFill>
                <a:latin typeface="Arial" charset="0"/>
                <a:ea typeface="ＭＳ Ｐゴシック" charset="0"/>
                <a:cs typeface="ＭＳ Ｐゴシック" charset="0"/>
              </a:defRPr>
            </a:lvl1pPr>
            <a:lvl2pPr marL="742950" indent="-285750" defTabSz="912813" eaLnBrk="0" hangingPunct="0">
              <a:defRPr sz="2400" b="1">
                <a:solidFill>
                  <a:schemeClr val="tx1"/>
                </a:solidFill>
                <a:latin typeface="Arial" charset="0"/>
                <a:ea typeface="ＭＳ Ｐゴシック" charset="0"/>
              </a:defRPr>
            </a:lvl2pPr>
            <a:lvl3pPr marL="1143000" indent="-228600" defTabSz="912813" eaLnBrk="0" hangingPunct="0">
              <a:defRPr sz="2400" b="1">
                <a:solidFill>
                  <a:schemeClr val="tx1"/>
                </a:solidFill>
                <a:latin typeface="Arial" charset="0"/>
                <a:ea typeface="ＭＳ Ｐゴシック" charset="0"/>
              </a:defRPr>
            </a:lvl3pPr>
            <a:lvl4pPr marL="1600200" indent="-228600" defTabSz="912813" eaLnBrk="0" hangingPunct="0">
              <a:defRPr sz="2400" b="1">
                <a:solidFill>
                  <a:schemeClr val="tx1"/>
                </a:solidFill>
                <a:latin typeface="Arial" charset="0"/>
                <a:ea typeface="ＭＳ Ｐゴシック" charset="0"/>
              </a:defRPr>
            </a:lvl4pPr>
            <a:lvl5pPr marL="2057400" indent="-228600" defTabSz="912813" eaLnBrk="0" hangingPunct="0">
              <a:defRPr sz="24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000">
                <a:solidFill>
                  <a:srgbClr val="0000CC"/>
                </a:solidFill>
                <a:cs typeface="Arial" charset="0"/>
              </a:rPr>
              <a:t>Genomic </a:t>
            </a:r>
            <a:br>
              <a:rPr lang="en-US" sz="2000">
                <a:solidFill>
                  <a:srgbClr val="0000CC"/>
                </a:solidFill>
                <a:cs typeface="Arial" charset="0"/>
              </a:rPr>
            </a:br>
            <a:r>
              <a:rPr lang="en-US" sz="2000">
                <a:solidFill>
                  <a:srgbClr val="0000CC"/>
                </a:solidFill>
                <a:cs typeface="Arial" charset="0"/>
              </a:rPr>
              <a:t>Sites: 1,2,3...</a:t>
            </a:r>
          </a:p>
        </p:txBody>
      </p:sp>
      <p:sp>
        <p:nvSpPr>
          <p:cNvPr id="201738" name="Text Box 11"/>
          <p:cNvSpPr txBox="1">
            <a:spLocks noChangeArrowheads="1"/>
          </p:cNvSpPr>
          <p:nvPr/>
        </p:nvSpPr>
        <p:spPr bwMode="auto">
          <a:xfrm>
            <a:off x="201613" y="4894263"/>
            <a:ext cx="638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0" tIns="45716" rIns="91430" bIns="45716">
            <a:spAutoFit/>
          </a:bodyPr>
          <a:lstStyle>
            <a:lvl1pPr defTabSz="912813" eaLnBrk="0" hangingPunct="0">
              <a:defRPr sz="2400" b="1">
                <a:solidFill>
                  <a:schemeClr val="tx1"/>
                </a:solidFill>
                <a:latin typeface="Arial" charset="0"/>
                <a:ea typeface="ＭＳ Ｐゴシック" charset="0"/>
                <a:cs typeface="ＭＳ Ｐゴシック" charset="0"/>
              </a:defRPr>
            </a:lvl1pPr>
            <a:lvl2pPr marL="742950" indent="-285750" defTabSz="912813" eaLnBrk="0" hangingPunct="0">
              <a:defRPr sz="2400" b="1">
                <a:solidFill>
                  <a:schemeClr val="tx1"/>
                </a:solidFill>
                <a:latin typeface="Arial" charset="0"/>
                <a:ea typeface="ＭＳ Ｐゴシック" charset="0"/>
              </a:defRPr>
            </a:lvl2pPr>
            <a:lvl3pPr marL="1143000" indent="-228600" defTabSz="912813" eaLnBrk="0" hangingPunct="0">
              <a:defRPr sz="2400" b="1">
                <a:solidFill>
                  <a:schemeClr val="tx1"/>
                </a:solidFill>
                <a:latin typeface="Arial" charset="0"/>
                <a:ea typeface="ＭＳ Ｐゴシック" charset="0"/>
              </a:defRPr>
            </a:lvl3pPr>
            <a:lvl4pPr marL="1600200" indent="-228600" defTabSz="912813" eaLnBrk="0" hangingPunct="0">
              <a:defRPr sz="2400" b="1">
                <a:solidFill>
                  <a:schemeClr val="tx1"/>
                </a:solidFill>
                <a:latin typeface="Arial" charset="0"/>
                <a:ea typeface="ＭＳ Ｐゴシック" charset="0"/>
              </a:defRPr>
            </a:lvl4pPr>
            <a:lvl5pPr marL="2057400" indent="-228600" defTabSz="912813" eaLnBrk="0" hangingPunct="0">
              <a:defRPr sz="24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2800">
                <a:solidFill>
                  <a:srgbClr val="000000"/>
                </a:solidFill>
                <a:cs typeface="Arial" charset="0"/>
              </a:rPr>
              <a:t>A</a:t>
            </a:r>
            <a:r>
              <a:rPr lang="en-US" sz="2800" b="0" baseline="30000">
                <a:solidFill>
                  <a:srgbClr val="000000"/>
                </a:solidFill>
                <a:cs typeface="Arial" charset="0"/>
              </a:rPr>
              <a:t>T</a:t>
            </a:r>
          </a:p>
        </p:txBody>
      </p:sp>
      <p:sp>
        <p:nvSpPr>
          <p:cNvPr id="201739" name="Text Box 12"/>
          <p:cNvSpPr txBox="1">
            <a:spLocks noChangeArrowheads="1"/>
          </p:cNvSpPr>
          <p:nvPr/>
        </p:nvSpPr>
        <p:spPr bwMode="auto">
          <a:xfrm>
            <a:off x="219075" y="1390650"/>
            <a:ext cx="1533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6" rIns="91430" bIns="45716">
            <a:spAutoFit/>
          </a:bodyPr>
          <a:lstStyle>
            <a:lvl1pPr defTabSz="912813" eaLnBrk="0" hangingPunct="0">
              <a:defRPr sz="2400" b="1">
                <a:solidFill>
                  <a:schemeClr val="tx1"/>
                </a:solidFill>
                <a:latin typeface="Arial" charset="0"/>
                <a:ea typeface="ＭＳ Ｐゴシック" charset="0"/>
                <a:cs typeface="ＭＳ Ｐゴシック" charset="0"/>
              </a:defRPr>
            </a:lvl1pPr>
            <a:lvl2pPr marL="742950" indent="-285750" defTabSz="912813" eaLnBrk="0" hangingPunct="0">
              <a:defRPr sz="2400" b="1">
                <a:solidFill>
                  <a:schemeClr val="tx1"/>
                </a:solidFill>
                <a:latin typeface="Arial" charset="0"/>
                <a:ea typeface="ＭＳ Ｐゴシック" charset="0"/>
              </a:defRPr>
            </a:lvl2pPr>
            <a:lvl3pPr marL="1143000" indent="-228600" defTabSz="912813" eaLnBrk="0" hangingPunct="0">
              <a:defRPr sz="2400" b="1">
                <a:solidFill>
                  <a:schemeClr val="tx1"/>
                </a:solidFill>
                <a:latin typeface="Arial" charset="0"/>
                <a:ea typeface="ＭＳ Ｐゴシック" charset="0"/>
              </a:defRPr>
            </a:lvl3pPr>
            <a:lvl4pPr marL="1600200" indent="-228600" defTabSz="912813" eaLnBrk="0" hangingPunct="0">
              <a:defRPr sz="2400" b="1">
                <a:solidFill>
                  <a:schemeClr val="tx1"/>
                </a:solidFill>
                <a:latin typeface="Arial" charset="0"/>
                <a:ea typeface="ＭＳ Ｐゴシック" charset="0"/>
              </a:defRPr>
            </a:lvl4pPr>
            <a:lvl5pPr marL="2057400" indent="-228600" defTabSz="912813" eaLnBrk="0" hangingPunct="0">
              <a:defRPr sz="24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2800">
                <a:solidFill>
                  <a:srgbClr val="000000"/>
                </a:solidFill>
                <a:cs typeface="Arial" charset="0"/>
              </a:rPr>
              <a:t>A=USV</a:t>
            </a:r>
            <a:r>
              <a:rPr lang="en-US" sz="2800" b="0" baseline="30000">
                <a:solidFill>
                  <a:srgbClr val="000000"/>
                </a:solidFill>
                <a:cs typeface="Arial" charset="0"/>
              </a:rPr>
              <a:t>T</a:t>
            </a:r>
          </a:p>
        </p:txBody>
      </p:sp>
      <p:sp>
        <p:nvSpPr>
          <p:cNvPr id="201740" name="Text Box 13"/>
          <p:cNvSpPr txBox="1">
            <a:spLocks noChangeArrowheads="1"/>
          </p:cNvSpPr>
          <p:nvPr/>
        </p:nvSpPr>
        <p:spPr bwMode="auto">
          <a:xfrm>
            <a:off x="2878138" y="6108700"/>
            <a:ext cx="331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6" rIns="91430" bIns="45716">
            <a:spAutoFit/>
          </a:bodyPr>
          <a:lstStyle>
            <a:lvl1pPr defTabSz="912813" eaLnBrk="0" hangingPunct="0">
              <a:defRPr sz="2400" b="1">
                <a:solidFill>
                  <a:schemeClr val="tx1"/>
                </a:solidFill>
                <a:latin typeface="Arial" charset="0"/>
                <a:ea typeface="ＭＳ Ｐゴシック" charset="0"/>
                <a:cs typeface="ＭＳ Ｐゴシック" charset="0"/>
              </a:defRPr>
            </a:lvl1pPr>
            <a:lvl2pPr marL="742950" indent="-285750" defTabSz="912813" eaLnBrk="0" hangingPunct="0">
              <a:defRPr sz="2400" b="1">
                <a:solidFill>
                  <a:schemeClr val="tx1"/>
                </a:solidFill>
                <a:latin typeface="Arial" charset="0"/>
                <a:ea typeface="ＭＳ Ｐゴシック" charset="0"/>
              </a:defRPr>
            </a:lvl2pPr>
            <a:lvl3pPr marL="1143000" indent="-228600" defTabSz="912813" eaLnBrk="0" hangingPunct="0">
              <a:defRPr sz="2400" b="1">
                <a:solidFill>
                  <a:schemeClr val="tx1"/>
                </a:solidFill>
                <a:latin typeface="Arial" charset="0"/>
                <a:ea typeface="ＭＳ Ｐゴシック" charset="0"/>
              </a:defRPr>
            </a:lvl3pPr>
            <a:lvl4pPr marL="1600200" indent="-228600" defTabSz="912813" eaLnBrk="0" hangingPunct="0">
              <a:defRPr sz="2400" b="1">
                <a:solidFill>
                  <a:schemeClr val="tx1"/>
                </a:solidFill>
                <a:latin typeface="Arial" charset="0"/>
                <a:ea typeface="ＭＳ Ｐゴシック" charset="0"/>
              </a:defRPr>
            </a:lvl4pPr>
            <a:lvl5pPr marL="2057400" indent="-228600" defTabSz="912813" eaLnBrk="0" hangingPunct="0">
              <a:defRPr sz="24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2000">
                <a:solidFill>
                  <a:srgbClr val="0000FF"/>
                </a:solidFill>
                <a:cs typeface="Arial" charset="0"/>
              </a:rPr>
              <a:t>AA</a:t>
            </a:r>
            <a:r>
              <a:rPr lang="en-US" sz="2000" baseline="30000">
                <a:solidFill>
                  <a:srgbClr val="0000FF"/>
                </a:solidFill>
                <a:cs typeface="Arial" charset="0"/>
              </a:rPr>
              <a:t>T </a:t>
            </a:r>
            <a:r>
              <a:rPr lang="en-US" sz="2000">
                <a:solidFill>
                  <a:srgbClr val="0000FF"/>
                </a:solidFill>
                <a:cs typeface="Arial" charset="0"/>
              </a:rPr>
              <a:t> (site-site correlation)</a:t>
            </a:r>
          </a:p>
        </p:txBody>
      </p:sp>
      <p:sp>
        <p:nvSpPr>
          <p:cNvPr id="201741" name="Text Box 14"/>
          <p:cNvSpPr txBox="1">
            <a:spLocks noChangeArrowheads="1"/>
          </p:cNvSpPr>
          <p:nvPr/>
        </p:nvSpPr>
        <p:spPr bwMode="auto">
          <a:xfrm>
            <a:off x="2863850" y="3190875"/>
            <a:ext cx="2230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0" tIns="45716" rIns="91430" bIns="45716">
            <a:spAutoFit/>
          </a:bodyPr>
          <a:lstStyle>
            <a:lvl1pPr defTabSz="912813" eaLnBrk="0" hangingPunct="0">
              <a:defRPr sz="2400" b="1">
                <a:solidFill>
                  <a:schemeClr val="tx1"/>
                </a:solidFill>
                <a:latin typeface="Arial" charset="0"/>
                <a:ea typeface="ＭＳ Ｐゴシック" charset="0"/>
                <a:cs typeface="ＭＳ Ｐゴシック" charset="0"/>
              </a:defRPr>
            </a:lvl1pPr>
            <a:lvl2pPr marL="742950" indent="-285750" defTabSz="912813" eaLnBrk="0" hangingPunct="0">
              <a:defRPr sz="2400" b="1">
                <a:solidFill>
                  <a:schemeClr val="tx1"/>
                </a:solidFill>
                <a:latin typeface="Arial" charset="0"/>
                <a:ea typeface="ＭＳ Ｐゴシック" charset="0"/>
              </a:defRPr>
            </a:lvl2pPr>
            <a:lvl3pPr marL="1143000" indent="-228600" defTabSz="912813" eaLnBrk="0" hangingPunct="0">
              <a:defRPr sz="2400" b="1">
                <a:solidFill>
                  <a:schemeClr val="tx1"/>
                </a:solidFill>
                <a:latin typeface="Arial" charset="0"/>
                <a:ea typeface="ＭＳ Ｐゴシック" charset="0"/>
              </a:defRPr>
            </a:lvl3pPr>
            <a:lvl4pPr marL="1600200" indent="-228600" defTabSz="912813" eaLnBrk="0" hangingPunct="0">
              <a:defRPr sz="2400" b="1">
                <a:solidFill>
                  <a:schemeClr val="tx1"/>
                </a:solidFill>
                <a:latin typeface="Arial" charset="0"/>
                <a:ea typeface="ＭＳ Ｐゴシック" charset="0"/>
              </a:defRPr>
            </a:lvl4pPr>
            <a:lvl5pPr marL="2057400" indent="-228600" defTabSz="912813" eaLnBrk="0" hangingPunct="0">
              <a:defRPr sz="24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2000">
                <a:solidFill>
                  <a:srgbClr val="FF0000"/>
                </a:solidFill>
                <a:cs typeface="Arial" charset="0"/>
              </a:rPr>
              <a:t>A</a:t>
            </a:r>
            <a:r>
              <a:rPr lang="en-US" sz="2000" baseline="30000">
                <a:solidFill>
                  <a:srgbClr val="FF0000"/>
                </a:solidFill>
                <a:cs typeface="Arial" charset="0"/>
              </a:rPr>
              <a:t>T</a:t>
            </a:r>
            <a:r>
              <a:rPr lang="en-US" sz="2000">
                <a:solidFill>
                  <a:srgbClr val="FF0000"/>
                </a:solidFill>
                <a:cs typeface="Arial" charset="0"/>
              </a:rPr>
              <a:t>A (TF-TF corr.)</a:t>
            </a:r>
          </a:p>
        </p:txBody>
      </p:sp>
      <p:sp>
        <p:nvSpPr>
          <p:cNvPr id="201742" name="Rectangle 15"/>
          <p:cNvSpPr>
            <a:spLocks noChangeArrowheads="1"/>
          </p:cNvSpPr>
          <p:nvPr/>
        </p:nvSpPr>
        <p:spPr bwMode="auto">
          <a:xfrm>
            <a:off x="5805488" y="1501775"/>
            <a:ext cx="3087687" cy="2786063"/>
          </a:xfrm>
          <a:prstGeom prst="rect">
            <a:avLst/>
          </a:prstGeom>
          <a:noFill/>
          <a:ln w="25400">
            <a:solidFill>
              <a:srgbClr val="339966"/>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000000"/>
              </a:solidFill>
              <a:cs typeface="Arial" charset="0"/>
            </a:endParaRPr>
          </a:p>
        </p:txBody>
      </p:sp>
      <p:sp>
        <p:nvSpPr>
          <p:cNvPr id="201743" name="Rectangle 16"/>
          <p:cNvSpPr>
            <a:spLocks noChangeArrowheads="1"/>
          </p:cNvSpPr>
          <p:nvPr/>
        </p:nvSpPr>
        <p:spPr bwMode="auto">
          <a:xfrm>
            <a:off x="168275" y="219075"/>
            <a:ext cx="1852613" cy="4198938"/>
          </a:xfrm>
          <a:prstGeom prst="rect">
            <a:avLst/>
          </a:prstGeom>
          <a:noFill/>
          <a:ln w="25400">
            <a:solidFill>
              <a:srgbClr val="339966"/>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000000"/>
              </a:solidFill>
              <a:cs typeface="Arial" charset="0"/>
            </a:endParaRPr>
          </a:p>
        </p:txBody>
      </p:sp>
    </p:spTree>
    <p:extLst>
      <p:ext uri="{BB962C8B-B14F-4D97-AF65-F5344CB8AC3E}">
        <p14:creationId xmlns:p14="http://schemas.microsoft.com/office/powerpoint/2010/main" val="1098762360"/>
      </p:ext>
    </p:extLst>
  </p:cSld>
  <p:clrMapOvr>
    <a:masterClrMapping/>
  </p:clrMapOvr>
  <p:transition xmlns:p14="http://schemas.microsoft.com/office/powerpoint/2010/main" advTm="24252"/>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p:cNvSpPr>
            <a:spLocks noGrp="1" noChangeArrowheads="1"/>
          </p:cNvSpPr>
          <p:nvPr>
            <p:ph type="title"/>
          </p:nvPr>
        </p:nvSpPr>
        <p:spPr>
          <a:xfrm>
            <a:off x="6629400" y="274638"/>
            <a:ext cx="2057400" cy="1143000"/>
          </a:xfrm>
        </p:spPr>
        <p:txBody>
          <a:bodyPr>
            <a:normAutofit fontScale="90000"/>
          </a:bodyPr>
          <a:lstStyle/>
          <a:p>
            <a:r>
              <a:rPr lang="en-US">
                <a:latin typeface="Arial" charset="0"/>
                <a:cs typeface="ＭＳ Ｐゴシック" charset="0"/>
              </a:rPr>
              <a:t>Biplot Ex</a:t>
            </a:r>
          </a:p>
        </p:txBody>
      </p:sp>
      <p:pic>
        <p:nvPicPr>
          <p:cNvPr id="203778" name="Picture 4"/>
          <p:cNvPicPr>
            <a:picLocks noChangeAspect="1" noChangeArrowheads="1"/>
          </p:cNvPicPr>
          <p:nvPr/>
        </p:nvPicPr>
        <p:blipFill>
          <a:blip r:embed="rId2">
            <a:extLst>
              <a:ext uri="{28A0092B-C50C-407E-A947-70E740481C1C}">
                <a14:useLocalDpi xmlns:a14="http://schemas.microsoft.com/office/drawing/2010/main" val="0"/>
              </a:ext>
            </a:extLst>
          </a:blip>
          <a:srcRect r="40945"/>
          <a:stretch>
            <a:fillRect/>
          </a:stretch>
        </p:blipFill>
        <p:spPr bwMode="auto">
          <a:xfrm>
            <a:off x="76200" y="0"/>
            <a:ext cx="6345238"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03779" name="TextBox 3"/>
          <p:cNvSpPr txBox="1">
            <a:spLocks noChangeArrowheads="1"/>
          </p:cNvSpPr>
          <p:nvPr/>
        </p:nvSpPr>
        <p:spPr bwMode="auto">
          <a:xfrm>
            <a:off x="1816100" y="1660525"/>
            <a:ext cx="3032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cs typeface="Arial" charset="0"/>
              </a:rPr>
              <a:t>A</a:t>
            </a:r>
          </a:p>
        </p:txBody>
      </p:sp>
      <p:sp>
        <p:nvSpPr>
          <p:cNvPr id="203780" name="TextBox 4"/>
          <p:cNvSpPr txBox="1">
            <a:spLocks noChangeArrowheads="1"/>
          </p:cNvSpPr>
          <p:nvPr/>
        </p:nvSpPr>
        <p:spPr bwMode="auto">
          <a:xfrm>
            <a:off x="5626100" y="188913"/>
            <a:ext cx="4476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cs typeface="Arial" charset="0"/>
              </a:rPr>
              <a:t>A</a:t>
            </a:r>
            <a:r>
              <a:rPr lang="ja-JP" altLang="en-US">
                <a:solidFill>
                  <a:srgbClr val="000000"/>
                </a:solidFill>
                <a:cs typeface="Arial" charset="0"/>
              </a:rPr>
              <a:t>’</a:t>
            </a:r>
            <a:r>
              <a:rPr lang="en-US" altLang="ja-JP">
                <a:solidFill>
                  <a:srgbClr val="000000"/>
                </a:solidFill>
                <a:cs typeface="Arial" charset="0"/>
              </a:rPr>
              <a:t>A</a:t>
            </a:r>
            <a:endParaRPr lang="en-US">
              <a:solidFill>
                <a:srgbClr val="000000"/>
              </a:solidFill>
              <a:cs typeface="Arial" charset="0"/>
            </a:endParaRPr>
          </a:p>
        </p:txBody>
      </p:sp>
    </p:spTree>
    <p:extLst>
      <p:ext uri="{BB962C8B-B14F-4D97-AF65-F5344CB8AC3E}">
        <p14:creationId xmlns:p14="http://schemas.microsoft.com/office/powerpoint/2010/main" val="3514219565"/>
      </p:ext>
    </p:extLst>
  </p:cSld>
  <p:clrMapOvr>
    <a:masterClrMapping/>
  </p:clrMapOvr>
  <p:transition xmlns:p14="http://schemas.microsoft.com/office/powerpoint/2010/main" advTm="19996"/>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lstStyle/>
          <a:p>
            <a:r>
              <a:rPr lang="en-US">
                <a:latin typeface="Arial" charset="0"/>
                <a:ea typeface="ＭＳ Ｐゴシック" charset="0"/>
                <a:cs typeface="ＭＳ Ｐゴシック" charset="0"/>
              </a:rPr>
              <a:t>Aggregation &amp; Saturation</a:t>
            </a:r>
          </a:p>
        </p:txBody>
      </p:sp>
      <p:pic>
        <p:nvPicPr>
          <p:cNvPr id="81922" name="Picture 3"/>
          <p:cNvPicPr>
            <a:picLocks noChangeAspect="1"/>
          </p:cNvPicPr>
          <p:nvPr/>
        </p:nvPicPr>
        <p:blipFill>
          <a:blip r:embed="rId2">
            <a:extLst>
              <a:ext uri="{28A0092B-C50C-407E-A947-70E740481C1C}">
                <a14:useLocalDpi xmlns:a14="http://schemas.microsoft.com/office/drawing/2010/main" val="0"/>
              </a:ext>
            </a:extLst>
          </a:blip>
          <a:srcRect t="53378"/>
          <a:stretch>
            <a:fillRect/>
          </a:stretch>
        </p:blipFill>
        <p:spPr bwMode="auto">
          <a:xfrm>
            <a:off x="914400" y="1893888"/>
            <a:ext cx="7278688" cy="450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Box 4"/>
          <p:cNvSpPr txBox="1">
            <a:spLocks noChangeArrowheads="1"/>
          </p:cNvSpPr>
          <p:nvPr/>
        </p:nvSpPr>
        <p:spPr bwMode="auto">
          <a:xfrm>
            <a:off x="152400" y="6426200"/>
            <a:ext cx="28194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100">
                <a:solidFill>
                  <a:schemeClr val="bg2"/>
                </a:solidFill>
                <a:latin typeface="Helvetica" charset="0"/>
                <a:cs typeface="Helvetica" charset="0"/>
              </a:rPr>
              <a:t>[</a:t>
            </a:r>
            <a:r>
              <a:rPr lang="en-US" sz="1100" i="1">
                <a:solidFill>
                  <a:schemeClr val="bg2"/>
                </a:solidFill>
                <a:latin typeface="Helvetica" charset="0"/>
                <a:cs typeface="Helvetica" charset="0"/>
              </a:rPr>
              <a:t>Nat. Rev. Genet.</a:t>
            </a:r>
            <a:r>
              <a:rPr lang="en-US" sz="1100">
                <a:solidFill>
                  <a:schemeClr val="bg2"/>
                </a:solidFill>
                <a:latin typeface="Helvetica" charset="0"/>
                <a:cs typeface="Helvetica" charset="0"/>
              </a:rPr>
              <a:t> (2010) 11: 559]</a:t>
            </a:r>
          </a:p>
        </p:txBody>
      </p:sp>
    </p:spTree>
    <p:extLst>
      <p:ext uri="{BB962C8B-B14F-4D97-AF65-F5344CB8AC3E}">
        <p14:creationId xmlns:p14="http://schemas.microsoft.com/office/powerpoint/2010/main" val="383388261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ChangeArrowheads="1"/>
          </p:cNvSpPr>
          <p:nvPr>
            <p:ph type="title"/>
          </p:nvPr>
        </p:nvSpPr>
        <p:spPr>
          <a:xfrm>
            <a:off x="6629400" y="274638"/>
            <a:ext cx="2057400" cy="1143000"/>
          </a:xfrm>
        </p:spPr>
        <p:txBody>
          <a:bodyPr>
            <a:normAutofit fontScale="90000"/>
          </a:bodyPr>
          <a:lstStyle/>
          <a:p>
            <a:r>
              <a:rPr lang="en-US">
                <a:latin typeface="Arial" charset="0"/>
                <a:cs typeface="ＭＳ Ｐゴシック" charset="0"/>
              </a:rPr>
              <a:t>Biplot Ex #2</a:t>
            </a:r>
          </a:p>
        </p:txBody>
      </p:sp>
      <p:pic>
        <p:nvPicPr>
          <p:cNvPr id="204802" name="Picture 3"/>
          <p:cNvPicPr>
            <a:picLocks noChangeAspect="1" noChangeArrowheads="1"/>
          </p:cNvPicPr>
          <p:nvPr/>
        </p:nvPicPr>
        <p:blipFill>
          <a:blip r:embed="rId2">
            <a:extLst>
              <a:ext uri="{28A0092B-C50C-407E-A947-70E740481C1C}">
                <a14:useLocalDpi xmlns:a14="http://schemas.microsoft.com/office/drawing/2010/main" val="0"/>
              </a:ext>
            </a:extLst>
          </a:blip>
          <a:srcRect l="39005" r="-4959"/>
          <a:stretch>
            <a:fillRect/>
          </a:stretch>
        </p:blipFill>
        <p:spPr bwMode="auto">
          <a:xfrm>
            <a:off x="76200" y="0"/>
            <a:ext cx="7086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04803" name="TextBox 11"/>
          <p:cNvSpPr txBox="1">
            <a:spLocks noChangeArrowheads="1"/>
          </p:cNvSpPr>
          <p:nvPr/>
        </p:nvSpPr>
        <p:spPr bwMode="auto">
          <a:xfrm>
            <a:off x="2647950" y="1855788"/>
            <a:ext cx="1327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400">
                <a:solidFill>
                  <a:srgbClr val="000000"/>
                </a:solidFill>
                <a:cs typeface="Arial" charset="0"/>
              </a:rPr>
              <a:t>A</a:t>
            </a:r>
            <a:r>
              <a:rPr lang="en-US" sz="1400" b="0" baseline="30000">
                <a:solidFill>
                  <a:srgbClr val="000000"/>
                </a:solidFill>
                <a:cs typeface="Arial" charset="0"/>
              </a:rPr>
              <a:t>T </a:t>
            </a:r>
            <a:r>
              <a:rPr lang="en-US" sz="1400">
                <a:solidFill>
                  <a:srgbClr val="000000"/>
                </a:solidFill>
                <a:cs typeface="Arial" charset="0"/>
              </a:rPr>
              <a:t>A </a:t>
            </a:r>
            <a:r>
              <a:rPr lang="en-US" sz="1400" b="0">
                <a:solidFill>
                  <a:srgbClr val="000000"/>
                </a:solidFill>
                <a:cs typeface="Arial" charset="0"/>
              </a:rPr>
              <a:t>=</a:t>
            </a:r>
            <a:r>
              <a:rPr lang="en-US" sz="1400">
                <a:solidFill>
                  <a:srgbClr val="000000"/>
                </a:solidFill>
                <a:cs typeface="Arial" charset="0"/>
              </a:rPr>
              <a:t> V S</a:t>
            </a:r>
            <a:r>
              <a:rPr lang="en-US" sz="1400" b="0" baseline="30000">
                <a:solidFill>
                  <a:srgbClr val="000000"/>
                </a:solidFill>
                <a:cs typeface="Arial" charset="0"/>
              </a:rPr>
              <a:t>2 </a:t>
            </a:r>
            <a:r>
              <a:rPr lang="en-US" sz="1400">
                <a:solidFill>
                  <a:srgbClr val="000000"/>
                </a:solidFill>
                <a:cs typeface="Arial" charset="0"/>
              </a:rPr>
              <a:t>V</a:t>
            </a:r>
            <a:r>
              <a:rPr lang="en-US" sz="1400" b="0" baseline="30000">
                <a:solidFill>
                  <a:srgbClr val="000000"/>
                </a:solidFill>
                <a:cs typeface="Arial" charset="0"/>
              </a:rPr>
              <a:t>T</a:t>
            </a:r>
          </a:p>
        </p:txBody>
      </p:sp>
      <p:sp>
        <p:nvSpPr>
          <p:cNvPr id="204804" name="TextBox 12"/>
          <p:cNvSpPr txBox="1">
            <a:spLocks noChangeArrowheads="1"/>
          </p:cNvSpPr>
          <p:nvPr/>
        </p:nvSpPr>
        <p:spPr bwMode="auto">
          <a:xfrm>
            <a:off x="2638425" y="3582988"/>
            <a:ext cx="1338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400">
                <a:solidFill>
                  <a:srgbClr val="000000"/>
                </a:solidFill>
                <a:cs typeface="Arial" charset="0"/>
              </a:rPr>
              <a:t>A A</a:t>
            </a:r>
            <a:r>
              <a:rPr lang="en-US" sz="1400" b="0" baseline="30000">
                <a:solidFill>
                  <a:srgbClr val="000000"/>
                </a:solidFill>
                <a:cs typeface="Arial" charset="0"/>
              </a:rPr>
              <a:t>T </a:t>
            </a:r>
            <a:r>
              <a:rPr lang="en-US" sz="1400" b="0">
                <a:solidFill>
                  <a:srgbClr val="000000"/>
                </a:solidFill>
                <a:cs typeface="Arial" charset="0"/>
              </a:rPr>
              <a:t>=</a:t>
            </a:r>
            <a:r>
              <a:rPr lang="en-US" sz="1400">
                <a:solidFill>
                  <a:srgbClr val="000000"/>
                </a:solidFill>
                <a:cs typeface="Arial" charset="0"/>
              </a:rPr>
              <a:t> U S</a:t>
            </a:r>
            <a:r>
              <a:rPr lang="en-US" sz="1400" b="0" baseline="30000">
                <a:solidFill>
                  <a:srgbClr val="000000"/>
                </a:solidFill>
                <a:cs typeface="Arial" charset="0"/>
              </a:rPr>
              <a:t>2 </a:t>
            </a:r>
            <a:r>
              <a:rPr lang="en-US" sz="1400">
                <a:solidFill>
                  <a:srgbClr val="000000"/>
                </a:solidFill>
                <a:cs typeface="Arial" charset="0"/>
              </a:rPr>
              <a:t>U</a:t>
            </a:r>
            <a:r>
              <a:rPr lang="en-US" sz="1400" b="0" baseline="30000">
                <a:solidFill>
                  <a:srgbClr val="000000"/>
                </a:solidFill>
                <a:cs typeface="Arial" charset="0"/>
              </a:rPr>
              <a:t>T</a:t>
            </a:r>
          </a:p>
        </p:txBody>
      </p:sp>
      <p:sp>
        <p:nvSpPr>
          <p:cNvPr id="204805" name="TextBox 13"/>
          <p:cNvSpPr txBox="1">
            <a:spLocks noChangeArrowheads="1"/>
          </p:cNvSpPr>
          <p:nvPr/>
        </p:nvSpPr>
        <p:spPr bwMode="auto">
          <a:xfrm>
            <a:off x="7045325" y="2919413"/>
            <a:ext cx="1727200" cy="30797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400">
                <a:solidFill>
                  <a:srgbClr val="000000"/>
                </a:solidFill>
                <a:cs typeface="Arial" charset="0"/>
              </a:rPr>
              <a:t>A </a:t>
            </a:r>
            <a:r>
              <a:rPr lang="en-US" sz="1400" b="0">
                <a:solidFill>
                  <a:srgbClr val="000000"/>
                </a:solidFill>
                <a:cs typeface="Arial" charset="0"/>
              </a:rPr>
              <a:t>=</a:t>
            </a:r>
            <a:r>
              <a:rPr lang="en-US" sz="1400">
                <a:solidFill>
                  <a:srgbClr val="000000"/>
                </a:solidFill>
                <a:cs typeface="Arial" charset="0"/>
              </a:rPr>
              <a:t> </a:t>
            </a:r>
            <a:r>
              <a:rPr lang="en-US" sz="1400" b="0">
                <a:solidFill>
                  <a:srgbClr val="000000"/>
                </a:solidFill>
                <a:cs typeface="Arial" charset="0"/>
              </a:rPr>
              <a:t>(</a:t>
            </a:r>
            <a:r>
              <a:rPr lang="en-US" sz="1400">
                <a:solidFill>
                  <a:srgbClr val="000000"/>
                </a:solidFill>
                <a:cs typeface="Arial" charset="0"/>
              </a:rPr>
              <a:t>U S</a:t>
            </a:r>
            <a:r>
              <a:rPr lang="en-US" sz="1400" b="0" i="1" baseline="30000">
                <a:solidFill>
                  <a:srgbClr val="000000"/>
                </a:solidFill>
                <a:cs typeface="Arial" charset="0"/>
              </a:rPr>
              <a:t>r</a:t>
            </a:r>
            <a:r>
              <a:rPr lang="en-US" sz="1400" b="0">
                <a:solidFill>
                  <a:srgbClr val="000000"/>
                </a:solidFill>
                <a:cs typeface="Arial" charset="0"/>
              </a:rPr>
              <a:t>) (</a:t>
            </a:r>
            <a:r>
              <a:rPr lang="en-US" sz="1400">
                <a:solidFill>
                  <a:srgbClr val="000000"/>
                </a:solidFill>
                <a:cs typeface="Arial" charset="0"/>
              </a:rPr>
              <a:t>V S</a:t>
            </a:r>
            <a:r>
              <a:rPr lang="en-US" sz="1400" b="0" baseline="30000">
                <a:solidFill>
                  <a:srgbClr val="000000"/>
                </a:solidFill>
                <a:cs typeface="Arial" charset="0"/>
              </a:rPr>
              <a:t>1−</a:t>
            </a:r>
            <a:r>
              <a:rPr lang="en-US" sz="1400" b="0" i="1" baseline="30000">
                <a:solidFill>
                  <a:srgbClr val="000000"/>
                </a:solidFill>
                <a:cs typeface="Arial" charset="0"/>
              </a:rPr>
              <a:t>r</a:t>
            </a:r>
            <a:r>
              <a:rPr lang="en-US" sz="1400" b="0">
                <a:solidFill>
                  <a:srgbClr val="000000"/>
                </a:solidFill>
                <a:cs typeface="Arial" charset="0"/>
              </a:rPr>
              <a:t>)</a:t>
            </a:r>
            <a:r>
              <a:rPr lang="en-US" sz="1400">
                <a:solidFill>
                  <a:srgbClr val="000000"/>
                </a:solidFill>
                <a:cs typeface="Arial" charset="0"/>
              </a:rPr>
              <a:t> </a:t>
            </a:r>
            <a:r>
              <a:rPr lang="en-US" sz="1400" b="0" baseline="30000">
                <a:solidFill>
                  <a:srgbClr val="000000"/>
                </a:solidFill>
                <a:cs typeface="Arial" charset="0"/>
              </a:rPr>
              <a:t>T</a:t>
            </a:r>
          </a:p>
        </p:txBody>
      </p:sp>
      <p:sp>
        <p:nvSpPr>
          <p:cNvPr id="204806" name="TextBox 14"/>
          <p:cNvSpPr txBox="1">
            <a:spLocks noChangeArrowheads="1"/>
          </p:cNvSpPr>
          <p:nvPr/>
        </p:nvSpPr>
        <p:spPr bwMode="auto">
          <a:xfrm>
            <a:off x="6915150" y="2474913"/>
            <a:ext cx="2047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400">
                <a:solidFill>
                  <a:srgbClr val="000000"/>
                </a:solidFill>
                <a:cs typeface="Arial" charset="0"/>
              </a:rPr>
              <a:t>A v</a:t>
            </a:r>
            <a:r>
              <a:rPr lang="en-US" sz="1400" b="0" i="1" baseline="-25000">
                <a:solidFill>
                  <a:srgbClr val="000000"/>
                </a:solidFill>
                <a:cs typeface="Arial" charset="0"/>
              </a:rPr>
              <a:t>j </a:t>
            </a:r>
            <a:r>
              <a:rPr lang="en-US" sz="1400" b="0">
                <a:solidFill>
                  <a:srgbClr val="000000"/>
                </a:solidFill>
                <a:cs typeface="Arial" charset="0"/>
              </a:rPr>
              <a:t>=</a:t>
            </a:r>
            <a:r>
              <a:rPr lang="en-US" sz="1400">
                <a:solidFill>
                  <a:srgbClr val="000000"/>
                </a:solidFill>
                <a:cs typeface="Arial" charset="0"/>
              </a:rPr>
              <a:t> </a:t>
            </a:r>
            <a:r>
              <a:rPr lang="en-US" sz="1400" i="1">
                <a:solidFill>
                  <a:srgbClr val="000000"/>
                </a:solidFill>
                <a:cs typeface="Arial" charset="0"/>
              </a:rPr>
              <a:t>u</a:t>
            </a:r>
            <a:r>
              <a:rPr lang="en-US" sz="1400" b="0" i="1" baseline="-25000">
                <a:solidFill>
                  <a:srgbClr val="000000"/>
                </a:solidFill>
                <a:cs typeface="Arial" charset="0"/>
              </a:rPr>
              <a:t>j </a:t>
            </a:r>
            <a:r>
              <a:rPr lang="en-US" sz="1400" b="0" i="1">
                <a:solidFill>
                  <a:srgbClr val="000000"/>
                </a:solidFill>
                <a:cs typeface="Arial" charset="0"/>
              </a:rPr>
              <a:t>s</a:t>
            </a:r>
            <a:r>
              <a:rPr lang="en-US" sz="1400" b="0" i="1" baseline="-25000">
                <a:solidFill>
                  <a:srgbClr val="000000"/>
                </a:solidFill>
                <a:cs typeface="Arial" charset="0"/>
              </a:rPr>
              <a:t>j</a:t>
            </a:r>
            <a:r>
              <a:rPr lang="en-US" sz="1400" b="0">
                <a:solidFill>
                  <a:srgbClr val="000000"/>
                </a:solidFill>
                <a:cs typeface="Arial" charset="0"/>
              </a:rPr>
              <a:t> &amp; </a:t>
            </a:r>
            <a:r>
              <a:rPr lang="en-US" sz="1400">
                <a:solidFill>
                  <a:srgbClr val="000000"/>
                </a:solidFill>
                <a:cs typeface="Arial" charset="0"/>
              </a:rPr>
              <a:t>A</a:t>
            </a:r>
            <a:r>
              <a:rPr lang="en-US" sz="1400" b="0" baseline="30000">
                <a:solidFill>
                  <a:srgbClr val="000000"/>
                </a:solidFill>
                <a:cs typeface="Arial" charset="0"/>
              </a:rPr>
              <a:t>T</a:t>
            </a:r>
            <a:r>
              <a:rPr lang="en-US" sz="1400">
                <a:solidFill>
                  <a:srgbClr val="000000"/>
                </a:solidFill>
                <a:cs typeface="Arial" charset="0"/>
              </a:rPr>
              <a:t> u</a:t>
            </a:r>
            <a:r>
              <a:rPr lang="en-US" sz="1400" b="0" i="1" baseline="-25000">
                <a:solidFill>
                  <a:srgbClr val="000000"/>
                </a:solidFill>
                <a:cs typeface="Arial" charset="0"/>
              </a:rPr>
              <a:t>j </a:t>
            </a:r>
            <a:r>
              <a:rPr lang="en-US" sz="1400" b="0">
                <a:solidFill>
                  <a:srgbClr val="000000"/>
                </a:solidFill>
                <a:cs typeface="Arial" charset="0"/>
              </a:rPr>
              <a:t>=</a:t>
            </a:r>
            <a:r>
              <a:rPr lang="en-US" sz="1400">
                <a:solidFill>
                  <a:srgbClr val="000000"/>
                </a:solidFill>
                <a:cs typeface="Arial" charset="0"/>
              </a:rPr>
              <a:t> v</a:t>
            </a:r>
            <a:r>
              <a:rPr lang="en-US" sz="1400" b="0" i="1" baseline="-25000">
                <a:solidFill>
                  <a:srgbClr val="000000"/>
                </a:solidFill>
                <a:cs typeface="Arial" charset="0"/>
              </a:rPr>
              <a:t>j </a:t>
            </a:r>
            <a:r>
              <a:rPr lang="en-US" sz="1400" b="0" i="1">
                <a:solidFill>
                  <a:srgbClr val="000000"/>
                </a:solidFill>
                <a:cs typeface="Arial" charset="0"/>
              </a:rPr>
              <a:t>s</a:t>
            </a:r>
            <a:r>
              <a:rPr lang="en-US" sz="1400" b="0" i="1" baseline="-25000">
                <a:solidFill>
                  <a:srgbClr val="000000"/>
                </a:solidFill>
                <a:cs typeface="Arial" charset="0"/>
              </a:rPr>
              <a:t>j</a:t>
            </a:r>
            <a:endParaRPr lang="en-US" sz="1400" b="0" i="1" baseline="30000">
              <a:solidFill>
                <a:srgbClr val="000000"/>
              </a:solidFill>
              <a:cs typeface="Arial" charset="0"/>
            </a:endParaRPr>
          </a:p>
        </p:txBody>
      </p:sp>
    </p:spTree>
    <p:extLst>
      <p:ext uri="{BB962C8B-B14F-4D97-AF65-F5344CB8AC3E}">
        <p14:creationId xmlns:p14="http://schemas.microsoft.com/office/powerpoint/2010/main" val="3991634726"/>
      </p:ext>
    </p:extLst>
  </p:cSld>
  <p:clrMapOvr>
    <a:masterClrMapping/>
  </p:clrMapOvr>
  <p:transition xmlns:p14="http://schemas.microsoft.com/office/powerpoint/2010/main" advTm="63097"/>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5E9B4A8-7D0A-D94B-A790-05FD0E15D15F}" type="slidenum">
              <a:rPr lang="en-US" sz="1400" b="0">
                <a:solidFill>
                  <a:srgbClr val="000000"/>
                </a:solidFill>
                <a:cs typeface="Arial" charset="0"/>
              </a:rPr>
              <a:pPr eaLnBrk="1" hangingPunct="1"/>
              <a:t>71</a:t>
            </a:fld>
            <a:endParaRPr lang="en-US" sz="1400" b="0">
              <a:solidFill>
                <a:srgbClr val="000000"/>
              </a:solidFill>
              <a:cs typeface="Arial" charset="0"/>
            </a:endParaRPr>
          </a:p>
        </p:txBody>
      </p:sp>
      <p:sp>
        <p:nvSpPr>
          <p:cNvPr id="205826" name="Rectangle 2"/>
          <p:cNvSpPr>
            <a:spLocks noGrp="1" noChangeArrowheads="1"/>
          </p:cNvSpPr>
          <p:nvPr>
            <p:ph type="title"/>
          </p:nvPr>
        </p:nvSpPr>
        <p:spPr>
          <a:xfrm>
            <a:off x="6629400" y="274638"/>
            <a:ext cx="2057400" cy="1143000"/>
          </a:xfrm>
        </p:spPr>
        <p:txBody>
          <a:bodyPr>
            <a:normAutofit fontScale="90000"/>
          </a:bodyPr>
          <a:lstStyle/>
          <a:p>
            <a:pPr eaLnBrk="1" hangingPunct="1"/>
            <a:r>
              <a:rPr lang="en-US">
                <a:latin typeface="Arial" charset="0"/>
              </a:rPr>
              <a:t>Biplot Ex #3</a:t>
            </a:r>
          </a:p>
        </p:txBody>
      </p:sp>
      <p:pic>
        <p:nvPicPr>
          <p:cNvPr id="205827" name="Picture 3"/>
          <p:cNvPicPr>
            <a:picLocks noChangeAspect="1" noChangeArrowheads="1"/>
          </p:cNvPicPr>
          <p:nvPr/>
        </p:nvPicPr>
        <p:blipFill>
          <a:blip r:embed="rId3">
            <a:extLst>
              <a:ext uri="{28A0092B-C50C-407E-A947-70E740481C1C}">
                <a14:useLocalDpi xmlns:a14="http://schemas.microsoft.com/office/drawing/2010/main" val="0"/>
              </a:ext>
            </a:extLst>
          </a:blip>
          <a:srcRect l="83684" r="-4959"/>
          <a:stretch>
            <a:fillRect/>
          </a:stretch>
        </p:blipFill>
        <p:spPr bwMode="auto">
          <a:xfrm>
            <a:off x="4348163" y="-762000"/>
            <a:ext cx="3195637" cy="937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graphicFrame>
        <p:nvGraphicFramePr>
          <p:cNvPr id="205828" name="Object 2"/>
          <p:cNvGraphicFramePr>
            <a:graphicFrameLocks noChangeAspect="1"/>
          </p:cNvGraphicFramePr>
          <p:nvPr/>
        </p:nvGraphicFramePr>
        <p:xfrm>
          <a:off x="838200" y="685800"/>
          <a:ext cx="2165350" cy="658813"/>
        </p:xfrm>
        <a:graphic>
          <a:graphicData uri="http://schemas.openxmlformats.org/presentationml/2006/ole">
            <mc:AlternateContent xmlns:mc="http://schemas.openxmlformats.org/markup-compatibility/2006">
              <mc:Choice xmlns:v="urn:schemas-microsoft-com:vml" Requires="v">
                <p:oleObj spid="_x0000_s138277" name="Equation" r:id="rId4" imgW="749300" imgH="228600" progId="Equation.DSMT4">
                  <p:embed/>
                </p:oleObj>
              </mc:Choice>
              <mc:Fallback>
                <p:oleObj name="Equation" r:id="rId4" imgW="749300" imgH="228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685800"/>
                        <a:ext cx="2165350" cy="6588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05829" name="Object 3"/>
          <p:cNvGraphicFramePr>
            <a:graphicFrameLocks noChangeAspect="1"/>
          </p:cNvGraphicFramePr>
          <p:nvPr/>
        </p:nvGraphicFramePr>
        <p:xfrm>
          <a:off x="838200" y="1600200"/>
          <a:ext cx="2386013" cy="695325"/>
        </p:xfrm>
        <a:graphic>
          <a:graphicData uri="http://schemas.openxmlformats.org/presentationml/2006/ole">
            <mc:AlternateContent xmlns:mc="http://schemas.openxmlformats.org/markup-compatibility/2006">
              <mc:Choice xmlns:v="urn:schemas-microsoft-com:vml" Requires="v">
                <p:oleObj spid="_x0000_s138278" name="Equation" r:id="rId6" imgW="825500" imgH="241300" progId="Equation.3">
                  <p:embed/>
                </p:oleObj>
              </mc:Choice>
              <mc:Fallback>
                <p:oleObj name="Equation" r:id="rId6" imgW="825500" imgH="241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1600200"/>
                        <a:ext cx="2386013" cy="695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05830" name="Text Box 6"/>
          <p:cNvSpPr txBox="1">
            <a:spLocks noChangeArrowheads="1"/>
          </p:cNvSpPr>
          <p:nvPr/>
        </p:nvSpPr>
        <p:spPr bwMode="auto">
          <a:xfrm>
            <a:off x="762000" y="3048000"/>
            <a:ext cx="2859088"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3200" b="0">
                <a:solidFill>
                  <a:srgbClr val="000000"/>
                </a:solidFill>
                <a:cs typeface="Arial" charset="0"/>
              </a:rPr>
              <a:t>Assuming s=1,</a:t>
            </a:r>
          </a:p>
          <a:p>
            <a:pPr eaLnBrk="1" hangingPunct="1"/>
            <a:r>
              <a:rPr lang="en-US" sz="3200" b="0">
                <a:solidFill>
                  <a:srgbClr val="000000"/>
                </a:solidFill>
                <a:cs typeface="Arial" charset="0"/>
              </a:rPr>
              <a:t>A</a:t>
            </a:r>
            <a:r>
              <a:rPr lang="en-US" sz="3200">
                <a:solidFill>
                  <a:srgbClr val="000000"/>
                </a:solidFill>
                <a:cs typeface="Arial" charset="0"/>
              </a:rPr>
              <a:t>v </a:t>
            </a:r>
            <a:r>
              <a:rPr lang="en-US" sz="3200" b="0">
                <a:solidFill>
                  <a:srgbClr val="000000"/>
                </a:solidFill>
                <a:cs typeface="Arial" charset="0"/>
              </a:rPr>
              <a:t>=</a:t>
            </a:r>
            <a:r>
              <a:rPr lang="en-US" sz="3200">
                <a:solidFill>
                  <a:srgbClr val="000000"/>
                </a:solidFill>
                <a:cs typeface="Arial" charset="0"/>
              </a:rPr>
              <a:t> u</a:t>
            </a:r>
          </a:p>
          <a:p>
            <a:pPr eaLnBrk="1" hangingPunct="1"/>
            <a:r>
              <a:rPr lang="en-US" sz="3200" b="0">
                <a:solidFill>
                  <a:srgbClr val="000000"/>
                </a:solidFill>
                <a:cs typeface="Arial" charset="0"/>
              </a:rPr>
              <a:t>A</a:t>
            </a:r>
            <a:r>
              <a:rPr lang="en-US" sz="3200" baseline="30000">
                <a:solidFill>
                  <a:srgbClr val="000000"/>
                </a:solidFill>
                <a:cs typeface="Arial" charset="0"/>
              </a:rPr>
              <a:t>T</a:t>
            </a:r>
            <a:r>
              <a:rPr lang="en-US" sz="3200">
                <a:solidFill>
                  <a:srgbClr val="000000"/>
                </a:solidFill>
                <a:cs typeface="Arial" charset="0"/>
              </a:rPr>
              <a:t>u </a:t>
            </a:r>
            <a:r>
              <a:rPr lang="en-US" sz="3200" b="0">
                <a:solidFill>
                  <a:srgbClr val="000000"/>
                </a:solidFill>
                <a:cs typeface="Arial" charset="0"/>
              </a:rPr>
              <a:t>=</a:t>
            </a:r>
            <a:r>
              <a:rPr lang="en-US" sz="3200">
                <a:solidFill>
                  <a:srgbClr val="000000"/>
                </a:solidFill>
                <a:cs typeface="Arial" charset="0"/>
              </a:rPr>
              <a:t> v</a:t>
            </a:r>
          </a:p>
        </p:txBody>
      </p:sp>
      <p:sp>
        <p:nvSpPr>
          <p:cNvPr id="205831" name="Comment 8"/>
          <p:cNvSpPr>
            <a:spLocks noRot="1" noChangeAspect="1" noEditPoints="1" noChangeArrowheads="1" noChangeShapeType="1" noTextEdit="1"/>
          </p:cNvSpPr>
          <p:nvPr/>
        </p:nvSpPr>
        <p:spPr bwMode="auto">
          <a:xfrm>
            <a:off x="2152650" y="3805238"/>
            <a:ext cx="103188" cy="766762"/>
          </a:xfrm>
          <a:custGeom>
            <a:avLst/>
            <a:gdLst>
              <a:gd name="T0" fmla="*/ 2147483647 w 286"/>
              <a:gd name="T1" fmla="*/ 2147483647 h 2128"/>
              <a:gd name="T2" fmla="*/ 2147483647 w 286"/>
              <a:gd name="T3" fmla="*/ 2147483647 h 2128"/>
              <a:gd name="T4" fmla="*/ 2147483647 w 286"/>
              <a:gd name="T5" fmla="*/ 2147483647 h 2128"/>
              <a:gd name="T6" fmla="*/ 2147483647 w 286"/>
              <a:gd name="T7" fmla="*/ 2147483647 h 2128"/>
              <a:gd name="T8" fmla="*/ 2147483647 w 286"/>
              <a:gd name="T9" fmla="*/ 2147483647 h 2128"/>
              <a:gd name="T10" fmla="*/ 2147483647 w 286"/>
              <a:gd name="T11" fmla="*/ 2147483647 h 2128"/>
              <a:gd name="T12" fmla="*/ 2147483647 w 286"/>
              <a:gd name="T13" fmla="*/ 2147483647 h 2128"/>
              <a:gd name="T14" fmla="*/ 2147483647 w 286"/>
              <a:gd name="T15" fmla="*/ 2147483647 h 2128"/>
              <a:gd name="T16" fmla="*/ 2147483647 w 286"/>
              <a:gd name="T17" fmla="*/ 2147483647 h 2128"/>
              <a:gd name="T18" fmla="*/ 2147483647 w 286"/>
              <a:gd name="T19" fmla="*/ 2147483647 h 2128"/>
              <a:gd name="T20" fmla="*/ 2147483647 w 286"/>
              <a:gd name="T21" fmla="*/ 2147483647 h 2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6"/>
              <a:gd name="T34" fmla="*/ 0 h 2128"/>
              <a:gd name="T35" fmla="*/ 286 w 286"/>
              <a:gd name="T36" fmla="*/ 2128 h 2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6" h="2128" extrusionOk="0">
                <a:moveTo>
                  <a:pt x="98" y="305"/>
                </a:moveTo>
                <a:cubicBezTo>
                  <a:pt x="97" y="346"/>
                  <a:pt x="80" y="378"/>
                  <a:pt x="69" y="418"/>
                </a:cubicBezTo>
                <a:cubicBezTo>
                  <a:pt x="55" y="469"/>
                  <a:pt x="40" y="520"/>
                  <a:pt x="25" y="571"/>
                </a:cubicBezTo>
                <a:cubicBezTo>
                  <a:pt x="16" y="600"/>
                  <a:pt x="3" y="627"/>
                  <a:pt x="1" y="656"/>
                </a:cubicBezTo>
              </a:path>
              <a:path w="286" h="2128" extrusionOk="0">
                <a:moveTo>
                  <a:pt x="91" y="21"/>
                </a:moveTo>
                <a:cubicBezTo>
                  <a:pt x="88" y="0"/>
                  <a:pt x="87" y="-7"/>
                  <a:pt x="97" y="20"/>
                </a:cubicBezTo>
              </a:path>
              <a:path w="286" h="2128" extrusionOk="0">
                <a:moveTo>
                  <a:pt x="281" y="1758"/>
                </a:moveTo>
                <a:cubicBezTo>
                  <a:pt x="284" y="1781"/>
                  <a:pt x="283" y="1803"/>
                  <a:pt x="278" y="1828"/>
                </a:cubicBezTo>
                <a:cubicBezTo>
                  <a:pt x="270" y="1865"/>
                  <a:pt x="266" y="1904"/>
                  <a:pt x="261" y="1942"/>
                </a:cubicBezTo>
                <a:cubicBezTo>
                  <a:pt x="254" y="1990"/>
                  <a:pt x="248" y="2041"/>
                  <a:pt x="237" y="2088"/>
                </a:cubicBezTo>
                <a:cubicBezTo>
                  <a:pt x="232" y="2109"/>
                  <a:pt x="231" y="2121"/>
                  <a:pt x="219" y="2124"/>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832" name="Comment 9"/>
          <p:cNvSpPr>
            <a:spLocks noRot="1" noChangeAspect="1" noEditPoints="1" noChangeArrowheads="1" noChangeShapeType="1" noTextEdit="1"/>
          </p:cNvSpPr>
          <p:nvPr/>
        </p:nvSpPr>
        <p:spPr bwMode="auto">
          <a:xfrm>
            <a:off x="1347788" y="3863975"/>
            <a:ext cx="268287" cy="676275"/>
          </a:xfrm>
          <a:custGeom>
            <a:avLst/>
            <a:gdLst>
              <a:gd name="T0" fmla="*/ 2147483647 w 744"/>
              <a:gd name="T1" fmla="*/ 2147483647 h 1880"/>
              <a:gd name="T2" fmla="*/ 2147483647 w 744"/>
              <a:gd name="T3" fmla="*/ 2147483647 h 1880"/>
              <a:gd name="T4" fmla="*/ 2147483647 w 744"/>
              <a:gd name="T5" fmla="*/ 2147483647 h 1880"/>
              <a:gd name="T6" fmla="*/ 0 w 744"/>
              <a:gd name="T7" fmla="*/ 2147483647 h 1880"/>
              <a:gd name="T8" fmla="*/ 2147483647 w 744"/>
              <a:gd name="T9" fmla="*/ 2147483647 h 1880"/>
              <a:gd name="T10" fmla="*/ 2147483647 w 744"/>
              <a:gd name="T11" fmla="*/ 2147483647 h 1880"/>
              <a:gd name="T12" fmla="*/ 2147483647 w 744"/>
              <a:gd name="T13" fmla="*/ 2147483647 h 1880"/>
              <a:gd name="T14" fmla="*/ 2147483647 w 744"/>
              <a:gd name="T15" fmla="*/ 2147483647 h 1880"/>
              <a:gd name="T16" fmla="*/ 2147483647 w 744"/>
              <a:gd name="T17" fmla="*/ 2147483647 h 1880"/>
              <a:gd name="T18" fmla="*/ 2147483647 w 744"/>
              <a:gd name="T19" fmla="*/ 2147483647 h 1880"/>
              <a:gd name="T20" fmla="*/ 2147483647 w 744"/>
              <a:gd name="T21" fmla="*/ 2147483647 h 1880"/>
              <a:gd name="T22" fmla="*/ 2147483647 w 744"/>
              <a:gd name="T23" fmla="*/ 2147483647 h 1880"/>
              <a:gd name="T24" fmla="*/ 2147483647 w 744"/>
              <a:gd name="T25" fmla="*/ 2147483647 h 1880"/>
              <a:gd name="T26" fmla="*/ 2147483647 w 744"/>
              <a:gd name="T27" fmla="*/ 2147483647 h 1880"/>
              <a:gd name="T28" fmla="*/ 2147483647 w 744"/>
              <a:gd name="T29" fmla="*/ 2147483647 h 18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44"/>
              <a:gd name="T46" fmla="*/ 0 h 1880"/>
              <a:gd name="T47" fmla="*/ 744 w 744"/>
              <a:gd name="T48" fmla="*/ 1880 h 18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44" h="1880" extrusionOk="0">
                <a:moveTo>
                  <a:pt x="39" y="248"/>
                </a:moveTo>
                <a:cubicBezTo>
                  <a:pt x="18" y="250"/>
                  <a:pt x="22" y="266"/>
                  <a:pt x="20" y="290"/>
                </a:cubicBezTo>
                <a:cubicBezTo>
                  <a:pt x="17" y="328"/>
                  <a:pt x="13" y="367"/>
                  <a:pt x="9" y="405"/>
                </a:cubicBezTo>
                <a:cubicBezTo>
                  <a:pt x="5" y="439"/>
                  <a:pt x="-2" y="474"/>
                  <a:pt x="0" y="509"/>
                </a:cubicBezTo>
                <a:cubicBezTo>
                  <a:pt x="2" y="527"/>
                  <a:pt x="1" y="532"/>
                  <a:pt x="13" y="538"/>
                </a:cubicBezTo>
              </a:path>
              <a:path w="744" h="1880" extrusionOk="0">
                <a:moveTo>
                  <a:pt x="33" y="28"/>
                </a:moveTo>
                <a:cubicBezTo>
                  <a:pt x="21" y="18"/>
                  <a:pt x="-31" y="-14"/>
                  <a:pt x="24" y="13"/>
                </a:cubicBezTo>
              </a:path>
              <a:path w="744" h="1880" extrusionOk="0">
                <a:moveTo>
                  <a:pt x="743" y="1626"/>
                </a:moveTo>
                <a:cubicBezTo>
                  <a:pt x="734" y="1606"/>
                  <a:pt x="731" y="1601"/>
                  <a:pt x="727" y="1588"/>
                </a:cubicBezTo>
                <a:cubicBezTo>
                  <a:pt x="706" y="1611"/>
                  <a:pt x="695" y="1642"/>
                  <a:pt x="684" y="1672"/>
                </a:cubicBezTo>
                <a:cubicBezTo>
                  <a:pt x="668" y="1719"/>
                  <a:pt x="652" y="1767"/>
                  <a:pt x="637" y="1814"/>
                </a:cubicBezTo>
                <a:cubicBezTo>
                  <a:pt x="627" y="1844"/>
                  <a:pt x="622" y="1850"/>
                  <a:pt x="624" y="1879"/>
                </a:cubicBezTo>
              </a:path>
              <a:path w="744" h="1880" extrusionOk="0">
                <a:moveTo>
                  <a:pt x="636" y="1397"/>
                </a:moveTo>
                <a:cubicBezTo>
                  <a:pt x="618" y="1364"/>
                  <a:pt x="605" y="1362"/>
                  <a:pt x="635" y="1349"/>
                </a:cubicBezTo>
                <a:cubicBezTo>
                  <a:pt x="639" y="1346"/>
                  <a:pt x="642" y="1344"/>
                  <a:pt x="646" y="1341"/>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170066810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Grp="1" noChangeArrowheads="1"/>
          </p:cNvSpPr>
          <p:nvPr>
            <p:ph type="title" idx="4294967295"/>
          </p:nvPr>
        </p:nvSpPr>
        <p:spPr>
          <a:xfrm>
            <a:off x="185738" y="4222750"/>
            <a:ext cx="2184400" cy="1377950"/>
          </a:xfrm>
        </p:spPr>
        <p:txBody>
          <a:bodyPr>
            <a:normAutofit fontScale="90000"/>
          </a:bodyPr>
          <a:lstStyle/>
          <a:p>
            <a:pPr eaLnBrk="1" hangingPunct="1"/>
            <a:r>
              <a:rPr lang="en-US">
                <a:latin typeface="Arial" charset="0"/>
                <a:cs typeface="ＭＳ Ｐゴシック" charset="0"/>
              </a:rPr>
              <a:t>Results of Biplot</a:t>
            </a:r>
          </a:p>
        </p:txBody>
      </p:sp>
      <p:sp>
        <p:nvSpPr>
          <p:cNvPr id="206850" name="Text Box 4"/>
          <p:cNvSpPr txBox="1">
            <a:spLocks noChangeArrowheads="1"/>
          </p:cNvSpPr>
          <p:nvPr/>
        </p:nvSpPr>
        <p:spPr bwMode="auto">
          <a:xfrm>
            <a:off x="0" y="5951538"/>
            <a:ext cx="17335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0" tIns="45716" rIns="91430" bIns="45716">
            <a:spAutoFit/>
          </a:bodyPr>
          <a:lstStyle>
            <a:lvl1pPr defTabSz="912813" eaLnBrk="0" hangingPunct="0">
              <a:defRPr sz="2400" b="1">
                <a:solidFill>
                  <a:schemeClr val="tx1"/>
                </a:solidFill>
                <a:latin typeface="Arial" charset="0"/>
                <a:ea typeface="ＭＳ Ｐゴシック" charset="0"/>
                <a:cs typeface="ＭＳ Ｐゴシック" charset="0"/>
              </a:defRPr>
            </a:lvl1pPr>
            <a:lvl2pPr marL="742950" indent="-285750" defTabSz="912813" eaLnBrk="0" hangingPunct="0">
              <a:defRPr sz="2400" b="1">
                <a:solidFill>
                  <a:schemeClr val="tx1"/>
                </a:solidFill>
                <a:latin typeface="Arial" charset="0"/>
                <a:ea typeface="ＭＳ Ｐゴシック" charset="0"/>
              </a:defRPr>
            </a:lvl2pPr>
            <a:lvl3pPr marL="1143000" indent="-228600" defTabSz="912813" eaLnBrk="0" hangingPunct="0">
              <a:defRPr sz="2400" b="1">
                <a:solidFill>
                  <a:schemeClr val="tx1"/>
                </a:solidFill>
                <a:latin typeface="Arial" charset="0"/>
                <a:ea typeface="ＭＳ Ｐゴシック" charset="0"/>
              </a:defRPr>
            </a:lvl3pPr>
            <a:lvl4pPr marL="1600200" indent="-228600" defTabSz="912813" eaLnBrk="0" hangingPunct="0">
              <a:defRPr sz="2400" b="1">
                <a:solidFill>
                  <a:schemeClr val="tx1"/>
                </a:solidFill>
                <a:latin typeface="Arial" charset="0"/>
                <a:ea typeface="ＭＳ Ｐゴシック" charset="0"/>
              </a:defRPr>
            </a:lvl4pPr>
            <a:lvl5pPr marL="2057400" indent="-228600" defTabSz="912813" eaLnBrk="0" hangingPunct="0">
              <a:defRPr sz="24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b="0">
                <a:solidFill>
                  <a:srgbClr val="000000"/>
                </a:solidFill>
                <a:cs typeface="Arial" charset="0"/>
              </a:rPr>
              <a:t>Zhang et al. (2007) Gen. Res.</a:t>
            </a:r>
          </a:p>
        </p:txBody>
      </p:sp>
      <p:sp>
        <p:nvSpPr>
          <p:cNvPr id="206851" name="Rectangle 5"/>
          <p:cNvSpPr>
            <a:spLocks noGrp="1" noChangeArrowheads="1"/>
          </p:cNvSpPr>
          <p:nvPr>
            <p:ph type="body" idx="4294967295"/>
          </p:nvPr>
        </p:nvSpPr>
        <p:spPr>
          <a:xfrm>
            <a:off x="2247900" y="4270375"/>
            <a:ext cx="6572250" cy="2587625"/>
          </a:xfrm>
        </p:spPr>
        <p:txBody>
          <a:bodyPr/>
          <a:lstStyle/>
          <a:p>
            <a:pPr eaLnBrk="1" hangingPunct="1"/>
            <a:r>
              <a:rPr lang="en-US" sz="2000">
                <a:latin typeface="Arial" charset="0"/>
                <a:cs typeface="ＭＳ Ｐゴシック" charset="0"/>
              </a:rPr>
              <a:t>Pilot ENCODE (1% genome): 5996 10 kb genomic bins (adding all hits) + 105 TF experiments </a:t>
            </a:r>
            <a:r>
              <a:rPr lang="en-US" sz="2000">
                <a:latin typeface="Arial" charset="0"/>
                <a:cs typeface="ＭＳ Ｐゴシック" charset="0"/>
                <a:sym typeface="Wingdings" charset="0"/>
              </a:rPr>
              <a:t> biplot </a:t>
            </a:r>
            <a:endParaRPr lang="en-US" sz="2000">
              <a:latin typeface="Arial" charset="0"/>
              <a:cs typeface="ＭＳ Ｐゴシック" charset="0"/>
            </a:endParaRPr>
          </a:p>
          <a:p>
            <a:pPr eaLnBrk="1" hangingPunct="1"/>
            <a:r>
              <a:rPr lang="en-US" sz="2000">
                <a:latin typeface="Arial" charset="0"/>
                <a:cs typeface="ＭＳ Ｐゴシック" charset="0"/>
              </a:rPr>
              <a:t>Angle between TF vectors shows relation b/w factors</a:t>
            </a:r>
          </a:p>
          <a:p>
            <a:pPr eaLnBrk="1" hangingPunct="1"/>
            <a:r>
              <a:rPr lang="en-US" sz="2000">
                <a:latin typeface="Arial" charset="0"/>
                <a:cs typeface="ＭＳ Ｐゴシック" charset="0"/>
              </a:rPr>
              <a:t>Closeness of points gives clustering of "sites" </a:t>
            </a:r>
            <a:endParaRPr lang="en-US" sz="1400">
              <a:latin typeface="Arial" charset="0"/>
              <a:cs typeface="ＭＳ Ｐゴシック" charset="0"/>
            </a:endParaRPr>
          </a:p>
          <a:p>
            <a:pPr eaLnBrk="1" hangingPunct="1"/>
            <a:r>
              <a:rPr lang="en-US" sz="2000">
                <a:latin typeface="Arial" charset="0"/>
                <a:cs typeface="ＭＳ Ｐゴシック" charset="0"/>
              </a:rPr>
              <a:t>Projection of site onto vector gives degree to which site is assoc. with a particular factor</a:t>
            </a:r>
          </a:p>
        </p:txBody>
      </p:sp>
      <p:pic>
        <p:nvPicPr>
          <p:cNvPr id="20685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77800"/>
            <a:ext cx="4246563"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3"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06938" y="168275"/>
            <a:ext cx="4284662"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0206262"/>
      </p:ext>
    </p:extLst>
  </p:cSld>
  <p:clrMapOvr>
    <a:masterClrMapping/>
  </p:clrMapOvr>
  <p:transition xmlns:p14="http://schemas.microsoft.com/office/powerpoint/2010/main" advTm="61307"/>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2"/>
          <p:cNvSpPr>
            <a:spLocks noGrp="1" noChangeArrowheads="1"/>
          </p:cNvSpPr>
          <p:nvPr>
            <p:ph type="title" idx="4294967295"/>
          </p:nvPr>
        </p:nvSpPr>
        <p:spPr>
          <a:xfrm>
            <a:off x="185738" y="4222750"/>
            <a:ext cx="2184400" cy="1377950"/>
          </a:xfrm>
        </p:spPr>
        <p:txBody>
          <a:bodyPr>
            <a:normAutofit fontScale="90000"/>
          </a:bodyPr>
          <a:lstStyle/>
          <a:p>
            <a:pPr eaLnBrk="1" hangingPunct="1"/>
            <a:r>
              <a:rPr lang="en-US">
                <a:latin typeface="Arial" charset="0"/>
                <a:cs typeface="ＭＳ Ｐゴシック" charset="0"/>
              </a:rPr>
              <a:t>Results of Biplot</a:t>
            </a:r>
          </a:p>
        </p:txBody>
      </p:sp>
      <p:sp>
        <p:nvSpPr>
          <p:cNvPr id="208898" name="Text Box 4"/>
          <p:cNvSpPr txBox="1">
            <a:spLocks noChangeArrowheads="1"/>
          </p:cNvSpPr>
          <p:nvPr/>
        </p:nvSpPr>
        <p:spPr bwMode="auto">
          <a:xfrm>
            <a:off x="0" y="5951538"/>
            <a:ext cx="17335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0" tIns="45716" rIns="91430" bIns="45716">
            <a:spAutoFit/>
          </a:bodyPr>
          <a:lstStyle>
            <a:lvl1pPr defTabSz="912813" eaLnBrk="0" hangingPunct="0">
              <a:defRPr sz="2400" b="1">
                <a:solidFill>
                  <a:schemeClr val="tx1"/>
                </a:solidFill>
                <a:latin typeface="Arial" charset="0"/>
                <a:ea typeface="ＭＳ Ｐゴシック" charset="0"/>
                <a:cs typeface="ＭＳ Ｐゴシック" charset="0"/>
              </a:defRPr>
            </a:lvl1pPr>
            <a:lvl2pPr marL="742950" indent="-285750" defTabSz="912813" eaLnBrk="0" hangingPunct="0">
              <a:defRPr sz="2400" b="1">
                <a:solidFill>
                  <a:schemeClr val="tx1"/>
                </a:solidFill>
                <a:latin typeface="Arial" charset="0"/>
                <a:ea typeface="ＭＳ Ｐゴシック" charset="0"/>
              </a:defRPr>
            </a:lvl2pPr>
            <a:lvl3pPr marL="1143000" indent="-228600" defTabSz="912813" eaLnBrk="0" hangingPunct="0">
              <a:defRPr sz="2400" b="1">
                <a:solidFill>
                  <a:schemeClr val="tx1"/>
                </a:solidFill>
                <a:latin typeface="Arial" charset="0"/>
                <a:ea typeface="ＭＳ Ｐゴシック" charset="0"/>
              </a:defRPr>
            </a:lvl3pPr>
            <a:lvl4pPr marL="1600200" indent="-228600" defTabSz="912813" eaLnBrk="0" hangingPunct="0">
              <a:defRPr sz="2400" b="1">
                <a:solidFill>
                  <a:schemeClr val="tx1"/>
                </a:solidFill>
                <a:latin typeface="Arial" charset="0"/>
                <a:ea typeface="ＭＳ Ｐゴシック" charset="0"/>
              </a:defRPr>
            </a:lvl4pPr>
            <a:lvl5pPr marL="2057400" indent="-228600" defTabSz="912813" eaLnBrk="0" hangingPunct="0">
              <a:defRPr sz="24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b="0">
                <a:solidFill>
                  <a:srgbClr val="000000"/>
                </a:solidFill>
                <a:cs typeface="Arial" charset="0"/>
              </a:rPr>
              <a:t>Zhang et al. (2007) Gen. Res.</a:t>
            </a:r>
          </a:p>
        </p:txBody>
      </p:sp>
      <p:sp>
        <p:nvSpPr>
          <p:cNvPr id="208899" name="Rectangle 5"/>
          <p:cNvSpPr>
            <a:spLocks noGrp="1" noChangeArrowheads="1"/>
          </p:cNvSpPr>
          <p:nvPr>
            <p:ph type="body" idx="4294967295"/>
          </p:nvPr>
        </p:nvSpPr>
        <p:spPr>
          <a:xfrm>
            <a:off x="2247900" y="4270375"/>
            <a:ext cx="6572250" cy="3968750"/>
          </a:xfrm>
        </p:spPr>
        <p:txBody>
          <a:bodyPr/>
          <a:lstStyle/>
          <a:p>
            <a:pPr eaLnBrk="1" hangingPunct="1"/>
            <a:r>
              <a:rPr lang="en-US" sz="2000">
                <a:latin typeface="Arial" charset="0"/>
                <a:cs typeface="ＭＳ Ｐゴシック" charset="0"/>
              </a:rPr>
              <a:t>Biplot groups TFs into sequence-specific and sequence-nonspecific clusters. </a:t>
            </a:r>
          </a:p>
          <a:p>
            <a:pPr lvl="1" eaLnBrk="1" hangingPunct="1"/>
            <a:r>
              <a:rPr lang="en-US" sz="1400">
                <a:latin typeface="Arial" charset="0"/>
                <a:ea typeface="Arial" charset="0"/>
                <a:cs typeface="Arial" charset="0"/>
              </a:rPr>
              <a:t>c-Myc may behave more like a sequence-nonspecific TF. </a:t>
            </a:r>
          </a:p>
          <a:p>
            <a:pPr lvl="1" eaLnBrk="1" hangingPunct="1"/>
            <a:r>
              <a:rPr lang="en-US" sz="1400">
                <a:latin typeface="Arial" charset="0"/>
                <a:ea typeface="Arial" charset="0"/>
                <a:cs typeface="Arial" charset="0"/>
              </a:rPr>
              <a:t>H3K27me3 functions in a transcriptional regulatory process in a rather sequence-specific manner. </a:t>
            </a:r>
          </a:p>
          <a:p>
            <a:pPr eaLnBrk="1" hangingPunct="1"/>
            <a:r>
              <a:rPr lang="en-US" sz="2000">
                <a:latin typeface="Arial" charset="0"/>
                <a:cs typeface="ＭＳ Ｐゴシック" charset="0"/>
              </a:rPr>
              <a:t>Genomic Bins are associated with different TFs and in this fashion each bin is "annotated" by closest TF cluster</a:t>
            </a:r>
          </a:p>
        </p:txBody>
      </p:sp>
      <p:pic>
        <p:nvPicPr>
          <p:cNvPr id="20890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77800"/>
            <a:ext cx="4246563"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1"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06938" y="168275"/>
            <a:ext cx="4284662"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437160"/>
      </p:ext>
    </p:extLst>
  </p:cSld>
  <p:clrMapOvr>
    <a:masterClrMapping/>
  </p:clrMapOvr>
  <p:transition xmlns:p14="http://schemas.microsoft.com/office/powerpoint/2010/main" advTm="38865"/>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2"/>
          <p:cNvSpPr>
            <a:spLocks noGrp="1"/>
          </p:cNvSpPr>
          <p:nvPr>
            <p:ph type="ctrTitle"/>
          </p:nvPr>
        </p:nvSpPr>
        <p:spPr/>
        <p:txBody>
          <a:bodyPr/>
          <a:lstStyle/>
          <a:p>
            <a:r>
              <a:rPr lang="en-US">
                <a:latin typeface="Arial" charset="0"/>
                <a:ea typeface="ＭＳ Ｐゴシック" charset="0"/>
                <a:cs typeface="ＭＳ Ｐゴシック" charset="0"/>
              </a:rPr>
              <a:t>Unsupervised Mining</a:t>
            </a:r>
          </a:p>
        </p:txBody>
      </p:sp>
      <p:sp>
        <p:nvSpPr>
          <p:cNvPr id="210946" name="Subtitle 3"/>
          <p:cNvSpPr>
            <a:spLocks noGrp="1"/>
          </p:cNvSpPr>
          <p:nvPr>
            <p:ph type="subTitle" idx="1"/>
          </p:nvPr>
        </p:nvSpPr>
        <p:spPr/>
        <p:txBody>
          <a:bodyPr/>
          <a:lstStyle/>
          <a:p>
            <a:r>
              <a:rPr lang="en-US">
                <a:latin typeface="Arial" charset="0"/>
                <a:ea typeface="ＭＳ Ｐゴシック" charset="0"/>
                <a:cs typeface="ＭＳ Ｐゴシック" charset="0"/>
              </a:rPr>
              <a:t>CCA</a:t>
            </a:r>
          </a:p>
        </p:txBody>
      </p:sp>
    </p:spTree>
    <p:extLst>
      <p:ext uri="{BB962C8B-B14F-4D97-AF65-F5344CB8AC3E}">
        <p14:creationId xmlns:p14="http://schemas.microsoft.com/office/powerpoint/2010/main" val="9468693"/>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AC48CC2-8836-2B43-8990-6B7AB90805DD}" type="slidenum">
              <a:rPr lang="en-US" sz="1200">
                <a:solidFill>
                  <a:srgbClr val="000000"/>
                </a:solidFill>
              </a:rPr>
              <a:pPr eaLnBrk="1" hangingPunct="1"/>
              <a:t>75</a:t>
            </a:fld>
            <a:endParaRPr lang="en-US" sz="1200">
              <a:solidFill>
                <a:srgbClr val="000000"/>
              </a:solidFill>
            </a:endParaRPr>
          </a:p>
        </p:txBody>
      </p:sp>
      <p:sp>
        <p:nvSpPr>
          <p:cNvPr id="211970" name="Text Box 2"/>
          <p:cNvSpPr txBox="1">
            <a:spLocks noChangeArrowheads="1"/>
          </p:cNvSpPr>
          <p:nvPr/>
        </p:nvSpPr>
        <p:spPr bwMode="auto">
          <a:xfrm>
            <a:off x="361950" y="381000"/>
            <a:ext cx="8553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spcBef>
                <a:spcPct val="50000"/>
              </a:spcBef>
            </a:pPr>
            <a:r>
              <a:rPr lang="en-US" i="1">
                <a:solidFill>
                  <a:srgbClr val="000000"/>
                </a:solidFill>
              </a:rPr>
              <a:t>Sorcerer II</a:t>
            </a:r>
            <a:r>
              <a:rPr lang="en-US">
                <a:solidFill>
                  <a:srgbClr val="000000"/>
                </a:solidFill>
              </a:rPr>
              <a:t> Global Ocean Survey</a:t>
            </a:r>
          </a:p>
        </p:txBody>
      </p:sp>
      <p:sp>
        <p:nvSpPr>
          <p:cNvPr id="211971" name="Text Box 3"/>
          <p:cNvSpPr txBox="1">
            <a:spLocks noChangeArrowheads="1"/>
          </p:cNvSpPr>
          <p:nvPr/>
        </p:nvSpPr>
        <p:spPr bwMode="auto">
          <a:xfrm>
            <a:off x="2209800" y="4303713"/>
            <a:ext cx="184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endParaRPr lang="en-US" sz="800" i="1" baseline="-25000">
              <a:solidFill>
                <a:srgbClr val="000000"/>
              </a:solidFill>
              <a:cs typeface="Arial" charset="0"/>
            </a:endParaRPr>
          </a:p>
        </p:txBody>
      </p:sp>
      <p:pic>
        <p:nvPicPr>
          <p:cNvPr id="2119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95400"/>
            <a:ext cx="8458200" cy="3913188"/>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11973" name="Text Box 6"/>
          <p:cNvSpPr txBox="1">
            <a:spLocks noChangeArrowheads="1"/>
          </p:cNvSpPr>
          <p:nvPr/>
        </p:nvSpPr>
        <p:spPr bwMode="auto">
          <a:xfrm>
            <a:off x="381000" y="5334000"/>
            <a:ext cx="3962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i="1">
                <a:solidFill>
                  <a:srgbClr val="000000"/>
                </a:solidFill>
              </a:rPr>
              <a:t>Sorcerer II</a:t>
            </a:r>
            <a:r>
              <a:rPr lang="en-US" sz="1200">
                <a:solidFill>
                  <a:srgbClr val="000000"/>
                </a:solidFill>
              </a:rPr>
              <a:t> journey August 2003- January 2006</a:t>
            </a:r>
          </a:p>
          <a:p>
            <a:pPr eaLnBrk="1" hangingPunct="1">
              <a:spcBef>
                <a:spcPct val="50000"/>
              </a:spcBef>
            </a:pPr>
            <a:r>
              <a:rPr lang="en-US" sz="1200">
                <a:solidFill>
                  <a:srgbClr val="000000"/>
                </a:solidFill>
              </a:rPr>
              <a:t>Sample approximately every 200 miles</a:t>
            </a:r>
          </a:p>
        </p:txBody>
      </p:sp>
      <p:pic>
        <p:nvPicPr>
          <p:cNvPr id="21197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825" y="4549775"/>
            <a:ext cx="2241550" cy="167798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11975" name="Text Box 6"/>
          <p:cNvSpPr txBox="1">
            <a:spLocks noChangeArrowheads="1"/>
          </p:cNvSpPr>
          <p:nvPr/>
        </p:nvSpPr>
        <p:spPr bwMode="auto">
          <a:xfrm>
            <a:off x="6029325" y="6378575"/>
            <a:ext cx="2590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000000"/>
                </a:solidFill>
                <a:cs typeface="Arial" charset="0"/>
              </a:rPr>
              <a:t>Rusch, et al., </a:t>
            </a:r>
            <a:r>
              <a:rPr lang="en-US" sz="1200" i="1">
                <a:solidFill>
                  <a:srgbClr val="000000"/>
                </a:solidFill>
                <a:cs typeface="Arial" charset="0"/>
              </a:rPr>
              <a:t>PLOS Biology</a:t>
            </a:r>
            <a:r>
              <a:rPr lang="en-US" sz="1200">
                <a:solidFill>
                  <a:srgbClr val="000000"/>
                </a:solidFill>
                <a:cs typeface="Arial" charset="0"/>
              </a:rPr>
              <a:t> 2007</a:t>
            </a:r>
          </a:p>
        </p:txBody>
      </p:sp>
      <p:pic>
        <p:nvPicPr>
          <p:cNvPr id="211976"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7363" y="774700"/>
            <a:ext cx="1811337"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55985457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401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0117E30-194A-C045-8554-933F16557897}" type="slidenum">
              <a:rPr lang="en-US" sz="1200">
                <a:solidFill>
                  <a:srgbClr val="000000"/>
                </a:solidFill>
              </a:rPr>
              <a:pPr eaLnBrk="1" hangingPunct="1"/>
              <a:t>76</a:t>
            </a:fld>
            <a:endParaRPr lang="en-US" sz="1200">
              <a:solidFill>
                <a:srgbClr val="000000"/>
              </a:solidFill>
            </a:endParaRPr>
          </a:p>
        </p:txBody>
      </p:sp>
      <p:sp>
        <p:nvSpPr>
          <p:cNvPr id="214018" name="Text Box 2"/>
          <p:cNvSpPr txBox="1">
            <a:spLocks noChangeArrowheads="1"/>
          </p:cNvSpPr>
          <p:nvPr/>
        </p:nvSpPr>
        <p:spPr bwMode="auto">
          <a:xfrm>
            <a:off x="895350" y="381000"/>
            <a:ext cx="6372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spcBef>
                <a:spcPct val="50000"/>
              </a:spcBef>
            </a:pPr>
            <a:r>
              <a:rPr lang="en-US" i="1">
                <a:solidFill>
                  <a:srgbClr val="000000"/>
                </a:solidFill>
              </a:rPr>
              <a:t>Sorcerer II</a:t>
            </a:r>
            <a:r>
              <a:rPr lang="en-US">
                <a:solidFill>
                  <a:srgbClr val="000000"/>
                </a:solidFill>
              </a:rPr>
              <a:t> Global Ocean Survey</a:t>
            </a:r>
          </a:p>
        </p:txBody>
      </p:sp>
      <p:sp>
        <p:nvSpPr>
          <p:cNvPr id="214019" name="Text Box 3"/>
          <p:cNvSpPr txBox="1">
            <a:spLocks noChangeArrowheads="1"/>
          </p:cNvSpPr>
          <p:nvPr/>
        </p:nvSpPr>
        <p:spPr bwMode="auto">
          <a:xfrm>
            <a:off x="2209800" y="4303713"/>
            <a:ext cx="184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endParaRPr lang="en-US" sz="800" i="1" baseline="-25000">
              <a:solidFill>
                <a:srgbClr val="000000"/>
              </a:solidFill>
              <a:cs typeface="Arial" charset="0"/>
            </a:endParaRPr>
          </a:p>
        </p:txBody>
      </p:sp>
      <p:pic>
        <p:nvPicPr>
          <p:cNvPr id="2140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95400"/>
            <a:ext cx="8458200" cy="3913188"/>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14021" name="Rectangle 5"/>
          <p:cNvSpPr>
            <a:spLocks noChangeArrowheads="1"/>
          </p:cNvSpPr>
          <p:nvPr/>
        </p:nvSpPr>
        <p:spPr bwMode="auto">
          <a:xfrm>
            <a:off x="6934200" y="2286000"/>
            <a:ext cx="1143000" cy="1524000"/>
          </a:xfrm>
          <a:prstGeom prst="rect">
            <a:avLst/>
          </a:prstGeom>
          <a:noFill/>
          <a:ln w="28575">
            <a:solidFill>
              <a:srgbClr val="FF99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solidFill>
                <a:srgbClr val="000000"/>
              </a:solidFill>
            </a:endParaRPr>
          </a:p>
        </p:txBody>
      </p:sp>
      <p:sp>
        <p:nvSpPr>
          <p:cNvPr id="214022" name="Text Box 6"/>
          <p:cNvSpPr txBox="1">
            <a:spLocks noChangeArrowheads="1"/>
          </p:cNvSpPr>
          <p:nvPr/>
        </p:nvSpPr>
        <p:spPr bwMode="auto">
          <a:xfrm>
            <a:off x="1052513" y="3108325"/>
            <a:ext cx="3184525" cy="1208088"/>
          </a:xfrm>
          <a:prstGeom prst="rect">
            <a:avLst/>
          </a:prstGeom>
          <a:solidFill>
            <a:schemeClr val="bg1"/>
          </a:solidFill>
          <a:ln w="19050">
            <a:solidFill>
              <a:srgbClr val="FF9933"/>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000000"/>
                </a:solidFill>
              </a:rPr>
              <a:t>Metagenomic Sequence: 6.25 GB of data</a:t>
            </a:r>
          </a:p>
          <a:p>
            <a:pPr eaLnBrk="1" hangingPunct="1">
              <a:spcBef>
                <a:spcPct val="50000"/>
              </a:spcBef>
            </a:pPr>
            <a:r>
              <a:rPr lang="en-US" sz="1000">
                <a:solidFill>
                  <a:srgbClr val="000000"/>
                </a:solidFill>
              </a:rPr>
              <a:t>0.1–0.8 μm size fraction (bacteria)</a:t>
            </a:r>
          </a:p>
          <a:p>
            <a:pPr eaLnBrk="1" hangingPunct="1">
              <a:spcBef>
                <a:spcPct val="50000"/>
              </a:spcBef>
            </a:pPr>
            <a:r>
              <a:rPr lang="en-US" sz="1000">
                <a:solidFill>
                  <a:srgbClr val="000000"/>
                </a:solidFill>
              </a:rPr>
              <a:t>6.3 billion base pairs (7.7 million reads)</a:t>
            </a:r>
          </a:p>
          <a:p>
            <a:pPr eaLnBrk="1" hangingPunct="1">
              <a:spcBef>
                <a:spcPct val="50000"/>
              </a:spcBef>
            </a:pPr>
            <a:r>
              <a:rPr lang="en-US" sz="1000">
                <a:solidFill>
                  <a:srgbClr val="000000"/>
                </a:solidFill>
              </a:rPr>
              <a:t>Reads were assembled and genes annotated</a:t>
            </a:r>
          </a:p>
          <a:p>
            <a:pPr eaLnBrk="1" hangingPunct="1">
              <a:spcBef>
                <a:spcPct val="50000"/>
              </a:spcBef>
            </a:pPr>
            <a:r>
              <a:rPr lang="en-US" sz="1000">
                <a:solidFill>
                  <a:srgbClr val="000000"/>
                </a:solidFill>
              </a:rPr>
              <a:t>1 million CPU hours to process</a:t>
            </a:r>
          </a:p>
        </p:txBody>
      </p:sp>
      <p:sp>
        <p:nvSpPr>
          <p:cNvPr id="214023" name="Text Box 7"/>
          <p:cNvSpPr txBox="1">
            <a:spLocks noChangeArrowheads="1"/>
          </p:cNvSpPr>
          <p:nvPr/>
        </p:nvSpPr>
        <p:spPr bwMode="auto">
          <a:xfrm>
            <a:off x="1012825" y="1685925"/>
            <a:ext cx="3246438" cy="674688"/>
          </a:xfrm>
          <a:prstGeom prst="rect">
            <a:avLst/>
          </a:prstGeom>
          <a:solidFill>
            <a:schemeClr val="bg1"/>
          </a:solidFill>
          <a:ln w="19050">
            <a:solidFill>
              <a:srgbClr val="FF9933"/>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000000"/>
                </a:solidFill>
              </a:rPr>
              <a:t>Metadata		</a:t>
            </a:r>
          </a:p>
          <a:p>
            <a:pPr eaLnBrk="1" hangingPunct="1">
              <a:spcBef>
                <a:spcPct val="50000"/>
              </a:spcBef>
            </a:pPr>
            <a:r>
              <a:rPr lang="en-US" sz="1000">
                <a:solidFill>
                  <a:srgbClr val="000000"/>
                </a:solidFill>
              </a:rPr>
              <a:t>GPS coordinates, Sample Depth, Water Depth, Salinity, Temperature, Chlorophyll Content</a:t>
            </a:r>
          </a:p>
        </p:txBody>
      </p:sp>
      <p:sp>
        <p:nvSpPr>
          <p:cNvPr id="214024" name="Line 8"/>
          <p:cNvSpPr>
            <a:spLocks noChangeShapeType="1"/>
          </p:cNvSpPr>
          <p:nvPr/>
        </p:nvSpPr>
        <p:spPr bwMode="auto">
          <a:xfrm flipH="1" flipV="1">
            <a:off x="4267200" y="2057400"/>
            <a:ext cx="2667000" cy="990600"/>
          </a:xfrm>
          <a:prstGeom prst="line">
            <a:avLst/>
          </a:prstGeom>
          <a:noFill/>
          <a:ln w="28575">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4025" name="Line 9"/>
          <p:cNvSpPr>
            <a:spLocks noChangeShapeType="1"/>
          </p:cNvSpPr>
          <p:nvPr/>
        </p:nvSpPr>
        <p:spPr bwMode="auto">
          <a:xfrm flipH="1">
            <a:off x="4267200" y="3124200"/>
            <a:ext cx="2667000" cy="609600"/>
          </a:xfrm>
          <a:prstGeom prst="line">
            <a:avLst/>
          </a:prstGeom>
          <a:noFill/>
          <a:ln w="28575">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4026" name="Text Box 6"/>
          <p:cNvSpPr txBox="1">
            <a:spLocks noChangeArrowheads="1"/>
          </p:cNvSpPr>
          <p:nvPr/>
        </p:nvSpPr>
        <p:spPr bwMode="auto">
          <a:xfrm>
            <a:off x="6048375" y="6353175"/>
            <a:ext cx="2590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000000"/>
                </a:solidFill>
                <a:cs typeface="Arial" charset="0"/>
              </a:rPr>
              <a:t>Rusch, et al., </a:t>
            </a:r>
            <a:r>
              <a:rPr lang="en-US" sz="1200" i="1">
                <a:solidFill>
                  <a:srgbClr val="000000"/>
                </a:solidFill>
                <a:cs typeface="Arial" charset="0"/>
              </a:rPr>
              <a:t>PLOS Biology</a:t>
            </a:r>
            <a:r>
              <a:rPr lang="en-US" sz="1200">
                <a:solidFill>
                  <a:srgbClr val="000000"/>
                </a:solidFill>
                <a:cs typeface="Arial" charset="0"/>
              </a:rPr>
              <a:t> 2007</a:t>
            </a:r>
          </a:p>
        </p:txBody>
      </p:sp>
      <p:sp>
        <p:nvSpPr>
          <p:cNvPr id="214027" name="Text Box 15"/>
          <p:cNvSpPr txBox="1">
            <a:spLocks noChangeArrowheads="1"/>
          </p:cNvSpPr>
          <p:nvPr/>
        </p:nvSpPr>
        <p:spPr bwMode="auto">
          <a:xfrm>
            <a:off x="1019175" y="4924425"/>
            <a:ext cx="2200275" cy="850900"/>
          </a:xfrm>
          <a:prstGeom prst="rect">
            <a:avLst/>
          </a:prstGeom>
          <a:solidFill>
            <a:srgbClr val="FFFFCC"/>
          </a:solidFill>
          <a:ln w="28575">
            <a:solidFill>
              <a:srgbClr val="FF9933"/>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a:solidFill>
                  <a:srgbClr val="000000"/>
                </a:solidFill>
              </a:rPr>
              <a:t>Metabolic</a:t>
            </a:r>
            <a:r>
              <a:rPr lang="en-US" sz="1600">
                <a:solidFill>
                  <a:srgbClr val="FF9933"/>
                </a:solidFill>
              </a:rPr>
              <a:t> </a:t>
            </a:r>
            <a:r>
              <a:rPr lang="en-US">
                <a:solidFill>
                  <a:srgbClr val="000000"/>
                </a:solidFill>
              </a:rPr>
              <a:t>Pathways</a:t>
            </a:r>
            <a:r>
              <a:rPr lang="en-US" sz="1600">
                <a:solidFill>
                  <a:srgbClr val="FF9933"/>
                </a:solidFill>
              </a:rPr>
              <a:t> </a:t>
            </a:r>
          </a:p>
        </p:txBody>
      </p:sp>
      <p:sp>
        <p:nvSpPr>
          <p:cNvPr id="214028" name="Text Box 16"/>
          <p:cNvSpPr txBox="1">
            <a:spLocks noChangeArrowheads="1"/>
          </p:cNvSpPr>
          <p:nvPr/>
        </p:nvSpPr>
        <p:spPr bwMode="auto">
          <a:xfrm>
            <a:off x="3962400" y="4943475"/>
            <a:ext cx="2905125" cy="850900"/>
          </a:xfrm>
          <a:prstGeom prst="rect">
            <a:avLst/>
          </a:prstGeom>
          <a:solidFill>
            <a:srgbClr val="FFFFCC"/>
          </a:solidFill>
          <a:ln w="28575">
            <a:solidFill>
              <a:srgbClr val="FF9933"/>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a:solidFill>
                  <a:srgbClr val="000000"/>
                </a:solidFill>
              </a:rPr>
              <a:t>Membrane Protein Families</a:t>
            </a:r>
            <a:endParaRPr lang="en-US">
              <a:solidFill>
                <a:srgbClr val="FF9933"/>
              </a:solidFill>
            </a:endParaRPr>
          </a:p>
        </p:txBody>
      </p:sp>
      <p:sp>
        <p:nvSpPr>
          <p:cNvPr id="214029" name="Line 17"/>
          <p:cNvSpPr>
            <a:spLocks noChangeShapeType="1"/>
          </p:cNvSpPr>
          <p:nvPr/>
        </p:nvSpPr>
        <p:spPr bwMode="auto">
          <a:xfrm flipH="1">
            <a:off x="2105025" y="4362450"/>
            <a:ext cx="247650" cy="523875"/>
          </a:xfrm>
          <a:prstGeom prst="line">
            <a:avLst/>
          </a:prstGeom>
          <a:noFill/>
          <a:ln w="28575">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4030" name="Line 18"/>
          <p:cNvSpPr>
            <a:spLocks noChangeShapeType="1"/>
          </p:cNvSpPr>
          <p:nvPr/>
        </p:nvSpPr>
        <p:spPr bwMode="auto">
          <a:xfrm>
            <a:off x="4076700" y="4381500"/>
            <a:ext cx="485775" cy="476250"/>
          </a:xfrm>
          <a:prstGeom prst="line">
            <a:avLst/>
          </a:prstGeom>
          <a:noFill/>
          <a:ln w="28575">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4031" name="Text Box 20"/>
          <p:cNvSpPr txBox="1">
            <a:spLocks noChangeArrowheads="1"/>
          </p:cNvSpPr>
          <p:nvPr/>
        </p:nvSpPr>
        <p:spPr bwMode="auto">
          <a:xfrm>
            <a:off x="4953000" y="1400175"/>
            <a:ext cx="3181350" cy="850900"/>
          </a:xfrm>
          <a:prstGeom prst="rect">
            <a:avLst/>
          </a:prstGeom>
          <a:solidFill>
            <a:srgbClr val="FFFFCC"/>
          </a:solidFill>
          <a:ln w="28575">
            <a:solidFill>
              <a:srgbClr val="FF9933"/>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a:solidFill>
                  <a:srgbClr val="000000"/>
                </a:solidFill>
              </a:rPr>
              <a:t>Additional Metadata via GPS coordinates</a:t>
            </a:r>
            <a:endParaRPr lang="en-US">
              <a:solidFill>
                <a:srgbClr val="FF9933"/>
              </a:solidFill>
            </a:endParaRPr>
          </a:p>
        </p:txBody>
      </p:sp>
      <p:sp>
        <p:nvSpPr>
          <p:cNvPr id="214032" name="Line 21"/>
          <p:cNvSpPr>
            <a:spLocks noChangeShapeType="1"/>
          </p:cNvSpPr>
          <p:nvPr/>
        </p:nvSpPr>
        <p:spPr bwMode="auto">
          <a:xfrm flipV="1">
            <a:off x="4286250" y="1543050"/>
            <a:ext cx="600075" cy="238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24837340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idx="4294967295"/>
          </p:nvPr>
        </p:nvSpPr>
        <p:spPr>
          <a:xfrm>
            <a:off x="6794500" y="1587500"/>
            <a:ext cx="2159000" cy="944563"/>
          </a:xfrm>
        </p:spPr>
        <p:txBody>
          <a:bodyPr>
            <a:normAutofit fontScale="90000"/>
          </a:bodyPr>
          <a:lstStyle/>
          <a:p>
            <a:pPr eaLnBrk="1" hangingPunct="1"/>
            <a:r>
              <a:rPr lang="en-US" sz="2400">
                <a:latin typeface="Arial" charset="0"/>
                <a:ea typeface="ＭＳ Ｐゴシック" charset="0"/>
                <a:cs typeface="ＭＳ Ｐゴシック" charset="0"/>
              </a:rPr>
              <a:t>Mapping Raw Metagenomic Reads to a Matrix of  Familes or Pathways for each Site</a:t>
            </a:r>
          </a:p>
        </p:txBody>
      </p:sp>
      <p:pic>
        <p:nvPicPr>
          <p:cNvPr id="218115" name="Picture 164"/>
          <p:cNvPicPr>
            <a:picLocks noChangeAspect="1" noChangeArrowheads="1"/>
          </p:cNvPicPr>
          <p:nvPr/>
        </p:nvPicPr>
        <p:blipFill>
          <a:blip r:embed="rId3">
            <a:extLst>
              <a:ext uri="{28A0092B-C50C-407E-A947-70E740481C1C}">
                <a14:useLocalDpi xmlns:a14="http://schemas.microsoft.com/office/drawing/2010/main" val="0"/>
              </a:ext>
            </a:extLst>
          </a:blip>
          <a:srcRect t="15826"/>
          <a:stretch>
            <a:fillRect/>
          </a:stretch>
        </p:blipFill>
        <p:spPr bwMode="auto">
          <a:xfrm>
            <a:off x="3886200" y="4508500"/>
            <a:ext cx="3922713"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106"/>
          <p:cNvSpPr txBox="1">
            <a:spLocks noChangeArrowheads="1"/>
          </p:cNvSpPr>
          <p:nvPr/>
        </p:nvSpPr>
        <p:spPr bwMode="auto">
          <a:xfrm>
            <a:off x="0" y="6519863"/>
            <a:ext cx="3019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000000"/>
                </a:solidFill>
              </a:rPr>
              <a:t>Patel et. al., </a:t>
            </a:r>
            <a:r>
              <a:rPr lang="en-US" sz="1200" i="1">
                <a:solidFill>
                  <a:srgbClr val="000000"/>
                </a:solidFill>
              </a:rPr>
              <a:t>Genome Research</a:t>
            </a:r>
            <a:r>
              <a:rPr lang="en-US" sz="1200">
                <a:solidFill>
                  <a:srgbClr val="000000"/>
                </a:solidFill>
              </a:rPr>
              <a:t> 2010</a:t>
            </a:r>
          </a:p>
        </p:txBody>
      </p:sp>
      <p:grpSp>
        <p:nvGrpSpPr>
          <p:cNvPr id="218117" name="Group 4"/>
          <p:cNvGrpSpPr>
            <a:grpSpLocks/>
          </p:cNvGrpSpPr>
          <p:nvPr/>
        </p:nvGrpSpPr>
        <p:grpSpPr bwMode="auto">
          <a:xfrm>
            <a:off x="762000" y="4479925"/>
            <a:ext cx="1905000" cy="1905000"/>
            <a:chOff x="3168" y="1536"/>
            <a:chExt cx="1284" cy="1278"/>
          </a:xfrm>
        </p:grpSpPr>
        <p:pic>
          <p:nvPicPr>
            <p:cNvPr id="2181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 y="1536"/>
              <a:ext cx="1284" cy="1278"/>
            </a:xfrm>
            <a:prstGeom prst="rect">
              <a:avLst/>
            </a:prstGeom>
            <a:noFill/>
            <a:ln w="19050">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218122" name="Rectangle 6"/>
            <p:cNvSpPr>
              <a:spLocks noChangeArrowheads="1"/>
            </p:cNvSpPr>
            <p:nvPr/>
          </p:nvSpPr>
          <p:spPr bwMode="auto">
            <a:xfrm>
              <a:off x="3936" y="2064"/>
              <a:ext cx="144" cy="144"/>
            </a:xfrm>
            <a:prstGeom prst="rect">
              <a:avLst/>
            </a:prstGeom>
            <a:noFill/>
            <a:ln w="190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200">
                <a:solidFill>
                  <a:srgbClr val="000000"/>
                </a:solidFill>
              </a:endParaRPr>
            </a:p>
          </p:txBody>
        </p:sp>
      </p:grpSp>
      <p:sp>
        <p:nvSpPr>
          <p:cNvPr id="218118" name="Line 162"/>
          <p:cNvSpPr>
            <a:spLocks noChangeShapeType="1"/>
          </p:cNvSpPr>
          <p:nvPr/>
        </p:nvSpPr>
        <p:spPr bwMode="auto">
          <a:xfrm>
            <a:off x="2133600" y="5394325"/>
            <a:ext cx="1828800" cy="0"/>
          </a:xfrm>
          <a:prstGeom prst="line">
            <a:avLst/>
          </a:prstGeom>
          <a:noFill/>
          <a:ln w="190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18119" name="Picture 1028" descr="PathwayScoresAdditional"/>
          <p:cNvPicPr>
            <a:picLocks noChangeAspect="1" noChangeArrowheads="1"/>
          </p:cNvPicPr>
          <p:nvPr/>
        </p:nvPicPr>
        <p:blipFill>
          <a:blip r:embed="rId5">
            <a:extLst>
              <a:ext uri="{28A0092B-C50C-407E-A947-70E740481C1C}">
                <a14:useLocalDpi xmlns:a14="http://schemas.microsoft.com/office/drawing/2010/main" val="0"/>
              </a:ext>
            </a:extLst>
          </a:blip>
          <a:srcRect l="9546" t="10031" r="12224" b="35175"/>
          <a:stretch>
            <a:fillRect/>
          </a:stretch>
        </p:blipFill>
        <p:spPr bwMode="auto">
          <a:xfrm>
            <a:off x="0" y="63500"/>
            <a:ext cx="6680200" cy="431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20" name="TextBox 107"/>
          <p:cNvSpPr txBox="1">
            <a:spLocks noChangeArrowheads="1"/>
          </p:cNvSpPr>
          <p:nvPr/>
        </p:nvSpPr>
        <p:spPr bwMode="auto">
          <a:xfrm>
            <a:off x="6281738" y="4762500"/>
            <a:ext cx="11223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600">
                <a:solidFill>
                  <a:srgbClr val="000000"/>
                </a:solidFill>
              </a:rPr>
              <a:t>Families Matrix</a:t>
            </a:r>
          </a:p>
        </p:txBody>
      </p:sp>
    </p:spTree>
    <p:extLst>
      <p:ext uri="{BB962C8B-B14F-4D97-AF65-F5344CB8AC3E}">
        <p14:creationId xmlns:p14="http://schemas.microsoft.com/office/powerpoint/2010/main" val="262443717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1027"/>
          <p:cNvSpPr>
            <a:spLocks noGrp="1" noChangeArrowheads="1"/>
          </p:cNvSpPr>
          <p:nvPr>
            <p:ph type="title" idx="4294967295"/>
          </p:nvPr>
        </p:nvSpPr>
        <p:spPr>
          <a:xfrm>
            <a:off x="952500" y="3073400"/>
            <a:ext cx="7124700" cy="3160713"/>
          </a:xfrm>
        </p:spPr>
        <p:txBody>
          <a:bodyPr/>
          <a:lstStyle/>
          <a:p>
            <a:pPr eaLnBrk="1" hangingPunct="1"/>
            <a:r>
              <a:rPr lang="en-US" sz="3000">
                <a:solidFill>
                  <a:srgbClr val="000000"/>
                </a:solidFill>
                <a:latin typeface="Arial" charset="0"/>
                <a:ea typeface="ＭＳ Ｐゴシック" charset="0"/>
                <a:cs typeface="ＭＳ Ｐゴシック" charset="0"/>
              </a:rPr>
              <a:t>Expressing data as matrices indexed by site, env. var., and pathway usage </a:t>
            </a:r>
          </a:p>
        </p:txBody>
      </p:sp>
      <p:pic>
        <p:nvPicPr>
          <p:cNvPr id="220162" name="Picture 1029" descr="MCj0250836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0338" y="884238"/>
            <a:ext cx="987425"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3" name="Text Box 1030"/>
          <p:cNvSpPr txBox="1">
            <a:spLocks noChangeArrowheads="1"/>
          </p:cNvSpPr>
          <p:nvPr/>
        </p:nvSpPr>
        <p:spPr bwMode="auto">
          <a:xfrm>
            <a:off x="652463" y="200025"/>
            <a:ext cx="2432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800" b="0">
                <a:solidFill>
                  <a:srgbClr val="000000"/>
                </a:solidFill>
                <a:cs typeface="Arial" charset="0"/>
              </a:rPr>
              <a:t>Pathway Sequences</a:t>
            </a:r>
          </a:p>
          <a:p>
            <a:pPr algn="ctr" eaLnBrk="1" hangingPunct="1"/>
            <a:r>
              <a:rPr lang="en-US" sz="1800" b="0">
                <a:solidFill>
                  <a:srgbClr val="000000"/>
                </a:solidFill>
                <a:cs typeface="Arial" charset="0"/>
              </a:rPr>
              <a:t>(Community Function)</a:t>
            </a:r>
          </a:p>
        </p:txBody>
      </p:sp>
      <p:sp>
        <p:nvSpPr>
          <p:cNvPr id="220164" name="Text Box 1031"/>
          <p:cNvSpPr txBox="1">
            <a:spLocks noChangeArrowheads="1"/>
          </p:cNvSpPr>
          <p:nvPr/>
        </p:nvSpPr>
        <p:spPr bwMode="auto">
          <a:xfrm>
            <a:off x="5754688" y="354013"/>
            <a:ext cx="1708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800" b="0">
                <a:solidFill>
                  <a:srgbClr val="000000"/>
                </a:solidFill>
                <a:cs typeface="Arial" charset="0"/>
              </a:rPr>
              <a:t>Environmental </a:t>
            </a:r>
          </a:p>
          <a:p>
            <a:pPr algn="ctr" eaLnBrk="1" hangingPunct="1"/>
            <a:r>
              <a:rPr lang="en-US" sz="1800" b="0">
                <a:solidFill>
                  <a:srgbClr val="000000"/>
                </a:solidFill>
                <a:cs typeface="Arial" charset="0"/>
              </a:rPr>
              <a:t>Features</a:t>
            </a:r>
          </a:p>
        </p:txBody>
      </p:sp>
      <p:sp>
        <p:nvSpPr>
          <p:cNvPr id="220165" name="Line 1032"/>
          <p:cNvSpPr>
            <a:spLocks noChangeShapeType="1"/>
          </p:cNvSpPr>
          <p:nvPr/>
        </p:nvSpPr>
        <p:spPr bwMode="auto">
          <a:xfrm flipV="1">
            <a:off x="4999038" y="736600"/>
            <a:ext cx="614362" cy="4159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0166" name="Line 1033"/>
          <p:cNvSpPr>
            <a:spLocks noChangeShapeType="1"/>
          </p:cNvSpPr>
          <p:nvPr/>
        </p:nvSpPr>
        <p:spPr bwMode="auto">
          <a:xfrm flipH="1" flipV="1">
            <a:off x="3048000" y="642938"/>
            <a:ext cx="712788" cy="4381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22016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2888" y="1182688"/>
            <a:ext cx="3149600"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738" y="1166813"/>
            <a:ext cx="3052762"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9" name="Text Box 1028"/>
          <p:cNvSpPr txBox="1">
            <a:spLocks noChangeArrowheads="1"/>
          </p:cNvSpPr>
          <p:nvPr/>
        </p:nvSpPr>
        <p:spPr bwMode="auto">
          <a:xfrm>
            <a:off x="5478463" y="6199188"/>
            <a:ext cx="2587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100" b="0">
                <a:solidFill>
                  <a:srgbClr val="000000"/>
                </a:solidFill>
                <a:cs typeface="Arial" charset="0"/>
              </a:rPr>
              <a:t>[Rusch et. al., (2007) PLOS Biology; </a:t>
            </a:r>
            <a:br>
              <a:rPr lang="en-US" sz="1100" b="0">
                <a:solidFill>
                  <a:srgbClr val="000000"/>
                </a:solidFill>
                <a:cs typeface="Arial" charset="0"/>
              </a:rPr>
            </a:br>
            <a:r>
              <a:rPr lang="en-US" sz="1100" b="0">
                <a:solidFill>
                  <a:srgbClr val="000000"/>
                </a:solidFill>
                <a:cs typeface="Arial" charset="0"/>
              </a:rPr>
              <a:t>Gianoulis et al., PNAS (in press, 2009]</a:t>
            </a:r>
            <a:endParaRPr lang="en-US" sz="1100" b="0" baseline="-25000">
              <a:solidFill>
                <a:srgbClr val="000000"/>
              </a:solidFill>
              <a:cs typeface="Arial" charset="0"/>
            </a:endParaRPr>
          </a:p>
        </p:txBody>
      </p:sp>
    </p:spTree>
    <p:extLst>
      <p:ext uri="{BB962C8B-B14F-4D97-AF65-F5344CB8AC3E}">
        <p14:creationId xmlns:p14="http://schemas.microsoft.com/office/powerpoint/2010/main" val="87938674"/>
      </p:ext>
    </p:extLst>
  </p:cSld>
  <p:clrMapOvr>
    <a:masterClrMapping/>
  </p:clrMapOvr>
  <mc:AlternateContent xmlns:mc="http://schemas.openxmlformats.org/markup-compatibility/2006" xmlns:p14="http://schemas.microsoft.com/office/powerpoint/2010/main">
    <mc:Choice Requires="p14">
      <p:transition spd="slow" p14:dur="2000" advTm="14614"/>
    </mc:Choice>
    <mc:Fallback xmlns="">
      <p:transition xmlns:p14="http://schemas.microsoft.com/office/powerpoint/2010/main" spd="slow" advTm="14614"/>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75" name="Rectangle 175"/>
          <p:cNvSpPr>
            <a:spLocks noGrp="1" noChangeArrowheads="1"/>
          </p:cNvSpPr>
          <p:nvPr>
            <p:ph type="title" idx="4294967295"/>
          </p:nvPr>
        </p:nvSpPr>
        <p:spPr>
          <a:xfrm>
            <a:off x="771525" y="123825"/>
            <a:ext cx="8372475" cy="995363"/>
          </a:xfrm>
        </p:spPr>
        <p:txBody>
          <a:bodyPr>
            <a:normAutofit fontScale="90000"/>
          </a:bodyPr>
          <a:lstStyle/>
          <a:p>
            <a:pPr eaLnBrk="1" hangingPunct="1">
              <a:defRPr/>
            </a:pPr>
            <a:r>
              <a:rPr lang="en-US">
                <a:effectLst>
                  <a:outerShdw blurRad="38100" dist="38100" dir="2700000" algn="tl">
                    <a:srgbClr val="DDDDDD"/>
                  </a:outerShdw>
                </a:effectLst>
                <a:latin typeface="Arial" charset="0"/>
                <a:ea typeface="ＭＳ Ｐゴシック" charset="0"/>
                <a:cs typeface="ＭＳ Ｐゴシック" charset="0"/>
              </a:rPr>
              <a:t>Simple Relationships: Pairwise Correlations</a:t>
            </a:r>
            <a:endParaRPr lang="en-GB">
              <a:effectLst>
                <a:outerShdw blurRad="38100" dist="38100" dir="2700000" algn="tl">
                  <a:srgbClr val="DDDDDD"/>
                </a:outerShdw>
              </a:effectLst>
              <a:latin typeface="Arial" charset="0"/>
              <a:ea typeface="ＭＳ Ｐゴシック" charset="0"/>
              <a:cs typeface="ＭＳ Ｐゴシック" charset="0"/>
            </a:endParaRPr>
          </a:p>
        </p:txBody>
      </p:sp>
      <p:sp>
        <p:nvSpPr>
          <p:cNvPr id="222210" name="Text Box 183"/>
          <p:cNvSpPr txBox="1">
            <a:spLocks noChangeArrowheads="1"/>
          </p:cNvSpPr>
          <p:nvPr/>
        </p:nvSpPr>
        <p:spPr bwMode="auto">
          <a:xfrm rot="-5400000">
            <a:off x="-1027113" y="4684713"/>
            <a:ext cx="3425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b="0">
                <a:solidFill>
                  <a:srgbClr val="000000"/>
                </a:solidFill>
                <a:cs typeface="Arial" charset="0"/>
              </a:rPr>
              <a:t>[ Gianoulis et al., PNAS (in press, 2009) ]</a:t>
            </a:r>
          </a:p>
        </p:txBody>
      </p:sp>
      <p:pic>
        <p:nvPicPr>
          <p:cNvPr id="22221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75" y="2582863"/>
            <a:ext cx="3544888"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2" name="TextBox 8"/>
          <p:cNvSpPr txBox="1">
            <a:spLocks noChangeArrowheads="1"/>
          </p:cNvSpPr>
          <p:nvPr/>
        </p:nvSpPr>
        <p:spPr bwMode="auto">
          <a:xfrm>
            <a:off x="2085975" y="3751263"/>
            <a:ext cx="349250" cy="2289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800" b="0">
                <a:solidFill>
                  <a:srgbClr val="000000"/>
                </a:solidFill>
                <a:cs typeface="Arial" charset="0"/>
              </a:rPr>
              <a:t>Pathways</a:t>
            </a:r>
          </a:p>
        </p:txBody>
      </p:sp>
      <p:pic>
        <p:nvPicPr>
          <p:cNvPr id="22221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2888" y="1182688"/>
            <a:ext cx="3149600"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738" y="1166813"/>
            <a:ext cx="3052762"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a:off x="2406650" y="1003300"/>
            <a:ext cx="534988" cy="1670050"/>
          </a:xfrm>
          <a:prstGeom prst="ellipse">
            <a:avLst/>
          </a:prstGeom>
          <a:noFill/>
          <a:ln w="38100">
            <a:solidFill>
              <a:srgbClr val="8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a:solidFill>
                <a:srgbClr val="FFFFFF"/>
              </a:solidFill>
              <a:latin typeface="Arial"/>
              <a:ea typeface="ＭＳ Ｐゴシック" pitchFamily="-107" charset="-128"/>
              <a:cs typeface="ＭＳ Ｐゴシック" pitchFamily="-107" charset="-128"/>
            </a:endParaRPr>
          </a:p>
        </p:txBody>
      </p:sp>
      <p:sp>
        <p:nvSpPr>
          <p:cNvPr id="11" name="Oval 10"/>
          <p:cNvSpPr/>
          <p:nvPr/>
        </p:nvSpPr>
        <p:spPr>
          <a:xfrm>
            <a:off x="6784975" y="1044575"/>
            <a:ext cx="534988" cy="1671638"/>
          </a:xfrm>
          <a:prstGeom prst="ellipse">
            <a:avLst/>
          </a:prstGeom>
          <a:noFill/>
          <a:ln w="38100">
            <a:solidFill>
              <a:srgbClr val="8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a:solidFill>
                <a:srgbClr val="FFFFFF"/>
              </a:solidFill>
              <a:latin typeface="Arial"/>
              <a:ea typeface="ＭＳ Ｐゴシック" pitchFamily="-107" charset="-128"/>
              <a:cs typeface="ＭＳ Ｐゴシック" pitchFamily="-107" charset="-128"/>
            </a:endParaRPr>
          </a:p>
        </p:txBody>
      </p:sp>
      <p:cxnSp>
        <p:nvCxnSpPr>
          <p:cNvPr id="23" name="Straight Arrow Connector 22"/>
          <p:cNvCxnSpPr/>
          <p:nvPr/>
        </p:nvCxnSpPr>
        <p:spPr>
          <a:xfrm>
            <a:off x="2932113" y="1503363"/>
            <a:ext cx="3878262" cy="1587"/>
          </a:xfrm>
          <a:prstGeom prst="straightConnector1">
            <a:avLst/>
          </a:prstGeom>
          <a:ln>
            <a:solidFill>
              <a:srgbClr val="800000"/>
            </a:solidFill>
            <a:headEnd type="arrow" w="lg" len="lg"/>
            <a:tailEnd type="arrow"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848193"/>
      </p:ext>
    </p:extLst>
  </p:cSld>
  <p:clrMapOvr>
    <a:masterClrMapping/>
  </p:clrMapOvr>
  <mc:AlternateContent xmlns:mc="http://schemas.openxmlformats.org/markup-compatibility/2006" xmlns:p14="http://schemas.microsoft.com/office/powerpoint/2010/main">
    <mc:Choice Requires="p14">
      <p:transition spd="slow" p14:dur="2000" advTm="15722"/>
    </mc:Choice>
    <mc:Fallback xmlns="">
      <p:transition xmlns:p14="http://schemas.microsoft.com/office/powerpoint/2010/main" spd="slow" advTm="15722"/>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3"/>
          <p:cNvSpPr>
            <a:spLocks noGrp="1"/>
          </p:cNvSpPr>
          <p:nvPr>
            <p:ph type="ctrTitle"/>
          </p:nvPr>
        </p:nvSpPr>
        <p:spPr/>
        <p:txBody>
          <a:bodyPr/>
          <a:lstStyle/>
          <a:p>
            <a:r>
              <a:rPr lang="en-US">
                <a:latin typeface="Arial" charset="0"/>
                <a:ea typeface="ＭＳ Ｐゴシック" charset="0"/>
                <a:cs typeface="ＭＳ Ｐゴシック" charset="0"/>
              </a:rPr>
              <a:t>Unsupervised Mining</a:t>
            </a:r>
          </a:p>
        </p:txBody>
      </p:sp>
      <p:sp>
        <p:nvSpPr>
          <p:cNvPr id="83970" name="Subtitle 4"/>
          <p:cNvSpPr>
            <a:spLocks noGrp="1"/>
          </p:cNvSpPr>
          <p:nvPr>
            <p:ph type="subTitle" idx="1"/>
          </p:nvPr>
        </p:nvSpPr>
        <p:spPr/>
        <p:txBody>
          <a:bodyPr/>
          <a:lstStyle/>
          <a:p>
            <a:r>
              <a:rPr lang="en-US">
                <a:latin typeface="Arial" charset="0"/>
                <a:ea typeface="ＭＳ Ｐゴシック" charset="0"/>
                <a:cs typeface="ＭＳ Ｐゴシック" charset="0"/>
              </a:rPr>
              <a:t>Clustering Columns &amp; Rows of the Data Matrix</a:t>
            </a:r>
          </a:p>
        </p:txBody>
      </p:sp>
    </p:spTree>
    <p:extLst>
      <p:ext uri="{BB962C8B-B14F-4D97-AF65-F5344CB8AC3E}">
        <p14:creationId xmlns:p14="http://schemas.microsoft.com/office/powerpoint/2010/main" val="4078449232"/>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ChangeArrowheads="1"/>
          </p:cNvSpPr>
          <p:nvPr>
            <p:ph type="title" idx="4294967295"/>
          </p:nvPr>
        </p:nvSpPr>
        <p:spPr>
          <a:xfrm>
            <a:off x="263525" y="268288"/>
            <a:ext cx="8229600" cy="1143000"/>
          </a:xfrm>
        </p:spPr>
        <p:txBody>
          <a:bodyPr/>
          <a:lstStyle/>
          <a:p>
            <a:pPr eaLnBrk="1" hangingPunct="1"/>
            <a:r>
              <a:rPr lang="en-US" sz="2400" b="0">
                <a:latin typeface="Arial" charset="0"/>
                <a:ea typeface="ＭＳ Ｐゴシック" charset="0"/>
                <a:cs typeface="ＭＳ Ｐゴシック" charset="0"/>
              </a:rPr>
              <a:t>Canonical Correlation Analysis: </a:t>
            </a:r>
            <a:br>
              <a:rPr lang="en-US" sz="2400" b="0">
                <a:latin typeface="Arial" charset="0"/>
                <a:ea typeface="ＭＳ Ｐゴシック" charset="0"/>
                <a:cs typeface="ＭＳ Ｐゴシック" charset="0"/>
              </a:rPr>
            </a:br>
            <a:r>
              <a:rPr lang="en-US" sz="2400" b="0">
                <a:latin typeface="Arial" charset="0"/>
                <a:ea typeface="ＭＳ Ｐゴシック" charset="0"/>
                <a:cs typeface="ＭＳ Ｐゴシック" charset="0"/>
              </a:rPr>
              <a:t>Simultaneous weighting</a:t>
            </a:r>
            <a:endParaRPr lang="en-US" sz="2400" b="0">
              <a:solidFill>
                <a:schemeClr val="tx2"/>
              </a:solidFill>
              <a:latin typeface="Arial" charset="0"/>
              <a:ea typeface="ＭＳ Ｐゴシック" charset="0"/>
              <a:cs typeface="ＭＳ Ｐゴシック" charset="0"/>
            </a:endParaRPr>
          </a:p>
        </p:txBody>
      </p:sp>
      <p:sp>
        <p:nvSpPr>
          <p:cNvPr id="224258" name="Text Box 39"/>
          <p:cNvSpPr txBox="1">
            <a:spLocks noChangeArrowheads="1"/>
          </p:cNvSpPr>
          <p:nvPr/>
        </p:nvSpPr>
        <p:spPr bwMode="auto">
          <a:xfrm>
            <a:off x="612775" y="4416425"/>
            <a:ext cx="799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b="0">
                <a:solidFill>
                  <a:srgbClr val="000000"/>
                </a:solidFill>
              </a:rPr>
              <a:t>Lifestyle Index =  a              +b             + c             </a:t>
            </a:r>
          </a:p>
        </p:txBody>
      </p:sp>
      <p:pic>
        <p:nvPicPr>
          <p:cNvPr id="224259" name="Picture 46" descr="Untitled-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49650" y="4413250"/>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0"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3500" y="4373563"/>
            <a:ext cx="9779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1"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2200" y="4330700"/>
            <a:ext cx="850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2" name="Rectangle 19"/>
          <p:cNvSpPr>
            <a:spLocks noChangeArrowheads="1"/>
          </p:cNvSpPr>
          <p:nvPr/>
        </p:nvSpPr>
        <p:spPr bwMode="auto">
          <a:xfrm>
            <a:off x="1022350" y="1828800"/>
            <a:ext cx="2932113" cy="17827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200">
              <a:solidFill>
                <a:srgbClr val="000000"/>
              </a:solidFill>
            </a:endParaRPr>
          </a:p>
        </p:txBody>
      </p:sp>
      <p:sp>
        <p:nvSpPr>
          <p:cNvPr id="224263" name="Text Box 21"/>
          <p:cNvSpPr txBox="1">
            <a:spLocks noChangeArrowheads="1"/>
          </p:cNvSpPr>
          <p:nvPr/>
        </p:nvSpPr>
        <p:spPr bwMode="auto">
          <a:xfrm>
            <a:off x="2459038" y="1941513"/>
            <a:ext cx="13382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spcBef>
                <a:spcPct val="50000"/>
              </a:spcBef>
            </a:pPr>
            <a:r>
              <a:rPr lang="en-US" sz="1200">
                <a:solidFill>
                  <a:srgbClr val="000000"/>
                </a:solidFill>
              </a:rPr>
              <a:t> Weight</a:t>
            </a:r>
          </a:p>
        </p:txBody>
      </p:sp>
      <p:sp>
        <p:nvSpPr>
          <p:cNvPr id="224264" name="Line 22"/>
          <p:cNvSpPr>
            <a:spLocks noChangeShapeType="1"/>
          </p:cNvSpPr>
          <p:nvPr/>
        </p:nvSpPr>
        <p:spPr bwMode="auto">
          <a:xfrm>
            <a:off x="2339975" y="1912938"/>
            <a:ext cx="0" cy="15081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4265" name="Text Box 23"/>
          <p:cNvSpPr txBox="1">
            <a:spLocks noChangeArrowheads="1"/>
          </p:cNvSpPr>
          <p:nvPr/>
        </p:nvSpPr>
        <p:spPr bwMode="auto">
          <a:xfrm>
            <a:off x="2460625" y="1981200"/>
            <a:ext cx="12652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endParaRPr lang="en-US" sz="1200">
              <a:solidFill>
                <a:srgbClr val="000000"/>
              </a:solidFill>
            </a:endParaRPr>
          </a:p>
        </p:txBody>
      </p:sp>
      <p:sp>
        <p:nvSpPr>
          <p:cNvPr id="224266" name="Text Box 24"/>
          <p:cNvSpPr txBox="1">
            <a:spLocks noChangeArrowheads="1"/>
          </p:cNvSpPr>
          <p:nvPr/>
        </p:nvSpPr>
        <p:spPr bwMode="auto">
          <a:xfrm>
            <a:off x="1052513" y="1893888"/>
            <a:ext cx="13573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000000"/>
                </a:solidFill>
              </a:rPr>
              <a:t> # km run/week</a:t>
            </a:r>
          </a:p>
        </p:txBody>
      </p:sp>
      <p:pic>
        <p:nvPicPr>
          <p:cNvPr id="224267" name="Picture 44" descr="Untitled-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1750" y="2470150"/>
            <a:ext cx="7493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8" name="Rectangle 27"/>
          <p:cNvSpPr>
            <a:spLocks noChangeArrowheads="1"/>
          </p:cNvSpPr>
          <p:nvPr/>
        </p:nvSpPr>
        <p:spPr bwMode="auto">
          <a:xfrm>
            <a:off x="4581525" y="1804988"/>
            <a:ext cx="3168650" cy="17827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200">
              <a:solidFill>
                <a:srgbClr val="000000"/>
              </a:solidFill>
            </a:endParaRPr>
          </a:p>
        </p:txBody>
      </p:sp>
      <p:sp>
        <p:nvSpPr>
          <p:cNvPr id="224269" name="Line 30"/>
          <p:cNvSpPr>
            <a:spLocks noChangeShapeType="1"/>
          </p:cNvSpPr>
          <p:nvPr/>
        </p:nvSpPr>
        <p:spPr bwMode="auto">
          <a:xfrm>
            <a:off x="6135688" y="1889125"/>
            <a:ext cx="0" cy="15081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24270" name="Picture 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7650" y="2317750"/>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4271" name="Group 32"/>
          <p:cNvGrpSpPr>
            <a:grpSpLocks/>
          </p:cNvGrpSpPr>
          <p:nvPr/>
        </p:nvGrpSpPr>
        <p:grpSpPr bwMode="auto">
          <a:xfrm>
            <a:off x="4673600" y="1874838"/>
            <a:ext cx="1357313" cy="1579562"/>
            <a:chOff x="3912" y="1165"/>
            <a:chExt cx="855" cy="995"/>
          </a:xfrm>
        </p:grpSpPr>
        <p:sp>
          <p:nvSpPr>
            <p:cNvPr id="224281" name="Text Box 31"/>
            <p:cNvSpPr txBox="1">
              <a:spLocks noChangeArrowheads="1"/>
            </p:cNvSpPr>
            <p:nvPr/>
          </p:nvSpPr>
          <p:spPr bwMode="auto">
            <a:xfrm>
              <a:off x="3912" y="1165"/>
              <a:ext cx="85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000000"/>
                  </a:solidFill>
                </a:rPr>
                <a:t>Lifestyle Index</a:t>
              </a:r>
            </a:p>
          </p:txBody>
        </p:sp>
        <p:pic>
          <p:nvPicPr>
            <p:cNvPr id="224282" name="Picture 45" descr="Untitled-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72" y="1436"/>
              <a:ext cx="300"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83" name="Picture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8" y="1803"/>
              <a:ext cx="616"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84" name="Picture 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6" y="1455"/>
              <a:ext cx="38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4272" name="Group 33"/>
          <p:cNvGrpSpPr>
            <a:grpSpLocks/>
          </p:cNvGrpSpPr>
          <p:nvPr/>
        </p:nvGrpSpPr>
        <p:grpSpPr bwMode="auto">
          <a:xfrm>
            <a:off x="6197600" y="1924050"/>
            <a:ext cx="2035175" cy="1485900"/>
            <a:chOff x="2912" y="1164"/>
            <a:chExt cx="1282" cy="936"/>
          </a:xfrm>
        </p:grpSpPr>
        <p:sp>
          <p:nvSpPr>
            <p:cNvPr id="224277" name="Text Box 29"/>
            <p:cNvSpPr txBox="1">
              <a:spLocks noChangeArrowheads="1"/>
            </p:cNvSpPr>
            <p:nvPr/>
          </p:nvSpPr>
          <p:spPr bwMode="auto">
            <a:xfrm>
              <a:off x="3159" y="1164"/>
              <a:ext cx="103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000000"/>
                  </a:solidFill>
                </a:rPr>
                <a:t>Fit  Index</a:t>
              </a:r>
            </a:p>
          </p:txBody>
        </p:sp>
        <p:pic>
          <p:nvPicPr>
            <p:cNvPr id="224278" name="Picture 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2" y="1379"/>
              <a:ext cx="560"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79" name="Picture 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8" y="1500"/>
              <a:ext cx="504"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80" name="Picture 4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6" y="1740"/>
              <a:ext cx="221"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4273" name="Picture 4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5350" y="5492750"/>
            <a:ext cx="7366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74" name="Text Box 36"/>
          <p:cNvSpPr txBox="1">
            <a:spLocks noChangeArrowheads="1"/>
          </p:cNvSpPr>
          <p:nvPr/>
        </p:nvSpPr>
        <p:spPr bwMode="auto">
          <a:xfrm>
            <a:off x="698500" y="5532438"/>
            <a:ext cx="8107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b="0">
                <a:solidFill>
                  <a:srgbClr val="000000"/>
                </a:solidFill>
              </a:rPr>
              <a:t>Fit Index  =  a               + b           +c</a:t>
            </a:r>
          </a:p>
        </p:txBody>
      </p:sp>
      <p:pic>
        <p:nvPicPr>
          <p:cNvPr id="224275"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9700" y="5456238"/>
            <a:ext cx="11684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76" name="Picture 4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16450" y="5314950"/>
            <a:ext cx="48418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6946604"/>
      </p:ext>
    </p:extLst>
  </p:cSld>
  <p:clrMapOvr>
    <a:masterClrMapping/>
  </p:clrMapOvr>
  <mc:AlternateContent xmlns:mc="http://schemas.openxmlformats.org/markup-compatibility/2006" xmlns:p14="http://schemas.microsoft.com/office/powerpoint/2010/main">
    <mc:Choice Requires="p14">
      <p:transition spd="slow" p14:dur="2000" advTm="11685"/>
    </mc:Choice>
    <mc:Fallback xmlns="">
      <p:transition xmlns:p14="http://schemas.microsoft.com/office/powerpoint/2010/main" spd="slow" advTm="11685"/>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ChangeArrowheads="1"/>
          </p:cNvSpPr>
          <p:nvPr>
            <p:ph type="title" idx="4294967295"/>
          </p:nvPr>
        </p:nvSpPr>
        <p:spPr>
          <a:xfrm>
            <a:off x="263525" y="268288"/>
            <a:ext cx="8229600" cy="1143000"/>
          </a:xfrm>
        </p:spPr>
        <p:txBody>
          <a:bodyPr/>
          <a:lstStyle/>
          <a:p>
            <a:pPr eaLnBrk="1" hangingPunct="1"/>
            <a:r>
              <a:rPr lang="en-US" sz="2400" b="0">
                <a:latin typeface="Arial" charset="0"/>
                <a:ea typeface="ＭＳ Ｐゴシック" charset="0"/>
                <a:cs typeface="ＭＳ Ｐゴシック" charset="0"/>
              </a:rPr>
              <a:t>Canonical Correlation Analysis: </a:t>
            </a:r>
            <a:br>
              <a:rPr lang="en-US" sz="2400" b="0">
                <a:latin typeface="Arial" charset="0"/>
                <a:ea typeface="ＭＳ Ｐゴシック" charset="0"/>
                <a:cs typeface="ＭＳ Ｐゴシック" charset="0"/>
              </a:rPr>
            </a:br>
            <a:r>
              <a:rPr lang="en-US" sz="2400" b="0">
                <a:latin typeface="Arial" charset="0"/>
                <a:ea typeface="ＭＳ Ｐゴシック" charset="0"/>
                <a:cs typeface="ＭＳ Ｐゴシック" charset="0"/>
              </a:rPr>
              <a:t>Simultaneous weighting</a:t>
            </a:r>
            <a:endParaRPr lang="en-US" sz="2400" b="0">
              <a:solidFill>
                <a:schemeClr val="tx2"/>
              </a:solidFill>
              <a:latin typeface="Arial" charset="0"/>
              <a:ea typeface="ＭＳ Ｐゴシック" charset="0"/>
              <a:cs typeface="ＭＳ Ｐゴシック" charset="0"/>
            </a:endParaRPr>
          </a:p>
        </p:txBody>
      </p:sp>
      <p:grpSp>
        <p:nvGrpSpPr>
          <p:cNvPr id="226306" name="Group 3"/>
          <p:cNvGrpSpPr>
            <a:grpSpLocks/>
          </p:cNvGrpSpPr>
          <p:nvPr/>
        </p:nvGrpSpPr>
        <p:grpSpPr bwMode="auto">
          <a:xfrm>
            <a:off x="612775" y="4178300"/>
            <a:ext cx="7993063" cy="1052513"/>
            <a:chOff x="458" y="3032"/>
            <a:chExt cx="5035" cy="663"/>
          </a:xfrm>
        </p:grpSpPr>
        <p:sp>
          <p:nvSpPr>
            <p:cNvPr id="226343" name="Text Box 39"/>
            <p:cNvSpPr txBox="1">
              <a:spLocks noChangeArrowheads="1"/>
            </p:cNvSpPr>
            <p:nvPr/>
          </p:nvSpPr>
          <p:spPr bwMode="auto">
            <a:xfrm>
              <a:off x="458" y="3182"/>
              <a:ext cx="503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b="0">
                  <a:solidFill>
                    <a:srgbClr val="000000"/>
                  </a:solidFill>
                </a:rPr>
                <a:t>Lifestyle Index =  a              +b             + c             </a:t>
              </a:r>
            </a:p>
          </p:txBody>
        </p:sp>
        <p:sp>
          <p:nvSpPr>
            <p:cNvPr id="226344" name="Oval 46"/>
            <p:cNvSpPr>
              <a:spLocks noChangeArrowheads="1"/>
            </p:cNvSpPr>
            <p:nvPr/>
          </p:nvSpPr>
          <p:spPr bwMode="auto">
            <a:xfrm>
              <a:off x="2144" y="3032"/>
              <a:ext cx="663" cy="663"/>
            </a:xfrm>
            <a:prstGeom prst="ellipse">
              <a:avLst/>
            </a:prstGeom>
            <a:noFill/>
            <a:ln w="28575">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200">
                <a:solidFill>
                  <a:srgbClr val="000000"/>
                </a:solidFill>
              </a:endParaRPr>
            </a:p>
          </p:txBody>
        </p:sp>
        <p:pic>
          <p:nvPicPr>
            <p:cNvPr id="226345" name="Picture 46" descr="Untitled-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8" y="3180"/>
              <a:ext cx="300"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46"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2" y="3155"/>
              <a:ext cx="616"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47"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0" y="3128"/>
              <a:ext cx="536"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6307" name="Rectangle 19"/>
          <p:cNvSpPr>
            <a:spLocks noChangeArrowheads="1"/>
          </p:cNvSpPr>
          <p:nvPr/>
        </p:nvSpPr>
        <p:spPr bwMode="auto">
          <a:xfrm>
            <a:off x="1022350" y="1828800"/>
            <a:ext cx="2932113" cy="17827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200">
              <a:solidFill>
                <a:srgbClr val="000000"/>
              </a:solidFill>
            </a:endParaRPr>
          </a:p>
        </p:txBody>
      </p:sp>
      <p:sp>
        <p:nvSpPr>
          <p:cNvPr id="226308" name="Text Box 21"/>
          <p:cNvSpPr txBox="1">
            <a:spLocks noChangeArrowheads="1"/>
          </p:cNvSpPr>
          <p:nvPr/>
        </p:nvSpPr>
        <p:spPr bwMode="auto">
          <a:xfrm>
            <a:off x="2459038" y="1941513"/>
            <a:ext cx="13382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spcBef>
                <a:spcPct val="50000"/>
              </a:spcBef>
            </a:pPr>
            <a:r>
              <a:rPr lang="en-US" sz="1200">
                <a:solidFill>
                  <a:srgbClr val="000000"/>
                </a:solidFill>
              </a:rPr>
              <a:t> Weight</a:t>
            </a:r>
          </a:p>
        </p:txBody>
      </p:sp>
      <p:sp>
        <p:nvSpPr>
          <p:cNvPr id="226309" name="Line 22"/>
          <p:cNvSpPr>
            <a:spLocks noChangeShapeType="1"/>
          </p:cNvSpPr>
          <p:nvPr/>
        </p:nvSpPr>
        <p:spPr bwMode="auto">
          <a:xfrm>
            <a:off x="2339975" y="1912938"/>
            <a:ext cx="0" cy="15081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310" name="Text Box 23"/>
          <p:cNvSpPr txBox="1">
            <a:spLocks noChangeArrowheads="1"/>
          </p:cNvSpPr>
          <p:nvPr/>
        </p:nvSpPr>
        <p:spPr bwMode="auto">
          <a:xfrm>
            <a:off x="2460625" y="1981200"/>
            <a:ext cx="12652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endParaRPr lang="en-US" sz="1200">
              <a:solidFill>
                <a:srgbClr val="000000"/>
              </a:solidFill>
            </a:endParaRPr>
          </a:p>
        </p:txBody>
      </p:sp>
      <p:sp>
        <p:nvSpPr>
          <p:cNvPr id="226311" name="Text Box 24"/>
          <p:cNvSpPr txBox="1">
            <a:spLocks noChangeArrowheads="1"/>
          </p:cNvSpPr>
          <p:nvPr/>
        </p:nvSpPr>
        <p:spPr bwMode="auto">
          <a:xfrm>
            <a:off x="1052513" y="1893888"/>
            <a:ext cx="13573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000000"/>
                </a:solidFill>
              </a:rPr>
              <a:t> # km run/week</a:t>
            </a:r>
          </a:p>
        </p:txBody>
      </p:sp>
      <p:pic>
        <p:nvPicPr>
          <p:cNvPr id="226312" name="Picture 44" descr="Untitled-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1750" y="2470150"/>
            <a:ext cx="7493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13" name="Rectangle 27"/>
          <p:cNvSpPr>
            <a:spLocks noChangeArrowheads="1"/>
          </p:cNvSpPr>
          <p:nvPr/>
        </p:nvSpPr>
        <p:spPr bwMode="auto">
          <a:xfrm>
            <a:off x="4581525" y="1804988"/>
            <a:ext cx="3168650" cy="17827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200">
              <a:solidFill>
                <a:srgbClr val="000000"/>
              </a:solidFill>
            </a:endParaRPr>
          </a:p>
        </p:txBody>
      </p:sp>
      <p:sp>
        <p:nvSpPr>
          <p:cNvPr id="226314" name="Line 30"/>
          <p:cNvSpPr>
            <a:spLocks noChangeShapeType="1"/>
          </p:cNvSpPr>
          <p:nvPr/>
        </p:nvSpPr>
        <p:spPr bwMode="auto">
          <a:xfrm>
            <a:off x="6135688" y="1889125"/>
            <a:ext cx="0" cy="15081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26315" name="Picture 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7650" y="2317750"/>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6316" name="Group 18"/>
          <p:cNvGrpSpPr>
            <a:grpSpLocks/>
          </p:cNvGrpSpPr>
          <p:nvPr/>
        </p:nvGrpSpPr>
        <p:grpSpPr bwMode="auto">
          <a:xfrm>
            <a:off x="4673600" y="1874838"/>
            <a:ext cx="1357313" cy="1579562"/>
            <a:chOff x="3912" y="1165"/>
            <a:chExt cx="855" cy="995"/>
          </a:xfrm>
        </p:grpSpPr>
        <p:sp>
          <p:nvSpPr>
            <p:cNvPr id="226339" name="Text Box 31"/>
            <p:cNvSpPr txBox="1">
              <a:spLocks noChangeArrowheads="1"/>
            </p:cNvSpPr>
            <p:nvPr/>
          </p:nvSpPr>
          <p:spPr bwMode="auto">
            <a:xfrm>
              <a:off x="3912" y="1165"/>
              <a:ext cx="85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000000"/>
                  </a:solidFill>
                </a:rPr>
                <a:t>Lifestyle Index</a:t>
              </a:r>
            </a:p>
          </p:txBody>
        </p:sp>
        <p:pic>
          <p:nvPicPr>
            <p:cNvPr id="226340" name="Picture 45" descr="Untitled-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72" y="1436"/>
              <a:ext cx="300"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41" name="Picture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8" y="1803"/>
              <a:ext cx="616"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42" name="Picture 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6" y="1455"/>
              <a:ext cx="38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6317" name="Group 23"/>
          <p:cNvGrpSpPr>
            <a:grpSpLocks/>
          </p:cNvGrpSpPr>
          <p:nvPr/>
        </p:nvGrpSpPr>
        <p:grpSpPr bwMode="auto">
          <a:xfrm>
            <a:off x="6197600" y="1924050"/>
            <a:ext cx="2035175" cy="1485900"/>
            <a:chOff x="2912" y="1164"/>
            <a:chExt cx="1282" cy="936"/>
          </a:xfrm>
        </p:grpSpPr>
        <p:sp>
          <p:nvSpPr>
            <p:cNvPr id="226335" name="Text Box 29"/>
            <p:cNvSpPr txBox="1">
              <a:spLocks noChangeArrowheads="1"/>
            </p:cNvSpPr>
            <p:nvPr/>
          </p:nvSpPr>
          <p:spPr bwMode="auto">
            <a:xfrm>
              <a:off x="3159" y="1164"/>
              <a:ext cx="103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000000"/>
                  </a:solidFill>
                </a:rPr>
                <a:t>Fit  Index</a:t>
              </a:r>
            </a:p>
          </p:txBody>
        </p:sp>
        <p:pic>
          <p:nvPicPr>
            <p:cNvPr id="226336" name="Picture 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2" y="1379"/>
              <a:ext cx="560"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37" name="Picture 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8" y="1500"/>
              <a:ext cx="504"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38" name="Picture 4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6" y="1740"/>
              <a:ext cx="221"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6318" name="Group 28"/>
          <p:cNvGrpSpPr>
            <a:grpSpLocks/>
          </p:cNvGrpSpPr>
          <p:nvPr/>
        </p:nvGrpSpPr>
        <p:grpSpPr bwMode="auto">
          <a:xfrm>
            <a:off x="698500" y="5286375"/>
            <a:ext cx="8107363" cy="1079500"/>
            <a:chOff x="480" y="2402"/>
            <a:chExt cx="5107" cy="680"/>
          </a:xfrm>
        </p:grpSpPr>
        <p:pic>
          <p:nvPicPr>
            <p:cNvPr id="226330" name="Picture 4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4" y="2532"/>
              <a:ext cx="464"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31" name="Text Box 36"/>
            <p:cNvSpPr txBox="1">
              <a:spLocks noChangeArrowheads="1"/>
            </p:cNvSpPr>
            <p:nvPr/>
          </p:nvSpPr>
          <p:spPr bwMode="auto">
            <a:xfrm>
              <a:off x="480" y="2557"/>
              <a:ext cx="510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b="0">
                  <a:solidFill>
                    <a:srgbClr val="000000"/>
                  </a:solidFill>
                </a:rPr>
                <a:t>Fit Index  =  a               + b           +c</a:t>
              </a:r>
            </a:p>
          </p:txBody>
        </p:sp>
        <p:pic>
          <p:nvPicPr>
            <p:cNvPr id="226332"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8" y="2509"/>
              <a:ext cx="736" cy="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33" name="Picture 4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8" y="2420"/>
              <a:ext cx="305"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34" name="Oval 45"/>
            <p:cNvSpPr>
              <a:spLocks noChangeArrowheads="1"/>
            </p:cNvSpPr>
            <p:nvPr/>
          </p:nvSpPr>
          <p:spPr bwMode="auto">
            <a:xfrm>
              <a:off x="1777" y="2402"/>
              <a:ext cx="703" cy="680"/>
            </a:xfrm>
            <a:prstGeom prst="ellipse">
              <a:avLst/>
            </a:prstGeom>
            <a:noFill/>
            <a:ln w="28575">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200">
                <a:solidFill>
                  <a:srgbClr val="000000"/>
                </a:solidFill>
              </a:endParaRPr>
            </a:p>
          </p:txBody>
        </p:sp>
      </p:grpSp>
      <p:grpSp>
        <p:nvGrpSpPr>
          <p:cNvPr id="226319" name="Group 49"/>
          <p:cNvGrpSpPr>
            <a:grpSpLocks/>
          </p:cNvGrpSpPr>
          <p:nvPr/>
        </p:nvGrpSpPr>
        <p:grpSpPr bwMode="auto">
          <a:xfrm>
            <a:off x="1087438" y="3835400"/>
            <a:ext cx="6510337" cy="2570163"/>
            <a:chOff x="935" y="2400"/>
            <a:chExt cx="3387" cy="1427"/>
          </a:xfrm>
        </p:grpSpPr>
        <p:sp>
          <p:nvSpPr>
            <p:cNvPr id="226320" name="Rectangle 43"/>
            <p:cNvSpPr>
              <a:spLocks noChangeArrowheads="1"/>
            </p:cNvSpPr>
            <p:nvPr/>
          </p:nvSpPr>
          <p:spPr bwMode="auto">
            <a:xfrm>
              <a:off x="935" y="2400"/>
              <a:ext cx="3384" cy="1427"/>
            </a:xfrm>
            <a:prstGeom prst="rect">
              <a:avLst/>
            </a:prstGeom>
            <a:solidFill>
              <a:schemeClr val="bg1"/>
            </a:solidFill>
            <a:ln w="19050">
              <a:solidFill>
                <a:srgbClr val="FF9933"/>
              </a:solidFill>
              <a:miter lim="800000"/>
              <a:headEnd/>
              <a:tailEnd/>
            </a:ln>
          </p:spPr>
          <p:txBody>
            <a:bodyPr wrap="none"/>
            <a:lstStyle/>
            <a:p>
              <a:endParaRPr lang="en-US" sz="1800" b="0">
                <a:solidFill>
                  <a:srgbClr val="000000"/>
                </a:solidFill>
                <a:cs typeface="Arial" charset="0"/>
              </a:endParaRPr>
            </a:p>
          </p:txBody>
        </p:sp>
        <p:sp>
          <p:nvSpPr>
            <p:cNvPr id="226321" name="Text Box 45"/>
            <p:cNvSpPr txBox="1">
              <a:spLocks noChangeArrowheads="1"/>
            </p:cNvSpPr>
            <p:nvPr/>
          </p:nvSpPr>
          <p:spPr bwMode="auto">
            <a:xfrm>
              <a:off x="2748" y="2494"/>
              <a:ext cx="1574"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000">
                  <a:solidFill>
                    <a:srgbClr val="0033CC"/>
                  </a:solidFill>
                  <a:cs typeface="Arial" charset="0"/>
                </a:rPr>
                <a:t>Metabolic Pathways/ </a:t>
              </a:r>
            </a:p>
            <a:p>
              <a:pPr eaLnBrk="1" hangingPunct="1"/>
              <a:r>
                <a:rPr lang="en-US" sz="2000">
                  <a:solidFill>
                    <a:srgbClr val="0033CC"/>
                  </a:solidFill>
                  <a:cs typeface="Arial" charset="0"/>
                </a:rPr>
                <a:t>    Protein Families</a:t>
              </a:r>
            </a:p>
          </p:txBody>
        </p:sp>
        <p:sp>
          <p:nvSpPr>
            <p:cNvPr id="226322" name="Text Box 46"/>
            <p:cNvSpPr txBox="1">
              <a:spLocks noChangeArrowheads="1"/>
            </p:cNvSpPr>
            <p:nvPr/>
          </p:nvSpPr>
          <p:spPr bwMode="auto">
            <a:xfrm>
              <a:off x="1322" y="2498"/>
              <a:ext cx="1014"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2000">
                  <a:solidFill>
                    <a:srgbClr val="008000"/>
                  </a:solidFill>
                  <a:cs typeface="Arial" charset="0"/>
                </a:rPr>
                <a:t>Environmental</a:t>
              </a:r>
            </a:p>
            <a:p>
              <a:pPr algn="ctr" eaLnBrk="1" hangingPunct="1"/>
              <a:r>
                <a:rPr lang="en-US" sz="2000">
                  <a:solidFill>
                    <a:srgbClr val="008000"/>
                  </a:solidFill>
                  <a:cs typeface="Arial" charset="0"/>
                </a:rPr>
                <a:t>Features</a:t>
              </a:r>
            </a:p>
          </p:txBody>
        </p:sp>
        <p:sp>
          <p:nvSpPr>
            <p:cNvPr id="226323" name="Line 47"/>
            <p:cNvSpPr>
              <a:spLocks noChangeShapeType="1"/>
            </p:cNvSpPr>
            <p:nvPr/>
          </p:nvSpPr>
          <p:spPr bwMode="auto">
            <a:xfrm>
              <a:off x="2682" y="2434"/>
              <a:ext cx="0" cy="1393"/>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6324" name="Text Box 48"/>
            <p:cNvSpPr txBox="1">
              <a:spLocks noChangeArrowheads="1"/>
            </p:cNvSpPr>
            <p:nvPr/>
          </p:nvSpPr>
          <p:spPr bwMode="auto">
            <a:xfrm>
              <a:off x="1321" y="3114"/>
              <a:ext cx="433"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2000" b="0">
                  <a:solidFill>
                    <a:srgbClr val="000000"/>
                  </a:solidFill>
                  <a:cs typeface="Arial" charset="0"/>
                </a:rPr>
                <a:t>Temp</a:t>
              </a:r>
            </a:p>
          </p:txBody>
        </p:sp>
        <p:sp>
          <p:nvSpPr>
            <p:cNvPr id="226325" name="Text Box 49"/>
            <p:cNvSpPr txBox="1">
              <a:spLocks noChangeArrowheads="1"/>
            </p:cNvSpPr>
            <p:nvPr/>
          </p:nvSpPr>
          <p:spPr bwMode="auto">
            <a:xfrm>
              <a:off x="1419" y="3384"/>
              <a:ext cx="756"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2000" b="0">
                  <a:solidFill>
                    <a:srgbClr val="000000"/>
                  </a:solidFill>
                  <a:cs typeface="Arial" charset="0"/>
                </a:rPr>
                <a:t>Chlorophyll</a:t>
              </a:r>
            </a:p>
          </p:txBody>
        </p:sp>
        <p:sp>
          <p:nvSpPr>
            <p:cNvPr id="226326" name="Text Box 50"/>
            <p:cNvSpPr txBox="1">
              <a:spLocks noChangeArrowheads="1"/>
            </p:cNvSpPr>
            <p:nvPr/>
          </p:nvSpPr>
          <p:spPr bwMode="auto">
            <a:xfrm>
              <a:off x="1969" y="3053"/>
              <a:ext cx="272"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2000" b="0">
                  <a:solidFill>
                    <a:srgbClr val="000000"/>
                  </a:solidFill>
                  <a:cs typeface="Arial" charset="0"/>
                </a:rPr>
                <a:t>etc</a:t>
              </a:r>
            </a:p>
          </p:txBody>
        </p:sp>
        <p:sp>
          <p:nvSpPr>
            <p:cNvPr id="226327" name="Text Box 51"/>
            <p:cNvSpPr txBox="1">
              <a:spLocks noChangeArrowheads="1"/>
            </p:cNvSpPr>
            <p:nvPr/>
          </p:nvSpPr>
          <p:spPr bwMode="auto">
            <a:xfrm>
              <a:off x="2791" y="3052"/>
              <a:ext cx="992"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2000" b="0">
                  <a:solidFill>
                    <a:srgbClr val="000000"/>
                  </a:solidFill>
                  <a:cs typeface="Arial" charset="0"/>
                </a:rPr>
                <a:t>Photosynthesis</a:t>
              </a:r>
            </a:p>
          </p:txBody>
        </p:sp>
        <p:sp>
          <p:nvSpPr>
            <p:cNvPr id="226328" name="Text Box 52"/>
            <p:cNvSpPr txBox="1">
              <a:spLocks noChangeArrowheads="1"/>
            </p:cNvSpPr>
            <p:nvPr/>
          </p:nvSpPr>
          <p:spPr bwMode="auto">
            <a:xfrm>
              <a:off x="2841" y="3385"/>
              <a:ext cx="1088"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2000" b="0">
                  <a:solidFill>
                    <a:srgbClr val="000000"/>
                  </a:solidFill>
                  <a:cs typeface="Arial" charset="0"/>
                </a:rPr>
                <a:t>Lipid Metabolism</a:t>
              </a:r>
            </a:p>
          </p:txBody>
        </p:sp>
        <p:sp>
          <p:nvSpPr>
            <p:cNvPr id="226329" name="Text Box 53"/>
            <p:cNvSpPr txBox="1">
              <a:spLocks noChangeArrowheads="1"/>
            </p:cNvSpPr>
            <p:nvPr/>
          </p:nvSpPr>
          <p:spPr bwMode="auto">
            <a:xfrm>
              <a:off x="3912" y="3027"/>
              <a:ext cx="272"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2000" b="0">
                  <a:solidFill>
                    <a:srgbClr val="000000"/>
                  </a:solidFill>
                  <a:cs typeface="Arial" charset="0"/>
                </a:rPr>
                <a:t>etc</a:t>
              </a:r>
            </a:p>
          </p:txBody>
        </p:sp>
      </p:grpSp>
    </p:spTree>
    <p:extLst>
      <p:ext uri="{BB962C8B-B14F-4D97-AF65-F5344CB8AC3E}">
        <p14:creationId xmlns:p14="http://schemas.microsoft.com/office/powerpoint/2010/main" val="539480894"/>
      </p:ext>
    </p:extLst>
  </p:cSld>
  <p:clrMapOvr>
    <a:masterClrMapping/>
  </p:clrMapOvr>
  <mc:AlternateContent xmlns:mc="http://schemas.openxmlformats.org/markup-compatibility/2006" xmlns:p14="http://schemas.microsoft.com/office/powerpoint/2010/main">
    <mc:Choice Requires="p14">
      <p:transition spd="slow" p14:dur="2000" advTm="11685"/>
    </mc:Choice>
    <mc:Fallback xmlns="">
      <p:transition xmlns:p14="http://schemas.microsoft.com/office/powerpoint/2010/main" spd="slow" advTm="11685"/>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36" descr="cartoonCCASchemat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263650"/>
            <a:ext cx="94615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6" name="Rectangle 2"/>
          <p:cNvSpPr>
            <a:spLocks noGrp="1" noChangeArrowheads="1"/>
          </p:cNvSpPr>
          <p:nvPr>
            <p:ph type="title" idx="4294967295"/>
          </p:nvPr>
        </p:nvSpPr>
        <p:spPr>
          <a:xfrm>
            <a:off x="238125" y="274638"/>
            <a:ext cx="8229600" cy="1143000"/>
          </a:xfrm>
        </p:spPr>
        <p:txBody>
          <a:bodyPr/>
          <a:lstStyle/>
          <a:p>
            <a:pPr eaLnBrk="1" hangingPunct="1">
              <a:defRPr/>
            </a:pPr>
            <a:r>
              <a:rPr lang="en-US" sz="2800" b="0" u="none">
                <a:solidFill>
                  <a:schemeClr val="tx1"/>
                </a:solidFill>
                <a:effectLst>
                  <a:outerShdw blurRad="38100" dist="38100" dir="2700000" algn="tl">
                    <a:srgbClr val="DDDDDD"/>
                  </a:outerShdw>
                </a:effectLst>
                <a:latin typeface="Arial" charset="0"/>
                <a:ea typeface="ＭＳ Ｐゴシック" charset="0"/>
                <a:cs typeface="ＭＳ Ｐゴシック" charset="0"/>
              </a:rPr>
              <a:t>CCA: Finding Variables </a:t>
            </a:r>
            <a:br>
              <a:rPr lang="en-US" sz="2800" b="0" u="none">
                <a:solidFill>
                  <a:schemeClr val="tx1"/>
                </a:solidFill>
                <a:effectLst>
                  <a:outerShdw blurRad="38100" dist="38100" dir="2700000" algn="tl">
                    <a:srgbClr val="DDDDDD"/>
                  </a:outerShdw>
                </a:effectLst>
                <a:latin typeface="Arial" charset="0"/>
                <a:ea typeface="ＭＳ Ｐゴシック" charset="0"/>
                <a:cs typeface="ＭＳ Ｐゴシック" charset="0"/>
              </a:rPr>
            </a:br>
            <a:r>
              <a:rPr lang="en-US" sz="2800" b="0" u="none">
                <a:solidFill>
                  <a:schemeClr val="tx1"/>
                </a:solidFill>
                <a:effectLst>
                  <a:outerShdw blurRad="38100" dist="38100" dir="2700000" algn="tl">
                    <a:srgbClr val="DDDDDD"/>
                  </a:outerShdw>
                </a:effectLst>
                <a:latin typeface="Arial" charset="0"/>
                <a:ea typeface="ＭＳ Ｐゴシック" charset="0"/>
                <a:cs typeface="ＭＳ Ｐゴシック" charset="0"/>
              </a:rPr>
              <a:t>with Large Projections in "Correlation Circle"</a:t>
            </a:r>
          </a:p>
        </p:txBody>
      </p:sp>
      <p:sp>
        <p:nvSpPr>
          <p:cNvPr id="228355" name="Text Box 20"/>
          <p:cNvSpPr txBox="1">
            <a:spLocks noChangeArrowheads="1"/>
          </p:cNvSpPr>
          <p:nvPr/>
        </p:nvSpPr>
        <p:spPr bwMode="auto">
          <a:xfrm>
            <a:off x="565150" y="5041900"/>
            <a:ext cx="552291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400" b="0">
                <a:solidFill>
                  <a:srgbClr val="000000"/>
                </a:solidFill>
                <a:cs typeface="Arial" charset="0"/>
              </a:rPr>
              <a:t>The goal of this technique is to interpret cross-variance matrices</a:t>
            </a:r>
          </a:p>
          <a:p>
            <a:pPr eaLnBrk="1" hangingPunct="1"/>
            <a:r>
              <a:rPr lang="en-US" sz="1400" b="0">
                <a:solidFill>
                  <a:srgbClr val="000000"/>
                </a:solidFill>
                <a:cs typeface="Arial" charset="0"/>
              </a:rPr>
              <a:t>We do this by defining a change of basis.</a:t>
            </a:r>
          </a:p>
          <a:p>
            <a:pPr eaLnBrk="1" hangingPunct="1"/>
            <a:endParaRPr lang="en-US" sz="1800" b="0">
              <a:solidFill>
                <a:srgbClr val="000000"/>
              </a:solidFill>
              <a:cs typeface="Arial" charset="0"/>
            </a:endParaRPr>
          </a:p>
        </p:txBody>
      </p:sp>
      <p:sp>
        <p:nvSpPr>
          <p:cNvPr id="228356" name="Rectangle 31"/>
          <p:cNvSpPr>
            <a:spLocks noChangeArrowheads="1"/>
          </p:cNvSpPr>
          <p:nvPr/>
        </p:nvSpPr>
        <p:spPr bwMode="auto">
          <a:xfrm>
            <a:off x="457200" y="1536700"/>
            <a:ext cx="2667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800" b="0">
              <a:solidFill>
                <a:srgbClr val="FFFFFF"/>
              </a:solidFill>
              <a:cs typeface="Arial" charset="0"/>
            </a:endParaRPr>
          </a:p>
        </p:txBody>
      </p:sp>
      <p:sp>
        <p:nvSpPr>
          <p:cNvPr id="228357" name="Rectangle 34"/>
          <p:cNvSpPr>
            <a:spLocks noChangeArrowheads="1"/>
          </p:cNvSpPr>
          <p:nvPr/>
        </p:nvSpPr>
        <p:spPr bwMode="auto">
          <a:xfrm>
            <a:off x="546100" y="1651000"/>
            <a:ext cx="241300" cy="342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800" b="0">
              <a:solidFill>
                <a:srgbClr val="000000"/>
              </a:solidFill>
              <a:cs typeface="Arial" charset="0"/>
            </a:endParaRPr>
          </a:p>
        </p:txBody>
      </p:sp>
      <p:sp>
        <p:nvSpPr>
          <p:cNvPr id="228358" name="Text Box 183"/>
          <p:cNvSpPr txBox="1">
            <a:spLocks noChangeArrowheads="1"/>
          </p:cNvSpPr>
          <p:nvPr/>
        </p:nvSpPr>
        <p:spPr bwMode="auto">
          <a:xfrm>
            <a:off x="6351588" y="6340475"/>
            <a:ext cx="2387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b="0">
                <a:solidFill>
                  <a:srgbClr val="000000"/>
                </a:solidFill>
                <a:cs typeface="Arial" charset="0"/>
              </a:rPr>
              <a:t>Gianoulis et al., PNAS 2009</a:t>
            </a:r>
          </a:p>
          <a:p>
            <a:pPr algn="ctr" eaLnBrk="1" hangingPunct="1"/>
            <a:endParaRPr lang="en-US" sz="1400" b="0">
              <a:solidFill>
                <a:srgbClr val="000000"/>
              </a:solidFill>
              <a:cs typeface="Arial" charset="0"/>
            </a:endParaRPr>
          </a:p>
        </p:txBody>
      </p:sp>
    </p:spTree>
    <p:extLst>
      <p:ext uri="{BB962C8B-B14F-4D97-AF65-F5344CB8AC3E}">
        <p14:creationId xmlns:p14="http://schemas.microsoft.com/office/powerpoint/2010/main" val="3500925678"/>
      </p:ext>
    </p:extLst>
  </p:cSld>
  <p:clrMapOvr>
    <a:masterClrMapping/>
  </p:clrMapOvr>
  <mc:AlternateContent xmlns:mc="http://schemas.openxmlformats.org/markup-compatibility/2006" xmlns:p14="http://schemas.microsoft.com/office/powerpoint/2010/main">
    <mc:Choice Requires="p14">
      <p:transition spd="slow" p14:dur="2000" advTm="11568"/>
    </mc:Choice>
    <mc:Fallback xmlns="">
      <p:transition xmlns:p14="http://schemas.microsoft.com/office/powerpoint/2010/main" spd="slow" advTm="11568"/>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p:cNvSpPr>
            <a:spLocks noGrp="1" noChangeArrowheads="1"/>
          </p:cNvSpPr>
          <p:nvPr>
            <p:ph type="title"/>
          </p:nvPr>
        </p:nvSpPr>
        <p:spPr>
          <a:xfrm>
            <a:off x="685800" y="152400"/>
            <a:ext cx="7772400" cy="1143000"/>
          </a:xfrm>
        </p:spPr>
        <p:txBody>
          <a:bodyPr/>
          <a:lstStyle/>
          <a:p>
            <a:pPr eaLnBrk="1" hangingPunct="1"/>
            <a:r>
              <a:rPr lang="en-US" sz="3600">
                <a:latin typeface="Arial" charset="0"/>
                <a:ea typeface="ＭＳ Ｐゴシック" charset="0"/>
                <a:cs typeface="ＭＳ Ｐゴシック" charset="0"/>
              </a:rPr>
              <a:t>CCA results</a:t>
            </a:r>
          </a:p>
        </p:txBody>
      </p:sp>
      <p:sp>
        <p:nvSpPr>
          <p:cNvPr id="231426" name="Text Box 31"/>
          <p:cNvSpPr txBox="1">
            <a:spLocks noChangeArrowheads="1"/>
          </p:cNvSpPr>
          <p:nvPr/>
        </p:nvSpPr>
        <p:spPr bwMode="auto">
          <a:xfrm>
            <a:off x="609600" y="1287463"/>
            <a:ext cx="8077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600">
                <a:solidFill>
                  <a:srgbClr val="000000"/>
                </a:solidFill>
                <a:cs typeface="Arial" charset="0"/>
              </a:rPr>
              <a:t>We are defining a change of basis of the cross co-variance matrix</a:t>
            </a:r>
          </a:p>
          <a:p>
            <a:pPr eaLnBrk="1" hangingPunct="1"/>
            <a:r>
              <a:rPr lang="en-US" sz="1600">
                <a:solidFill>
                  <a:srgbClr val="000000"/>
                </a:solidFill>
                <a:cs typeface="Arial" charset="0"/>
              </a:rPr>
              <a:t>We want the correlations between the projections of the variables, X and Y, onto the basis vectors to be mutually maximized.</a:t>
            </a:r>
          </a:p>
          <a:p>
            <a:pPr eaLnBrk="1" hangingPunct="1"/>
            <a:r>
              <a:rPr lang="en-US" sz="1600">
                <a:solidFill>
                  <a:srgbClr val="000000"/>
                </a:solidFill>
                <a:cs typeface="Arial" charset="0"/>
              </a:rPr>
              <a:t>Eigenvalues</a:t>
            </a:r>
            <a:r>
              <a:rPr lang="en-US" sz="1600">
                <a:solidFill>
                  <a:srgbClr val="000000"/>
                </a:solidFill>
                <a:cs typeface="Arial" charset="0"/>
                <a:sym typeface="Wingdings" charset="0"/>
              </a:rPr>
              <a:t> </a:t>
            </a:r>
            <a:r>
              <a:rPr lang="en-US" sz="1600">
                <a:solidFill>
                  <a:srgbClr val="000000"/>
                </a:solidFill>
                <a:cs typeface="Arial" charset="0"/>
              </a:rPr>
              <a:t>squared canonical correlations</a:t>
            </a:r>
          </a:p>
          <a:p>
            <a:pPr eaLnBrk="1" hangingPunct="1"/>
            <a:r>
              <a:rPr lang="en-US" sz="1600">
                <a:solidFill>
                  <a:srgbClr val="000000"/>
                </a:solidFill>
                <a:cs typeface="Arial" charset="0"/>
              </a:rPr>
              <a:t>Eigenvectors</a:t>
            </a:r>
            <a:r>
              <a:rPr lang="en-US" sz="1600">
                <a:solidFill>
                  <a:srgbClr val="000000"/>
                </a:solidFill>
                <a:cs typeface="Arial" charset="0"/>
                <a:sym typeface="Wingdings" charset="0"/>
              </a:rPr>
              <a:t> </a:t>
            </a:r>
            <a:r>
              <a:rPr lang="en-US" sz="1600">
                <a:solidFill>
                  <a:srgbClr val="000000"/>
                </a:solidFill>
                <a:cs typeface="Arial" charset="0"/>
              </a:rPr>
              <a:t>normalized canonical correlation </a:t>
            </a:r>
            <a:r>
              <a:rPr lang="en-US" sz="1600" i="1">
                <a:solidFill>
                  <a:srgbClr val="000000"/>
                </a:solidFill>
                <a:cs typeface="Arial" charset="0"/>
              </a:rPr>
              <a:t>basis vectors</a:t>
            </a:r>
            <a:endParaRPr lang="en-US" sz="1600">
              <a:solidFill>
                <a:srgbClr val="000000"/>
              </a:solidFill>
              <a:cs typeface="Arial" charset="0"/>
            </a:endParaRPr>
          </a:p>
        </p:txBody>
      </p:sp>
      <p:pic>
        <p:nvPicPr>
          <p:cNvPr id="231427" name="Picture 32" descr="bullssch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819400"/>
            <a:ext cx="326231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8" name="Text Box 33"/>
          <p:cNvSpPr txBox="1">
            <a:spLocks noChangeArrowheads="1"/>
          </p:cNvSpPr>
          <p:nvPr/>
        </p:nvSpPr>
        <p:spPr bwMode="auto">
          <a:xfrm>
            <a:off x="1371600" y="2895600"/>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400">
                <a:solidFill>
                  <a:srgbClr val="000000"/>
                </a:solidFill>
              </a:rPr>
              <a:t>Environment</a:t>
            </a:r>
          </a:p>
        </p:txBody>
      </p:sp>
      <p:sp>
        <p:nvSpPr>
          <p:cNvPr id="231429" name="Text Box 34"/>
          <p:cNvSpPr txBox="1">
            <a:spLocks noChangeArrowheads="1"/>
          </p:cNvSpPr>
          <p:nvPr/>
        </p:nvSpPr>
        <p:spPr bwMode="auto">
          <a:xfrm>
            <a:off x="3352800" y="2895600"/>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400">
                <a:solidFill>
                  <a:srgbClr val="000000"/>
                </a:solidFill>
              </a:rPr>
              <a:t>Family</a:t>
            </a:r>
          </a:p>
        </p:txBody>
      </p:sp>
      <p:sp>
        <p:nvSpPr>
          <p:cNvPr id="231430" name="Text Box 35"/>
          <p:cNvSpPr txBox="1">
            <a:spLocks noChangeArrowheads="1"/>
          </p:cNvSpPr>
          <p:nvPr/>
        </p:nvSpPr>
        <p:spPr bwMode="auto">
          <a:xfrm>
            <a:off x="2971800" y="4038600"/>
            <a:ext cx="13716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600">
                <a:solidFill>
                  <a:srgbClr val="000000"/>
                </a:solidFill>
              </a:rPr>
              <a:t>Correlation = .3</a:t>
            </a:r>
          </a:p>
        </p:txBody>
      </p:sp>
      <p:sp>
        <p:nvSpPr>
          <p:cNvPr id="231431" name="Line 36"/>
          <p:cNvSpPr>
            <a:spLocks noChangeShapeType="1"/>
          </p:cNvSpPr>
          <p:nvPr/>
        </p:nvSpPr>
        <p:spPr bwMode="auto">
          <a:xfrm flipH="1">
            <a:off x="4038600" y="3429000"/>
            <a:ext cx="152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1432" name="Line 37"/>
          <p:cNvSpPr>
            <a:spLocks noChangeShapeType="1"/>
          </p:cNvSpPr>
          <p:nvPr/>
        </p:nvSpPr>
        <p:spPr bwMode="auto">
          <a:xfrm flipH="1">
            <a:off x="3124200" y="4191000"/>
            <a:ext cx="152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1433" name="Text Box 38"/>
          <p:cNvSpPr txBox="1">
            <a:spLocks noChangeArrowheads="1"/>
          </p:cNvSpPr>
          <p:nvPr/>
        </p:nvSpPr>
        <p:spPr bwMode="auto">
          <a:xfrm>
            <a:off x="3505200" y="3200400"/>
            <a:ext cx="1143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600">
                <a:solidFill>
                  <a:srgbClr val="000000"/>
                </a:solidFill>
              </a:rPr>
              <a:t>Correlation= 1</a:t>
            </a:r>
          </a:p>
        </p:txBody>
      </p:sp>
      <p:sp>
        <p:nvSpPr>
          <p:cNvPr id="231434" name="Text Box 39"/>
          <p:cNvSpPr txBox="1">
            <a:spLocks noChangeArrowheads="1"/>
          </p:cNvSpPr>
          <p:nvPr/>
        </p:nvSpPr>
        <p:spPr bwMode="auto">
          <a:xfrm>
            <a:off x="5181600" y="3352800"/>
            <a:ext cx="3581400" cy="2032000"/>
          </a:xfrm>
          <a:prstGeom prst="rect">
            <a:avLst/>
          </a:prstGeom>
          <a:solidFill>
            <a:srgbClr val="FFFFCC">
              <a:alpha val="39999"/>
            </a:srgbClr>
          </a:solidFill>
          <a:ln w="19050">
            <a:solidFill>
              <a:srgbClr val="FF9900"/>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400">
                <a:solidFill>
                  <a:srgbClr val="000000"/>
                </a:solidFill>
              </a:rPr>
              <a:t>This plot shows the correlations in the first and second dimensions</a:t>
            </a:r>
          </a:p>
          <a:p>
            <a:pPr eaLnBrk="1" hangingPunct="1"/>
            <a:endParaRPr lang="en-US" sz="1400">
              <a:solidFill>
                <a:srgbClr val="000000"/>
              </a:solidFill>
            </a:endParaRPr>
          </a:p>
          <a:p>
            <a:pPr eaLnBrk="1" hangingPunct="1"/>
            <a:r>
              <a:rPr lang="en-US" sz="1400">
                <a:solidFill>
                  <a:srgbClr val="000000"/>
                </a:solidFill>
              </a:rPr>
              <a:t>Correlation Circle: The closer the point is to the outer circle, the higher the correlation</a:t>
            </a:r>
          </a:p>
          <a:p>
            <a:pPr eaLnBrk="1" hangingPunct="1"/>
            <a:endParaRPr lang="en-US" sz="1400">
              <a:solidFill>
                <a:srgbClr val="000000"/>
              </a:solidFill>
            </a:endParaRPr>
          </a:p>
          <a:p>
            <a:pPr eaLnBrk="1" hangingPunct="1"/>
            <a:r>
              <a:rPr lang="en-US" sz="1400">
                <a:solidFill>
                  <a:srgbClr val="000000"/>
                </a:solidFill>
              </a:rPr>
              <a:t>Variables projected in the same direction are correlated</a:t>
            </a:r>
          </a:p>
        </p:txBody>
      </p:sp>
    </p:spTree>
    <p:extLst>
      <p:ext uri="{BB962C8B-B14F-4D97-AF65-F5344CB8AC3E}">
        <p14:creationId xmlns:p14="http://schemas.microsoft.com/office/powerpoint/2010/main" val="294669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idx="4294967295"/>
          </p:nvPr>
        </p:nvSpPr>
        <p:spPr>
          <a:xfrm>
            <a:off x="0" y="274638"/>
            <a:ext cx="8229600" cy="1143000"/>
          </a:xfrm>
        </p:spPr>
        <p:txBody>
          <a:bodyPr/>
          <a:lstStyle/>
          <a:p>
            <a:pPr eaLnBrk="1" hangingPunct="1">
              <a:defRPr/>
            </a:pPr>
            <a:r>
              <a:rPr lang="en-US">
                <a:solidFill>
                  <a:schemeClr val="bg1"/>
                </a:solidFill>
                <a:effectLst>
                  <a:outerShdw blurRad="38100" dist="38100" dir="2700000" algn="tl">
                    <a:srgbClr val="DDDDDD"/>
                  </a:outerShdw>
                </a:effectLst>
                <a:latin typeface="Arial" charset="0"/>
                <a:ea typeface="ＭＳ Ｐゴシック" charset="0"/>
                <a:cs typeface="ＭＳ Ｐゴシック" charset="0"/>
              </a:rPr>
              <a:t>Circuit Map</a:t>
            </a:r>
            <a:endParaRPr lang="en-US">
              <a:effectLst>
                <a:outerShdw blurRad="38100" dist="38100" dir="2700000" algn="tl">
                  <a:srgbClr val="DDDDDD"/>
                </a:outerShdw>
              </a:effectLst>
              <a:latin typeface="Arial" charset="0"/>
              <a:ea typeface="ＭＳ Ｐゴシック" charset="0"/>
              <a:cs typeface="ＭＳ Ｐゴシック" charset="0"/>
            </a:endParaRPr>
          </a:p>
        </p:txBody>
      </p:sp>
      <p:sp>
        <p:nvSpPr>
          <p:cNvPr id="232450" name="Rectangle 5"/>
          <p:cNvSpPr>
            <a:spLocks noChangeArrowheads="1"/>
          </p:cNvSpPr>
          <p:nvPr/>
        </p:nvSpPr>
        <p:spPr bwMode="auto">
          <a:xfrm>
            <a:off x="5200650" y="246063"/>
            <a:ext cx="2787650" cy="6203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800" b="0">
              <a:solidFill>
                <a:srgbClr val="000000"/>
              </a:solidFill>
              <a:cs typeface="Arial" charset="0"/>
            </a:endParaRPr>
          </a:p>
        </p:txBody>
      </p:sp>
      <p:pic>
        <p:nvPicPr>
          <p:cNvPr id="23245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975" y="1154113"/>
            <a:ext cx="3240088"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2" name="Text Box 7"/>
          <p:cNvSpPr txBox="1">
            <a:spLocks noChangeArrowheads="1"/>
          </p:cNvSpPr>
          <p:nvPr/>
        </p:nvSpPr>
        <p:spPr bwMode="auto">
          <a:xfrm>
            <a:off x="5505450" y="2143125"/>
            <a:ext cx="1498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b="0">
                <a:solidFill>
                  <a:srgbClr val="000000"/>
                </a:solidFill>
                <a:cs typeface="Arial" charset="0"/>
              </a:rPr>
              <a:t>Environmentally </a:t>
            </a:r>
          </a:p>
          <a:p>
            <a:pPr algn="ctr" eaLnBrk="1" hangingPunct="1"/>
            <a:r>
              <a:rPr lang="en-US" sz="1400" b="0">
                <a:solidFill>
                  <a:srgbClr val="000000"/>
                </a:solidFill>
                <a:cs typeface="Arial" charset="0"/>
              </a:rPr>
              <a:t>invariant</a:t>
            </a:r>
            <a:endParaRPr lang="en-US" sz="1800" b="0">
              <a:solidFill>
                <a:srgbClr val="000000"/>
              </a:solidFill>
              <a:cs typeface="Arial" charset="0"/>
            </a:endParaRPr>
          </a:p>
        </p:txBody>
      </p:sp>
      <p:sp>
        <p:nvSpPr>
          <p:cNvPr id="232453" name="Text Box 8"/>
          <p:cNvSpPr txBox="1">
            <a:spLocks noChangeArrowheads="1"/>
          </p:cNvSpPr>
          <p:nvPr/>
        </p:nvSpPr>
        <p:spPr bwMode="auto">
          <a:xfrm>
            <a:off x="7250113" y="2143125"/>
            <a:ext cx="1498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b="0">
                <a:solidFill>
                  <a:srgbClr val="000000"/>
                </a:solidFill>
                <a:cs typeface="Arial" charset="0"/>
              </a:rPr>
              <a:t>Environmentally </a:t>
            </a:r>
          </a:p>
          <a:p>
            <a:pPr algn="ctr" eaLnBrk="1" hangingPunct="1"/>
            <a:r>
              <a:rPr lang="en-US" sz="1400" b="0">
                <a:solidFill>
                  <a:srgbClr val="000000"/>
                </a:solidFill>
                <a:cs typeface="Arial" charset="0"/>
              </a:rPr>
              <a:t>variant</a:t>
            </a:r>
            <a:endParaRPr lang="en-US" sz="1800" b="0">
              <a:solidFill>
                <a:srgbClr val="000000"/>
              </a:solidFill>
              <a:cs typeface="Arial" charset="0"/>
            </a:endParaRPr>
          </a:p>
        </p:txBody>
      </p:sp>
      <p:sp>
        <p:nvSpPr>
          <p:cNvPr id="232454" name="Text Box 9"/>
          <p:cNvSpPr txBox="1">
            <a:spLocks noChangeArrowheads="1"/>
          </p:cNvSpPr>
          <p:nvPr/>
        </p:nvSpPr>
        <p:spPr bwMode="auto">
          <a:xfrm>
            <a:off x="5229225" y="320675"/>
            <a:ext cx="4273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000" b="0">
                <a:solidFill>
                  <a:srgbClr val="FF0000"/>
                </a:solidFill>
                <a:cs typeface="Arial" charset="0"/>
              </a:rPr>
              <a:t>Strength of Pathway co-variation with environment </a:t>
            </a:r>
            <a:endParaRPr lang="en-US" sz="2000" b="0" baseline="-25000">
              <a:solidFill>
                <a:srgbClr val="FFFFFF"/>
              </a:solidFill>
              <a:cs typeface="Arial" charset="0"/>
            </a:endParaRPr>
          </a:p>
        </p:txBody>
      </p:sp>
      <p:sp>
        <p:nvSpPr>
          <p:cNvPr id="232455" name="Rectangle 11"/>
          <p:cNvSpPr>
            <a:spLocks noChangeArrowheads="1"/>
          </p:cNvSpPr>
          <p:nvPr/>
        </p:nvSpPr>
        <p:spPr bwMode="auto">
          <a:xfrm>
            <a:off x="8029575" y="4141788"/>
            <a:ext cx="392113" cy="371475"/>
          </a:xfrm>
          <a:prstGeom prst="rect">
            <a:avLst/>
          </a:prstGeom>
          <a:solidFill>
            <a:schemeClr val="bg1"/>
          </a:solidFill>
          <a:ln w="9525">
            <a:solidFill>
              <a:schemeClr val="bg1"/>
            </a:solidFill>
            <a:miter lim="800000"/>
            <a:headEnd/>
            <a:tailEnd/>
          </a:ln>
        </p:spPr>
        <p:txBody>
          <a:bodyPr wrap="none" anchor="ctr"/>
          <a:lstStyle/>
          <a:p>
            <a:pPr algn="ctr"/>
            <a:endParaRPr lang="en-US" sz="1800" b="0">
              <a:solidFill>
                <a:srgbClr val="000000"/>
              </a:solidFill>
              <a:cs typeface="Arial" charset="0"/>
            </a:endParaRPr>
          </a:p>
        </p:txBody>
      </p:sp>
      <p:sp>
        <p:nvSpPr>
          <p:cNvPr id="232456" name="Rectangle 12"/>
          <p:cNvSpPr>
            <a:spLocks noChangeArrowheads="1"/>
          </p:cNvSpPr>
          <p:nvPr/>
        </p:nvSpPr>
        <p:spPr bwMode="auto">
          <a:xfrm>
            <a:off x="6389688" y="3048000"/>
            <a:ext cx="1503362" cy="371475"/>
          </a:xfrm>
          <a:prstGeom prst="rect">
            <a:avLst/>
          </a:prstGeom>
          <a:solidFill>
            <a:schemeClr val="bg1"/>
          </a:solidFill>
          <a:ln w="9525">
            <a:solidFill>
              <a:schemeClr val="bg1"/>
            </a:solidFill>
            <a:miter lim="800000"/>
            <a:headEnd/>
            <a:tailEnd/>
          </a:ln>
        </p:spPr>
        <p:txBody>
          <a:bodyPr wrap="none" anchor="ctr"/>
          <a:lstStyle/>
          <a:p>
            <a:pPr algn="ctr"/>
            <a:endParaRPr lang="en-US" sz="1800" b="0">
              <a:solidFill>
                <a:srgbClr val="000000"/>
              </a:solidFill>
              <a:cs typeface="Arial" charset="0"/>
            </a:endParaRPr>
          </a:p>
        </p:txBody>
      </p:sp>
      <p:pic>
        <p:nvPicPr>
          <p:cNvPr id="23245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5150" y="2906713"/>
            <a:ext cx="3038475"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075" y="158750"/>
            <a:ext cx="4978400" cy="656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9" name="Text Box 183"/>
          <p:cNvSpPr txBox="1">
            <a:spLocks noChangeArrowheads="1"/>
          </p:cNvSpPr>
          <p:nvPr/>
        </p:nvSpPr>
        <p:spPr bwMode="auto">
          <a:xfrm>
            <a:off x="6034088" y="6249988"/>
            <a:ext cx="24368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b="0">
                <a:solidFill>
                  <a:srgbClr val="000000"/>
                </a:solidFill>
                <a:cs typeface="Arial" charset="0"/>
              </a:rPr>
              <a:t> Gianoulis et al., </a:t>
            </a:r>
            <a:r>
              <a:rPr lang="en-US" sz="1400" b="0" i="1">
                <a:solidFill>
                  <a:srgbClr val="000000"/>
                </a:solidFill>
                <a:cs typeface="Arial" charset="0"/>
              </a:rPr>
              <a:t>PNAS</a:t>
            </a:r>
            <a:r>
              <a:rPr lang="en-US" sz="1400" b="0">
                <a:solidFill>
                  <a:srgbClr val="000000"/>
                </a:solidFill>
                <a:cs typeface="Arial" charset="0"/>
              </a:rPr>
              <a:t> 2009</a:t>
            </a:r>
          </a:p>
        </p:txBody>
      </p:sp>
    </p:spTree>
    <p:extLst>
      <p:ext uri="{BB962C8B-B14F-4D97-AF65-F5344CB8AC3E}">
        <p14:creationId xmlns:p14="http://schemas.microsoft.com/office/powerpoint/2010/main" val="3034330301"/>
      </p:ext>
    </p:extLst>
  </p:cSld>
  <p:clrMapOvr>
    <a:masterClrMapping/>
  </p:clrMapOvr>
  <mc:AlternateContent xmlns:mc="http://schemas.openxmlformats.org/markup-compatibility/2006" xmlns:p14="http://schemas.microsoft.com/office/powerpoint/2010/main">
    <mc:Choice Requires="p14">
      <p:transition spd="slow" p14:dur="2000" advTm="6688"/>
    </mc:Choice>
    <mc:Fallback xmlns="">
      <p:transition xmlns:p14="http://schemas.microsoft.com/office/powerpoint/2010/main" spd="slow" advTm="6688"/>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5" descr="energyConversion"/>
          <p:cNvPicPr>
            <a:picLocks noChangeAspect="1" noChangeArrowheads="1"/>
          </p:cNvPicPr>
          <p:nvPr/>
        </p:nvPicPr>
        <p:blipFill>
          <a:blip r:embed="rId3">
            <a:extLst>
              <a:ext uri="{28A0092B-C50C-407E-A947-70E740481C1C}">
                <a14:useLocalDpi xmlns:a14="http://schemas.microsoft.com/office/drawing/2010/main" val="0"/>
              </a:ext>
            </a:extLst>
          </a:blip>
          <a:srcRect r="44145"/>
          <a:stretch>
            <a:fillRect/>
          </a:stretch>
        </p:blipFill>
        <p:spPr bwMode="auto">
          <a:xfrm>
            <a:off x="2235200" y="-1162050"/>
            <a:ext cx="6032500" cy="834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8" name="Rectangle 2"/>
          <p:cNvSpPr>
            <a:spLocks noGrp="1" noChangeArrowheads="1"/>
          </p:cNvSpPr>
          <p:nvPr>
            <p:ph type="title"/>
          </p:nvPr>
        </p:nvSpPr>
        <p:spPr>
          <a:xfrm>
            <a:off x="141288" y="0"/>
            <a:ext cx="9002712" cy="1143000"/>
          </a:xfrm>
        </p:spPr>
        <p:txBody>
          <a:bodyPr/>
          <a:lstStyle/>
          <a:p>
            <a:pPr eaLnBrk="1" hangingPunct="1"/>
            <a:r>
              <a:rPr lang="en-US" sz="2400" b="0" u="none">
                <a:solidFill>
                  <a:schemeClr val="tx1"/>
                </a:solidFill>
                <a:latin typeface="Arial" charset="0"/>
                <a:ea typeface="ＭＳ Ｐゴシック" charset="0"/>
                <a:cs typeface="ＭＳ Ｐゴシック" charset="0"/>
              </a:rPr>
              <a:t>Conclusion #1: energy conversion strategy, temp and depth </a:t>
            </a:r>
          </a:p>
        </p:txBody>
      </p:sp>
      <p:pic>
        <p:nvPicPr>
          <p:cNvPr id="23449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41500"/>
            <a:ext cx="2357438"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0" name="Text Box 183"/>
          <p:cNvSpPr txBox="1">
            <a:spLocks noChangeArrowheads="1"/>
          </p:cNvSpPr>
          <p:nvPr/>
        </p:nvSpPr>
        <p:spPr bwMode="auto">
          <a:xfrm>
            <a:off x="6529388" y="6502400"/>
            <a:ext cx="2387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b="0">
                <a:solidFill>
                  <a:srgbClr val="000000"/>
                </a:solidFill>
                <a:cs typeface="Arial" charset="0"/>
              </a:rPr>
              <a:t>Gianoulis et al., </a:t>
            </a:r>
            <a:r>
              <a:rPr lang="en-US" sz="1400" b="0" i="1">
                <a:solidFill>
                  <a:srgbClr val="000000"/>
                </a:solidFill>
                <a:cs typeface="Arial" charset="0"/>
              </a:rPr>
              <a:t>PNAS </a:t>
            </a:r>
            <a:r>
              <a:rPr lang="en-US" sz="1400" b="0">
                <a:solidFill>
                  <a:srgbClr val="000000"/>
                </a:solidFill>
                <a:cs typeface="Arial" charset="0"/>
              </a:rPr>
              <a:t>2009</a:t>
            </a:r>
          </a:p>
        </p:txBody>
      </p:sp>
    </p:spTree>
    <p:extLst>
      <p:ext uri="{BB962C8B-B14F-4D97-AF65-F5344CB8AC3E}">
        <p14:creationId xmlns:p14="http://schemas.microsoft.com/office/powerpoint/2010/main" val="3535479845"/>
      </p:ext>
    </p:extLst>
  </p:cSld>
  <p:clrMapOvr>
    <a:masterClrMapping/>
  </p:clrMapOvr>
  <mc:AlternateContent xmlns:mc="http://schemas.openxmlformats.org/markup-compatibility/2006" xmlns:p14="http://schemas.microsoft.com/office/powerpoint/2010/main">
    <mc:Choice Requires="p14">
      <p:transition spd="slow" p14:dur="2000" advTm="6291"/>
    </mc:Choice>
    <mc:Fallback xmlns="">
      <p:transition xmlns:p14="http://schemas.microsoft.com/office/powerpoint/2010/main" spd="slow" advTm="6291"/>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3"/>
          <p:cNvSpPr>
            <a:spLocks noGrp="1"/>
          </p:cNvSpPr>
          <p:nvPr>
            <p:ph type="title"/>
          </p:nvPr>
        </p:nvSpPr>
        <p:spPr/>
        <p:txBody>
          <a:bodyPr>
            <a:normAutofit/>
          </a:bodyPr>
          <a:lstStyle/>
          <a:p>
            <a:pPr algn="ctr"/>
            <a:r>
              <a:rPr lang="en-US" sz="4800" dirty="0" smtClean="0">
                <a:solidFill>
                  <a:srgbClr val="000090"/>
                </a:solidFill>
                <a:latin typeface="Arial" charset="0"/>
                <a:ea typeface="ＭＳ Ｐゴシック" charset="0"/>
                <a:cs typeface="ＭＳ Ｐゴシック" charset="0"/>
              </a:rPr>
              <a:t>Supervised Learning</a:t>
            </a:r>
            <a:endParaRPr lang="en-US" sz="4800" dirty="0">
              <a:solidFill>
                <a:srgbClr val="000090"/>
              </a:solidFill>
              <a:latin typeface="Arial" charset="0"/>
              <a:ea typeface="ＭＳ Ｐゴシック" charset="0"/>
              <a:cs typeface="ＭＳ Ｐゴシック" charset="0"/>
            </a:endParaRPr>
          </a:p>
        </p:txBody>
      </p:sp>
      <p:sp>
        <p:nvSpPr>
          <p:cNvPr id="2" name="Content Placeholder 1"/>
          <p:cNvSpPr>
            <a:spLocks noGrp="1"/>
          </p:cNvSpPr>
          <p:nvPr>
            <p:ph sz="half" idx="1"/>
          </p:nvPr>
        </p:nvSpPr>
        <p:spPr>
          <a:xfrm>
            <a:off x="457200" y="1600200"/>
            <a:ext cx="5181600" cy="4724400"/>
          </a:xfrm>
        </p:spPr>
        <p:txBody>
          <a:bodyPr/>
          <a:lstStyle/>
          <a:p>
            <a:r>
              <a:rPr lang="en-US" sz="2400" dirty="0" smtClean="0"/>
              <a:t>Given: </a:t>
            </a:r>
            <a:r>
              <a:rPr lang="en-US" sz="2400" dirty="0"/>
              <a:t>t</a:t>
            </a:r>
            <a:r>
              <a:rPr lang="en-US" sz="2400" dirty="0" smtClean="0"/>
              <a:t>raining data</a:t>
            </a:r>
          </a:p>
          <a:p>
            <a:pPr lvl="1"/>
            <a:r>
              <a:rPr lang="en-US" sz="2000" dirty="0" smtClean="0"/>
              <a:t>The input objects (usually represented as vectors) </a:t>
            </a:r>
            <a:r>
              <a:rPr lang="en-US" sz="2000" dirty="0" smtClean="0">
                <a:solidFill>
                  <a:srgbClr val="000090"/>
                </a:solidFill>
              </a:rPr>
              <a:t>– x, y values</a:t>
            </a:r>
          </a:p>
          <a:p>
            <a:pPr lvl="1"/>
            <a:r>
              <a:rPr lang="en-US" sz="2000" dirty="0" smtClean="0"/>
              <a:t>The labels </a:t>
            </a:r>
            <a:r>
              <a:rPr lang="en-US" sz="2000" dirty="0" smtClean="0">
                <a:solidFill>
                  <a:srgbClr val="000090"/>
                </a:solidFill>
              </a:rPr>
              <a:t>– colors</a:t>
            </a:r>
            <a:endParaRPr lang="en-US" sz="2000" dirty="0">
              <a:solidFill>
                <a:srgbClr val="000090"/>
              </a:solidFill>
            </a:endParaRPr>
          </a:p>
          <a:p>
            <a:endParaRPr lang="en-US" sz="2400" dirty="0" smtClean="0"/>
          </a:p>
          <a:p>
            <a:r>
              <a:rPr lang="en-US" sz="2400" dirty="0" smtClean="0"/>
              <a:t>Define: a function that determines the labels given the input objects</a:t>
            </a:r>
          </a:p>
          <a:p>
            <a:endParaRPr lang="en-US" sz="2400" dirty="0" smtClean="0"/>
          </a:p>
          <a:p>
            <a:r>
              <a:rPr lang="en-US" sz="2400" dirty="0" smtClean="0"/>
              <a:t>Use the function to predict the labels of new objects</a:t>
            </a:r>
            <a:endParaRPr lang="en-US" sz="2400" dirty="0"/>
          </a:p>
        </p:txBody>
      </p:sp>
      <p:pic>
        <p:nvPicPr>
          <p:cNvPr id="7" name="Picture 6"/>
          <p:cNvPicPr>
            <a:picLocks noChangeAspect="1"/>
          </p:cNvPicPr>
          <p:nvPr/>
        </p:nvPicPr>
        <p:blipFill rotWithShape="1">
          <a:blip r:embed="rId2"/>
          <a:srcRect t="4883"/>
          <a:stretch/>
        </p:blipFill>
        <p:spPr>
          <a:xfrm>
            <a:off x="5791200" y="1905000"/>
            <a:ext cx="2674055" cy="2543464"/>
          </a:xfrm>
          <a:prstGeom prst="rect">
            <a:avLst/>
          </a:prstGeom>
        </p:spPr>
      </p:pic>
      <p:sp>
        <p:nvSpPr>
          <p:cNvPr id="9" name="TextBox 8"/>
          <p:cNvSpPr txBox="1"/>
          <p:nvPr/>
        </p:nvSpPr>
        <p:spPr>
          <a:xfrm>
            <a:off x="2974834" y="6519337"/>
            <a:ext cx="6252232" cy="338554"/>
          </a:xfrm>
          <a:prstGeom prst="rect">
            <a:avLst/>
          </a:prstGeom>
          <a:noFill/>
        </p:spPr>
        <p:txBody>
          <a:bodyPr wrap="none" rtlCol="0">
            <a:spAutoFit/>
          </a:bodyPr>
          <a:lstStyle/>
          <a:p>
            <a:pPr algn="r"/>
            <a:r>
              <a:rPr lang="en-US" sz="1600" b="0" dirty="0" err="1" smtClean="0"/>
              <a:t>Criminisi</a:t>
            </a:r>
            <a:r>
              <a:rPr lang="en-US" sz="1600" b="0" dirty="0" smtClean="0"/>
              <a:t>, </a:t>
            </a:r>
            <a:r>
              <a:rPr lang="en-US" sz="1600" b="0" dirty="0" err="1" smtClean="0"/>
              <a:t>Shotton</a:t>
            </a:r>
            <a:r>
              <a:rPr lang="en-US" sz="1600" b="0" dirty="0" smtClean="0"/>
              <a:t>, and </a:t>
            </a:r>
            <a:r>
              <a:rPr lang="en-US" sz="1600" b="0" dirty="0" err="1" smtClean="0"/>
              <a:t>Konukoglu</a:t>
            </a:r>
            <a:r>
              <a:rPr lang="en-US" sz="1600" b="0" dirty="0" smtClean="0"/>
              <a:t> </a:t>
            </a:r>
            <a:r>
              <a:rPr lang="en-US" sz="1600" b="0" i="1" dirty="0" smtClean="0"/>
              <a:t>Microsoft Technical Report </a:t>
            </a:r>
            <a:r>
              <a:rPr lang="en-US" sz="1600" b="0" dirty="0" smtClean="0"/>
              <a:t>2011</a:t>
            </a:r>
            <a:endParaRPr lang="en-US" sz="1600" b="0" dirty="0"/>
          </a:p>
        </p:txBody>
      </p:sp>
    </p:spTree>
    <p:extLst>
      <p:ext uri="{BB962C8B-B14F-4D97-AF65-F5344CB8AC3E}">
        <p14:creationId xmlns:p14="http://schemas.microsoft.com/office/powerpoint/2010/main" val="2423893923"/>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3"/>
          <p:cNvSpPr>
            <a:spLocks noGrp="1"/>
          </p:cNvSpPr>
          <p:nvPr>
            <p:ph type="title"/>
          </p:nvPr>
        </p:nvSpPr>
        <p:spPr/>
        <p:txBody>
          <a:bodyPr>
            <a:normAutofit/>
          </a:bodyPr>
          <a:lstStyle/>
          <a:p>
            <a:pPr algn="ctr"/>
            <a:r>
              <a:rPr lang="en-US" sz="4800" dirty="0" smtClean="0">
                <a:solidFill>
                  <a:srgbClr val="000090"/>
                </a:solidFill>
                <a:latin typeface="Arial" charset="0"/>
                <a:ea typeface="ＭＳ Ｐゴシック" charset="0"/>
                <a:cs typeface="ＭＳ Ｐゴシック" charset="0"/>
              </a:rPr>
              <a:t>Supervised Learning</a:t>
            </a:r>
            <a:endParaRPr lang="en-US" sz="4800" dirty="0">
              <a:solidFill>
                <a:srgbClr val="000090"/>
              </a:solidFill>
              <a:latin typeface="Arial" charset="0"/>
              <a:ea typeface="ＭＳ Ｐゴシック" charset="0"/>
              <a:cs typeface="ＭＳ Ｐゴシック" charset="0"/>
            </a:endParaRPr>
          </a:p>
        </p:txBody>
      </p:sp>
      <p:sp>
        <p:nvSpPr>
          <p:cNvPr id="2" name="Content Placeholder 1"/>
          <p:cNvSpPr>
            <a:spLocks noGrp="1"/>
          </p:cNvSpPr>
          <p:nvPr>
            <p:ph sz="half" idx="1"/>
          </p:nvPr>
        </p:nvSpPr>
        <p:spPr>
          <a:xfrm>
            <a:off x="457200" y="1752600"/>
            <a:ext cx="8229600" cy="5105400"/>
          </a:xfrm>
        </p:spPr>
        <p:txBody>
          <a:bodyPr/>
          <a:lstStyle/>
          <a:p>
            <a:r>
              <a:rPr lang="en-US" sz="2400" dirty="0" smtClean="0">
                <a:solidFill>
                  <a:srgbClr val="000090"/>
                </a:solidFill>
              </a:rPr>
              <a:t>Regression </a:t>
            </a:r>
            <a:r>
              <a:rPr lang="en-US" sz="2400" dirty="0" err="1" smtClean="0"/>
              <a:t>vs</a:t>
            </a:r>
            <a:r>
              <a:rPr lang="en-US" sz="2400" dirty="0" smtClean="0"/>
              <a:t> </a:t>
            </a:r>
            <a:r>
              <a:rPr lang="en-US" sz="2400" dirty="0" smtClean="0">
                <a:solidFill>
                  <a:srgbClr val="000090"/>
                </a:solidFill>
              </a:rPr>
              <a:t>Classification</a:t>
            </a:r>
          </a:p>
          <a:p>
            <a:pPr lvl="1"/>
            <a:r>
              <a:rPr lang="en-US" sz="2000" dirty="0" smtClean="0"/>
              <a:t>Regression: labels are quantitative</a:t>
            </a:r>
          </a:p>
          <a:p>
            <a:pPr lvl="1"/>
            <a:r>
              <a:rPr lang="en-US" sz="2000" dirty="0" smtClean="0"/>
              <a:t>Classification: labels are categorical</a:t>
            </a:r>
          </a:p>
          <a:p>
            <a:r>
              <a:rPr lang="en-US" sz="2400" dirty="0" smtClean="0">
                <a:solidFill>
                  <a:srgbClr val="000090"/>
                </a:solidFill>
              </a:rPr>
              <a:t>Regularized</a:t>
            </a:r>
            <a:r>
              <a:rPr lang="en-US" sz="2400" dirty="0" smtClean="0"/>
              <a:t> </a:t>
            </a:r>
            <a:r>
              <a:rPr lang="en-US" sz="2400" dirty="0" err="1" smtClean="0"/>
              <a:t>vs</a:t>
            </a:r>
            <a:r>
              <a:rPr lang="en-US" sz="2400" dirty="0" smtClean="0"/>
              <a:t> </a:t>
            </a:r>
            <a:r>
              <a:rPr lang="en-US" sz="2400" dirty="0" smtClean="0">
                <a:solidFill>
                  <a:srgbClr val="000090"/>
                </a:solidFill>
              </a:rPr>
              <a:t>Un-regularized</a:t>
            </a:r>
          </a:p>
          <a:p>
            <a:pPr lvl="1"/>
            <a:r>
              <a:rPr lang="en-US" sz="2000" dirty="0" smtClean="0"/>
              <a:t>Regularized: penalize model complexity to avoid over-fitting</a:t>
            </a:r>
          </a:p>
          <a:p>
            <a:pPr lvl="1"/>
            <a:r>
              <a:rPr lang="en-US" sz="2000" dirty="0" smtClean="0"/>
              <a:t>Un-regularized: no penalty on model complexity</a:t>
            </a:r>
          </a:p>
          <a:p>
            <a:r>
              <a:rPr lang="en-US" sz="2400" dirty="0" smtClean="0">
                <a:solidFill>
                  <a:srgbClr val="000090"/>
                </a:solidFill>
              </a:rPr>
              <a:t>Parametric</a:t>
            </a:r>
            <a:r>
              <a:rPr lang="en-US" sz="2400" dirty="0" smtClean="0"/>
              <a:t> </a:t>
            </a:r>
            <a:r>
              <a:rPr lang="en-US" sz="2400" dirty="0" err="1" smtClean="0"/>
              <a:t>vs</a:t>
            </a:r>
            <a:r>
              <a:rPr lang="en-US" sz="2400" dirty="0" smtClean="0"/>
              <a:t> </a:t>
            </a:r>
            <a:r>
              <a:rPr lang="en-US" sz="2400" dirty="0" smtClean="0">
                <a:solidFill>
                  <a:srgbClr val="000090"/>
                </a:solidFill>
              </a:rPr>
              <a:t>Non-parametric</a:t>
            </a:r>
          </a:p>
          <a:p>
            <a:pPr lvl="1"/>
            <a:r>
              <a:rPr lang="en-US" sz="2000" dirty="0" smtClean="0"/>
              <a:t>Parametric: an explicit parametric model is assumed</a:t>
            </a:r>
          </a:p>
          <a:p>
            <a:pPr lvl="1"/>
            <a:r>
              <a:rPr lang="en-US" sz="2000" dirty="0" smtClean="0"/>
              <a:t>Non-parametric: otherwise</a:t>
            </a:r>
          </a:p>
          <a:p>
            <a:r>
              <a:rPr lang="en-US" sz="2400" dirty="0" smtClean="0">
                <a:solidFill>
                  <a:srgbClr val="000090"/>
                </a:solidFill>
              </a:rPr>
              <a:t>Ensemble</a:t>
            </a:r>
            <a:r>
              <a:rPr lang="en-US" sz="2400" dirty="0" smtClean="0"/>
              <a:t> </a:t>
            </a:r>
            <a:r>
              <a:rPr lang="en-US" sz="2400" dirty="0" err="1" smtClean="0"/>
              <a:t>vs</a:t>
            </a:r>
            <a:r>
              <a:rPr lang="en-US" sz="2400" dirty="0" smtClean="0"/>
              <a:t> </a:t>
            </a:r>
            <a:r>
              <a:rPr lang="en-US" sz="2400" dirty="0" smtClean="0">
                <a:solidFill>
                  <a:srgbClr val="000090"/>
                </a:solidFill>
              </a:rPr>
              <a:t>Non-ensemble</a:t>
            </a:r>
          </a:p>
          <a:p>
            <a:pPr lvl="1"/>
            <a:r>
              <a:rPr lang="en-US" sz="2000" dirty="0" smtClean="0"/>
              <a:t>Ensemble: combines multiple models</a:t>
            </a:r>
          </a:p>
          <a:p>
            <a:pPr lvl="1"/>
            <a:r>
              <a:rPr lang="en-US" sz="2000" dirty="0" smtClean="0"/>
              <a:t>Non-ensemble: a single model</a:t>
            </a:r>
            <a:endParaRPr lang="en-US" sz="2000" dirty="0"/>
          </a:p>
        </p:txBody>
      </p:sp>
    </p:spTree>
    <p:extLst>
      <p:ext uri="{BB962C8B-B14F-4D97-AF65-F5344CB8AC3E}">
        <p14:creationId xmlns:p14="http://schemas.microsoft.com/office/powerpoint/2010/main" val="2548255372"/>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90700" y="1420707"/>
            <a:ext cx="3644020" cy="1728893"/>
            <a:chOff x="1790700" y="1420707"/>
            <a:chExt cx="3644020" cy="1728893"/>
          </a:xfrm>
        </p:grpSpPr>
        <p:cxnSp>
          <p:nvCxnSpPr>
            <p:cNvPr id="5" name="Straight Connector 4"/>
            <p:cNvCxnSpPr/>
            <p:nvPr/>
          </p:nvCxnSpPr>
          <p:spPr>
            <a:xfrm flipV="1">
              <a:off x="1790700" y="1680986"/>
              <a:ext cx="484109" cy="629708"/>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274809" y="1680986"/>
              <a:ext cx="387287" cy="62970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790700" y="2310694"/>
              <a:ext cx="87139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274809" y="1680986"/>
              <a:ext cx="95061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662096" y="1680986"/>
              <a:ext cx="563327" cy="62970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1790700" y="1680986"/>
              <a:ext cx="1434723" cy="6297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225423" y="1680986"/>
              <a:ext cx="730564" cy="486974"/>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74809" y="1680986"/>
              <a:ext cx="1681178" cy="486974"/>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3691928" y="2167961"/>
              <a:ext cx="264059" cy="562539"/>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3955987" y="1420707"/>
              <a:ext cx="79218" cy="747254"/>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035205" y="1420707"/>
              <a:ext cx="93301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955987" y="2167961"/>
              <a:ext cx="809782" cy="344241"/>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4765770" y="2092396"/>
              <a:ext cx="668950" cy="419806"/>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968215" y="1420707"/>
              <a:ext cx="466505" cy="671689"/>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4765770" y="1420707"/>
              <a:ext cx="202446" cy="1091494"/>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3955987" y="1420707"/>
              <a:ext cx="1012228" cy="747254"/>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035205" y="1420707"/>
              <a:ext cx="1399515" cy="671689"/>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flipV="1">
              <a:off x="4035205" y="1420707"/>
              <a:ext cx="730564" cy="1091494"/>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flipV="1">
              <a:off x="2662096" y="2310694"/>
              <a:ext cx="1029832" cy="419806"/>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2662096" y="2310695"/>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3691928" y="2730500"/>
              <a:ext cx="0" cy="41910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4" name="Group 43"/>
          <p:cNvGrpSpPr/>
          <p:nvPr/>
        </p:nvGrpSpPr>
        <p:grpSpPr>
          <a:xfrm>
            <a:off x="1701800" y="3898900"/>
            <a:ext cx="4409918" cy="2159000"/>
            <a:chOff x="1701800" y="3898900"/>
            <a:chExt cx="4409918" cy="2159000"/>
          </a:xfrm>
        </p:grpSpPr>
        <p:cxnSp>
          <p:nvCxnSpPr>
            <p:cNvPr id="67" name="Straight Connector 66"/>
            <p:cNvCxnSpPr/>
            <p:nvPr/>
          </p:nvCxnSpPr>
          <p:spPr>
            <a:xfrm flipV="1">
              <a:off x="1870296" y="4589286"/>
              <a:ext cx="484109" cy="629708"/>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354405" y="4589286"/>
              <a:ext cx="387287" cy="629708"/>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1870296" y="5218994"/>
              <a:ext cx="87139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2354405" y="4589286"/>
              <a:ext cx="95061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3305019" y="4589286"/>
              <a:ext cx="730564" cy="486974"/>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a:off x="3771524" y="5076261"/>
              <a:ext cx="264059" cy="562539"/>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4039481" y="4341706"/>
              <a:ext cx="79218" cy="747254"/>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4118699" y="4341706"/>
              <a:ext cx="93301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4039481" y="5088960"/>
              <a:ext cx="809782" cy="344241"/>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V="1">
              <a:off x="4849264" y="5013395"/>
              <a:ext cx="668950" cy="419806"/>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5051709" y="4341706"/>
              <a:ext cx="466505" cy="671689"/>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4118699" y="4341706"/>
              <a:ext cx="1399515" cy="671689"/>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flipV="1">
              <a:off x="2741692" y="5218994"/>
              <a:ext cx="1029832" cy="419806"/>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4849264" y="5433200"/>
              <a:ext cx="0" cy="419806"/>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2741692" y="5218995"/>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3771524" y="5638800"/>
              <a:ext cx="0" cy="419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V="1">
              <a:off x="5518214" y="4803492"/>
              <a:ext cx="593504" cy="209903"/>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5518214" y="5013395"/>
              <a:ext cx="593504" cy="419806"/>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5518214" y="4341706"/>
              <a:ext cx="263304" cy="671689"/>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3429000" y="5638800"/>
              <a:ext cx="342524" cy="21420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849264" y="5433200"/>
              <a:ext cx="585456" cy="2945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3305019" y="4051300"/>
              <a:ext cx="276381" cy="5379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flipV="1">
              <a:off x="2662096" y="4051300"/>
              <a:ext cx="642923" cy="5379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flipV="1">
              <a:off x="1870296" y="4341706"/>
              <a:ext cx="484109" cy="24758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1701800" y="5218994"/>
              <a:ext cx="168496" cy="419806"/>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5051709" y="3898900"/>
              <a:ext cx="466505" cy="442806"/>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flipV="1">
              <a:off x="4829269" y="3898900"/>
              <a:ext cx="202447" cy="442806"/>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45" name="Picture 44"/>
          <p:cNvPicPr>
            <a:picLocks noChangeAspect="1"/>
          </p:cNvPicPr>
          <p:nvPr/>
        </p:nvPicPr>
        <p:blipFill>
          <a:blip r:embed="rId2"/>
          <a:stretch>
            <a:fillRect/>
          </a:stretch>
        </p:blipFill>
        <p:spPr>
          <a:xfrm>
            <a:off x="16933" y="1202261"/>
            <a:ext cx="9144000" cy="5700995"/>
          </a:xfrm>
          <a:prstGeom prst="rect">
            <a:avLst/>
          </a:prstGeom>
        </p:spPr>
      </p:pic>
      <p:sp>
        <p:nvSpPr>
          <p:cNvPr id="47" name="TextBox 46"/>
          <p:cNvSpPr txBox="1"/>
          <p:nvPr/>
        </p:nvSpPr>
        <p:spPr>
          <a:xfrm>
            <a:off x="1944593" y="6501095"/>
            <a:ext cx="7199407" cy="369332"/>
          </a:xfrm>
          <a:prstGeom prst="rect">
            <a:avLst/>
          </a:prstGeom>
          <a:noFill/>
        </p:spPr>
        <p:txBody>
          <a:bodyPr wrap="none" rtlCol="0">
            <a:spAutoFit/>
          </a:bodyPr>
          <a:lstStyle/>
          <a:p>
            <a:r>
              <a:rPr lang="en-US" dirty="0" err="1" smtClean="0"/>
              <a:t>SciKit</a:t>
            </a:r>
            <a:r>
              <a:rPr lang="en-US" dirty="0"/>
              <a:t> learn: </a:t>
            </a:r>
            <a:r>
              <a:rPr lang="en-US" dirty="0">
                <a:hlinkClick r:id="rId3"/>
              </a:rPr>
              <a:t>http://</a:t>
            </a:r>
            <a:r>
              <a:rPr lang="en-US" dirty="0" err="1">
                <a:hlinkClick r:id="rId3"/>
              </a:rPr>
              <a:t>scikit-learn.org</a:t>
            </a:r>
            <a:r>
              <a:rPr lang="en-US" dirty="0">
                <a:hlinkClick r:id="rId3"/>
              </a:rPr>
              <a:t>/stable/tutorial/</a:t>
            </a:r>
            <a:r>
              <a:rPr lang="en-US" dirty="0" err="1">
                <a:hlinkClick r:id="rId3"/>
              </a:rPr>
              <a:t>machine_learning_map</a:t>
            </a:r>
            <a:r>
              <a:rPr lang="en-US" dirty="0">
                <a:hlinkClick r:id="rId3"/>
              </a:rPr>
              <a:t>/</a:t>
            </a:r>
            <a:endParaRPr lang="en-US" dirty="0"/>
          </a:p>
        </p:txBody>
      </p:sp>
      <p:sp>
        <p:nvSpPr>
          <p:cNvPr id="2" name="Title 1"/>
          <p:cNvSpPr>
            <a:spLocks noGrp="1"/>
          </p:cNvSpPr>
          <p:nvPr>
            <p:ph type="title"/>
          </p:nvPr>
        </p:nvSpPr>
        <p:spPr>
          <a:xfrm>
            <a:off x="0" y="71442"/>
            <a:ext cx="9144000" cy="1143000"/>
          </a:xfrm>
        </p:spPr>
        <p:txBody>
          <a:bodyPr>
            <a:normAutofit fontScale="90000"/>
          </a:bodyPr>
          <a:lstStyle/>
          <a:p>
            <a:r>
              <a:rPr lang="en-US" dirty="0" smtClean="0">
                <a:solidFill>
                  <a:srgbClr val="000090"/>
                </a:solidFill>
                <a:latin typeface="Arial" charset="0"/>
                <a:ea typeface="ＭＳ Ｐゴシック" charset="0"/>
                <a:cs typeface="ＭＳ Ｐゴシック" charset="0"/>
              </a:rPr>
              <a:t>The World of Supervised (and Unsupervised) Learning</a:t>
            </a:r>
            <a:endParaRPr lang="en-US" dirty="0"/>
          </a:p>
        </p:txBody>
      </p:sp>
    </p:spTree>
    <p:extLst>
      <p:ext uri="{BB962C8B-B14F-4D97-AF65-F5344CB8AC3E}">
        <p14:creationId xmlns:p14="http://schemas.microsoft.com/office/powerpoint/2010/main" val="301781494"/>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667" y="274638"/>
            <a:ext cx="8229600" cy="1143000"/>
          </a:xfrm>
        </p:spPr>
        <p:txBody>
          <a:bodyPr>
            <a:normAutofit/>
          </a:bodyPr>
          <a:lstStyle/>
          <a:p>
            <a:pPr algn="l"/>
            <a:r>
              <a:rPr lang="en-US" sz="3600" dirty="0" smtClean="0">
                <a:solidFill>
                  <a:srgbClr val="000090"/>
                </a:solidFill>
              </a:rPr>
              <a:t>Decision Trees</a:t>
            </a:r>
            <a:endParaRPr lang="en-US" sz="3600" dirty="0">
              <a:solidFill>
                <a:srgbClr val="000090"/>
              </a:solidFill>
            </a:endParaRPr>
          </a:p>
        </p:txBody>
      </p:sp>
      <p:sp>
        <p:nvSpPr>
          <p:cNvPr id="6" name="TextBox 5"/>
          <p:cNvSpPr txBox="1"/>
          <p:nvPr/>
        </p:nvSpPr>
        <p:spPr>
          <a:xfrm>
            <a:off x="465667" y="1679221"/>
            <a:ext cx="3866444" cy="3970318"/>
          </a:xfrm>
          <a:prstGeom prst="rect">
            <a:avLst/>
          </a:prstGeom>
          <a:noFill/>
        </p:spPr>
        <p:txBody>
          <a:bodyPr wrap="square" rtlCol="0">
            <a:spAutoFit/>
          </a:bodyPr>
          <a:lstStyle/>
          <a:p>
            <a:pPr marL="285750" indent="-285750">
              <a:buFont typeface="Arial"/>
              <a:buChar char="•"/>
            </a:pPr>
            <a:r>
              <a:rPr lang="en-US" sz="2800" b="1" dirty="0" smtClean="0"/>
              <a:t>Classify data by asking questions </a:t>
            </a:r>
            <a:r>
              <a:rPr lang="en-US" sz="2800" dirty="0" smtClean="0"/>
              <a:t>that divide data in subgroups</a:t>
            </a:r>
          </a:p>
          <a:p>
            <a:pPr marL="285750" indent="-285750">
              <a:buFont typeface="Arial"/>
              <a:buChar char="•"/>
            </a:pPr>
            <a:r>
              <a:rPr lang="en-US" sz="2800" dirty="0" smtClean="0"/>
              <a:t>Keep asking questions until subgroups become homogenous</a:t>
            </a:r>
          </a:p>
          <a:p>
            <a:pPr marL="285750" indent="-285750">
              <a:buFont typeface="Arial"/>
              <a:buChar char="•"/>
            </a:pPr>
            <a:r>
              <a:rPr lang="en-US" sz="2800" dirty="0" smtClean="0"/>
              <a:t>Use </a:t>
            </a:r>
            <a:r>
              <a:rPr lang="en-US" sz="2800" b="1" dirty="0" smtClean="0"/>
              <a:t>tree </a:t>
            </a:r>
            <a:r>
              <a:rPr lang="en-US" sz="2800" dirty="0" smtClean="0"/>
              <a:t>of questions to  make predictions</a:t>
            </a:r>
          </a:p>
          <a:p>
            <a:endParaRPr lang="en-US" sz="2800" dirty="0" smtClean="0"/>
          </a:p>
        </p:txBody>
      </p:sp>
      <p:pic>
        <p:nvPicPr>
          <p:cNvPr id="10" name="Picture 9"/>
          <p:cNvPicPr>
            <a:picLocks noChangeAspect="1"/>
          </p:cNvPicPr>
          <p:nvPr/>
        </p:nvPicPr>
        <p:blipFill>
          <a:blip r:embed="rId3"/>
          <a:stretch>
            <a:fillRect/>
          </a:stretch>
        </p:blipFill>
        <p:spPr>
          <a:xfrm>
            <a:off x="4167830" y="0"/>
            <a:ext cx="4976170" cy="5893565"/>
          </a:xfrm>
          <a:prstGeom prst="rect">
            <a:avLst/>
          </a:prstGeom>
        </p:spPr>
      </p:pic>
      <p:sp>
        <p:nvSpPr>
          <p:cNvPr id="12" name="TextBox 11"/>
          <p:cNvSpPr txBox="1"/>
          <p:nvPr/>
        </p:nvSpPr>
        <p:spPr>
          <a:xfrm>
            <a:off x="465667" y="5926669"/>
            <a:ext cx="7225055" cy="523220"/>
          </a:xfrm>
          <a:prstGeom prst="rect">
            <a:avLst/>
          </a:prstGeom>
          <a:noFill/>
        </p:spPr>
        <p:txBody>
          <a:bodyPr wrap="none" rtlCol="0">
            <a:spAutoFit/>
          </a:bodyPr>
          <a:lstStyle/>
          <a:p>
            <a:pPr marL="457200" indent="-457200">
              <a:buFont typeface="Arial"/>
              <a:buChar char="•"/>
            </a:pPr>
            <a:r>
              <a:rPr lang="en-US" sz="2800" dirty="0" smtClean="0"/>
              <a:t>Example: Is a picture taken inside or outside?</a:t>
            </a:r>
            <a:endParaRPr lang="en-US" sz="2800" dirty="0"/>
          </a:p>
        </p:txBody>
      </p:sp>
      <p:sp>
        <p:nvSpPr>
          <p:cNvPr id="13" name="TextBox 12"/>
          <p:cNvSpPr txBox="1"/>
          <p:nvPr/>
        </p:nvSpPr>
        <p:spPr>
          <a:xfrm>
            <a:off x="3491702" y="6519337"/>
            <a:ext cx="5735364" cy="338554"/>
          </a:xfrm>
          <a:prstGeom prst="rect">
            <a:avLst/>
          </a:prstGeom>
          <a:noFill/>
        </p:spPr>
        <p:txBody>
          <a:bodyPr wrap="none" rtlCol="0">
            <a:spAutoFit/>
          </a:bodyPr>
          <a:lstStyle/>
          <a:p>
            <a:pPr algn="r"/>
            <a:r>
              <a:rPr lang="en-US" sz="1600" dirty="0" err="1" smtClean="0"/>
              <a:t>Criminisi</a:t>
            </a:r>
            <a:r>
              <a:rPr lang="en-US" sz="1600" dirty="0" smtClean="0"/>
              <a:t>, </a:t>
            </a:r>
            <a:r>
              <a:rPr lang="en-US" sz="1600" dirty="0" err="1" smtClean="0"/>
              <a:t>Shotton</a:t>
            </a:r>
            <a:r>
              <a:rPr lang="en-US" sz="1600" dirty="0" smtClean="0"/>
              <a:t>, and </a:t>
            </a:r>
            <a:r>
              <a:rPr lang="en-US" sz="1600" dirty="0" err="1" smtClean="0"/>
              <a:t>Konukoglu</a:t>
            </a:r>
            <a:r>
              <a:rPr lang="en-US" sz="1600" dirty="0" smtClean="0"/>
              <a:t> </a:t>
            </a:r>
            <a:r>
              <a:rPr lang="en-US" sz="1600" i="1" dirty="0" smtClean="0"/>
              <a:t>Microsoft Technical Report </a:t>
            </a:r>
            <a:r>
              <a:rPr lang="en-US" sz="1600" dirty="0" smtClean="0"/>
              <a:t>2011</a:t>
            </a:r>
            <a:endParaRPr lang="en-US" sz="1600" dirty="0"/>
          </a:p>
        </p:txBody>
      </p:sp>
    </p:spTree>
    <p:extLst>
      <p:ext uri="{BB962C8B-B14F-4D97-AF65-F5344CB8AC3E}">
        <p14:creationId xmlns:p14="http://schemas.microsoft.com/office/powerpoint/2010/main" val="25643260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a:xfrm>
            <a:off x="685800" y="76200"/>
            <a:ext cx="7772400" cy="1143000"/>
          </a:xfrm>
        </p:spPr>
        <p:txBody>
          <a:bodyPr/>
          <a:lstStyle/>
          <a:p>
            <a:r>
              <a:rPr lang="en-US">
                <a:latin typeface="Arial" charset="0"/>
                <a:ea typeface="ＭＳ Ｐゴシック" charset="0"/>
                <a:cs typeface="ＭＳ Ｐゴシック" charset="0"/>
              </a:rPr>
              <a:t>Correlating Rows &amp; Columns</a:t>
            </a:r>
          </a:p>
        </p:txBody>
      </p:sp>
      <p:pic>
        <p:nvPicPr>
          <p:cNvPr id="84994" name="Picture 3"/>
          <p:cNvPicPr>
            <a:picLocks noChangeAspect="1"/>
          </p:cNvPicPr>
          <p:nvPr/>
        </p:nvPicPr>
        <p:blipFill>
          <a:blip r:embed="rId2">
            <a:extLst>
              <a:ext uri="{28A0092B-C50C-407E-A947-70E740481C1C}">
                <a14:useLocalDpi xmlns:a14="http://schemas.microsoft.com/office/drawing/2010/main" val="0"/>
              </a:ext>
            </a:extLst>
          </a:blip>
          <a:srcRect t="1913" b="46899"/>
          <a:stretch>
            <a:fillRect/>
          </a:stretch>
        </p:blipFill>
        <p:spPr bwMode="auto">
          <a:xfrm>
            <a:off x="609600" y="1066800"/>
            <a:ext cx="792480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Box 4"/>
          <p:cNvSpPr txBox="1">
            <a:spLocks noChangeArrowheads="1"/>
          </p:cNvSpPr>
          <p:nvPr/>
        </p:nvSpPr>
        <p:spPr bwMode="auto">
          <a:xfrm>
            <a:off x="609600" y="6583363"/>
            <a:ext cx="2819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100">
                <a:solidFill>
                  <a:schemeClr val="bg2"/>
                </a:solidFill>
                <a:latin typeface="Helvetica" charset="0"/>
                <a:cs typeface="Helvetica" charset="0"/>
              </a:rPr>
              <a:t>[</a:t>
            </a:r>
            <a:r>
              <a:rPr lang="en-US" sz="1100" i="1">
                <a:solidFill>
                  <a:schemeClr val="bg2"/>
                </a:solidFill>
                <a:latin typeface="Helvetica" charset="0"/>
                <a:cs typeface="Helvetica" charset="0"/>
              </a:rPr>
              <a:t>Nat. Rev. Genet.</a:t>
            </a:r>
            <a:r>
              <a:rPr lang="en-US" sz="1100">
                <a:solidFill>
                  <a:schemeClr val="bg2"/>
                </a:solidFill>
                <a:latin typeface="Helvetica" charset="0"/>
                <a:cs typeface="Helvetica" charset="0"/>
              </a:rPr>
              <a:t> (2010) 11: 559]</a:t>
            </a:r>
          </a:p>
        </p:txBody>
      </p:sp>
    </p:spTree>
    <p:extLst>
      <p:ext uri="{BB962C8B-B14F-4D97-AF65-F5344CB8AC3E}">
        <p14:creationId xmlns:p14="http://schemas.microsoft.com/office/powerpoint/2010/main" val="4286148818"/>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2466861"/>
            <a:ext cx="9144000" cy="2598708"/>
            <a:chOff x="0" y="2120900"/>
            <a:chExt cx="9144000" cy="2598708"/>
          </a:xfrm>
        </p:grpSpPr>
        <p:pic>
          <p:nvPicPr>
            <p:cNvPr id="8" name="Picture 7"/>
            <p:cNvPicPr>
              <a:picLocks noChangeAspect="1"/>
            </p:cNvPicPr>
            <p:nvPr/>
          </p:nvPicPr>
          <p:blipFill>
            <a:blip r:embed="rId3"/>
            <a:stretch>
              <a:fillRect/>
            </a:stretch>
          </p:blipFill>
          <p:spPr>
            <a:xfrm>
              <a:off x="0" y="2120900"/>
              <a:ext cx="9144000" cy="2598708"/>
            </a:xfrm>
            <a:prstGeom prst="rect">
              <a:avLst/>
            </a:prstGeom>
          </p:spPr>
        </p:pic>
        <p:sp>
          <p:nvSpPr>
            <p:cNvPr id="9" name="Rectangle 8"/>
            <p:cNvSpPr/>
            <p:nvPr/>
          </p:nvSpPr>
          <p:spPr>
            <a:xfrm flipV="1">
              <a:off x="1568451" y="3651249"/>
              <a:ext cx="450850" cy="262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flipV="1">
              <a:off x="3039533" y="2154766"/>
              <a:ext cx="16764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flipV="1">
              <a:off x="3458633" y="3454401"/>
              <a:ext cx="838200" cy="3894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flipV="1">
              <a:off x="330201" y="3615265"/>
              <a:ext cx="450850" cy="262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flipV="1">
              <a:off x="4795308" y="3621616"/>
              <a:ext cx="716492" cy="262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flipV="1">
              <a:off x="6045200" y="3721098"/>
              <a:ext cx="520700" cy="1799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flipV="1">
              <a:off x="7175500" y="3691464"/>
              <a:ext cx="520700" cy="1799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flipV="1">
              <a:off x="8489950" y="3704165"/>
              <a:ext cx="520700" cy="1799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flipV="1">
              <a:off x="6623050" y="3139014"/>
              <a:ext cx="552450" cy="2264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flipV="1">
              <a:off x="1661582" y="3139014"/>
              <a:ext cx="770467" cy="2264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691214" y="3054348"/>
              <a:ext cx="768284" cy="369332"/>
            </a:xfrm>
            <a:prstGeom prst="rect">
              <a:avLst/>
            </a:prstGeom>
            <a:noFill/>
          </p:spPr>
          <p:txBody>
            <a:bodyPr wrap="none" rtlCol="0">
              <a:spAutoFit/>
            </a:bodyPr>
            <a:lstStyle/>
            <a:p>
              <a:r>
                <a:rPr lang="en-US" dirty="0" smtClean="0"/>
                <a:t>Rule 1</a:t>
              </a:r>
              <a:endParaRPr lang="en-US" dirty="0"/>
            </a:p>
          </p:txBody>
        </p:sp>
        <p:sp>
          <p:nvSpPr>
            <p:cNvPr id="23" name="TextBox 22"/>
            <p:cNvSpPr txBox="1"/>
            <p:nvPr/>
          </p:nvSpPr>
          <p:spPr>
            <a:xfrm>
              <a:off x="6491881" y="3051203"/>
              <a:ext cx="768284" cy="369332"/>
            </a:xfrm>
            <a:prstGeom prst="rect">
              <a:avLst/>
            </a:prstGeom>
            <a:noFill/>
          </p:spPr>
          <p:txBody>
            <a:bodyPr wrap="none" rtlCol="0">
              <a:spAutoFit/>
            </a:bodyPr>
            <a:lstStyle/>
            <a:p>
              <a:r>
                <a:rPr lang="en-US" dirty="0" smtClean="0"/>
                <a:t>Rule 2</a:t>
              </a:r>
              <a:endParaRPr lang="en-US" dirty="0"/>
            </a:p>
          </p:txBody>
        </p:sp>
      </p:grpSp>
      <p:sp>
        <p:nvSpPr>
          <p:cNvPr id="2" name="Title 1"/>
          <p:cNvSpPr>
            <a:spLocks noGrp="1"/>
          </p:cNvSpPr>
          <p:nvPr>
            <p:ph type="title"/>
          </p:nvPr>
        </p:nvSpPr>
        <p:spPr>
          <a:xfrm>
            <a:off x="457200" y="443968"/>
            <a:ext cx="8229600" cy="1143000"/>
          </a:xfrm>
        </p:spPr>
        <p:txBody>
          <a:bodyPr>
            <a:normAutofit/>
          </a:bodyPr>
          <a:lstStyle/>
          <a:p>
            <a:r>
              <a:rPr lang="en-US" sz="3600" dirty="0" smtClean="0">
                <a:solidFill>
                  <a:srgbClr val="000090"/>
                </a:solidFill>
              </a:rPr>
              <a:t>What makes a good rule?</a:t>
            </a:r>
            <a:endParaRPr lang="en-US" sz="3600" dirty="0">
              <a:solidFill>
                <a:srgbClr val="000090"/>
              </a:solidFill>
            </a:endParaRPr>
          </a:p>
        </p:txBody>
      </p:sp>
      <p:sp>
        <p:nvSpPr>
          <p:cNvPr id="7" name="Content Placeholder 6"/>
          <p:cNvSpPr>
            <a:spLocks noGrp="1"/>
          </p:cNvSpPr>
          <p:nvPr>
            <p:ph idx="1"/>
          </p:nvPr>
        </p:nvSpPr>
        <p:spPr>
          <a:xfrm>
            <a:off x="457200" y="1551242"/>
            <a:ext cx="8229600" cy="6763013"/>
          </a:xfrm>
        </p:spPr>
        <p:txBody>
          <a:bodyPr/>
          <a:lstStyle/>
          <a:p>
            <a:r>
              <a:rPr lang="en-US" dirty="0" smtClean="0"/>
              <a:t> Want resulting groups to be as homogenous as possible</a:t>
            </a:r>
            <a:endParaRPr lang="en-US" dirty="0"/>
          </a:p>
        </p:txBody>
      </p:sp>
      <p:cxnSp>
        <p:nvCxnSpPr>
          <p:cNvPr id="26" name="Straight Arrow Connector 25"/>
          <p:cNvCxnSpPr/>
          <p:nvPr/>
        </p:nvCxnSpPr>
        <p:spPr>
          <a:xfrm flipH="1" flipV="1">
            <a:off x="781051" y="5116369"/>
            <a:ext cx="787400" cy="5974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1568451" y="4731693"/>
            <a:ext cx="328082" cy="9821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0" y="5582494"/>
            <a:ext cx="3925032" cy="830997"/>
          </a:xfrm>
          <a:prstGeom prst="rect">
            <a:avLst/>
          </a:prstGeom>
          <a:noFill/>
        </p:spPr>
        <p:txBody>
          <a:bodyPr wrap="square" rtlCol="0">
            <a:spAutoFit/>
          </a:bodyPr>
          <a:lstStyle/>
          <a:p>
            <a:pPr algn="ctr"/>
            <a:r>
              <a:rPr lang="en-US" sz="2400" dirty="0" smtClean="0"/>
              <a:t>2/3 Groups homogenous</a:t>
            </a:r>
          </a:p>
          <a:p>
            <a:pPr algn="ctr"/>
            <a:r>
              <a:rPr lang="en-US" sz="2400" dirty="0" smtClean="0">
                <a:sym typeface="Wingdings"/>
              </a:rPr>
              <a:t></a:t>
            </a:r>
            <a:r>
              <a:rPr lang="en-US" sz="2400" dirty="0" smtClean="0">
                <a:solidFill>
                  <a:srgbClr val="008000"/>
                </a:solidFill>
              </a:rPr>
              <a:t>Good</a:t>
            </a:r>
            <a:r>
              <a:rPr lang="en-US" sz="2400" dirty="0">
                <a:solidFill>
                  <a:srgbClr val="008000"/>
                </a:solidFill>
              </a:rPr>
              <a:t> </a:t>
            </a:r>
            <a:r>
              <a:rPr lang="en-US" sz="2400" dirty="0" smtClean="0">
                <a:solidFill>
                  <a:srgbClr val="008000"/>
                </a:solidFill>
              </a:rPr>
              <a:t>rule</a:t>
            </a:r>
            <a:endParaRPr lang="en-US" sz="2400" dirty="0">
              <a:solidFill>
                <a:srgbClr val="008000"/>
              </a:solidFill>
            </a:endParaRPr>
          </a:p>
        </p:txBody>
      </p:sp>
      <p:sp>
        <p:nvSpPr>
          <p:cNvPr id="38" name="TextBox 37"/>
          <p:cNvSpPr txBox="1"/>
          <p:nvPr/>
        </p:nvSpPr>
        <p:spPr>
          <a:xfrm>
            <a:off x="4861984" y="4963971"/>
            <a:ext cx="4114800" cy="830997"/>
          </a:xfrm>
          <a:prstGeom prst="rect">
            <a:avLst/>
          </a:prstGeom>
          <a:noFill/>
        </p:spPr>
        <p:txBody>
          <a:bodyPr wrap="square" rtlCol="0">
            <a:spAutoFit/>
          </a:bodyPr>
          <a:lstStyle/>
          <a:p>
            <a:pPr algn="ctr"/>
            <a:r>
              <a:rPr lang="en-US" sz="2400" dirty="0" smtClean="0"/>
              <a:t>All groups still 50/50</a:t>
            </a:r>
          </a:p>
          <a:p>
            <a:pPr algn="ctr"/>
            <a:r>
              <a:rPr lang="en-US" sz="2400" dirty="0" smtClean="0">
                <a:sym typeface="Wingdings"/>
              </a:rPr>
              <a:t> </a:t>
            </a:r>
            <a:r>
              <a:rPr lang="en-US" sz="2400" dirty="0">
                <a:solidFill>
                  <a:srgbClr val="FF0000"/>
                </a:solidFill>
                <a:sym typeface="Wingdings"/>
              </a:rPr>
              <a:t>U</a:t>
            </a:r>
            <a:r>
              <a:rPr lang="en-US" sz="2400" dirty="0" smtClean="0">
                <a:solidFill>
                  <a:srgbClr val="FF0000"/>
                </a:solidFill>
                <a:sym typeface="Wingdings"/>
              </a:rPr>
              <a:t>nhelpful rule</a:t>
            </a:r>
            <a:endParaRPr lang="en-US" sz="2400" dirty="0">
              <a:solidFill>
                <a:srgbClr val="FF0000"/>
              </a:solidFill>
            </a:endParaRPr>
          </a:p>
        </p:txBody>
      </p:sp>
      <p:sp>
        <p:nvSpPr>
          <p:cNvPr id="41" name="TextBox 40"/>
          <p:cNvSpPr txBox="1"/>
          <p:nvPr/>
        </p:nvSpPr>
        <p:spPr>
          <a:xfrm>
            <a:off x="4521202" y="6553203"/>
            <a:ext cx="4757407" cy="307777"/>
          </a:xfrm>
          <a:prstGeom prst="rect">
            <a:avLst/>
          </a:prstGeom>
          <a:noFill/>
        </p:spPr>
        <p:txBody>
          <a:bodyPr wrap="none" rtlCol="0">
            <a:spAutoFit/>
          </a:bodyPr>
          <a:lstStyle/>
          <a:p>
            <a:r>
              <a:rPr lang="en-US" sz="1400" dirty="0" err="1" smtClean="0"/>
              <a:t>Nando</a:t>
            </a:r>
            <a:r>
              <a:rPr lang="en-US" sz="1400" dirty="0" smtClean="0"/>
              <a:t> de </a:t>
            </a:r>
            <a:r>
              <a:rPr lang="en-US" sz="1400" dirty="0" err="1" smtClean="0"/>
              <a:t>Freitas</a:t>
            </a:r>
            <a:r>
              <a:rPr lang="en-US" sz="1400" dirty="0" smtClean="0"/>
              <a:t> 2012 University of British Columbia CPSC 340</a:t>
            </a:r>
            <a:endParaRPr lang="en-US" sz="1400" dirty="0"/>
          </a:p>
        </p:txBody>
      </p:sp>
    </p:spTree>
    <p:extLst>
      <p:ext uri="{BB962C8B-B14F-4D97-AF65-F5344CB8AC3E}">
        <p14:creationId xmlns:p14="http://schemas.microsoft.com/office/powerpoint/2010/main" val="745106459"/>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0090"/>
                </a:solidFill>
              </a:rPr>
              <a:t>Quantifying the value of rules</a:t>
            </a:r>
            <a:endParaRPr lang="en-US" sz="3600" dirty="0">
              <a:solidFill>
                <a:srgbClr val="000090"/>
              </a:solidFill>
            </a:endParaRPr>
          </a:p>
        </p:txBody>
      </p:sp>
      <p:sp>
        <p:nvSpPr>
          <p:cNvPr id="3" name="Content Placeholder 2"/>
          <p:cNvSpPr>
            <a:spLocks noGrp="1"/>
          </p:cNvSpPr>
          <p:nvPr>
            <p:ph idx="1"/>
          </p:nvPr>
        </p:nvSpPr>
        <p:spPr/>
        <p:txBody>
          <a:bodyPr/>
          <a:lstStyle/>
          <a:p>
            <a:r>
              <a:rPr lang="en-US" dirty="0" smtClean="0"/>
              <a:t>Decrease in inhomogeneity</a:t>
            </a:r>
          </a:p>
          <a:p>
            <a:pPr lvl="1"/>
            <a:r>
              <a:rPr lang="en-US" dirty="0" smtClean="0"/>
              <a:t>Most popular metric: Information theoretic entropy</a:t>
            </a:r>
            <a:endParaRPr lang="en-US" dirty="0"/>
          </a:p>
          <a:p>
            <a:pPr marL="457200" lvl="1" indent="0">
              <a:buNone/>
            </a:pPr>
            <a:endParaRPr lang="en-US" dirty="0" smtClean="0"/>
          </a:p>
          <a:p>
            <a:pPr lvl="1"/>
            <a:r>
              <a:rPr lang="en-US" dirty="0" smtClean="0"/>
              <a:t>Use frequency of classifier characteristic within group as probability</a:t>
            </a:r>
          </a:p>
          <a:p>
            <a:pPr lvl="1"/>
            <a:r>
              <a:rPr lang="en-US" dirty="0" smtClean="0"/>
              <a:t>Minimize entropy to achieve homogenous group</a:t>
            </a:r>
          </a:p>
          <a:p>
            <a:pPr lvl="1"/>
            <a:endParaRPr lang="en-US" dirty="0" smtClean="0"/>
          </a:p>
        </p:txBody>
      </p:sp>
      <p:pic>
        <p:nvPicPr>
          <p:cNvPr id="4" name="Picture 3"/>
          <p:cNvPicPr>
            <a:picLocks noChangeAspect="1"/>
          </p:cNvPicPr>
          <p:nvPr/>
        </p:nvPicPr>
        <p:blipFill rotWithShape="1">
          <a:blip r:embed="rId3"/>
          <a:srcRect l="3052" r="2054"/>
          <a:stretch/>
        </p:blipFill>
        <p:spPr>
          <a:xfrm>
            <a:off x="2867379" y="2825505"/>
            <a:ext cx="2432756" cy="868329"/>
          </a:xfrm>
          <a:prstGeom prst="rect">
            <a:avLst/>
          </a:prstGeom>
        </p:spPr>
      </p:pic>
      <p:sp>
        <p:nvSpPr>
          <p:cNvPr id="19" name="TextBox 18"/>
          <p:cNvSpPr txBox="1"/>
          <p:nvPr/>
        </p:nvSpPr>
        <p:spPr>
          <a:xfrm>
            <a:off x="2269065" y="3014135"/>
            <a:ext cx="795868" cy="523220"/>
          </a:xfrm>
          <a:prstGeom prst="rect">
            <a:avLst/>
          </a:prstGeom>
          <a:noFill/>
        </p:spPr>
        <p:txBody>
          <a:bodyPr wrap="square" rtlCol="0">
            <a:spAutoFit/>
          </a:bodyPr>
          <a:lstStyle/>
          <a:p>
            <a:r>
              <a:rPr lang="en-US" sz="2800" dirty="0" smtClean="0"/>
              <a:t>S = </a:t>
            </a:r>
            <a:endParaRPr lang="en-US" sz="2800" dirty="0"/>
          </a:p>
        </p:txBody>
      </p:sp>
    </p:spTree>
    <p:extLst>
      <p:ext uri="{BB962C8B-B14F-4D97-AF65-F5344CB8AC3E}">
        <p14:creationId xmlns:p14="http://schemas.microsoft.com/office/powerpoint/2010/main" val="436401537"/>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0090"/>
                </a:solidFill>
              </a:rPr>
              <a:t>Algorithm</a:t>
            </a:r>
            <a:endParaRPr lang="en-US" sz="3600" dirty="0">
              <a:solidFill>
                <a:srgbClr val="000090"/>
              </a:solidFill>
            </a:endParaRPr>
          </a:p>
        </p:txBody>
      </p:sp>
      <p:sp>
        <p:nvSpPr>
          <p:cNvPr id="3" name="Content Placeholder 2"/>
          <p:cNvSpPr>
            <a:spLocks noGrp="1"/>
          </p:cNvSpPr>
          <p:nvPr>
            <p:ph idx="1"/>
          </p:nvPr>
        </p:nvSpPr>
        <p:spPr/>
        <p:txBody>
          <a:bodyPr>
            <a:normAutofit fontScale="92500" lnSpcReduction="10000"/>
          </a:bodyPr>
          <a:lstStyle/>
          <a:p>
            <a:r>
              <a:rPr lang="en-US" dirty="0" smtClean="0"/>
              <a:t>For each characteristic:</a:t>
            </a:r>
          </a:p>
          <a:p>
            <a:pPr lvl="1"/>
            <a:r>
              <a:rPr lang="en-US" dirty="0" smtClean="0"/>
              <a:t>Split into subgroups based on each possible value of characteristic</a:t>
            </a:r>
          </a:p>
          <a:p>
            <a:r>
              <a:rPr lang="en-US" dirty="0" smtClean="0"/>
              <a:t>Choose rule from characteristic that maximizes decrease in inhomogeneity</a:t>
            </a:r>
          </a:p>
          <a:p>
            <a:r>
              <a:rPr lang="en-US" dirty="0" smtClean="0"/>
              <a:t>For each subgroup:</a:t>
            </a:r>
          </a:p>
          <a:p>
            <a:pPr lvl="1"/>
            <a:r>
              <a:rPr lang="en-US" dirty="0"/>
              <a:t>i</a:t>
            </a:r>
            <a:r>
              <a:rPr lang="en-US" dirty="0" smtClean="0"/>
              <a:t>f (inhomogeneity &lt; threshold):</a:t>
            </a:r>
          </a:p>
          <a:p>
            <a:pPr lvl="2"/>
            <a:r>
              <a:rPr lang="en-US" dirty="0" smtClean="0"/>
              <a:t>Stop</a:t>
            </a:r>
          </a:p>
          <a:p>
            <a:pPr lvl="1"/>
            <a:r>
              <a:rPr lang="en-US" dirty="0" smtClean="0"/>
              <a:t>else:</a:t>
            </a:r>
          </a:p>
          <a:p>
            <a:pPr lvl="2"/>
            <a:r>
              <a:rPr lang="en-US" dirty="0" smtClean="0"/>
              <a:t>Restart rule search (recursion)</a:t>
            </a:r>
          </a:p>
          <a:p>
            <a:endParaRPr lang="en-US" dirty="0" smtClean="0"/>
          </a:p>
        </p:txBody>
      </p:sp>
    </p:spTree>
    <p:extLst>
      <p:ext uri="{BB962C8B-B14F-4D97-AF65-F5344CB8AC3E}">
        <p14:creationId xmlns:p14="http://schemas.microsoft.com/office/powerpoint/2010/main" val="3959804609"/>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0090"/>
                </a:solidFill>
              </a:rPr>
              <a:t>Application to protein-protein interactions</a:t>
            </a:r>
            <a:endParaRPr lang="en-US" sz="3600" dirty="0">
              <a:solidFill>
                <a:srgbClr val="000090"/>
              </a:solidFill>
            </a:endParaRPr>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112889" y="1417638"/>
            <a:ext cx="9555725" cy="2730207"/>
          </a:xfrm>
          <a:prstGeom prst="rect">
            <a:avLst/>
          </a:prstGeom>
        </p:spPr>
      </p:pic>
      <p:sp>
        <p:nvSpPr>
          <p:cNvPr id="6" name="TextBox 5"/>
          <p:cNvSpPr txBox="1"/>
          <p:nvPr/>
        </p:nvSpPr>
        <p:spPr>
          <a:xfrm>
            <a:off x="4876800" y="4707467"/>
            <a:ext cx="2814067" cy="523220"/>
          </a:xfrm>
          <a:prstGeom prst="rect">
            <a:avLst/>
          </a:prstGeom>
          <a:noFill/>
        </p:spPr>
        <p:txBody>
          <a:bodyPr wrap="none" rtlCol="0">
            <a:spAutoFit/>
          </a:bodyPr>
          <a:lstStyle/>
          <a:p>
            <a:r>
              <a:rPr lang="en-US" sz="2800" dirty="0" smtClean="0"/>
              <a:t>Use for prediction</a:t>
            </a:r>
            <a:endParaRPr lang="en-US" sz="2800" dirty="0"/>
          </a:p>
        </p:txBody>
      </p:sp>
      <p:cxnSp>
        <p:nvCxnSpPr>
          <p:cNvPr id="8" name="Straight Arrow Connector 7"/>
          <p:cNvCxnSpPr/>
          <p:nvPr/>
        </p:nvCxnSpPr>
        <p:spPr>
          <a:xfrm flipH="1" flipV="1">
            <a:off x="3420533" y="3420533"/>
            <a:ext cx="2878667" cy="12869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6" idx="0"/>
          </p:cNvCxnSpPr>
          <p:nvPr/>
        </p:nvCxnSpPr>
        <p:spPr>
          <a:xfrm flipH="1" flipV="1">
            <a:off x="5198533" y="3420533"/>
            <a:ext cx="1085301" cy="12869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6283835" y="3420533"/>
            <a:ext cx="591098" cy="12869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6283835" y="3420533"/>
            <a:ext cx="2199765" cy="12869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52399" y="4344259"/>
            <a:ext cx="3947214" cy="523220"/>
          </a:xfrm>
          <a:prstGeom prst="rect">
            <a:avLst/>
          </a:prstGeom>
          <a:noFill/>
        </p:spPr>
        <p:txBody>
          <a:bodyPr wrap="none" rtlCol="0">
            <a:spAutoFit/>
          </a:bodyPr>
          <a:lstStyle/>
          <a:p>
            <a:r>
              <a:rPr lang="en-US" sz="2800" dirty="0" smtClean="0"/>
              <a:t>To be classified/predicted</a:t>
            </a:r>
            <a:endParaRPr lang="en-US" sz="2800" dirty="0"/>
          </a:p>
        </p:txBody>
      </p:sp>
      <p:cxnSp>
        <p:nvCxnSpPr>
          <p:cNvPr id="20" name="Straight Arrow Connector 19"/>
          <p:cNvCxnSpPr/>
          <p:nvPr/>
        </p:nvCxnSpPr>
        <p:spPr>
          <a:xfrm flipV="1">
            <a:off x="1862667" y="3420533"/>
            <a:ext cx="0" cy="10253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840011" y="6489890"/>
            <a:ext cx="4332211" cy="369332"/>
          </a:xfrm>
          <a:prstGeom prst="rect">
            <a:avLst/>
          </a:prstGeom>
          <a:noFill/>
        </p:spPr>
        <p:txBody>
          <a:bodyPr wrap="none" rtlCol="0">
            <a:spAutoFit/>
          </a:bodyPr>
          <a:lstStyle/>
          <a:p>
            <a:r>
              <a:rPr lang="en-US" dirty="0" smtClean="0"/>
              <a:t>Kingsford and </a:t>
            </a:r>
            <a:r>
              <a:rPr lang="en-US" dirty="0" err="1" smtClean="0"/>
              <a:t>Salzberg</a:t>
            </a:r>
            <a:r>
              <a:rPr lang="en-US" dirty="0" smtClean="0"/>
              <a:t> </a:t>
            </a:r>
            <a:r>
              <a:rPr lang="en-US" i="1" dirty="0" smtClean="0"/>
              <a:t>Nat. </a:t>
            </a:r>
            <a:r>
              <a:rPr lang="en-US" i="1" dirty="0" err="1" smtClean="0"/>
              <a:t>Biotechnol</a:t>
            </a:r>
            <a:r>
              <a:rPr lang="en-US" i="1" dirty="0" smtClean="0"/>
              <a:t> </a:t>
            </a:r>
            <a:r>
              <a:rPr lang="en-US" dirty="0" smtClean="0"/>
              <a:t>2008</a:t>
            </a:r>
            <a:endParaRPr lang="en-US" dirty="0"/>
          </a:p>
        </p:txBody>
      </p:sp>
    </p:spTree>
    <p:extLst>
      <p:ext uri="{BB962C8B-B14F-4D97-AF65-F5344CB8AC3E}">
        <p14:creationId xmlns:p14="http://schemas.microsoft.com/office/powerpoint/2010/main" val="614342030"/>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000090"/>
                </a:solidFill>
              </a:rPr>
              <a:t>Decision Tree for Protein-Protein Interaction Prediction</a:t>
            </a:r>
            <a:endParaRPr lang="en-US" sz="3600" dirty="0">
              <a:solidFill>
                <a:srgbClr val="000090"/>
              </a:solidFill>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505180" y="1425486"/>
            <a:ext cx="7783689" cy="5039337"/>
          </a:xfrm>
          <a:prstGeom prst="rect">
            <a:avLst/>
          </a:prstGeom>
        </p:spPr>
      </p:pic>
      <p:sp>
        <p:nvSpPr>
          <p:cNvPr id="5" name="TextBox 4"/>
          <p:cNvSpPr txBox="1"/>
          <p:nvPr/>
        </p:nvSpPr>
        <p:spPr>
          <a:xfrm>
            <a:off x="4840011" y="6489890"/>
            <a:ext cx="4332211" cy="369332"/>
          </a:xfrm>
          <a:prstGeom prst="rect">
            <a:avLst/>
          </a:prstGeom>
          <a:noFill/>
        </p:spPr>
        <p:txBody>
          <a:bodyPr wrap="none" rtlCol="0">
            <a:spAutoFit/>
          </a:bodyPr>
          <a:lstStyle/>
          <a:p>
            <a:r>
              <a:rPr lang="en-US" dirty="0" smtClean="0"/>
              <a:t>Kingsford and </a:t>
            </a:r>
            <a:r>
              <a:rPr lang="en-US" dirty="0" err="1" smtClean="0"/>
              <a:t>Salzberg</a:t>
            </a:r>
            <a:r>
              <a:rPr lang="en-US" dirty="0" smtClean="0"/>
              <a:t> </a:t>
            </a:r>
            <a:r>
              <a:rPr lang="en-US" i="1" dirty="0" smtClean="0"/>
              <a:t>Nat. </a:t>
            </a:r>
            <a:r>
              <a:rPr lang="en-US" i="1" dirty="0" err="1" smtClean="0"/>
              <a:t>Biotechnol</a:t>
            </a:r>
            <a:r>
              <a:rPr lang="en-US" i="1" dirty="0" smtClean="0"/>
              <a:t> </a:t>
            </a:r>
            <a:r>
              <a:rPr lang="en-US" dirty="0" smtClean="0"/>
              <a:t>2008</a:t>
            </a:r>
            <a:endParaRPr lang="en-US" dirty="0"/>
          </a:p>
        </p:txBody>
      </p:sp>
      <p:sp>
        <p:nvSpPr>
          <p:cNvPr id="6" name="TextBox 5"/>
          <p:cNvSpPr txBox="1"/>
          <p:nvPr/>
        </p:nvSpPr>
        <p:spPr>
          <a:xfrm>
            <a:off x="5233729" y="5513645"/>
            <a:ext cx="4006225" cy="954107"/>
          </a:xfrm>
          <a:prstGeom prst="rect">
            <a:avLst/>
          </a:prstGeom>
          <a:noFill/>
        </p:spPr>
        <p:txBody>
          <a:bodyPr wrap="none" rtlCol="0">
            <a:spAutoFit/>
          </a:bodyPr>
          <a:lstStyle/>
          <a:p>
            <a:pPr marL="457200" indent="-457200">
              <a:buFont typeface="Arial"/>
              <a:buChar char="•"/>
            </a:pPr>
            <a:r>
              <a:rPr lang="en-US" sz="2800" dirty="0" smtClean="0">
                <a:solidFill>
                  <a:srgbClr val="FF0000"/>
                </a:solidFill>
              </a:rPr>
              <a:t>Red</a:t>
            </a:r>
            <a:r>
              <a:rPr lang="en-US" sz="2800" dirty="0" smtClean="0"/>
              <a:t>: Doesn’t interact</a:t>
            </a:r>
          </a:p>
          <a:p>
            <a:pPr marL="457200" indent="-457200">
              <a:buFont typeface="Arial"/>
              <a:buChar char="•"/>
            </a:pPr>
            <a:r>
              <a:rPr lang="en-US" sz="2800" dirty="0" smtClean="0">
                <a:solidFill>
                  <a:srgbClr val="008000"/>
                </a:solidFill>
              </a:rPr>
              <a:t>Green</a:t>
            </a:r>
            <a:r>
              <a:rPr lang="en-US" sz="2800" dirty="0" smtClean="0"/>
              <a:t>: Real interaction</a:t>
            </a:r>
            <a:endParaRPr lang="en-US" sz="2800" dirty="0"/>
          </a:p>
        </p:txBody>
      </p:sp>
    </p:spTree>
    <p:extLst>
      <p:ext uri="{BB962C8B-B14F-4D97-AF65-F5344CB8AC3E}">
        <p14:creationId xmlns:p14="http://schemas.microsoft.com/office/powerpoint/2010/main" val="1707944084"/>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0090"/>
                </a:solidFill>
              </a:rPr>
              <a:t>Extensions of Decision Trees</a:t>
            </a:r>
            <a:endParaRPr lang="en-US" sz="3600" dirty="0">
              <a:solidFill>
                <a:srgbClr val="000090"/>
              </a:solidFill>
            </a:endParaRPr>
          </a:p>
        </p:txBody>
      </p:sp>
      <p:sp>
        <p:nvSpPr>
          <p:cNvPr id="3" name="Content Placeholder 2"/>
          <p:cNvSpPr>
            <a:spLocks noGrp="1"/>
          </p:cNvSpPr>
          <p:nvPr>
            <p:ph idx="1"/>
          </p:nvPr>
        </p:nvSpPr>
        <p:spPr/>
        <p:txBody>
          <a:bodyPr/>
          <a:lstStyle/>
          <a:p>
            <a:r>
              <a:rPr lang="en-US" dirty="0" smtClean="0"/>
              <a:t>Decision Trees method is very sensitive to noise in data</a:t>
            </a:r>
          </a:p>
          <a:p>
            <a:r>
              <a:rPr lang="en-US" dirty="0" smtClean="0"/>
              <a:t>Random forests is an ensemble of decision trees, and is much more effective.</a:t>
            </a:r>
          </a:p>
          <a:p>
            <a:endParaRPr lang="en-US" dirty="0"/>
          </a:p>
        </p:txBody>
      </p:sp>
    </p:spTree>
    <p:extLst>
      <p:ext uri="{BB962C8B-B14F-4D97-AF65-F5344CB8AC3E}">
        <p14:creationId xmlns:p14="http://schemas.microsoft.com/office/powerpoint/2010/main" val="2665799691"/>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7638"/>
            <a:ext cx="8229600" cy="5266266"/>
          </a:xfrm>
        </p:spPr>
        <p:txBody>
          <a:bodyPr>
            <a:normAutofit lnSpcReduction="10000"/>
          </a:bodyPr>
          <a:lstStyle/>
          <a:p>
            <a:r>
              <a:rPr lang="en-US" sz="2800" dirty="0" smtClean="0"/>
              <a:t>A very powerful tool for classifications</a:t>
            </a:r>
          </a:p>
          <a:p>
            <a:r>
              <a:rPr lang="en-US" sz="2800" dirty="0"/>
              <a:t>Example Applications:</a:t>
            </a:r>
          </a:p>
          <a:p>
            <a:pPr lvl="1"/>
            <a:r>
              <a:rPr lang="en-US" sz="2400" dirty="0"/>
              <a:t>Text categorization</a:t>
            </a:r>
          </a:p>
          <a:p>
            <a:pPr lvl="1"/>
            <a:r>
              <a:rPr lang="en-US" sz="2400" dirty="0"/>
              <a:t>Image classification</a:t>
            </a:r>
          </a:p>
          <a:p>
            <a:pPr lvl="1"/>
            <a:r>
              <a:rPr lang="en-US" sz="2400" dirty="0"/>
              <a:t>Spam email recognition, </a:t>
            </a:r>
            <a:r>
              <a:rPr lang="en-US" sz="2400" dirty="0" err="1"/>
              <a:t>etc</a:t>
            </a:r>
            <a:endParaRPr lang="en-US" sz="2400" dirty="0"/>
          </a:p>
          <a:p>
            <a:pPr lvl="1"/>
            <a:endParaRPr lang="en-US" sz="2400" dirty="0"/>
          </a:p>
          <a:p>
            <a:r>
              <a:rPr lang="en-US" sz="2800" dirty="0"/>
              <a:t>It has also been successfully applied in many biological problems: </a:t>
            </a:r>
          </a:p>
          <a:p>
            <a:pPr lvl="1"/>
            <a:r>
              <a:rPr lang="en-US" sz="2400" dirty="0"/>
              <a:t>Disease diagnosis</a:t>
            </a:r>
          </a:p>
          <a:p>
            <a:pPr lvl="1"/>
            <a:r>
              <a:rPr lang="en-US" sz="2400" dirty="0"/>
              <a:t>Automatic genome functional annotation</a:t>
            </a:r>
          </a:p>
          <a:p>
            <a:pPr lvl="1"/>
            <a:r>
              <a:rPr lang="en-US" sz="2400" dirty="0"/>
              <a:t>Prediction of protein-protein interactions</a:t>
            </a:r>
          </a:p>
          <a:p>
            <a:pPr lvl="1"/>
            <a:r>
              <a:rPr lang="en-US" sz="2400" dirty="0"/>
              <a:t>and more…</a:t>
            </a:r>
          </a:p>
          <a:p>
            <a:endParaRPr lang="en-US" dirty="0"/>
          </a:p>
        </p:txBody>
      </p:sp>
      <p:sp>
        <p:nvSpPr>
          <p:cNvPr id="4" name="Title 1"/>
          <p:cNvSpPr>
            <a:spLocks noGrp="1"/>
          </p:cNvSpPr>
          <p:nvPr>
            <p:ph type="title"/>
          </p:nvPr>
        </p:nvSpPr>
        <p:spPr/>
        <p:txBody>
          <a:bodyPr>
            <a:normAutofit/>
          </a:bodyPr>
          <a:lstStyle/>
          <a:p>
            <a:r>
              <a:rPr lang="en-US" sz="3600" dirty="0" smtClean="0">
                <a:solidFill>
                  <a:srgbClr val="000090"/>
                </a:solidFill>
              </a:rPr>
              <a:t>Support Vector Machines</a:t>
            </a:r>
            <a:endParaRPr lang="en-US" sz="3600" dirty="0">
              <a:solidFill>
                <a:srgbClr val="000090"/>
              </a:solidFill>
            </a:endParaRPr>
          </a:p>
        </p:txBody>
      </p:sp>
    </p:spTree>
    <p:extLst>
      <p:ext uri="{BB962C8B-B14F-4D97-AF65-F5344CB8AC3E}">
        <p14:creationId xmlns:p14="http://schemas.microsoft.com/office/powerpoint/2010/main" val="33627910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3546"/>
            <a:ext cx="8229600" cy="5672617"/>
          </a:xfrm>
        </p:spPr>
        <p:txBody>
          <a:bodyPr/>
          <a:lstStyle/>
          <a:p>
            <a:r>
              <a:rPr lang="en-US" dirty="0" smtClean="0"/>
              <a:t>Example: Leukemia patient classification </a:t>
            </a:r>
            <a:endParaRPr lang="en-US" dirty="0"/>
          </a:p>
        </p:txBody>
      </p:sp>
      <p:pic>
        <p:nvPicPr>
          <p:cNvPr id="5" name="Picture 4" descr="Screen Shot 2013-10-21 at 4.31.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0056" y="1255924"/>
            <a:ext cx="4279900" cy="3505200"/>
          </a:xfrm>
          <a:prstGeom prst="rect">
            <a:avLst/>
          </a:prstGeom>
        </p:spPr>
      </p:pic>
      <p:pic>
        <p:nvPicPr>
          <p:cNvPr id="6" name="Picture 5" descr="Screen Shot 2013-10-21 at 4.31.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7406" y="5003816"/>
            <a:ext cx="3505200" cy="393700"/>
          </a:xfrm>
          <a:prstGeom prst="rect">
            <a:avLst/>
          </a:prstGeom>
        </p:spPr>
      </p:pic>
      <p:sp>
        <p:nvSpPr>
          <p:cNvPr id="7" name="TextBox 6"/>
          <p:cNvSpPr txBox="1"/>
          <p:nvPr/>
        </p:nvSpPr>
        <p:spPr>
          <a:xfrm>
            <a:off x="939133" y="5397516"/>
            <a:ext cx="3416545" cy="646331"/>
          </a:xfrm>
          <a:prstGeom prst="rect">
            <a:avLst/>
          </a:prstGeom>
          <a:noFill/>
        </p:spPr>
        <p:txBody>
          <a:bodyPr wrap="none" rtlCol="0">
            <a:spAutoFit/>
          </a:bodyPr>
          <a:lstStyle/>
          <a:p>
            <a:r>
              <a:rPr lang="en-US" dirty="0" smtClean="0"/>
              <a:t>ALL: acute lymphoblastic leukemia</a:t>
            </a:r>
          </a:p>
          <a:p>
            <a:r>
              <a:rPr lang="en-US" dirty="0" smtClean="0"/>
              <a:t>AML: acute myeloid leukemia</a:t>
            </a:r>
            <a:endParaRPr lang="en-US" dirty="0"/>
          </a:p>
        </p:txBody>
      </p:sp>
      <p:sp>
        <p:nvSpPr>
          <p:cNvPr id="8" name="TextBox 7"/>
          <p:cNvSpPr txBox="1"/>
          <p:nvPr/>
        </p:nvSpPr>
        <p:spPr>
          <a:xfrm>
            <a:off x="939133" y="6467931"/>
            <a:ext cx="5770204" cy="297517"/>
          </a:xfrm>
          <a:prstGeom prst="rect">
            <a:avLst/>
          </a:prstGeom>
          <a:noFill/>
        </p:spPr>
        <p:txBody>
          <a:bodyPr wrap="none" rtlCol="0">
            <a:spAutoFit/>
          </a:bodyPr>
          <a:lstStyle/>
          <a:p>
            <a:r>
              <a:rPr lang="en-US" sz="2000" baseline="30000" dirty="0"/>
              <a:t> William S Nobel</a:t>
            </a:r>
            <a:r>
              <a:rPr lang="en-US" sz="2000" baseline="30000" dirty="0" smtClean="0"/>
              <a:t>. What </a:t>
            </a:r>
            <a:r>
              <a:rPr lang="en-US" sz="2000" baseline="30000" dirty="0"/>
              <a:t>is a support vector machine</a:t>
            </a:r>
            <a:r>
              <a:rPr lang="en-US" sz="2000" baseline="30000" dirty="0" smtClean="0"/>
              <a:t>? Nature Biotechnology. 2006</a:t>
            </a:r>
            <a:endParaRPr lang="en-US" sz="2000" dirty="0"/>
          </a:p>
        </p:txBody>
      </p:sp>
    </p:spTree>
    <p:extLst>
      <p:ext uri="{BB962C8B-B14F-4D97-AF65-F5344CB8AC3E}">
        <p14:creationId xmlns:p14="http://schemas.microsoft.com/office/powerpoint/2010/main" val="219310755"/>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95904"/>
            <a:ext cx="8229600" cy="824760"/>
          </a:xfrm>
        </p:spPr>
        <p:txBody>
          <a:bodyPr>
            <a:normAutofit/>
          </a:bodyPr>
          <a:lstStyle/>
          <a:p>
            <a:r>
              <a:rPr lang="en-US" sz="2400" dirty="0" smtClean="0"/>
              <a:t>A simple line suffices to separate the expression profiles of ALL and AML</a:t>
            </a:r>
            <a:endParaRPr lang="en-US" sz="2400" dirty="0"/>
          </a:p>
        </p:txBody>
      </p:sp>
      <p:pic>
        <p:nvPicPr>
          <p:cNvPr id="4" name="Picture 3" descr="Screen Shot 2013-10-21 at 4.45.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839" y="815362"/>
            <a:ext cx="5076128" cy="4265149"/>
          </a:xfrm>
          <a:prstGeom prst="rect">
            <a:avLst/>
          </a:prstGeom>
        </p:spPr>
      </p:pic>
      <p:sp>
        <p:nvSpPr>
          <p:cNvPr id="5" name="TextBox 4"/>
          <p:cNvSpPr txBox="1"/>
          <p:nvPr/>
        </p:nvSpPr>
        <p:spPr>
          <a:xfrm>
            <a:off x="939133" y="6467931"/>
            <a:ext cx="5770204" cy="297517"/>
          </a:xfrm>
          <a:prstGeom prst="rect">
            <a:avLst/>
          </a:prstGeom>
          <a:noFill/>
        </p:spPr>
        <p:txBody>
          <a:bodyPr wrap="none" rtlCol="0">
            <a:spAutoFit/>
          </a:bodyPr>
          <a:lstStyle/>
          <a:p>
            <a:r>
              <a:rPr lang="en-US" sz="2000" baseline="30000" dirty="0"/>
              <a:t> William S Nobel</a:t>
            </a:r>
            <a:r>
              <a:rPr lang="en-US" sz="2000" baseline="30000" dirty="0" smtClean="0"/>
              <a:t>. What </a:t>
            </a:r>
            <a:r>
              <a:rPr lang="en-US" sz="2000" baseline="30000" dirty="0"/>
              <a:t>is a support vector machine</a:t>
            </a:r>
            <a:r>
              <a:rPr lang="en-US" sz="2000" baseline="30000" dirty="0" smtClean="0"/>
              <a:t>? Nature Biotechnology. 2006</a:t>
            </a:r>
            <a:endParaRPr lang="en-US" sz="2000" dirty="0"/>
          </a:p>
        </p:txBody>
      </p:sp>
    </p:spTree>
    <p:extLst>
      <p:ext uri="{BB962C8B-B14F-4D97-AF65-F5344CB8AC3E}">
        <p14:creationId xmlns:p14="http://schemas.microsoft.com/office/powerpoint/2010/main" val="3021170865"/>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70431"/>
            <a:ext cx="8229600" cy="1297740"/>
          </a:xfrm>
        </p:spPr>
        <p:txBody>
          <a:bodyPr>
            <a:normAutofit/>
          </a:bodyPr>
          <a:lstStyle/>
          <a:p>
            <a:r>
              <a:rPr lang="en-US" sz="2000" dirty="0" smtClean="0"/>
              <a:t>In the case of more than two genes, a line generalizes to a plane or “</a:t>
            </a:r>
            <a:r>
              <a:rPr lang="en-US" sz="2000" dirty="0" err="1" smtClean="0"/>
              <a:t>hyperplane</a:t>
            </a:r>
            <a:r>
              <a:rPr lang="en-US" sz="2000" dirty="0" smtClean="0"/>
              <a:t>”. </a:t>
            </a:r>
          </a:p>
          <a:p>
            <a:r>
              <a:rPr lang="en-US" sz="2000" dirty="0" smtClean="0"/>
              <a:t> For generality, we refer to them all as “</a:t>
            </a:r>
            <a:r>
              <a:rPr lang="en-US" sz="2000" dirty="0" err="1" smtClean="0"/>
              <a:t>hyperplane</a:t>
            </a:r>
            <a:r>
              <a:rPr lang="en-US" sz="2000" dirty="0" smtClean="0"/>
              <a:t>” </a:t>
            </a:r>
            <a:endParaRPr lang="en-US" sz="2000" dirty="0"/>
          </a:p>
        </p:txBody>
      </p:sp>
      <p:pic>
        <p:nvPicPr>
          <p:cNvPr id="4" name="Picture 3" descr="Screen Shot 2013-10-21 at 5.03.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3000" y="419097"/>
            <a:ext cx="6417190" cy="4951334"/>
          </a:xfrm>
          <a:prstGeom prst="rect">
            <a:avLst/>
          </a:prstGeom>
        </p:spPr>
      </p:pic>
      <p:sp>
        <p:nvSpPr>
          <p:cNvPr id="5" name="TextBox 4"/>
          <p:cNvSpPr txBox="1"/>
          <p:nvPr/>
        </p:nvSpPr>
        <p:spPr>
          <a:xfrm>
            <a:off x="939133" y="6467931"/>
            <a:ext cx="5770204" cy="297517"/>
          </a:xfrm>
          <a:prstGeom prst="rect">
            <a:avLst/>
          </a:prstGeom>
          <a:noFill/>
        </p:spPr>
        <p:txBody>
          <a:bodyPr wrap="none" rtlCol="0">
            <a:spAutoFit/>
          </a:bodyPr>
          <a:lstStyle/>
          <a:p>
            <a:r>
              <a:rPr lang="en-US" sz="2000" baseline="30000" dirty="0"/>
              <a:t> William S Nobel</a:t>
            </a:r>
            <a:r>
              <a:rPr lang="en-US" sz="2000" baseline="30000" dirty="0" smtClean="0"/>
              <a:t>. What </a:t>
            </a:r>
            <a:r>
              <a:rPr lang="en-US" sz="2000" baseline="30000" dirty="0"/>
              <a:t>is a support vector machine</a:t>
            </a:r>
            <a:r>
              <a:rPr lang="en-US" sz="2000" baseline="30000" dirty="0" smtClean="0"/>
              <a:t>? Nature Biotechnology. 2006</a:t>
            </a:r>
            <a:endParaRPr lang="en-US" sz="2000" dirty="0"/>
          </a:p>
        </p:txBody>
      </p:sp>
    </p:spTree>
    <p:extLst>
      <p:ext uri="{BB962C8B-B14F-4D97-AF65-F5344CB8AC3E}">
        <p14:creationId xmlns:p14="http://schemas.microsoft.com/office/powerpoint/2010/main" val="36950297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3195</TotalTime>
  <Words>6999</Words>
  <Application>Microsoft Macintosh PowerPoint</Application>
  <PresentationFormat>On-screen Show (4:3)</PresentationFormat>
  <Paragraphs>860</Paragraphs>
  <Slides>117</Slides>
  <Notes>63</Notes>
  <HiddenSlides>0</HiddenSlides>
  <MMClips>0</MMClips>
  <ScaleCrop>false</ScaleCrop>
  <HeadingPairs>
    <vt:vector size="8" baseType="variant">
      <vt:variant>
        <vt:lpstr>Theme</vt:lpstr>
      </vt:variant>
      <vt:variant>
        <vt:i4>1</vt:i4>
      </vt:variant>
      <vt:variant>
        <vt:lpstr>Links</vt:lpstr>
      </vt:variant>
      <vt:variant>
        <vt:i4>1</vt:i4>
      </vt:variant>
      <vt:variant>
        <vt:lpstr>Embedded OLE Servers</vt:lpstr>
      </vt:variant>
      <vt:variant>
        <vt:i4>3</vt:i4>
      </vt:variant>
      <vt:variant>
        <vt:lpstr>Slide Titles</vt:lpstr>
      </vt:variant>
      <vt:variant>
        <vt:i4>117</vt:i4>
      </vt:variant>
    </vt:vector>
  </HeadingPairs>
  <TitlesOfParts>
    <vt:vector size="122" baseType="lpstr">
      <vt:lpstr>Office Theme</vt:lpstr>
      <vt:lpstr>???</vt:lpstr>
      <vt:lpstr>Image</vt:lpstr>
      <vt:lpstr>Chart</vt:lpstr>
      <vt:lpstr>Equation</vt:lpstr>
      <vt:lpstr>BIOINFORMATICS Unsupervised Datamining</vt:lpstr>
      <vt:lpstr>Datamining</vt:lpstr>
      <vt:lpstr>Spectral Methods Outline &amp; Papers</vt:lpstr>
      <vt:lpstr>Unsupervised Mining</vt:lpstr>
      <vt:lpstr>Structure of Genomic Features Matrix</vt:lpstr>
      <vt:lpstr>Non-random distribution of TREs</vt:lpstr>
      <vt:lpstr>Aggregation &amp; Saturation</vt:lpstr>
      <vt:lpstr>Unsupervised Mining</vt:lpstr>
      <vt:lpstr>Correlating Rows &amp; Columns</vt:lpstr>
      <vt:lpstr>“cluster” predictors</vt:lpstr>
      <vt:lpstr>Use clusters to predict Response</vt:lpstr>
      <vt:lpstr>Agglomerative Clustering</vt:lpstr>
      <vt:lpstr>K-means</vt:lpstr>
      <vt:lpstr>Using Genes to Cluster Cancer Samples</vt:lpstr>
      <vt:lpstr>Clustering the  yeast cell cycle to uncover interacting proteins</vt:lpstr>
      <vt:lpstr>Clustering the  yeast cell cycle to uncover interacting proteins</vt:lpstr>
      <vt:lpstr>Clustering the  yeast cell cycle to uncover interacting proteins</vt:lpstr>
      <vt:lpstr>Clustering the  yeast cell cycle to uncover interacting proteins</vt:lpstr>
      <vt:lpstr>Global Network of Relationships</vt:lpstr>
      <vt:lpstr>Network = Adjacency Matrix</vt:lpstr>
      <vt:lpstr>Unsupervised Mining</vt:lpstr>
      <vt:lpstr>What is PCA?</vt:lpstr>
      <vt:lpstr>PCA Matrix</vt:lpstr>
      <vt:lpstr>Interpretation: Eigenvalues &amp; Eigenvectors</vt:lpstr>
      <vt:lpstr>Dimension Reduction</vt:lpstr>
      <vt:lpstr>PCA terminology</vt:lpstr>
      <vt:lpstr>Potential problems of PCA</vt:lpstr>
      <vt:lpstr>Unsupervised Mining</vt:lpstr>
      <vt:lpstr>SVD for microarray data (Alter et al, PNAS 2000)</vt:lpstr>
      <vt:lpstr>A = USVT</vt:lpstr>
      <vt:lpstr>A = USVT</vt:lpstr>
      <vt:lpstr>A = USVT</vt:lpstr>
      <vt:lpstr>A = USVT</vt:lpstr>
      <vt:lpstr>AV = US</vt:lpstr>
      <vt:lpstr>SVD of A (m by n): recap</vt:lpstr>
      <vt:lpstr>SVD as sum of rank-1 matrices</vt:lpstr>
      <vt:lpstr>Examples of (almost) rank-1 matrices</vt:lpstr>
      <vt:lpstr>Geometry of SVD in row space</vt:lpstr>
      <vt:lpstr>Geometry of SVD in row space</vt:lpstr>
      <vt:lpstr>Geometry of SVD in row space</vt:lpstr>
      <vt:lpstr>What about geometry of SVD in column space?</vt:lpstr>
      <vt:lpstr>Geometry of SVD in row and column spaces</vt:lpstr>
      <vt:lpstr>Additional Points</vt:lpstr>
      <vt:lpstr>Conclusion</vt:lpstr>
      <vt:lpstr>Unsupervised Mining</vt:lpstr>
      <vt:lpstr>SVD for microarray data (Alter et al, PNAS 2000)</vt:lpstr>
      <vt:lpstr>Notation</vt:lpstr>
      <vt:lpstr>Close up on Eigengenes</vt:lpstr>
      <vt:lpstr>PowerPoint Presentation</vt:lpstr>
      <vt:lpstr>PowerPoint Presentation</vt:lpstr>
      <vt:lpstr>Plotting Experiments in Low Dimension Subspace</vt:lpstr>
      <vt:lpstr>Unsupervised Mining</vt:lpstr>
      <vt:lpstr>PowerPoint Presentation</vt:lpstr>
      <vt:lpstr>Central concept in network methodology: </vt:lpstr>
      <vt:lpstr>Module Detection</vt:lpstr>
      <vt:lpstr>Topological overlap measure,  TOM</vt:lpstr>
      <vt:lpstr>Example of module detection via  hierarchical clustering</vt:lpstr>
      <vt:lpstr>Module eigengenes</vt:lpstr>
      <vt:lpstr>Example</vt:lpstr>
      <vt:lpstr>Module eigengenes are very useful!</vt:lpstr>
      <vt:lpstr>Human and chimpanzee brain expression data</vt:lpstr>
      <vt:lpstr>For more information</vt:lpstr>
      <vt:lpstr>A short methodological summary of the publications.</vt:lpstr>
      <vt:lpstr>Unsupervised Mining</vt:lpstr>
      <vt:lpstr>Biplot</vt:lpstr>
      <vt:lpstr>Introduction</vt:lpstr>
      <vt:lpstr>PCA </vt:lpstr>
      <vt:lpstr>Biplot to Show Overall Relationship of TFs &amp; Sites  </vt:lpstr>
      <vt:lpstr>Biplot Ex</vt:lpstr>
      <vt:lpstr>Biplot Ex #2</vt:lpstr>
      <vt:lpstr>Biplot Ex #3</vt:lpstr>
      <vt:lpstr>Results of Biplot</vt:lpstr>
      <vt:lpstr>Results of Biplot</vt:lpstr>
      <vt:lpstr>Unsupervised Mining</vt:lpstr>
      <vt:lpstr>PowerPoint Presentation</vt:lpstr>
      <vt:lpstr>PowerPoint Presentation</vt:lpstr>
      <vt:lpstr>Mapping Raw Metagenomic Reads to a Matrix of  Familes or Pathways for each Site</vt:lpstr>
      <vt:lpstr>Expressing data as matrices indexed by site, env. var., and pathway usage </vt:lpstr>
      <vt:lpstr>Simple Relationships: Pairwise Correlations</vt:lpstr>
      <vt:lpstr>Canonical Correlation Analysis:  Simultaneous weighting</vt:lpstr>
      <vt:lpstr>Canonical Correlation Analysis:  Simultaneous weighting</vt:lpstr>
      <vt:lpstr>CCA: Finding Variables  with Large Projections in "Correlation Circle"</vt:lpstr>
      <vt:lpstr>CCA results</vt:lpstr>
      <vt:lpstr>Circuit Map</vt:lpstr>
      <vt:lpstr>Conclusion #1: energy conversion strategy, temp and depth </vt:lpstr>
      <vt:lpstr>Supervised Learning</vt:lpstr>
      <vt:lpstr>Supervised Learning</vt:lpstr>
      <vt:lpstr>The World of Supervised (and Unsupervised) Learning</vt:lpstr>
      <vt:lpstr>Decision Trees</vt:lpstr>
      <vt:lpstr>What makes a good rule?</vt:lpstr>
      <vt:lpstr>Quantifying the value of rules</vt:lpstr>
      <vt:lpstr>Algorithm</vt:lpstr>
      <vt:lpstr>Application to protein-protein interactions</vt:lpstr>
      <vt:lpstr>Decision Tree for Protein-Protein Interaction Prediction</vt:lpstr>
      <vt:lpstr>Extensions of Decision Trees</vt:lpstr>
      <vt:lpstr>Support Vector Machines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Yale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Supervised Data Mining</dc:title>
  <dc:creator>Michael Rutenberg Schoenberg</dc:creator>
  <cp:lastModifiedBy>Michael Rutenberg Schoenberg</cp:lastModifiedBy>
  <cp:revision>52</cp:revision>
  <dcterms:created xsi:type="dcterms:W3CDTF">2013-10-08T13:18:50Z</dcterms:created>
  <dcterms:modified xsi:type="dcterms:W3CDTF">2013-12-18T01:55:59Z</dcterms:modified>
</cp:coreProperties>
</file>