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31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6" r:id="rId15"/>
    <p:sldId id="327" r:id="rId16"/>
    <p:sldId id="269" r:id="rId17"/>
    <p:sldId id="322" r:id="rId18"/>
    <p:sldId id="323" r:id="rId19"/>
    <p:sldId id="270" r:id="rId20"/>
    <p:sldId id="271" r:id="rId21"/>
    <p:sldId id="324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14" r:id="rId32"/>
    <p:sldId id="281" r:id="rId33"/>
    <p:sldId id="328" r:id="rId34"/>
    <p:sldId id="332" r:id="rId35"/>
    <p:sldId id="331" r:id="rId36"/>
    <p:sldId id="282" r:id="rId37"/>
    <p:sldId id="283" r:id="rId38"/>
    <p:sldId id="284" r:id="rId39"/>
    <p:sldId id="285" r:id="rId40"/>
    <p:sldId id="325" r:id="rId41"/>
    <p:sldId id="330" r:id="rId42"/>
    <p:sldId id="329" r:id="rId43"/>
    <p:sldId id="286" r:id="rId44"/>
    <p:sldId id="287" r:id="rId45"/>
    <p:sldId id="288" r:id="rId46"/>
    <p:sldId id="319" r:id="rId47"/>
    <p:sldId id="320" r:id="rId48"/>
    <p:sldId id="318" r:id="rId49"/>
    <p:sldId id="315" r:id="rId50"/>
    <p:sldId id="316" r:id="rId51"/>
    <p:sldId id="317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2" r:id="rId74"/>
    <p:sldId id="310" r:id="rId75"/>
    <p:sldId id="311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CFA4-B521-9443-AD20-7F7A9E09B7D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1000-A4C0-6346-B5D1-BFDD8B615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better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6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quality</a:t>
            </a:r>
            <a:r>
              <a:rPr lang="en-US" baseline="0" dirty="0" smtClean="0"/>
              <a:t>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expand this into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7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Bonferroni</a:t>
            </a:r>
            <a:r>
              <a:rPr lang="en-US" dirty="0" smtClean="0"/>
              <a:t> – family wise error rare</a:t>
            </a:r>
          </a:p>
          <a:p>
            <a:r>
              <a:rPr lang="en-US" dirty="0" err="1" smtClean="0"/>
              <a:t>Benjamini</a:t>
            </a:r>
            <a:r>
              <a:rPr lang="en-US" dirty="0" smtClean="0"/>
              <a:t> Hochberg</a:t>
            </a:r>
            <a:r>
              <a:rPr lang="en-US" baseline="0" dirty="0" smtClean="0"/>
              <a:t> – False discovery rate</a:t>
            </a:r>
          </a:p>
          <a:p>
            <a:r>
              <a:rPr lang="en-US" baseline="0" dirty="0" smtClean="0"/>
              <a:t>Maybe add </a:t>
            </a:r>
            <a:r>
              <a:rPr lang="en-US" baseline="0" dirty="0" err="1" smtClean="0"/>
              <a:t>familywise</a:t>
            </a:r>
            <a:r>
              <a:rPr lang="en-US" baseline="0" dirty="0" smtClean="0"/>
              <a:t> error rate</a:t>
            </a:r>
          </a:p>
          <a:p>
            <a:r>
              <a:rPr lang="en-US" baseline="0" dirty="0" smtClean="0"/>
              <a:t>Add broad peak calling, TAR calling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9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more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there</a:t>
            </a:r>
            <a:r>
              <a:rPr lang="en-US" baseline="0" dirty="0" smtClean="0"/>
              <a:t> are many different methods being used for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Analogous to broad</a:t>
            </a:r>
            <a:r>
              <a:rPr lang="en-US" baseline="0" dirty="0" smtClean="0"/>
              <a:t> peak calling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34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Analogous to broad</a:t>
            </a:r>
            <a:r>
              <a:rPr lang="en-US" baseline="0" dirty="0" smtClean="0"/>
              <a:t> peak calling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34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 read </a:t>
            </a:r>
            <a:r>
              <a:rPr lang="en-US" b="1" dirty="0" smtClean="0"/>
              <a:t>expected</a:t>
            </a:r>
            <a:r>
              <a:rPr lang="en-US" dirty="0" smtClean="0"/>
              <a:t> to map, based on the .</a:t>
            </a:r>
          </a:p>
          <a:p>
            <a:endParaRPr lang="en-US" dirty="0" smtClean="0"/>
          </a:p>
          <a:p>
            <a:r>
              <a:rPr lang="en-US" dirty="0" smtClean="0"/>
              <a:t>Find isoform abundance that </a:t>
            </a:r>
            <a:r>
              <a:rPr lang="en-US" b="1" dirty="0" smtClean="0"/>
              <a:t>maximizes </a:t>
            </a:r>
            <a:r>
              <a:rPr lang="en-US" b="0" dirty="0" smtClean="0"/>
              <a:t>the probability of observing the 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memory intensive that you have to use regions</a:t>
            </a:r>
            <a:r>
              <a:rPr lang="en-US" baseline="0" dirty="0" smtClean="0"/>
              <a:t> of the genome as queries and index strings in groups of 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0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min-run max-gap, TAR calling, similar to peak calling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8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different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Cheng </a:t>
            </a:r>
            <a:r>
              <a:rPr lang="en-US" i="1" dirty="0" smtClean="0"/>
              <a:t>et al</a:t>
            </a:r>
            <a:r>
              <a:rPr lang="en-US" i="0" dirty="0" smtClean="0"/>
              <a:t>. </a:t>
            </a:r>
            <a:r>
              <a:rPr lang="en-US" i="1" dirty="0" smtClean="0"/>
              <a:t>Genome</a:t>
            </a:r>
            <a:r>
              <a:rPr lang="en-US" i="1" baseline="0" dirty="0" smtClean="0"/>
              <a:t> Research </a:t>
            </a:r>
            <a:r>
              <a:rPr lang="en-US" i="0" baseline="0" dirty="0" smtClean="0"/>
              <a:t>2013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23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there</a:t>
            </a:r>
            <a:r>
              <a:rPr lang="en-US" baseline="0" dirty="0" smtClean="0"/>
              <a:t> are many different methods being used for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there</a:t>
            </a:r>
            <a:r>
              <a:rPr lang="en-US" baseline="0" dirty="0" smtClean="0"/>
              <a:t> are many different methods being used for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there</a:t>
            </a:r>
            <a:r>
              <a:rPr lang="en-US" baseline="0" dirty="0" smtClean="0"/>
              <a:t> are many different methods being used for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be nice to have a histogram</a:t>
            </a:r>
            <a:r>
              <a:rPr lang="en-US" baseline="0" dirty="0" smtClean="0"/>
              <a:t> of the reads/bin for a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set, compared to the Poisson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be nice to have a histogram</a:t>
            </a:r>
            <a:r>
              <a:rPr lang="en-US" baseline="0" dirty="0" smtClean="0"/>
              <a:t> of the reads/bin for a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set, compared to the Poisson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 marks, TAR calling, 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023D-1402-7E4B-835E-3E7EDC68990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image" Target="../media/image10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emf"/><Relationship Id="rId7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liorpachter.wordpress.com/seq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plosone.org/article/info:doi/10.1371/journal.pone.0011471" TargetMode="Externa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markgerstein/status/3966580321697423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SIGNAL PROCESSING FOR</a:t>
            </a:r>
            <a:br>
              <a:rPr lang="en-US" b="1" dirty="0" smtClean="0"/>
            </a:br>
            <a:r>
              <a:rPr lang="en-US" b="1" dirty="0" smtClean="0"/>
              <a:t>NEXT-GEN SEQUENCING DATA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838" y="4946302"/>
            <a:ext cx="1559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1F497D"/>
                </a:solidFill>
              </a:rPr>
              <a:t>RNA-</a:t>
            </a:r>
            <a:r>
              <a:rPr lang="en-US" sz="3000" b="1" dirty="0" err="1" smtClean="0">
                <a:solidFill>
                  <a:srgbClr val="1F497D"/>
                </a:solidFill>
              </a:rPr>
              <a:t>seq</a:t>
            </a:r>
            <a:endParaRPr lang="en-US" sz="3000" b="1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3997" y="1316347"/>
            <a:ext cx="1609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CHIP-</a:t>
            </a:r>
            <a:r>
              <a:rPr lang="en-US" sz="3000" b="1" dirty="0" err="1" smtClean="0">
                <a:solidFill>
                  <a:schemeClr val="tx2"/>
                </a:solidFill>
              </a:rPr>
              <a:t>seq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279" y="829651"/>
            <a:ext cx="170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DNAse</a:t>
            </a:r>
            <a:r>
              <a:rPr lang="en-US" sz="2400" dirty="0" smtClean="0">
                <a:solidFill>
                  <a:srgbClr val="1F497D"/>
                </a:solidFill>
              </a:rPr>
              <a:t> I-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378" y="6159219"/>
            <a:ext cx="142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FAIRE-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074" y="503894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7653" y="634906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778" y="4111777"/>
            <a:ext cx="141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9646" y="5099103"/>
            <a:ext cx="13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sites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7317" y="5119259"/>
            <a:ext cx="176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RIP/CLIP-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FINDing</a:t>
            </a:r>
            <a:r>
              <a:rPr lang="en-US" dirty="0" smtClean="0"/>
              <a:t> enriched regions: CHIP-</a:t>
            </a:r>
            <a:r>
              <a:rPr lang="en-US" dirty="0" err="1" smtClean="0"/>
              <a:t>seq</a:t>
            </a:r>
            <a:r>
              <a:rPr lang="en-US" dirty="0" smtClean="0"/>
              <a:t> data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6" y="255495"/>
            <a:ext cx="9414949" cy="2742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2536" y="477211"/>
            <a:ext cx="204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transcription </a:t>
            </a:r>
            <a:r>
              <a:rPr lang="en-US" b="1" dirty="0" smtClean="0">
                <a:solidFill>
                  <a:srgbClr val="008000"/>
                </a:solidFill>
              </a:rPr>
              <a:t>factor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60308" y="948058"/>
            <a:ext cx="544254" cy="96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11033" y="1008526"/>
            <a:ext cx="665204" cy="966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2851" y="623820"/>
            <a:ext cx="216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histone modification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3" y="2917487"/>
            <a:ext cx="7061672" cy="15090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2579" y="6590535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10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16" y="886855"/>
            <a:ext cx="9414949" cy="2742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91621"/>
            <a:ext cx="9144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3000" dirty="0" smtClean="0"/>
              <a:t>Determine locations of </a:t>
            </a:r>
            <a:r>
              <a:rPr lang="en-US" sz="3000" b="1" dirty="0">
                <a:solidFill>
                  <a:srgbClr val="008000"/>
                </a:solidFill>
              </a:rPr>
              <a:t>transcription </a:t>
            </a:r>
            <a:r>
              <a:rPr lang="en-US" sz="3000" b="1" dirty="0" smtClean="0">
                <a:solidFill>
                  <a:srgbClr val="008000"/>
                </a:solidFill>
              </a:rPr>
              <a:t>factors </a:t>
            </a:r>
            <a:r>
              <a:rPr lang="en-US" sz="3000" dirty="0"/>
              <a:t>and </a:t>
            </a:r>
            <a:r>
              <a:rPr lang="en-US" sz="3000" b="1" dirty="0" smtClean="0">
                <a:solidFill>
                  <a:srgbClr val="008000"/>
                </a:solidFill>
              </a:rPr>
              <a:t>histone modifications</a:t>
            </a:r>
            <a:r>
              <a:rPr lang="en-US" sz="3000" dirty="0" smtClean="0"/>
              <a:t>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3000" dirty="0" smtClean="0"/>
              <a:t>The binding of these factors is what regulates whether genes get transcribed.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40194" y="3184611"/>
            <a:ext cx="0" cy="1019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874660" y="3003209"/>
            <a:ext cx="201575" cy="1511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52737" y="6530067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022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0" y="3450167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4574" y="3450167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900" y="5109321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82" y="1479299"/>
            <a:ext cx="5651501" cy="1646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363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DNA bound by histones and transcription factors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77833" y="2935103"/>
            <a:ext cx="0" cy="578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86" y="3746502"/>
            <a:ext cx="3341493" cy="1253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" y="3450167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Target protein of interest with Antibody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39733" y="4739422"/>
            <a:ext cx="0" cy="578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89" y="5549061"/>
            <a:ext cx="3194989" cy="1158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1970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Sequence DNA bound by protein of interest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587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6458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Basic interpretation:</a:t>
            </a:r>
            <a:r>
              <a:rPr lang="en-US" sz="2800" dirty="0" smtClean="0"/>
              <a:t> Signal map to represents binding profile of protein to DNA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do we identify binding sites from CHIP-</a:t>
            </a:r>
            <a:r>
              <a:rPr lang="en-US" sz="2800" dirty="0" err="1" smtClean="0">
                <a:solidFill>
                  <a:srgbClr val="FF0000"/>
                </a:solidFill>
              </a:rPr>
              <a:t>seq</a:t>
            </a:r>
            <a:r>
              <a:rPr lang="en-US" sz="2800" dirty="0" smtClean="0">
                <a:solidFill>
                  <a:srgbClr val="FF0000"/>
                </a:solidFill>
              </a:rPr>
              <a:t> signal “peaks”?</a:t>
            </a:r>
          </a:p>
          <a:p>
            <a:pPr algn="ctr"/>
            <a:endParaRPr lang="en-US" sz="28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7723" y="3607876"/>
            <a:ext cx="72567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87723" y="2056041"/>
            <a:ext cx="0" cy="155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5480" y="3691599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Chromosomal region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88390" y="2660551"/>
            <a:ext cx="20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sequence reads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61" y="2056041"/>
            <a:ext cx="7061672" cy="1509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90535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208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0" y="3368951"/>
            <a:ext cx="3707964" cy="1488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0425" y="6590535"/>
            <a:ext cx="443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r>
              <a:rPr lang="en-US" sz="1400" dirty="0" smtClean="0"/>
              <a:t>, Khalil </a:t>
            </a:r>
            <a:r>
              <a:rPr lang="en-US" sz="1400" i="1" dirty="0" smtClean="0"/>
              <a:t>et al</a:t>
            </a:r>
            <a:r>
              <a:rPr lang="en-US" sz="1400" dirty="0"/>
              <a:t> </a:t>
            </a:r>
            <a:r>
              <a:rPr lang="en-US" sz="1400" dirty="0" smtClean="0"/>
              <a:t>2009 </a:t>
            </a:r>
            <a:r>
              <a:rPr lang="en-US" sz="1400" i="1" dirty="0" smtClean="0"/>
              <a:t>PNAS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37" y="3119083"/>
            <a:ext cx="5009263" cy="2145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2800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Peaks can be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432579" y="2696947"/>
            <a:ext cx="1117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Broad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325270" y="2695144"/>
            <a:ext cx="1363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Narrow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700" y="5143667"/>
            <a:ext cx="414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Sequence-specific transcription factors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49954" y="5264731"/>
            <a:ext cx="2587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Some histone modifications</a:t>
            </a:r>
            <a:endParaRPr lang="en-US" sz="3000" dirty="0"/>
          </a:p>
        </p:txBody>
      </p: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2006989" y="2181999"/>
            <a:ext cx="1977636" cy="513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5270500" y="2181999"/>
            <a:ext cx="1720755" cy="514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2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0" y="3368951"/>
            <a:ext cx="3707964" cy="1488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0425" y="6590535"/>
            <a:ext cx="443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r>
              <a:rPr lang="en-US" sz="1400" dirty="0" smtClean="0"/>
              <a:t>, Khalil </a:t>
            </a:r>
            <a:r>
              <a:rPr lang="en-US" sz="1400" i="1" dirty="0" smtClean="0"/>
              <a:t>et al</a:t>
            </a:r>
            <a:r>
              <a:rPr lang="en-US" sz="1400" dirty="0"/>
              <a:t> </a:t>
            </a:r>
            <a:r>
              <a:rPr lang="en-US" sz="1400" dirty="0" smtClean="0"/>
              <a:t>2009 </a:t>
            </a:r>
            <a:r>
              <a:rPr lang="en-US" sz="1400" i="1" dirty="0" smtClean="0"/>
              <a:t>PNAS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37" y="3119083"/>
            <a:ext cx="5009263" cy="2145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2800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Peaks can be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432579" y="2696947"/>
            <a:ext cx="1117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Broad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325270" y="2695144"/>
            <a:ext cx="1363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Narrow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700" y="5143667"/>
            <a:ext cx="414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Sequence-specific transcription factors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49954" y="5264731"/>
            <a:ext cx="2587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Some histone modifications</a:t>
            </a:r>
            <a:endParaRPr lang="en-US" sz="3000" dirty="0"/>
          </a:p>
        </p:txBody>
      </p: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2006989" y="2181999"/>
            <a:ext cx="1977636" cy="513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5270500" y="2181999"/>
            <a:ext cx="1720755" cy="514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9700" y="2696947"/>
            <a:ext cx="3995037" cy="358344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1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“Naïve” CHIP-</a:t>
            </a:r>
            <a:r>
              <a:rPr lang="en-US" dirty="0" err="1" smtClean="0"/>
              <a:t>seq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8676" cy="498643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Background assumption: all sequence reads map to random locations within the genome</a:t>
            </a:r>
          </a:p>
          <a:p>
            <a:endParaRPr lang="en-US" sz="2200" dirty="0" smtClean="0"/>
          </a:p>
          <a:p>
            <a:endParaRPr lang="en-US" sz="3100" dirty="0"/>
          </a:p>
          <a:p>
            <a:endParaRPr lang="en-US" sz="3100" dirty="0" smtClean="0"/>
          </a:p>
          <a:p>
            <a:r>
              <a:rPr lang="en-US" sz="2800" dirty="0" smtClean="0"/>
              <a:t>Given N </a:t>
            </a:r>
            <a:r>
              <a:rPr lang="en-US" sz="2800" dirty="0" smtClean="0">
                <a:solidFill>
                  <a:srgbClr val="0000FF"/>
                </a:solidFill>
              </a:rPr>
              <a:t>total reads</a:t>
            </a:r>
            <a:r>
              <a:rPr lang="en-US" sz="2800" dirty="0" smtClean="0"/>
              <a:t>, M </a:t>
            </a:r>
            <a:r>
              <a:rPr lang="en-US" sz="2800" dirty="0" smtClean="0">
                <a:solidFill>
                  <a:srgbClr val="FF0000"/>
                </a:solidFill>
              </a:rPr>
              <a:t>bins</a:t>
            </a:r>
            <a:r>
              <a:rPr lang="en-US" sz="2800" dirty="0" smtClean="0"/>
              <a:t>, what is the probability of observing K </a:t>
            </a:r>
            <a:r>
              <a:rPr lang="en-US" sz="2800" dirty="0" smtClean="0">
                <a:solidFill>
                  <a:srgbClr val="FF6600"/>
                </a:solidFill>
              </a:rPr>
              <a:t>reads mapping to a bin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Probability that a read maps to a specific bin: p = 1/</a:t>
            </a:r>
            <a:r>
              <a:rPr lang="en-US" sz="2800" dirty="0" smtClean="0">
                <a:solidFill>
                  <a:srgbClr val="0000FF"/>
                </a:solidFill>
              </a:rPr>
              <a:t>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Binomial distribution: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Each read is a trial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Reads mapped to bin are successes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802" y="-1738423"/>
            <a:ext cx="5293893" cy="1131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4902" y="6509911"/>
            <a:ext cx="54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Rozowsky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2009 </a:t>
            </a:r>
            <a:r>
              <a:rPr lang="en-US" sz="1400" i="1" dirty="0" smtClean="0"/>
              <a:t>Nature Biotech, </a:t>
            </a:r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760539" y="3566521"/>
            <a:ext cx="3330124" cy="169834"/>
            <a:chOff x="760539" y="3566521"/>
            <a:chExt cx="3330124" cy="169834"/>
          </a:xfrm>
        </p:grpSpPr>
        <p:sp>
          <p:nvSpPr>
            <p:cNvPr id="4" name="Rectangle 3"/>
            <p:cNvSpPr/>
            <p:nvPr/>
          </p:nvSpPr>
          <p:spPr>
            <a:xfrm>
              <a:off x="76053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8205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357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508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4660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7550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9701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1853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4005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6156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8308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459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2611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4763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6914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098047" y="356652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19563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41079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62595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84111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10349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31865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653381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74897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413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325313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46829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68345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989861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11377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432893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54409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875925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097441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36042" y="30939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88442" y="32463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40842" y="33987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987810" y="31798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140210" y="33322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2610" y="34846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125955" y="33242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78355" y="34766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77723" y="341023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06181" y="31718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58581" y="33242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057949" y="325783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10349" y="341023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763112" y="316040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15512" y="331280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067912" y="3465202"/>
            <a:ext cx="125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114880" y="3246346"/>
            <a:ext cx="125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267280" y="3398746"/>
            <a:ext cx="125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04793" y="34766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833251" y="32383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985651" y="33907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5019" y="33242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337419" y="34766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371335" y="31759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523735" y="33283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676135" y="34807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723103" y="32619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75503" y="34143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213016" y="349228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41474" y="32539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593874" y="34063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793242" y="333988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945642" y="349228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498405" y="324245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650805" y="339485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850173" y="33283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002573" y="34807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68544" y="33203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720944" y="34727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920312" y="34063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554214" y="3230347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706614" y="3382747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905982" y="331629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058382" y="346869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115313" y="3457203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416577" y="337885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568977" y="353125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768345" y="346479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245204" y="3298239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97604" y="3450639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596972" y="3384183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749372" y="3536583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527266" y="351709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828530" y="343874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167074" y="336757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366442" y="330111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518842" y="345351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735637" y="320717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888037" y="335957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087405" y="329311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239805" y="344551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296736" y="3434027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598000" y="335567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750400" y="350807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949768" y="3441619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6787833" y="2605595"/>
            <a:ext cx="18662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N</a:t>
            </a:r>
            <a:r>
              <a:rPr lang="en-US" sz="2500" dirty="0" smtClean="0">
                <a:solidFill>
                  <a:srgbClr val="0000FF"/>
                </a:solidFill>
              </a:rPr>
              <a:t> total reads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33837" y="2665416"/>
            <a:ext cx="10671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M</a:t>
            </a:r>
            <a:r>
              <a:rPr lang="en-US" sz="2500" dirty="0" smtClean="0">
                <a:solidFill>
                  <a:srgbClr val="FF0000"/>
                </a:solidFill>
              </a:rPr>
              <a:t> bins</a:t>
            </a:r>
            <a:endParaRPr lang="en-US" sz="2500" dirty="0">
              <a:solidFill>
                <a:srgbClr val="FF0000"/>
              </a:solidFill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4637071" y="3005336"/>
            <a:ext cx="3224091" cy="38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063277" y="3093946"/>
            <a:ext cx="3129575" cy="552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4267877" y="3005336"/>
            <a:ext cx="849145" cy="256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971402" y="31899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4206175" y="2590827"/>
            <a:ext cx="19398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K </a:t>
            </a:r>
            <a:r>
              <a:rPr lang="en-US" sz="2500" dirty="0" smtClean="0">
                <a:solidFill>
                  <a:srgbClr val="FF6600"/>
                </a:solidFill>
              </a:rPr>
              <a:t>reads in bin</a:t>
            </a:r>
            <a:endParaRPr lang="en-US" sz="2500" dirty="0">
              <a:solidFill>
                <a:srgbClr val="FF6600"/>
              </a:solidFill>
            </a:endParaRPr>
          </a:p>
        </p:txBody>
      </p:sp>
      <p:sp>
        <p:nvSpPr>
          <p:cNvPr id="150" name="Slide Number Placeholder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67164"/>
              </p:ext>
            </p:extLst>
          </p:nvPr>
        </p:nvGraphicFramePr>
        <p:xfrm>
          <a:off x="4311650" y="3327400"/>
          <a:ext cx="520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520700" imgH="203200" progId="Equation.3">
                  <p:embed/>
                </p:oleObj>
              </mc:Choice>
              <mc:Fallback>
                <p:oleObj name="Equation" r:id="rId5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1650" y="3327400"/>
                        <a:ext cx="520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2" name="Picture 151" descr="1d53e4a0d17e17adfeb7f53ecca9df5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406226"/>
            <a:ext cx="4610100" cy="64770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6787833" y="6118427"/>
            <a:ext cx="138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Fix equation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“Naïve” CHIP-</a:t>
            </a:r>
            <a:r>
              <a:rPr lang="en-US" dirty="0" err="1" smtClean="0"/>
              <a:t>seq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8676" cy="4986434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pPr marL="0" indent="0">
              <a:buNone/>
            </a:pPr>
            <a:endParaRPr lang="en-US" sz="3100" dirty="0" smtClean="0"/>
          </a:p>
          <a:p>
            <a:r>
              <a:rPr lang="en-US" sz="2800" dirty="0" smtClean="0"/>
              <a:t>Binomial distribution is computationally expensive to calculate for large N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Poisson distribution is equal to binomial distribution when probability of success (read mapping) is low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802" y="-1738423"/>
            <a:ext cx="5293893" cy="1131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4902" y="6509911"/>
            <a:ext cx="54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Rozowsky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2009 </a:t>
            </a:r>
            <a:r>
              <a:rPr lang="en-US" sz="1400" i="1" dirty="0" smtClean="0"/>
              <a:t>Nature Biotech, </a:t>
            </a:r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150" name="Slide Number Placeholder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6581" y="1320759"/>
            <a:ext cx="8622231" cy="1145528"/>
            <a:chOff x="533837" y="2590827"/>
            <a:chExt cx="8622231" cy="1145528"/>
          </a:xfrm>
        </p:grpSpPr>
        <p:sp>
          <p:nvSpPr>
            <p:cNvPr id="4" name="Rectangle 3"/>
            <p:cNvSpPr/>
            <p:nvPr/>
          </p:nvSpPr>
          <p:spPr>
            <a:xfrm>
              <a:off x="76053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8205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357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508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4660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7550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9701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1853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4005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6156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8308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459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2611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4763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6914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98047" y="3566521"/>
              <a:ext cx="221516" cy="16983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1956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4107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6259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8411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1034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3186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5338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7489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9641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2531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4682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6834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8986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1137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3289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65440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87592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09744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636042" y="3093946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788442" y="3246346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940842" y="3398746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987810" y="31798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0210" y="33322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92610" y="34846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25955" y="33242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78355" y="34766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77723" y="341023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706181" y="31718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858581" y="33242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057949" y="325783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210349" y="341023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763112" y="3160402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915512" y="3312802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067912" y="3465202"/>
              <a:ext cx="12552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114880" y="3246346"/>
              <a:ext cx="12552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267280" y="3398746"/>
              <a:ext cx="12552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604793" y="34766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833251" y="3238346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985651" y="3390746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85019" y="33242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337419" y="347669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371335" y="317599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23735" y="332839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676135" y="348079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23103" y="3261938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875503" y="3414338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213016" y="3492282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441474" y="3253938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593874" y="3406338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793242" y="3339882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945642" y="3492282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498405" y="324245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650805" y="339485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850173" y="332839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002573" y="348079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568544" y="332039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720944" y="347279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920312" y="3406338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554214" y="3230347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706614" y="3382747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905982" y="3316291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058382" y="3468691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115313" y="3457203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416577" y="3378851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568977" y="3531251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768345" y="3464795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245204" y="3298239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397604" y="3450639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596972" y="3384183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49372" y="3536583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527266" y="3517096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828530" y="343874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167074" y="3367570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366442" y="330111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518842" y="3453514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735637" y="3207171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888037" y="3359571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8087405" y="3293115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239805" y="3445515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296736" y="3434027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598000" y="3355675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750400" y="3508075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949768" y="3441619"/>
              <a:ext cx="125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787833" y="2605595"/>
              <a:ext cx="186625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N</a:t>
              </a:r>
              <a:r>
                <a:rPr lang="en-US" sz="2500" dirty="0" smtClean="0">
                  <a:solidFill>
                    <a:srgbClr val="0000FF"/>
                  </a:solidFill>
                </a:rPr>
                <a:t> total reads</a:t>
              </a:r>
              <a:endParaRPr lang="en-US" sz="2500" dirty="0">
                <a:solidFill>
                  <a:srgbClr val="0000FF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33837" y="2665416"/>
              <a:ext cx="106710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M</a:t>
              </a:r>
              <a:r>
                <a:rPr lang="en-US" sz="2500" dirty="0" smtClean="0">
                  <a:solidFill>
                    <a:srgbClr val="FF0000"/>
                  </a:solidFill>
                </a:rPr>
                <a:t> bins</a:t>
              </a:r>
              <a:endParaRPr lang="en-US" sz="2500" dirty="0">
                <a:solidFill>
                  <a:srgbClr val="FF0000"/>
                </a:solidFill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4637071" y="3005336"/>
              <a:ext cx="3224091" cy="3854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1063277" y="3093946"/>
              <a:ext cx="3129575" cy="5522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>
              <a:off x="4267877" y="3005336"/>
              <a:ext cx="849145" cy="2566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8971402" y="318993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206175" y="2590827"/>
              <a:ext cx="19398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/>
                <a:t>K </a:t>
              </a:r>
              <a:r>
                <a:rPr lang="en-US" sz="2500" dirty="0" smtClean="0">
                  <a:solidFill>
                    <a:srgbClr val="FF6600"/>
                  </a:solidFill>
                </a:rPr>
                <a:t>reads in bin</a:t>
              </a:r>
              <a:endParaRPr lang="en-US" sz="2500" dirty="0">
                <a:solidFill>
                  <a:srgbClr val="FF6600"/>
                </a:solidFill>
              </a:endParaRPr>
            </a:p>
          </p:txBody>
        </p:sp>
        <p:graphicFrame>
          <p:nvGraphicFramePr>
            <p:cNvPr id="151" name="Object 1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9007409"/>
                </p:ext>
              </p:extLst>
            </p:nvPr>
          </p:nvGraphicFramePr>
          <p:xfrm>
            <a:off x="4514850" y="334645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5" imgW="114300" imgH="165100" progId="Equation.3">
                    <p:embed/>
                  </p:oleObj>
                </mc:Choice>
                <mc:Fallback>
                  <p:oleObj name="Equation" r:id="rId5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14850" y="3346450"/>
                          <a:ext cx="1143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2" name="Picture 151" descr="1d53e4a0d17e17adfeb7f53ecca9df5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89" y="3540147"/>
            <a:ext cx="4610100" cy="64770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6787833" y="6118427"/>
            <a:ext cx="147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Fix equations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13" name="Picture 12" descr="9df5c46ed6718f2da9df4662a481a19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79" y="5559627"/>
            <a:ext cx="3263900" cy="558800"/>
          </a:xfrm>
          <a:prstGeom prst="rect">
            <a:avLst/>
          </a:prstGeom>
        </p:spPr>
      </p:pic>
      <p:pic>
        <p:nvPicPr>
          <p:cNvPr id="15" name="Picture 14" descr="c2d02458d8c35f11e465c639ba62f08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01" y="4061328"/>
            <a:ext cx="1495045" cy="5186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75512" y="3721532"/>
            <a:ext cx="116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9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“Naïve” CHIP-</a:t>
            </a:r>
            <a:r>
              <a:rPr lang="en-US" dirty="0" err="1" smtClean="0"/>
              <a:t>seq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8676" cy="49864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Background assumption: all sequence reads map to random locations within the genome</a:t>
            </a:r>
          </a:p>
          <a:p>
            <a:endParaRPr lang="en-US" sz="2200" dirty="0" smtClean="0"/>
          </a:p>
          <a:p>
            <a:endParaRPr lang="en-US" sz="3100" dirty="0"/>
          </a:p>
          <a:p>
            <a:endParaRPr lang="en-US" sz="3100" dirty="0" smtClean="0"/>
          </a:p>
          <a:p>
            <a:r>
              <a:rPr lang="en-US" sz="2800" dirty="0" smtClean="0"/>
              <a:t>Given N </a:t>
            </a:r>
            <a:r>
              <a:rPr lang="en-US" sz="2800" dirty="0" smtClean="0">
                <a:solidFill>
                  <a:srgbClr val="0000FF"/>
                </a:solidFill>
              </a:rPr>
              <a:t>total reads</a:t>
            </a:r>
            <a:r>
              <a:rPr lang="en-US" sz="2800" dirty="0" smtClean="0"/>
              <a:t>, M </a:t>
            </a:r>
            <a:r>
              <a:rPr lang="en-US" sz="2800" dirty="0" smtClean="0">
                <a:solidFill>
                  <a:srgbClr val="FF0000"/>
                </a:solidFill>
              </a:rPr>
              <a:t>bins</a:t>
            </a:r>
            <a:r>
              <a:rPr lang="en-US" sz="2800" dirty="0" smtClean="0"/>
              <a:t>, what is the probability of observing K </a:t>
            </a:r>
            <a:r>
              <a:rPr lang="en-US" sz="2800" dirty="0" smtClean="0">
                <a:solidFill>
                  <a:srgbClr val="FF6600"/>
                </a:solidFill>
              </a:rPr>
              <a:t>reads mapping to a bin</a:t>
            </a:r>
            <a:r>
              <a:rPr lang="en-US" sz="2800" dirty="0" smtClean="0"/>
              <a:t>?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802" y="-1738423"/>
            <a:ext cx="5293893" cy="1131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4902" y="6509911"/>
            <a:ext cx="54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Rozowsky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2009 </a:t>
            </a:r>
            <a:r>
              <a:rPr lang="en-US" sz="1400" i="1" dirty="0" smtClean="0"/>
              <a:t>Nature Biotech, </a:t>
            </a:r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760539" y="3566521"/>
            <a:ext cx="3330124" cy="169834"/>
            <a:chOff x="760539" y="3566521"/>
            <a:chExt cx="3330124" cy="169834"/>
          </a:xfrm>
        </p:grpSpPr>
        <p:sp>
          <p:nvSpPr>
            <p:cNvPr id="4" name="Rectangle 3"/>
            <p:cNvSpPr/>
            <p:nvPr/>
          </p:nvSpPr>
          <p:spPr>
            <a:xfrm>
              <a:off x="76053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8205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357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508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4660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7550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9701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1853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4005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6156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8308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459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2611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4763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6914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098047" y="356652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19563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41079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62595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84111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10349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31865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653381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74897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413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325313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46829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68345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989861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11377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432893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54409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875925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097441" y="356652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36042" y="30939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88442" y="32463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40842" y="33987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987810" y="31798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140210" y="33322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2610" y="34846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125955" y="33242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78355" y="34766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77723" y="341023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06181" y="31718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58581" y="33242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057949" y="325783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10349" y="341023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763112" y="316040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15512" y="331280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067912" y="3465202"/>
            <a:ext cx="125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114880" y="3246346"/>
            <a:ext cx="125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267280" y="3398746"/>
            <a:ext cx="125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04793" y="34766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833251" y="32383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985651" y="339074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5019" y="33242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337419" y="347669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371335" y="31759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523735" y="33283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676135" y="34807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723103" y="32619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75503" y="34143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213016" y="349228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41474" y="32539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593874" y="34063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793242" y="333988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945642" y="3492282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498405" y="324245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650805" y="339485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850173" y="33283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002573" y="34807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68544" y="33203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720944" y="347279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920312" y="3406338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554214" y="3230347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706614" y="3382747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905982" y="331629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058382" y="346869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115313" y="3457203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416577" y="337885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568977" y="353125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768345" y="346479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245204" y="3298239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97604" y="3450639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596972" y="3384183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749372" y="3536583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527266" y="351709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828530" y="343874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167074" y="3367570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366442" y="330111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518842" y="3453514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735637" y="320717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888037" y="335957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087405" y="329311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239805" y="344551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296736" y="3434027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598000" y="335567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750400" y="3508075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949768" y="3441619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6787833" y="2605595"/>
            <a:ext cx="18662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N</a:t>
            </a:r>
            <a:r>
              <a:rPr lang="en-US" sz="2500" dirty="0" smtClean="0">
                <a:solidFill>
                  <a:srgbClr val="0000FF"/>
                </a:solidFill>
              </a:rPr>
              <a:t> total reads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33837" y="2665416"/>
            <a:ext cx="10671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M</a:t>
            </a:r>
            <a:r>
              <a:rPr lang="en-US" sz="2500" dirty="0" smtClean="0">
                <a:solidFill>
                  <a:srgbClr val="FF0000"/>
                </a:solidFill>
              </a:rPr>
              <a:t> bins</a:t>
            </a:r>
            <a:endParaRPr lang="en-US" sz="2500" dirty="0">
              <a:solidFill>
                <a:srgbClr val="FF0000"/>
              </a:solidFill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4637071" y="3005336"/>
            <a:ext cx="3224091" cy="38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063277" y="3093946"/>
            <a:ext cx="3129575" cy="552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4267877" y="3005336"/>
            <a:ext cx="849145" cy="256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971402" y="31899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4206175" y="2590827"/>
            <a:ext cx="19398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K </a:t>
            </a:r>
            <a:r>
              <a:rPr lang="en-US" sz="2500" dirty="0" smtClean="0">
                <a:solidFill>
                  <a:srgbClr val="FF6600"/>
                </a:solidFill>
              </a:rPr>
              <a:t>reads in bin</a:t>
            </a:r>
            <a:endParaRPr lang="en-US" sz="2500" dirty="0">
              <a:solidFill>
                <a:srgbClr val="FF6600"/>
              </a:solidFill>
            </a:endParaRPr>
          </a:p>
        </p:txBody>
      </p:sp>
      <p:sp>
        <p:nvSpPr>
          <p:cNvPr id="150" name="Slide Number Placeholder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570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TextBox 152"/>
          <p:cNvSpPr txBox="1"/>
          <p:nvPr/>
        </p:nvSpPr>
        <p:spPr>
          <a:xfrm>
            <a:off x="6787833" y="6118427"/>
            <a:ext cx="138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Fix equation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138" name="Picture 137" descr="9df5c46ed6718f2da9df4662a481a19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26" y="5559627"/>
            <a:ext cx="3263900" cy="55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185" y="5656235"/>
            <a:ext cx="210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Poisson distribution: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2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 Poisson background reasonable for CHIP-</a:t>
            </a:r>
            <a:r>
              <a:rPr lang="en-US" dirty="0" err="1" smtClean="0"/>
              <a:t>seq</a:t>
            </a:r>
            <a:r>
              <a:rPr lang="en-US" dirty="0" smtClean="0"/>
              <a:t> data?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922696"/>
            <a:ext cx="8229600" cy="56357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“Input” experiment</a:t>
            </a:r>
            <a:r>
              <a:rPr lang="en-US" dirty="0" smtClean="0"/>
              <a:t>: Sequence DNA from starting material prior to antibody purification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also “peaks” in the input!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" y="3149919"/>
            <a:ext cx="7925499" cy="2654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781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4517" y="4459304"/>
            <a:ext cx="3957319" cy="1713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12483" y="4459304"/>
            <a:ext cx="3957319" cy="17132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193" y="2240020"/>
            <a:ext cx="3957319" cy="171324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9765" y="2259021"/>
            <a:ext cx="2967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DNA</a:t>
            </a:r>
          </a:p>
          <a:p>
            <a:pPr algn="ctr"/>
            <a:r>
              <a:rPr lang="en-US" sz="2200" dirty="0"/>
              <a:t>Genome </a:t>
            </a:r>
            <a:r>
              <a:rPr lang="en-US" sz="2200" dirty="0" smtClean="0"/>
              <a:t>Sequencing</a:t>
            </a:r>
          </a:p>
          <a:p>
            <a:pPr algn="ctr"/>
            <a:r>
              <a:rPr lang="en-US" sz="2200" dirty="0" err="1" smtClean="0"/>
              <a:t>Exome</a:t>
            </a:r>
            <a:r>
              <a:rPr lang="en-US" sz="2200" dirty="0" smtClean="0"/>
              <a:t> Sequencing</a:t>
            </a:r>
          </a:p>
          <a:p>
            <a:pPr algn="ctr"/>
            <a:r>
              <a:rPr lang="en-US" sz="2200" dirty="0" err="1" smtClean="0"/>
              <a:t>DNAse</a:t>
            </a:r>
            <a:r>
              <a:rPr lang="en-US" sz="2200" dirty="0" smtClean="0"/>
              <a:t> I hypersensitivity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2021" y="4950760"/>
            <a:ext cx="125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RNA</a:t>
            </a:r>
          </a:p>
          <a:p>
            <a:pPr algn="ctr"/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8042" y="5031384"/>
            <a:ext cx="11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Protein</a:t>
            </a:r>
            <a:endParaRPr lang="en-US" sz="2400" b="1" dirty="0"/>
          </a:p>
        </p:txBody>
      </p:sp>
      <p:sp>
        <p:nvSpPr>
          <p:cNvPr id="14" name="Curved Down Arrow 13"/>
          <p:cNvSpPr/>
          <p:nvPr/>
        </p:nvSpPr>
        <p:spPr>
          <a:xfrm>
            <a:off x="4071839" y="1658848"/>
            <a:ext cx="1229615" cy="57225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0193" y="1227961"/>
            <a:ext cx="436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Chromosome Conformation Capture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7512" y="3570377"/>
            <a:ext cx="2330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CHART, </a:t>
            </a:r>
            <a:r>
              <a:rPr lang="en-US" sz="2200" dirty="0" err="1" smtClean="0"/>
              <a:t>CHirP</a:t>
            </a:r>
            <a:r>
              <a:rPr lang="en-US" sz="2200" dirty="0" smtClean="0"/>
              <a:t>, RAP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4283" y="4783244"/>
            <a:ext cx="12190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CLIP, RIP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CRAC </a:t>
            </a:r>
          </a:p>
          <a:p>
            <a:pPr algn="ctr"/>
            <a:r>
              <a:rPr lang="en-US" sz="2200" dirty="0" smtClean="0"/>
              <a:t>PAR-CLIP</a:t>
            </a:r>
          </a:p>
          <a:p>
            <a:pPr algn="ctr"/>
            <a:r>
              <a:rPr lang="en-US" sz="2200" dirty="0" err="1" smtClean="0"/>
              <a:t>iCLIP</a:t>
            </a:r>
            <a:endParaRPr lang="en-US" sz="22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4172625" y="5226413"/>
            <a:ext cx="879383" cy="2666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42485" y="3697955"/>
            <a:ext cx="727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CHIP</a:t>
            </a:r>
            <a:endParaRPr lang="en-US" sz="2200" dirty="0"/>
          </a:p>
        </p:txBody>
      </p:sp>
      <p:sp>
        <p:nvSpPr>
          <p:cNvPr id="23" name="Left Arrow 22"/>
          <p:cNvSpPr/>
          <p:nvPr/>
        </p:nvSpPr>
        <p:spPr>
          <a:xfrm rot="2462191">
            <a:off x="5842493" y="4002095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8332358">
            <a:off x="2517933" y="4033151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Next-Gen Sequencing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2466" y="1389635"/>
            <a:ext cx="2201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 +</a:t>
            </a:r>
            <a:r>
              <a:rPr lang="en-US" sz="3000" b="1" dirty="0"/>
              <a:t> </a:t>
            </a:r>
            <a:r>
              <a:rPr lang="en-US" sz="3000" b="1" dirty="0" smtClean="0"/>
              <a:t>More Experiments</a:t>
            </a:r>
            <a:endParaRPr lang="en-US" sz="3000" b="1" dirty="0"/>
          </a:p>
        </p:txBody>
      </p:sp>
      <p:sp>
        <p:nvSpPr>
          <p:cNvPr id="27" name="Left Arrow 26"/>
          <p:cNvSpPr/>
          <p:nvPr/>
        </p:nvSpPr>
        <p:spPr>
          <a:xfrm rot="8108223">
            <a:off x="6743699" y="2716854"/>
            <a:ext cx="1210244" cy="423664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5088" y="6517589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</a:t>
            </a:r>
            <a:r>
              <a:rPr lang="en-US" dirty="0" err="1" smtClean="0"/>
              <a:t>Seq</a:t>
            </a:r>
            <a:r>
              <a:rPr lang="en-US" dirty="0"/>
              <a:t> technologies, see:</a:t>
            </a:r>
            <a:r>
              <a:rPr lang="en-US" dirty="0">
                <a:hlinkClick r:id="rId2"/>
              </a:rPr>
              <a:t> http://</a:t>
            </a:r>
            <a:r>
              <a:rPr lang="en-US" dirty="0" err="1">
                <a:hlinkClick r:id="rId2"/>
              </a:rPr>
              <a:t>liorpachter.wordpress.com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seq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5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73" y="1137328"/>
            <a:ext cx="6489029" cy="4827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a Poisson background reasonable for CHIP-</a:t>
            </a:r>
            <a:r>
              <a:rPr lang="en-US" dirty="0" err="1" smtClean="0"/>
              <a:t>seq</a:t>
            </a:r>
            <a:r>
              <a:rPr lang="en-US" dirty="0" smtClean="0"/>
              <a:t> data?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64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200" dirty="0" smtClean="0"/>
              <a:t>Input experiment has many “peaks” with large numbers of reads, and many more regions with 0 reads than expected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17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problem with Poisson background for CHIP-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922696"/>
            <a:ext cx="8229600" cy="56357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“Input” experiment</a:t>
            </a:r>
            <a:r>
              <a:rPr lang="en-US" dirty="0" smtClean="0"/>
              <a:t>: Sequence DNA from starting material prior to antibody purification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Signal in adjacent bins is correlated!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Different approach needed for “broad” peaks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50377"/>
          <a:stretch/>
        </p:blipFill>
        <p:spPr>
          <a:xfrm>
            <a:off x="656039" y="3149918"/>
            <a:ext cx="7925499" cy="1317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56039" y="4467391"/>
            <a:ext cx="3330124" cy="169834"/>
            <a:chOff x="760539" y="3566521"/>
            <a:chExt cx="3330124" cy="169834"/>
          </a:xfrm>
        </p:grpSpPr>
        <p:sp>
          <p:nvSpPr>
            <p:cNvPr id="7" name="Rectangle 6"/>
            <p:cNvSpPr/>
            <p:nvPr/>
          </p:nvSpPr>
          <p:spPr>
            <a:xfrm>
              <a:off x="76053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8205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0357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2508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4660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550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9701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8535" y="3566521"/>
              <a:ext cx="221516" cy="16983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40051" y="3566521"/>
              <a:ext cx="221516" cy="16983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156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83083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04599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26115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47631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69147" y="3566521"/>
              <a:ext cx="221516" cy="16983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993547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15063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36579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58095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79611" y="446739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05849" y="446739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7365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48881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70397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91913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20813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42329" y="446739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63845" y="446739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885361" y="446739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106877" y="446739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28393" y="4467391"/>
            <a:ext cx="221516" cy="169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549909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771425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92941" y="4467391"/>
            <a:ext cx="221516" cy="1698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464477" y="4432121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44872" y="4437453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22766" y="4417966"/>
            <a:ext cx="125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protein binding sites by comparing CHIP-</a:t>
            </a:r>
            <a:r>
              <a:rPr lang="en-US" dirty="0" err="1" smtClean="0"/>
              <a:t>seq</a:t>
            </a:r>
            <a:r>
              <a:rPr lang="en-US" dirty="0" smtClean="0"/>
              <a:t> data with input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6471" y="3553949"/>
            <a:ext cx="5550902" cy="1289969"/>
            <a:chOff x="1786471" y="3090361"/>
            <a:chExt cx="5550902" cy="1289969"/>
          </a:xfrm>
        </p:grpSpPr>
        <p:sp>
          <p:nvSpPr>
            <p:cNvPr id="8" name="Oval 7"/>
            <p:cNvSpPr/>
            <p:nvPr/>
          </p:nvSpPr>
          <p:spPr>
            <a:xfrm>
              <a:off x="1786471" y="3090361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8728" y="3186304"/>
              <a:ext cx="36343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Input normalization</a:t>
              </a:r>
              <a:r>
                <a:rPr lang="en-US" sz="3200" dirty="0" smtClean="0"/>
                <a:t>/</a:t>
              </a:r>
            </a:p>
            <a:p>
              <a:pPr algn="ctr"/>
              <a:r>
                <a:rPr lang="en-US" sz="3200" dirty="0" smtClean="0"/>
                <a:t>bias </a:t>
              </a:r>
              <a:r>
                <a:rPr lang="en-US" sz="3200" dirty="0"/>
                <a:t>correction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6471" y="5381600"/>
            <a:ext cx="5550902" cy="1289969"/>
            <a:chOff x="1786471" y="4474580"/>
            <a:chExt cx="5550902" cy="1289969"/>
          </a:xfrm>
        </p:grpSpPr>
        <p:sp>
          <p:nvSpPr>
            <p:cNvPr id="9" name="Oval 8"/>
            <p:cNvSpPr/>
            <p:nvPr/>
          </p:nvSpPr>
          <p:spPr>
            <a:xfrm>
              <a:off x="1786471" y="4474580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67967" y="4806277"/>
              <a:ext cx="542909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Comparison of sample vs. input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86471" y="1672932"/>
            <a:ext cx="5550902" cy="1289969"/>
            <a:chOff x="1786471" y="1370592"/>
            <a:chExt cx="5550902" cy="1289969"/>
          </a:xfrm>
        </p:grpSpPr>
        <p:sp>
          <p:nvSpPr>
            <p:cNvPr id="7" name="Oval 6"/>
            <p:cNvSpPr/>
            <p:nvPr/>
          </p:nvSpPr>
          <p:spPr>
            <a:xfrm>
              <a:off x="1786471" y="1370592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19486" y="1490778"/>
              <a:ext cx="390503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C</a:t>
              </a:r>
              <a:r>
                <a:rPr lang="en-US" sz="3200" dirty="0" smtClean="0"/>
                <a:t>andidate </a:t>
              </a:r>
              <a:r>
                <a:rPr lang="en-US" sz="3200" dirty="0"/>
                <a:t>binding </a:t>
              </a:r>
              <a:r>
                <a:rPr lang="en-US" sz="3200" dirty="0" smtClean="0"/>
                <a:t>site</a:t>
              </a:r>
            </a:p>
            <a:p>
              <a:pPr algn="ctr"/>
              <a:r>
                <a:rPr lang="en-US" sz="3200" dirty="0" smtClean="0"/>
                <a:t> identification</a:t>
              </a:r>
              <a:endParaRPr lang="en-US" sz="3200" dirty="0"/>
            </a:p>
          </p:txBody>
        </p:sp>
      </p:grpSp>
      <p:sp>
        <p:nvSpPr>
          <p:cNvPr id="22" name="Down Arrow 21"/>
          <p:cNvSpPr/>
          <p:nvPr/>
        </p:nvSpPr>
        <p:spPr>
          <a:xfrm>
            <a:off x="4385503" y="2809884"/>
            <a:ext cx="322522" cy="84000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385500" y="4727110"/>
            <a:ext cx="322522" cy="84000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8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Peakseq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Rozowsky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2009 </a:t>
            </a:r>
            <a:r>
              <a:rPr lang="en-US" i="1" dirty="0" smtClean="0"/>
              <a:t>Nature Biotech</a:t>
            </a:r>
          </a:p>
          <a:p>
            <a:r>
              <a:rPr lang="en-US" dirty="0" smtClean="0"/>
              <a:t>Gerstein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5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Candidate binding site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46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Poisson distribution as background, as in the “naïve” analysis discussed earlier</a:t>
            </a:r>
          </a:p>
          <a:p>
            <a:r>
              <a:rPr lang="en-US" dirty="0" smtClean="0"/>
              <a:t>Normalize read counts for </a:t>
            </a:r>
            <a:r>
              <a:rPr lang="en-US" dirty="0" err="1" smtClean="0"/>
              <a:t>mappability</a:t>
            </a:r>
            <a:r>
              <a:rPr lang="en-US" dirty="0" smtClean="0"/>
              <a:t> (uniqueness) of genomic regions</a:t>
            </a:r>
          </a:p>
          <a:p>
            <a:r>
              <a:rPr lang="en-US" dirty="0" smtClean="0"/>
              <a:t>Use large bin size, finer resolution analysis later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2" y="1457950"/>
            <a:ext cx="7436105" cy="27127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93922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255" y="5238525"/>
            <a:ext cx="906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Normalize based on slope of least squares regression line.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-3256" y="5774497"/>
            <a:ext cx="914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Normalized reads = CHIP-</a:t>
            </a:r>
            <a:r>
              <a:rPr lang="en-US" sz="2800" dirty="0" err="1" smtClean="0"/>
              <a:t>seq</a:t>
            </a:r>
            <a:r>
              <a:rPr lang="en-US" sz="2800" dirty="0" smtClean="0"/>
              <a:t> reads/(slope*input reads)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31" y="1639354"/>
            <a:ext cx="4819185" cy="37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98306" y="1252929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All data points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62698" y="1252929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Candidate peaks removed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0" y="1885274"/>
            <a:ext cx="8901597" cy="34137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255" y="5157901"/>
            <a:ext cx="9066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Using regression based on all data points (including candidate peaks) is overly conservative.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357094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peaks vs.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668"/>
            <a:ext cx="8229600" cy="503104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Binomial distribution </a:t>
            </a:r>
          </a:p>
          <a:p>
            <a:pPr lvl="1"/>
            <a:r>
              <a:rPr lang="en-US" dirty="0" smtClean="0"/>
              <a:t>Each genomic region is like a coin</a:t>
            </a:r>
          </a:p>
          <a:p>
            <a:pPr lvl="1"/>
            <a:r>
              <a:rPr lang="en-US" dirty="0" smtClean="0"/>
              <a:t>The combined number of reads is the # of times that the coin is flipped</a:t>
            </a:r>
          </a:p>
          <a:p>
            <a:pPr lvl="1"/>
            <a:r>
              <a:rPr lang="en-US" dirty="0" smtClean="0"/>
              <a:t>Look for regions that are “weighted” toward sample, not input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1" y="1257548"/>
            <a:ext cx="9202163" cy="3236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9965" y="6503788"/>
            <a:ext cx="29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NF-Kb 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2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Hypothesis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genomic bins </a:t>
            </a:r>
            <a:r>
              <a:rPr lang="en-US" dirty="0" smtClean="0">
                <a:sym typeface="Wingdings"/>
              </a:rPr>
              <a:t> expect many bins with p-value &lt; 0.05!</a:t>
            </a:r>
          </a:p>
          <a:p>
            <a:r>
              <a:rPr lang="en-US" dirty="0" smtClean="0">
                <a:sym typeface="Wingdings"/>
              </a:rPr>
              <a:t>How do we correct for this?</a:t>
            </a:r>
          </a:p>
        </p:txBody>
      </p:sp>
    </p:spTree>
    <p:extLst>
      <p:ext uri="{BB962C8B-B14F-4D97-AF65-F5344CB8AC3E}">
        <p14:creationId xmlns:p14="http://schemas.microsoft.com/office/powerpoint/2010/main" val="340379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Bonferroni</a:t>
            </a:r>
            <a:r>
              <a:rPr lang="en-US" dirty="0" smtClean="0"/>
              <a:t> Correction</a:t>
            </a:r>
          </a:p>
          <a:p>
            <a:pPr lvl="1"/>
            <a:r>
              <a:rPr lang="en-US" dirty="0" smtClean="0"/>
              <a:t>Multiply p-value by number of observations</a:t>
            </a:r>
          </a:p>
          <a:p>
            <a:pPr lvl="1"/>
            <a:r>
              <a:rPr lang="en-US" dirty="0" smtClean="0"/>
              <a:t>Adjusts p-values </a:t>
            </a:r>
            <a:r>
              <a:rPr lang="en-US" dirty="0" smtClean="0">
                <a:sym typeface="Wingdings"/>
              </a:rPr>
              <a:t> expect up to 1 false positive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Very conservative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8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Next-Gen Sequencing as Signal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3" y="1478106"/>
            <a:ext cx="7754298" cy="2879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76" y="4958318"/>
            <a:ext cx="8942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Map reads (red) to the genome.  Whole pieces of DNA are black.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Count # of reads mapping to each DNA base </a:t>
            </a:r>
            <a:r>
              <a:rPr lang="en-US" sz="2800" dirty="0" smtClean="0">
                <a:sym typeface="Wingdings"/>
              </a:rPr>
              <a:t> signal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10937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Benjamini</a:t>
            </a:r>
            <a:r>
              <a:rPr lang="en-US" dirty="0"/>
              <a:t>-Hochberg Correction</a:t>
            </a:r>
          </a:p>
          <a:p>
            <a:pPr lvl="1"/>
            <a:r>
              <a:rPr lang="en-US" dirty="0"/>
              <a:t>q-value = p-value*# of tests/rank</a:t>
            </a:r>
          </a:p>
          <a:p>
            <a:r>
              <a:rPr lang="en-US" dirty="0" smtClean="0"/>
              <a:t>False discovery rate (</a:t>
            </a:r>
            <a:r>
              <a:rPr lang="en-US" dirty="0" smtClean="0">
                <a:solidFill>
                  <a:srgbClr val="008000"/>
                </a:solidFill>
              </a:rPr>
              <a:t>FDR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Expected number of false positives as a percentage of the total rejected null hypotheses</a:t>
            </a:r>
          </a:p>
          <a:p>
            <a:pPr lvl="1"/>
            <a:r>
              <a:rPr lang="en-US" dirty="0" smtClean="0"/>
              <a:t>Expectation[false positives/(false </a:t>
            </a:r>
            <a:r>
              <a:rPr lang="en-US" dirty="0" err="1" smtClean="0"/>
              <a:t>positives+true</a:t>
            </a:r>
            <a:r>
              <a:rPr lang="en-US" dirty="0" smtClean="0"/>
              <a:t> </a:t>
            </a:r>
            <a:r>
              <a:rPr lang="en-US" dirty="0" err="1" smtClean="0"/>
              <a:t>postives</a:t>
            </a:r>
            <a:r>
              <a:rPr lang="en-US" dirty="0" smtClean="0"/>
              <a:t>)]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q-value</a:t>
            </a:r>
            <a:r>
              <a:rPr lang="en-US" dirty="0" smtClean="0"/>
              <a:t>: maximum FDR at which null hypothesis is rejected.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3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PeakSeq</a:t>
            </a:r>
            <a:r>
              <a:rPr lang="en-US" dirty="0" smtClean="0"/>
              <a:t> an optimal algorithm?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241378"/>
            <a:ext cx="8659091" cy="4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/>
              <a:t>Wilbanks EG, Facciotti MT (2010) Evaluation of Algorithm Performance in ChIP-Seq Peak Detection. PLoS ONE 5(7): e11471. doi:10.1371/journal.pone.0011471</a:t>
            </a:r>
          </a:p>
          <a:p>
            <a:pPr eaLnBrk="1" hangingPunct="1"/>
            <a:r>
              <a:rPr lang="en-US" sz="1100">
                <a:hlinkClick r:id="rId4"/>
              </a:rPr>
              <a:t>http://www.plosone.org/article/info:doi/10.1371/journal.pone.0011471</a:t>
            </a:r>
            <a:endParaRPr lang="en-US" sz="11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6342530"/>
            <a:ext cx="2205182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Many other CHIP-seq “peak”-callers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2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0" y="3368951"/>
            <a:ext cx="3707964" cy="1488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0425" y="6590535"/>
            <a:ext cx="443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r>
              <a:rPr lang="en-US" sz="1400" dirty="0" smtClean="0"/>
              <a:t>, Khalil </a:t>
            </a:r>
            <a:r>
              <a:rPr lang="en-US" sz="1400" i="1" dirty="0" smtClean="0"/>
              <a:t>et al</a:t>
            </a:r>
            <a:r>
              <a:rPr lang="en-US" sz="1400" dirty="0"/>
              <a:t> </a:t>
            </a:r>
            <a:r>
              <a:rPr lang="en-US" sz="1400" dirty="0" smtClean="0"/>
              <a:t>2009 </a:t>
            </a:r>
            <a:r>
              <a:rPr lang="en-US" sz="1400" i="1" dirty="0" smtClean="0"/>
              <a:t>PNAS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37" y="3119083"/>
            <a:ext cx="5009263" cy="2145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2800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Peaks can be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432579" y="2696947"/>
            <a:ext cx="1117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Broad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325270" y="2695144"/>
            <a:ext cx="1363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Narrow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700" y="5143667"/>
            <a:ext cx="414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Sequence-specific transcription factors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49954" y="5264731"/>
            <a:ext cx="2587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Some histone modifications</a:t>
            </a:r>
            <a:endParaRPr lang="en-US" sz="3000" dirty="0"/>
          </a:p>
        </p:txBody>
      </p: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2006989" y="2181999"/>
            <a:ext cx="1977636" cy="513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5270500" y="2181999"/>
            <a:ext cx="1720755" cy="514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70404" y="2695144"/>
            <a:ext cx="4873596" cy="35852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59500" y="3651251"/>
            <a:ext cx="269875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620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2319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7018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21717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26416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1115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5814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30791"/>
          <a:stretch/>
        </p:blipFill>
        <p:spPr>
          <a:xfrm>
            <a:off x="762000" y="2522161"/>
            <a:ext cx="8382000" cy="101992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60750" y="3651251"/>
            <a:ext cx="269875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3651251"/>
            <a:ext cx="269875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405765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452755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499745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546735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593725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640715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687705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73660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H="1">
            <a:off x="78359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H="1">
            <a:off x="8305800" y="4406902"/>
            <a:ext cx="469900" cy="39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5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16660"/>
            <a:ext cx="6843772" cy="5855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0353" y="6488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Harmanci</a:t>
            </a:r>
            <a:r>
              <a:rPr lang="en-US" dirty="0" smtClean="0"/>
              <a:t> </a:t>
            </a:r>
            <a:r>
              <a:rPr lang="en-US" i="1" dirty="0" smtClean="0"/>
              <a:t>et al. Genome Biology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17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 to determine </a:t>
            </a:r>
            <a:r>
              <a:rPr lang="en-US" b="1" dirty="0" smtClean="0"/>
              <a:t>DNA binding sites </a:t>
            </a:r>
            <a:r>
              <a:rPr lang="en-US" dirty="0" smtClean="0"/>
              <a:t>of </a:t>
            </a:r>
            <a:r>
              <a:rPr lang="en-US" b="1" dirty="0" smtClean="0"/>
              <a:t>transcription factors</a:t>
            </a:r>
            <a:r>
              <a:rPr lang="en-US" dirty="0" smtClean="0"/>
              <a:t> or locations of </a:t>
            </a:r>
            <a:r>
              <a:rPr lang="en-US" b="1" dirty="0" smtClean="0"/>
              <a:t>histone modifications</a:t>
            </a:r>
          </a:p>
          <a:p>
            <a:r>
              <a:rPr lang="en-US" dirty="0" smtClean="0"/>
              <a:t>Must normalize sequence reads to experimental input</a:t>
            </a:r>
          </a:p>
          <a:p>
            <a:r>
              <a:rPr lang="en-US" dirty="0" smtClean="0"/>
              <a:t>Search for </a:t>
            </a:r>
            <a:r>
              <a:rPr lang="en-US" dirty="0" smtClean="0">
                <a:solidFill>
                  <a:srgbClr val="008000"/>
                </a:solidFill>
              </a:rPr>
              <a:t>signal enrichment </a:t>
            </a:r>
            <a:r>
              <a:rPr lang="en-US" dirty="0" smtClean="0"/>
              <a:t>to find </a:t>
            </a:r>
            <a:r>
              <a:rPr lang="en-US" b="1" dirty="0" smtClean="0"/>
              <a:t>peaks</a:t>
            </a:r>
          </a:p>
          <a:p>
            <a:pPr lvl="1"/>
            <a:r>
              <a:rPr lang="en-US" dirty="0" err="1" smtClean="0"/>
              <a:t>Peakseq</a:t>
            </a:r>
            <a:r>
              <a:rPr lang="en-US" dirty="0" smtClean="0"/>
              <a:t>: binomial test + </a:t>
            </a:r>
            <a:r>
              <a:rPr lang="en-US" dirty="0" err="1" smtClean="0"/>
              <a:t>Benjamini</a:t>
            </a:r>
            <a:r>
              <a:rPr lang="en-US" dirty="0" smtClean="0"/>
              <a:t>-Hochberg correction</a:t>
            </a:r>
          </a:p>
          <a:p>
            <a:pPr lvl="1"/>
            <a:r>
              <a:rPr lang="en-US" dirty="0" smtClean="0"/>
              <a:t>Many other methods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4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RNA-SEQ: GOING </a:t>
            </a:r>
            <a:r>
              <a:rPr lang="en-US" dirty="0" err="1" smtClean="0"/>
              <a:t>BEYond</a:t>
            </a:r>
            <a:r>
              <a:rPr lang="en-US" dirty="0" smtClean="0"/>
              <a:t> enrichment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9108"/>
            <a:ext cx="8229600" cy="6139615"/>
          </a:xfrm>
        </p:spPr>
        <p:txBody>
          <a:bodyPr>
            <a:normAutofit/>
          </a:bodyPr>
          <a:lstStyle/>
          <a:p>
            <a:r>
              <a:rPr lang="en-US" dirty="0" smtClean="0"/>
              <a:t>Searching for “peaks” not enough: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 these “peaks” part of the same RNA molecule?</a:t>
            </a:r>
          </a:p>
          <a:p>
            <a:r>
              <a:rPr lang="en-US" dirty="0" smtClean="0"/>
              <a:t>How much of the RNA is really there?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9" y="2237291"/>
            <a:ext cx="7709951" cy="2883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0551" y="6510314"/>
            <a:ext cx="3473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Wang </a:t>
            </a:r>
            <a:r>
              <a:rPr lang="en-US" sz="1500" i="1" dirty="0" smtClean="0"/>
              <a:t>et al</a:t>
            </a:r>
            <a:r>
              <a:rPr lang="en-US" sz="1500" dirty="0" smtClean="0"/>
              <a:t> </a:t>
            </a:r>
            <a:r>
              <a:rPr lang="en-US" sz="1500" i="1" dirty="0" smtClean="0"/>
              <a:t>Nature Reviews Genetics </a:t>
            </a:r>
            <a:r>
              <a:rPr lang="en-US" sz="1500" dirty="0" smtClean="0"/>
              <a:t> 2009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2984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RNA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632"/>
            <a:ext cx="8229600" cy="50108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pre-mRNA </a:t>
            </a:r>
            <a:r>
              <a:rPr lang="en-US" dirty="0" smtClean="0"/>
              <a:t>must have </a:t>
            </a:r>
            <a:r>
              <a:rPr lang="en-US" b="1" dirty="0" smtClean="0"/>
              <a:t>introns </a:t>
            </a:r>
            <a:r>
              <a:rPr lang="en-US" i="1" dirty="0" smtClean="0"/>
              <a:t>spliced</a:t>
            </a:r>
            <a:r>
              <a:rPr lang="en-US" dirty="0" smtClean="0"/>
              <a:t> out before being </a:t>
            </a:r>
            <a:r>
              <a:rPr lang="en-US" i="1" dirty="0" smtClean="0"/>
              <a:t>translated</a:t>
            </a:r>
            <a:r>
              <a:rPr lang="en-US" dirty="0" smtClean="0"/>
              <a:t> into </a:t>
            </a:r>
            <a:r>
              <a:rPr lang="en-US" b="1" dirty="0" smtClean="0"/>
              <a:t>protein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final components of an </a:t>
            </a:r>
            <a:r>
              <a:rPr lang="en-US" b="1" dirty="0" smtClean="0"/>
              <a:t>mRNA</a:t>
            </a:r>
            <a:r>
              <a:rPr lang="en-US" dirty="0" smtClean="0"/>
              <a:t> are called </a:t>
            </a:r>
            <a:r>
              <a:rPr lang="en-US" b="1" dirty="0" smtClean="0"/>
              <a:t>exons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849296" y="3276544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66635" y="327654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05899" y="327654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901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559"/>
            <a:ext cx="8229600" cy="56034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Read mapping: </a:t>
            </a:r>
            <a:r>
              <a:rPr lang="en-US" dirty="0" smtClean="0"/>
              <a:t>Creating signal map</a:t>
            </a:r>
          </a:p>
          <a:p>
            <a:r>
              <a:rPr lang="en-US" dirty="0" smtClean="0"/>
              <a:t>Finding </a:t>
            </a:r>
            <a:r>
              <a:rPr lang="en-US" b="1" dirty="0" smtClean="0"/>
              <a:t>enriched regions</a:t>
            </a:r>
          </a:p>
          <a:p>
            <a:pPr lvl="1"/>
            <a:r>
              <a:rPr lang="en-US" b="1" dirty="0" smtClean="0"/>
              <a:t>CHIP-</a:t>
            </a:r>
            <a:r>
              <a:rPr lang="en-US" b="1" dirty="0" err="1" smtClean="0"/>
              <a:t>seq</a:t>
            </a:r>
            <a:r>
              <a:rPr lang="en-US" dirty="0" smtClean="0"/>
              <a:t>: peaks of protein binding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dirty="0" smtClean="0"/>
              <a:t>: from enrichment to transcript quantification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Application: </a:t>
            </a:r>
            <a:r>
              <a:rPr lang="en-US" b="1" dirty="0" smtClean="0"/>
              <a:t>Predicting gene expression </a:t>
            </a:r>
            <a:r>
              <a:rPr lang="en-US" dirty="0" smtClean="0"/>
              <a:t>from transcription factor and histone modification binding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6" y="2670026"/>
            <a:ext cx="4471543" cy="955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0213" y="5186530"/>
            <a:ext cx="1725542" cy="1945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5755" y="5186530"/>
            <a:ext cx="1061521" cy="1945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2577" y="5190038"/>
            <a:ext cx="1723611" cy="199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89128" y="4389064"/>
            <a:ext cx="1840669" cy="1700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49955" y="4389064"/>
            <a:ext cx="1061581" cy="1656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82932" y="4370642"/>
            <a:ext cx="1561920" cy="202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13911536" y="4471899"/>
            <a:ext cx="771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87459" y="2555805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829797" y="5746549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2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1194717" y="4753628"/>
            <a:ext cx="1725542" cy="1945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0259" y="4753628"/>
            <a:ext cx="1061521" cy="1945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85606" y="4757136"/>
            <a:ext cx="1723611" cy="199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5" idx="3"/>
            <a:endCxn id="26" idx="1"/>
          </p:cNvCxnSpPr>
          <p:nvPr/>
        </p:nvCxnSpPr>
        <p:spPr>
          <a:xfrm>
            <a:off x="3981780" y="4850914"/>
            <a:ext cx="703826" cy="6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6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27000" y="3905307"/>
            <a:ext cx="8877300" cy="1524000"/>
            <a:chOff x="127000" y="3905307"/>
            <a:chExt cx="8877300" cy="1524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3905307"/>
              <a:ext cx="8877300" cy="15240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482252" y="5110726"/>
              <a:ext cx="345147" cy="250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these “peaks” part of the same RNA molecule?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Cluster reads setting </a:t>
            </a:r>
            <a:r>
              <a:rPr lang="en-US" sz="2800" dirty="0" smtClean="0">
                <a:solidFill>
                  <a:srgbClr val="008000"/>
                </a:solidFill>
              </a:rPr>
              <a:t>minimum-run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maximum gap </a:t>
            </a:r>
            <a:r>
              <a:rPr lang="en-US" sz="2800" dirty="0" smtClean="0"/>
              <a:t>parameters for newly identified </a:t>
            </a:r>
            <a:r>
              <a:rPr lang="en-US" sz="2800" b="1" dirty="0" smtClean="0"/>
              <a:t>transcriptionally active regions </a:t>
            </a:r>
            <a:r>
              <a:rPr lang="en-US" sz="2800" dirty="0" smtClean="0"/>
              <a:t>(TARs)</a:t>
            </a:r>
          </a:p>
          <a:p>
            <a:r>
              <a:rPr lang="en-US" sz="2800" dirty="0" smtClean="0"/>
              <a:t>Assess exon discovery rates for known genes and noncoding RNAs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844031" y="5464589"/>
            <a:ext cx="2082800" cy="27093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32168" y="5464589"/>
            <a:ext cx="1419211" cy="27093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0801" y="5383831"/>
            <a:ext cx="134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 exon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89839" y="5396175"/>
            <a:ext cx="134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 exon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81622" y="5804065"/>
            <a:ext cx="1340620" cy="3009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69688" y="575114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496924"/>
            <a:ext cx="234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44031" y="5821719"/>
            <a:ext cx="2082800" cy="2788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9617" y="5768795"/>
            <a:ext cx="8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85337" y="5829715"/>
            <a:ext cx="1987029" cy="2788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65712" y="5776791"/>
            <a:ext cx="8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95514" y="6095588"/>
            <a:ext cx="214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 identification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93070" y="6113229"/>
            <a:ext cx="112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novel TAR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61830" y="6074950"/>
            <a:ext cx="242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possible exon extension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04563" y="4413250"/>
            <a:ext cx="635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04563" y="4257675"/>
            <a:ext cx="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449088" y="4257675"/>
            <a:ext cx="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080913" y="4572057"/>
            <a:ext cx="251674" cy="314326"/>
            <a:chOff x="3016394" y="4857807"/>
            <a:chExt cx="251674" cy="31432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016394" y="5013382"/>
              <a:ext cx="22210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016394" y="4857807"/>
              <a:ext cx="0" cy="3143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8068" y="4857807"/>
              <a:ext cx="0" cy="3143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45299" y="3888343"/>
            <a:ext cx="91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min run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2043" y="4225982"/>
            <a:ext cx="97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gap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9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these “peaks” part of the same RNA molecule?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83731" y="4046098"/>
            <a:ext cx="2082800" cy="27093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71868" y="4046098"/>
            <a:ext cx="1419211" cy="27093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0501" y="3965340"/>
            <a:ext cx="134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 exon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29539" y="3977684"/>
            <a:ext cx="134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 exon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486816"/>
            <a:ext cx="88773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21322" y="4385574"/>
            <a:ext cx="1340620" cy="3009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09388" y="433265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496924"/>
            <a:ext cx="234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983731" y="4385574"/>
            <a:ext cx="2082800" cy="2965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06389" y="4317160"/>
            <a:ext cx="8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125037" y="4411224"/>
            <a:ext cx="1987029" cy="2788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805412" y="4358300"/>
            <a:ext cx="8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95514" y="6095588"/>
            <a:ext cx="214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 identification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93070" y="6113229"/>
            <a:ext cx="112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novel TAR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61830" y="6074950"/>
            <a:ext cx="242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possible exon extension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" y="4546308"/>
            <a:ext cx="635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6700" y="4390733"/>
            <a:ext cx="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11225" y="4390733"/>
            <a:ext cx="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233772" y="4403228"/>
            <a:ext cx="251674" cy="314326"/>
            <a:chOff x="3016394" y="4857807"/>
            <a:chExt cx="251674" cy="31432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016394" y="5013382"/>
              <a:ext cx="22210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016394" y="4857807"/>
              <a:ext cx="0" cy="3143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8068" y="4857807"/>
              <a:ext cx="0" cy="3143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24" y="3977684"/>
            <a:ext cx="181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min run </a:t>
            </a:r>
            <a:r>
              <a:rPr lang="en-US" dirty="0" smtClean="0">
                <a:solidFill>
                  <a:srgbClr val="FF0000"/>
                </a:solidFill>
              </a:rPr>
              <a:t> max gap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44460" y="4869954"/>
            <a:ext cx="442174" cy="314326"/>
            <a:chOff x="1244460" y="4869954"/>
            <a:chExt cx="442174" cy="31432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244460" y="5025529"/>
              <a:ext cx="44217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244460" y="4869954"/>
              <a:ext cx="0" cy="3143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686634" y="4869954"/>
              <a:ext cx="0" cy="3143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266700" y="4989526"/>
            <a:ext cx="635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66700" y="4833951"/>
            <a:ext cx="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11225" y="4833951"/>
            <a:ext cx="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893071" y="4905432"/>
            <a:ext cx="4150312" cy="2788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03765" y="4838204"/>
            <a:ext cx="8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394787" y="4905433"/>
            <a:ext cx="2678652" cy="2788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07503" y="4852509"/>
            <a:ext cx="8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Different values of </a:t>
            </a:r>
            <a:r>
              <a:rPr lang="en-US" sz="2800" dirty="0" smtClean="0">
                <a:solidFill>
                  <a:srgbClr val="008000"/>
                </a:solidFill>
              </a:rPr>
              <a:t>minimum run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maximum gap </a:t>
            </a:r>
            <a:r>
              <a:rPr lang="en-US" sz="2800" dirty="0" smtClean="0"/>
              <a:t>lead to different predicted transcriptionally active regions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6700" y="5700726"/>
            <a:ext cx="1626371" cy="328627"/>
            <a:chOff x="266700" y="5621351"/>
            <a:chExt cx="1626371" cy="32862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66700" y="5776926"/>
              <a:ext cx="1626371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66700" y="5621351"/>
              <a:ext cx="0" cy="31432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893070" y="5635652"/>
              <a:ext cx="0" cy="31432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244460" y="5462600"/>
            <a:ext cx="251674" cy="314326"/>
            <a:chOff x="3016394" y="4857807"/>
            <a:chExt cx="251674" cy="31432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016394" y="5013382"/>
              <a:ext cx="22210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016394" y="4857807"/>
              <a:ext cx="0" cy="3143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268068" y="4857807"/>
              <a:ext cx="0" cy="3143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3638584" y="3692178"/>
            <a:ext cx="345147" cy="250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3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RNA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632"/>
            <a:ext cx="8229600" cy="50108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pre-mRNA </a:t>
            </a:r>
            <a:r>
              <a:rPr lang="en-US" dirty="0" smtClean="0"/>
              <a:t>must have </a:t>
            </a:r>
            <a:r>
              <a:rPr lang="en-US" b="1" dirty="0" smtClean="0"/>
              <a:t>introns </a:t>
            </a:r>
            <a:r>
              <a:rPr lang="en-US" i="1" dirty="0" smtClean="0"/>
              <a:t>spliced</a:t>
            </a:r>
            <a:r>
              <a:rPr lang="en-US" dirty="0" smtClean="0"/>
              <a:t> out before being </a:t>
            </a:r>
            <a:r>
              <a:rPr lang="en-US" i="1" dirty="0" smtClean="0"/>
              <a:t>translated</a:t>
            </a:r>
            <a:r>
              <a:rPr lang="en-US" dirty="0" smtClean="0"/>
              <a:t> into </a:t>
            </a:r>
            <a:r>
              <a:rPr lang="en-US" b="1" dirty="0" smtClean="0"/>
              <a:t>protein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final components of an </a:t>
            </a:r>
            <a:r>
              <a:rPr lang="en-US" b="1" dirty="0" smtClean="0"/>
              <a:t>mRNA</a:t>
            </a:r>
            <a:r>
              <a:rPr lang="en-US" dirty="0" smtClean="0"/>
              <a:t> are called </a:t>
            </a:r>
            <a:r>
              <a:rPr lang="en-US" b="1" dirty="0" smtClean="0"/>
              <a:t>exons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849296" y="3276544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66635" y="327654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05899" y="327654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114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alternative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69" y="2018295"/>
            <a:ext cx="8229600" cy="501089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Alternative </a:t>
            </a:r>
            <a:r>
              <a:rPr lang="en-US" i="1" dirty="0"/>
              <a:t>splicing </a:t>
            </a:r>
            <a:r>
              <a:rPr lang="en-US" dirty="0"/>
              <a:t>leads to creation of multiple RNA </a:t>
            </a:r>
            <a:r>
              <a:rPr lang="en-US" b="1" dirty="0"/>
              <a:t>isoforms</a:t>
            </a:r>
            <a:r>
              <a:rPr lang="en-US" dirty="0"/>
              <a:t>, with different component exons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Sometimes, </a:t>
            </a:r>
            <a:r>
              <a:rPr lang="en-US" b="1" dirty="0" smtClean="0"/>
              <a:t>exons </a:t>
            </a:r>
            <a:r>
              <a:rPr lang="en-US" dirty="0" smtClean="0"/>
              <a:t>can be </a:t>
            </a:r>
            <a:r>
              <a:rPr lang="en-US" i="1" dirty="0" smtClean="0"/>
              <a:t>retained</a:t>
            </a:r>
            <a:r>
              <a:rPr lang="en-US" dirty="0" smtClean="0"/>
              <a:t>, or </a:t>
            </a:r>
            <a:r>
              <a:rPr lang="en-US" b="1" dirty="0" smtClean="0"/>
              <a:t>introns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i="1" dirty="0" smtClean="0"/>
              <a:t>skipped</a:t>
            </a:r>
            <a:r>
              <a:rPr lang="en-US" dirty="0" smtClean="0"/>
              <a:t>.</a:t>
            </a:r>
            <a:endParaRPr lang="en-US" i="1" dirty="0"/>
          </a:p>
          <a:p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19949" y="4275491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37288" y="4275491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6552" y="4275491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7370" y="3193458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4551" y="318903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03030" y="3180188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4633815" y="3345857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8002" y="2750388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9949" y="3815968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12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36499"/>
          </a:xfrm>
        </p:spPr>
        <p:txBody>
          <a:bodyPr>
            <a:normAutofit/>
          </a:bodyPr>
          <a:lstStyle/>
          <a:p>
            <a:r>
              <a:rPr lang="en-US" dirty="0" smtClean="0"/>
              <a:t>Count reads overlapping annotations of known genes</a:t>
            </a:r>
          </a:p>
          <a:p>
            <a:r>
              <a:rPr lang="en-US" dirty="0" smtClean="0"/>
              <a:t>Simplest method: Make composite model of all isoforms of gene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Quantification: Reads per </a:t>
            </a:r>
            <a:r>
              <a:rPr lang="en-US" dirty="0" err="1" smtClean="0"/>
              <a:t>kilobase</a:t>
            </a:r>
            <a:r>
              <a:rPr lang="en-US" dirty="0" smtClean="0"/>
              <a:t> per million reads (</a:t>
            </a:r>
            <a:r>
              <a:rPr lang="en-US" dirty="0" smtClean="0">
                <a:solidFill>
                  <a:srgbClr val="008000"/>
                </a:solidFill>
              </a:rPr>
              <a:t>RPKM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9868"/>
            <a:ext cx="9144000" cy="15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reads to genome</a:t>
            </a:r>
          </a:p>
          <a:p>
            <a:r>
              <a:rPr lang="en-US" dirty="0" smtClean="0"/>
              <a:t>How do we assign reads to overlapping transcripts?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only consider unique reads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49670" y="3701958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34369" y="3853763"/>
            <a:ext cx="872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6652" y="379316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24955" y="3624283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99650" y="46779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99650" y="48303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9650" y="49827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only consider unique reads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what about the rest of the data?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92168" y="3701437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0738" y="3853763"/>
            <a:ext cx="872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0738" y="376204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2168" y="3624283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51368" y="4830374"/>
            <a:ext cx="1606560" cy="2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51368" y="4982774"/>
            <a:ext cx="1606560" cy="2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51368" y="5181666"/>
            <a:ext cx="16065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9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7" y="1552736"/>
            <a:ext cx="3187700" cy="153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531" y="3687179"/>
            <a:ext cx="7106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– isoform’s fraction of nucleotides in the </a:t>
            </a:r>
            <a:r>
              <a:rPr lang="en-US" dirty="0" err="1" smtClean="0"/>
              <a:t>transcriptome</a:t>
            </a:r>
            <a:r>
              <a:rPr lang="en-US" dirty="0" smtClean="0"/>
              <a:t> (NPM = v*10^6)</a:t>
            </a:r>
          </a:p>
          <a:p>
            <a:r>
              <a:rPr lang="en-US" dirty="0" smtClean="0"/>
              <a:t>T – isoform’s fraction of total </a:t>
            </a:r>
            <a:r>
              <a:rPr lang="en-US" dirty="0" err="1" smtClean="0"/>
              <a:t>transcriptome</a:t>
            </a:r>
            <a:r>
              <a:rPr lang="en-US" dirty="0" smtClean="0"/>
              <a:t> transcripts (TPM = v*10^6)</a:t>
            </a:r>
          </a:p>
          <a:p>
            <a:r>
              <a:rPr lang="en-US" dirty="0" smtClean="0"/>
              <a:t>L – length of isoform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83" y="1727200"/>
            <a:ext cx="3111500" cy="113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201" y="2781005"/>
            <a:ext cx="358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normalization issue with RPKM vs. TPM?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3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match up to a </a:t>
            </a:r>
            <a:r>
              <a:rPr lang="en-US" b="1" dirty="0" smtClean="0"/>
              <a:t>billion</a:t>
            </a:r>
            <a:r>
              <a:rPr lang="en-US" dirty="0" smtClean="0"/>
              <a:t> short sequence reads to the genome</a:t>
            </a:r>
          </a:p>
          <a:p>
            <a:r>
              <a:rPr lang="en-US" dirty="0" smtClean="0"/>
              <a:t>Need sequence alignment algorithm faster than BLAST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3" y="3352588"/>
            <a:ext cx="7754298" cy="2879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19666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9725"/>
            <a:ext cx="8391637" cy="1209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433" y="2983403"/>
            <a:ext cx="63649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 – isoform </a:t>
            </a:r>
          </a:p>
          <a:p>
            <a:r>
              <a:rPr lang="en-US" b="1" dirty="0" smtClean="0"/>
              <a:t>S – start position</a:t>
            </a:r>
          </a:p>
          <a:p>
            <a:r>
              <a:rPr lang="en-US" b="1" dirty="0" smtClean="0"/>
              <a:t>O – orientation (this is only used in non-strand-specific RNA-</a:t>
            </a:r>
            <a:r>
              <a:rPr lang="en-US" b="1" dirty="0" err="1"/>
              <a:t>S</a:t>
            </a:r>
            <a:r>
              <a:rPr lang="en-US" b="1" dirty="0" err="1" smtClean="0"/>
              <a:t>eq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R – read sequences</a:t>
            </a:r>
          </a:p>
          <a:p>
            <a:r>
              <a:rPr lang="en-US" b="1" dirty="0" smtClean="0"/>
              <a:t>Theta – transcript levels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7433" y="1596291"/>
            <a:ext cx="190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Generative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415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" y="4595533"/>
            <a:ext cx="9092947" cy="2203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740"/>
            <a:ext cx="8229600" cy="4525963"/>
          </a:xfrm>
        </p:spPr>
        <p:txBody>
          <a:bodyPr/>
          <a:lstStyle/>
          <a:p>
            <a:r>
              <a:rPr lang="en-US" dirty="0" smtClean="0"/>
              <a:t>Assign reads to isoforms to </a:t>
            </a:r>
            <a:r>
              <a:rPr lang="en-US" b="1" dirty="0" smtClean="0"/>
              <a:t>maximize likelihood</a:t>
            </a:r>
            <a:r>
              <a:rPr lang="en-US" dirty="0" smtClean="0"/>
              <a:t> of generating pattern of observed reads.</a:t>
            </a:r>
          </a:p>
          <a:p>
            <a:r>
              <a:rPr lang="en-US" dirty="0"/>
              <a:t>0</a:t>
            </a:r>
            <a:r>
              <a:rPr lang="en-US" dirty="0" smtClean="0"/>
              <a:t>.  </a:t>
            </a:r>
            <a:r>
              <a:rPr lang="en-US" b="1" dirty="0" smtClean="0"/>
              <a:t>Initialize</a:t>
            </a:r>
            <a:r>
              <a:rPr lang="en-US" dirty="0" smtClean="0"/>
              <a:t> (expectation): Assign reads randomly to isoforms based on naïve (length normalized) probability of the read coming from that isoform (as opposed to other overlapping isoforms)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144"/>
            <a:ext cx="8229600" cy="4525963"/>
          </a:xfrm>
        </p:spPr>
        <p:txBody>
          <a:bodyPr/>
          <a:lstStyle/>
          <a:p>
            <a:r>
              <a:rPr lang="en-US" dirty="0" smtClean="0"/>
              <a:t>1.  </a:t>
            </a:r>
            <a:r>
              <a:rPr lang="en-US" b="1" dirty="0" smtClean="0"/>
              <a:t>Maximization: </a:t>
            </a:r>
            <a:r>
              <a:rPr lang="en-US" dirty="0" smtClean="0"/>
              <a:t>Choose transcript abundances that maximize likelihood of the read distribution (Maximization).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12"/>
            <a:ext cx="8229600" cy="452596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 </a:t>
            </a:r>
            <a:r>
              <a:rPr lang="en-US" b="1" dirty="0" smtClean="0"/>
              <a:t>Expectation: </a:t>
            </a:r>
            <a:r>
              <a:rPr lang="en-US" dirty="0" smtClean="0"/>
              <a:t>Reassign reads based on the new values for the relative quantities of the isoforms.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12"/>
            <a:ext cx="8229600" cy="4525963"/>
          </a:xfrm>
        </p:spPr>
        <p:txBody>
          <a:bodyPr/>
          <a:lstStyle/>
          <a:p>
            <a:r>
              <a:rPr lang="en-US" dirty="0" smtClean="0"/>
              <a:t>3.  Continue </a:t>
            </a:r>
            <a:r>
              <a:rPr lang="en-US" b="1" dirty="0" smtClean="0"/>
              <a:t>expectation</a:t>
            </a:r>
            <a:r>
              <a:rPr lang="en-US" dirty="0" smtClean="0"/>
              <a:t> and </a:t>
            </a:r>
            <a:r>
              <a:rPr lang="en-US" b="1" dirty="0" smtClean="0"/>
              <a:t>maximization</a:t>
            </a:r>
            <a:r>
              <a:rPr lang="en-US" dirty="0" smtClean="0"/>
              <a:t> steps until isoform quantifications converge (it is a mathematical fact that this will happen).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0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922"/>
            <a:ext cx="8229600" cy="1143000"/>
          </a:xfrm>
        </p:spPr>
        <p:txBody>
          <a:bodyPr/>
          <a:lstStyle/>
          <a:p>
            <a:r>
              <a:rPr lang="en-US" dirty="0" smtClean="0"/>
              <a:t>Detecting new transcripts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15676"/>
            <a:ext cx="8229600" cy="61396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Search for “peaks”: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Reads that overlap splice </a:t>
            </a:r>
            <a:r>
              <a:rPr lang="en-US" dirty="0" err="1" smtClean="0"/>
              <a:t>junctions</a:t>
            </a:r>
            <a:r>
              <a:rPr lang="en-US" dirty="0" err="1" smtClean="0">
                <a:sym typeface="Wingdings"/>
              </a:rPr>
              <a:t>peaks</a:t>
            </a:r>
            <a:r>
              <a:rPr lang="en-US" dirty="0" smtClean="0">
                <a:sym typeface="Wingdings"/>
              </a:rPr>
              <a:t> part of same transcript</a:t>
            </a:r>
          </a:p>
          <a:p>
            <a:r>
              <a:rPr lang="en-US" dirty="0" smtClean="0">
                <a:sym typeface="Wingdings"/>
              </a:rPr>
              <a:t>Special sequencing techniques to find ends of transcripts</a:t>
            </a:r>
          </a:p>
          <a:p>
            <a:r>
              <a:rPr lang="en-US" b="1" dirty="0" smtClean="0">
                <a:sym typeface="Wingdings"/>
              </a:rPr>
              <a:t>Still a major open area of research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59" y="1471363"/>
            <a:ext cx="7709951" cy="2883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0551" y="6510314"/>
            <a:ext cx="3473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Wang </a:t>
            </a:r>
            <a:r>
              <a:rPr lang="en-US" sz="1500" i="1" dirty="0" smtClean="0"/>
              <a:t>et al</a:t>
            </a:r>
            <a:r>
              <a:rPr lang="en-US" sz="1500" dirty="0" smtClean="0"/>
              <a:t> </a:t>
            </a:r>
            <a:r>
              <a:rPr lang="en-US" sz="1500" i="1" dirty="0" smtClean="0"/>
              <a:t>Nature Reviews Genetics </a:t>
            </a:r>
            <a:r>
              <a:rPr lang="en-US" sz="1500" dirty="0" smtClean="0"/>
              <a:t> 2009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0679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/>
              <a:t>S</a:t>
            </a:r>
            <a:r>
              <a:rPr lang="en-US" dirty="0" err="1" smtClean="0"/>
              <a:t>eq</a:t>
            </a:r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Quantification harder than CHIP-</a:t>
            </a:r>
            <a:r>
              <a:rPr lang="en-US" dirty="0" err="1" smtClean="0"/>
              <a:t>seq</a:t>
            </a:r>
            <a:r>
              <a:rPr lang="en-US" dirty="0" smtClean="0"/>
              <a:t> because of RNA splicing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7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Genome-wide signals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Expression Correlation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760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Correlate expression between tissues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32" y="1181810"/>
            <a:ext cx="5059563" cy="4708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9633"/>
            <a:ext cx="9144000" cy="393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8700" y="6478194"/>
            <a:ext cx="307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adapted from L </a:t>
            </a:r>
            <a:r>
              <a:rPr lang="en-US" dirty="0" err="1" smtClean="0"/>
              <a:t>Habegger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5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mapping (sequence alignment)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Optimal, but </a:t>
            </a:r>
            <a:r>
              <a:rPr lang="en-US" dirty="0" smtClean="0">
                <a:solidFill>
                  <a:srgbClr val="FF0000"/>
                </a:solidFill>
              </a:rPr>
              <a:t>SLOW</a:t>
            </a:r>
          </a:p>
          <a:p>
            <a:r>
              <a:rPr lang="en-US" dirty="0" smtClean="0"/>
              <a:t>BLAST</a:t>
            </a:r>
          </a:p>
          <a:p>
            <a:pPr lvl="1"/>
            <a:r>
              <a:rPr lang="en-US" dirty="0" smtClean="0"/>
              <a:t>Searches primarily for close matches, </a:t>
            </a:r>
            <a:r>
              <a:rPr lang="en-US" dirty="0" smtClean="0">
                <a:solidFill>
                  <a:srgbClr val="FF0000"/>
                </a:solidFill>
              </a:rPr>
              <a:t>still too slow</a:t>
            </a:r>
            <a:r>
              <a:rPr lang="en-US" dirty="0" smtClean="0"/>
              <a:t> for high throughput sequence read mapping</a:t>
            </a:r>
          </a:p>
          <a:p>
            <a:r>
              <a:rPr lang="en-US" dirty="0" smtClean="0"/>
              <a:t>Read mapping</a:t>
            </a:r>
          </a:p>
          <a:p>
            <a:pPr lvl="1"/>
            <a:r>
              <a:rPr lang="en-US" dirty="0" smtClean="0"/>
              <a:t>Only want</a:t>
            </a:r>
            <a:r>
              <a:rPr lang="en-US" dirty="0" smtClean="0">
                <a:solidFill>
                  <a:srgbClr val="008000"/>
                </a:solidFill>
              </a:rPr>
              <a:t> very close matches</a:t>
            </a:r>
            <a:r>
              <a:rPr lang="en-US" dirty="0" smtClean="0"/>
              <a:t>, must be </a:t>
            </a:r>
            <a:r>
              <a:rPr lang="en-US" dirty="0" smtClean="0">
                <a:solidFill>
                  <a:srgbClr val="008000"/>
                </a:solidFill>
              </a:rPr>
              <a:t>super fast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6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signals of interacting proteins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Fos</a:t>
            </a:r>
            <a:r>
              <a:rPr lang="en-US" dirty="0" smtClean="0"/>
              <a:t> and Jun, which interact physically, have similar binding profiles at many genomic loci.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210"/>
            <a:ext cx="9144000" cy="2083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2605" y="2213870"/>
            <a:ext cx="886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/>
              <a:t>Fos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2619" y="2922581"/>
            <a:ext cx="65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Jun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4403" y="6507050"/>
            <a:ext cx="441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ENCODE Consortium, figure by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97836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Sum signals from all genomic locations of a certain type</a:t>
            </a:r>
          </a:p>
          <a:p>
            <a:pPr lvl="1"/>
            <a:r>
              <a:rPr lang="en-US" dirty="0" smtClean="0"/>
              <a:t>Here: CHIP </a:t>
            </a:r>
            <a:r>
              <a:rPr lang="en-US" dirty="0" err="1" smtClean="0"/>
              <a:t>seq</a:t>
            </a:r>
            <a:r>
              <a:rPr lang="en-US" dirty="0" smtClean="0"/>
              <a:t> signal at fixed distances from protein binding motif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77" y="1499420"/>
            <a:ext cx="8126472" cy="316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1201" y="6488668"/>
            <a:ext cx="311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Venters</a:t>
            </a:r>
            <a:r>
              <a:rPr lang="en-US" dirty="0" smtClean="0"/>
              <a:t> and Pugh </a:t>
            </a:r>
            <a:r>
              <a:rPr lang="en-US" i="1" dirty="0" smtClean="0"/>
              <a:t>Nature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3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gene expression with 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17897"/>
            <a:ext cx="7772400" cy="13620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Arial"/>
              </a:rPr>
              <a:t>Relating </a:t>
            </a:r>
            <a:r>
              <a:rPr lang="en-US" sz="2800" dirty="0">
                <a:solidFill>
                  <a:srgbClr val="000090"/>
                </a:solidFill>
                <a:latin typeface="Arial"/>
              </a:rPr>
              <a:t>gene expression with histone modification and TF binding signals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78" y="3313897"/>
            <a:ext cx="4474722" cy="31402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5548" y="2770401"/>
            <a:ext cx="4153652" cy="2957098"/>
            <a:chOff x="515626" y="2167443"/>
            <a:chExt cx="4153652" cy="2957098"/>
          </a:xfrm>
        </p:grpSpPr>
        <p:sp>
          <p:nvSpPr>
            <p:cNvPr id="8" name="TextBox 7"/>
            <p:cNvSpPr txBox="1"/>
            <p:nvPr/>
          </p:nvSpPr>
          <p:spPr>
            <a:xfrm>
              <a:off x="515626" y="2167443"/>
              <a:ext cx="1575522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Histone modification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10766" y="2406148"/>
              <a:ext cx="639758" cy="200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93756" y="2167443"/>
              <a:ext cx="1575522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TF Binding signal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4764" y="4201211"/>
              <a:ext cx="1575522" cy="92333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Gene expression levels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H="1">
              <a:off x="1102694" y="3213147"/>
              <a:ext cx="802050" cy="58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3165197" y="3308256"/>
              <a:ext cx="802051" cy="3918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00523" y="2358406"/>
            <a:ext cx="4315971" cy="134771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34043" y="1835186"/>
            <a:ext cx="169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“Input”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2596" y="4630881"/>
            <a:ext cx="2730716" cy="134771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60940" y="6094740"/>
            <a:ext cx="169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“Output”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1604" y="3890488"/>
            <a:ext cx="145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Arial"/>
              </a:rPr>
              <a:t>Predictive models</a:t>
            </a:r>
            <a:endParaRPr lang="en-US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1152" y="1835186"/>
            <a:ext cx="416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</a:rPr>
              <a:t>To what extent the gene expression levels are determined by TF binding/ HM modification?</a:t>
            </a:r>
            <a:endParaRPr lang="en-US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63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26803" y="6607898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142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Divide area around gene into bins according to distance to </a:t>
            </a:r>
            <a:r>
              <a:rPr lang="en-US" dirty="0" err="1" smtClean="0"/>
              <a:t>trascription</a:t>
            </a:r>
            <a:r>
              <a:rPr lang="en-US" dirty="0" smtClean="0"/>
              <a:t> start and end sites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7" name="Straight Connector 186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0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1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2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3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04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05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06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07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08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09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0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8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2352" y="4126107"/>
            <a:ext cx="6828679" cy="2457449"/>
            <a:chOff x="152352" y="3230563"/>
            <a:chExt cx="6828679" cy="3494086"/>
          </a:xfrm>
        </p:grpSpPr>
        <p:sp>
          <p:nvSpPr>
            <p:cNvPr id="53" name="TextBox 64"/>
            <p:cNvSpPr txBox="1">
              <a:spLocks noChangeArrowheads="1"/>
            </p:cNvSpPr>
            <p:nvPr/>
          </p:nvSpPr>
          <p:spPr bwMode="auto">
            <a:xfrm>
              <a:off x="2565400" y="5281613"/>
              <a:ext cx="989013" cy="12398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96465" y="5019827"/>
              <a:ext cx="353943" cy="1454238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~10000 </a:t>
              </a:r>
              <a:r>
                <a:rPr lang="en-US" sz="1100" dirty="0" err="1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refseq</a:t>
              </a: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 genes</a:t>
              </a:r>
            </a:p>
          </p:txBody>
        </p:sp>
        <p:sp>
          <p:nvSpPr>
            <p:cNvPr id="55" name="TextBox 67"/>
            <p:cNvSpPr txBox="1">
              <a:spLocks noChangeArrowheads="1"/>
            </p:cNvSpPr>
            <p:nvPr/>
          </p:nvSpPr>
          <p:spPr bwMode="auto">
            <a:xfrm>
              <a:off x="2719388" y="5634038"/>
              <a:ext cx="785812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Bin 1</a:t>
              </a: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>
              <a:off x="3910013" y="5297488"/>
              <a:ext cx="989012" cy="12382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TextBox 69"/>
            <p:cNvSpPr txBox="1">
              <a:spLocks noChangeArrowheads="1"/>
            </p:cNvSpPr>
            <p:nvPr/>
          </p:nvSpPr>
          <p:spPr bwMode="auto">
            <a:xfrm>
              <a:off x="4062413" y="5634038"/>
              <a:ext cx="661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 2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58" name="TextBox 70"/>
            <p:cNvSpPr txBox="1">
              <a:spLocks noChangeArrowheads="1"/>
            </p:cNvSpPr>
            <p:nvPr/>
          </p:nvSpPr>
          <p:spPr bwMode="auto">
            <a:xfrm>
              <a:off x="5680075" y="5267325"/>
              <a:ext cx="989013" cy="12398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TextBox 71"/>
            <p:cNvSpPr txBox="1">
              <a:spLocks noChangeArrowheads="1"/>
            </p:cNvSpPr>
            <p:nvPr/>
          </p:nvSpPr>
          <p:spPr bwMode="auto">
            <a:xfrm>
              <a:off x="5772943" y="5634038"/>
              <a:ext cx="1208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Bin160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01839" y="4876799"/>
              <a:ext cx="4932362" cy="184785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676400" y="3611563"/>
              <a:ext cx="411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4859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7051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6007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43815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3657600" y="3733800"/>
              <a:ext cx="228600" cy="990600"/>
            </a:xfrm>
            <a:prstGeom prst="down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TextBox 63"/>
            <p:cNvSpPr txBox="1">
              <a:spLocks noChangeArrowheads="1"/>
            </p:cNvSpPr>
            <p:nvPr/>
          </p:nvSpPr>
          <p:spPr bwMode="auto">
            <a:xfrm>
              <a:off x="152352" y="3867656"/>
              <a:ext cx="1962151" cy="5232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alibri" charset="0"/>
                </a:rPr>
                <a:t>Chromatin features:</a:t>
              </a:r>
            </a:p>
            <a:p>
              <a:r>
                <a:rPr lang="en-US" sz="1400" dirty="0">
                  <a:latin typeface="Calibri" charset="0"/>
                </a:rPr>
                <a:t>Histone</a:t>
              </a:r>
              <a:r>
                <a:rPr lang="en-US" sz="1400" dirty="0" smtClean="0">
                  <a:latin typeface="Calibri" charset="0"/>
                </a:rPr>
                <a:t> modifications</a:t>
              </a:r>
              <a:endParaRPr lang="en-US" sz="1400" dirty="0">
                <a:latin typeface="Calibri" charset="0"/>
              </a:endParaRPr>
            </a:p>
          </p:txBody>
        </p:sp>
        <p:sp>
          <p:nvSpPr>
            <p:cNvPr id="116" name="TextBox 65"/>
            <p:cNvSpPr txBox="1">
              <a:spLocks noChangeArrowheads="1"/>
            </p:cNvSpPr>
            <p:nvPr/>
          </p:nvSpPr>
          <p:spPr bwMode="auto">
            <a:xfrm>
              <a:off x="2443162" y="5020003"/>
              <a:ext cx="1290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latin typeface="Calibri" charset="0"/>
                </a:rPr>
                <a:t>HM1, 2, 3, ……</a:t>
              </a:r>
              <a:endParaRPr lang="en-US" sz="1100" dirty="0">
                <a:latin typeface="Calibri" charset="0"/>
              </a:endParaRPr>
            </a:p>
          </p:txBody>
        </p:sp>
        <p:sp>
          <p:nvSpPr>
            <p:cNvPr id="117" name="TextBox 72"/>
            <p:cNvSpPr txBox="1">
              <a:spLocks noChangeArrowheads="1"/>
            </p:cNvSpPr>
            <p:nvPr/>
          </p:nvSpPr>
          <p:spPr bwMode="auto">
            <a:xfrm>
              <a:off x="4926012" y="5481083"/>
              <a:ext cx="717551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Calibri" charset="0"/>
                </a:rPr>
                <a:t>……</a:t>
              </a:r>
            </a:p>
          </p:txBody>
        </p:sp>
        <p:sp>
          <p:nvSpPr>
            <p:cNvPr id="118" name="Right Arrow 117"/>
            <p:cNvSpPr/>
            <p:nvPr/>
          </p:nvSpPr>
          <p:spPr>
            <a:xfrm>
              <a:off x="2225675" y="4068763"/>
              <a:ext cx="1279525" cy="1984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TextBox 75"/>
            <p:cNvSpPr txBox="1">
              <a:spLocks noChangeArrowheads="1"/>
            </p:cNvSpPr>
            <p:nvPr/>
          </p:nvSpPr>
          <p:spPr bwMode="auto">
            <a:xfrm>
              <a:off x="3733800" y="4276140"/>
              <a:ext cx="1695450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Predictors</a:t>
              </a:r>
            </a:p>
          </p:txBody>
        </p:sp>
      </p:grpSp>
      <p:sp>
        <p:nvSpPr>
          <p:cNvPr id="16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 Collect histone modification data for each bin, and for each gene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6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7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8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9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10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11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12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13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14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15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6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4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2352" y="4126107"/>
            <a:ext cx="6828679" cy="2457449"/>
            <a:chOff x="152352" y="3230563"/>
            <a:chExt cx="6828679" cy="3494086"/>
          </a:xfrm>
        </p:grpSpPr>
        <p:sp>
          <p:nvSpPr>
            <p:cNvPr id="53" name="TextBox 64"/>
            <p:cNvSpPr txBox="1">
              <a:spLocks noChangeArrowheads="1"/>
            </p:cNvSpPr>
            <p:nvPr/>
          </p:nvSpPr>
          <p:spPr bwMode="auto">
            <a:xfrm>
              <a:off x="2565400" y="5281613"/>
              <a:ext cx="989013" cy="12398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96465" y="5019827"/>
              <a:ext cx="353943" cy="1454238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~10000 </a:t>
              </a:r>
              <a:r>
                <a:rPr lang="en-US" sz="1100" dirty="0" err="1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refseq</a:t>
              </a: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 genes</a:t>
              </a:r>
            </a:p>
          </p:txBody>
        </p:sp>
        <p:sp>
          <p:nvSpPr>
            <p:cNvPr id="55" name="TextBox 67"/>
            <p:cNvSpPr txBox="1">
              <a:spLocks noChangeArrowheads="1"/>
            </p:cNvSpPr>
            <p:nvPr/>
          </p:nvSpPr>
          <p:spPr bwMode="auto">
            <a:xfrm>
              <a:off x="2719388" y="5634038"/>
              <a:ext cx="785812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Bin 1</a:t>
              </a: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>
              <a:off x="3910013" y="5297488"/>
              <a:ext cx="989012" cy="12382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TextBox 69"/>
            <p:cNvSpPr txBox="1">
              <a:spLocks noChangeArrowheads="1"/>
            </p:cNvSpPr>
            <p:nvPr/>
          </p:nvSpPr>
          <p:spPr bwMode="auto">
            <a:xfrm>
              <a:off x="4062413" y="5634038"/>
              <a:ext cx="661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 2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58" name="TextBox 70"/>
            <p:cNvSpPr txBox="1">
              <a:spLocks noChangeArrowheads="1"/>
            </p:cNvSpPr>
            <p:nvPr/>
          </p:nvSpPr>
          <p:spPr bwMode="auto">
            <a:xfrm>
              <a:off x="5680075" y="5267325"/>
              <a:ext cx="989013" cy="12398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TextBox 71"/>
            <p:cNvSpPr txBox="1">
              <a:spLocks noChangeArrowheads="1"/>
            </p:cNvSpPr>
            <p:nvPr/>
          </p:nvSpPr>
          <p:spPr bwMode="auto">
            <a:xfrm>
              <a:off x="5772943" y="5634038"/>
              <a:ext cx="1208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Bin160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01839" y="4876799"/>
              <a:ext cx="4932362" cy="184785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676400" y="3611563"/>
              <a:ext cx="411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4859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7051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6007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43815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3657600" y="3733800"/>
              <a:ext cx="228600" cy="990600"/>
            </a:xfrm>
            <a:prstGeom prst="down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TextBox 63"/>
            <p:cNvSpPr txBox="1">
              <a:spLocks noChangeArrowheads="1"/>
            </p:cNvSpPr>
            <p:nvPr/>
          </p:nvSpPr>
          <p:spPr bwMode="auto">
            <a:xfrm>
              <a:off x="152352" y="3867656"/>
              <a:ext cx="1962151" cy="5232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alibri" charset="0"/>
                </a:rPr>
                <a:t>Chromatin features:</a:t>
              </a:r>
            </a:p>
            <a:p>
              <a:r>
                <a:rPr lang="en-US" sz="1400" dirty="0">
                  <a:latin typeface="Calibri" charset="0"/>
                </a:rPr>
                <a:t>Histone</a:t>
              </a:r>
              <a:r>
                <a:rPr lang="en-US" sz="1400" dirty="0" smtClean="0">
                  <a:latin typeface="Calibri" charset="0"/>
                </a:rPr>
                <a:t> modifications</a:t>
              </a:r>
              <a:endParaRPr lang="en-US" sz="1400" dirty="0">
                <a:latin typeface="Calibri" charset="0"/>
              </a:endParaRPr>
            </a:p>
          </p:txBody>
        </p:sp>
        <p:sp>
          <p:nvSpPr>
            <p:cNvPr id="116" name="TextBox 65"/>
            <p:cNvSpPr txBox="1">
              <a:spLocks noChangeArrowheads="1"/>
            </p:cNvSpPr>
            <p:nvPr/>
          </p:nvSpPr>
          <p:spPr bwMode="auto">
            <a:xfrm>
              <a:off x="2443162" y="5020003"/>
              <a:ext cx="1290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latin typeface="Calibri" charset="0"/>
                </a:rPr>
                <a:t>HM1, 2, 3, ……</a:t>
              </a:r>
              <a:endParaRPr lang="en-US" sz="1100" dirty="0">
                <a:latin typeface="Calibri" charset="0"/>
              </a:endParaRPr>
            </a:p>
          </p:txBody>
        </p:sp>
        <p:sp>
          <p:nvSpPr>
            <p:cNvPr id="117" name="TextBox 72"/>
            <p:cNvSpPr txBox="1">
              <a:spLocks noChangeArrowheads="1"/>
            </p:cNvSpPr>
            <p:nvPr/>
          </p:nvSpPr>
          <p:spPr bwMode="auto">
            <a:xfrm>
              <a:off x="4926012" y="5481083"/>
              <a:ext cx="717551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Calibri" charset="0"/>
                </a:rPr>
                <a:t>……</a:t>
              </a:r>
            </a:p>
          </p:txBody>
        </p:sp>
        <p:sp>
          <p:nvSpPr>
            <p:cNvPr id="118" name="Right Arrow 117"/>
            <p:cNvSpPr/>
            <p:nvPr/>
          </p:nvSpPr>
          <p:spPr>
            <a:xfrm>
              <a:off x="2225675" y="4068763"/>
              <a:ext cx="1279525" cy="1984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TextBox 75"/>
            <p:cNvSpPr txBox="1">
              <a:spLocks noChangeArrowheads="1"/>
            </p:cNvSpPr>
            <p:nvPr/>
          </p:nvSpPr>
          <p:spPr bwMode="auto">
            <a:xfrm>
              <a:off x="3733800" y="4247482"/>
              <a:ext cx="1695450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Predictors</a:t>
              </a:r>
            </a:p>
          </p:txBody>
        </p:sp>
      </p:grpSp>
      <p:sp>
        <p:nvSpPr>
          <p:cNvPr id="16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 Train model to “learn” relationship between CHIP-</a:t>
            </a:r>
            <a:r>
              <a:rPr lang="en-US" dirty="0" err="1" smtClean="0"/>
              <a:t>seq</a:t>
            </a:r>
            <a:r>
              <a:rPr lang="en-US" dirty="0" smtClean="0"/>
              <a:t> and RNA-</a:t>
            </a:r>
            <a:r>
              <a:rPr lang="en-US" dirty="0" err="1" smtClean="0"/>
              <a:t>seq</a:t>
            </a:r>
            <a:r>
              <a:rPr lang="en-US" dirty="0" smtClean="0"/>
              <a:t> data.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6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7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8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9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10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11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12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13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14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15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6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72" name="TextBox 76"/>
          <p:cNvSpPr txBox="1">
            <a:spLocks noChangeArrowheads="1"/>
          </p:cNvSpPr>
          <p:nvPr/>
        </p:nvSpPr>
        <p:spPr bwMode="auto">
          <a:xfrm>
            <a:off x="7792558" y="5166545"/>
            <a:ext cx="369888" cy="123983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3" name="TextBox 78"/>
          <p:cNvSpPr txBox="1">
            <a:spLocks noChangeArrowheads="1"/>
          </p:cNvSpPr>
          <p:nvPr/>
        </p:nvSpPr>
        <p:spPr bwMode="auto">
          <a:xfrm>
            <a:off x="7355515" y="3103850"/>
            <a:ext cx="1558924" cy="36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RNA-</a:t>
            </a:r>
            <a:r>
              <a:rPr lang="en-US" dirty="0" err="1">
                <a:latin typeface="Calibri" charset="0"/>
              </a:rPr>
              <a:t>Seq</a:t>
            </a:r>
            <a:r>
              <a:rPr lang="en-US" dirty="0">
                <a:latin typeface="Calibri" charset="0"/>
              </a:rPr>
              <a:t> data</a:t>
            </a:r>
          </a:p>
        </p:txBody>
      </p:sp>
      <p:sp>
        <p:nvSpPr>
          <p:cNvPr id="74" name="TextBox 82"/>
          <p:cNvSpPr txBox="1">
            <a:spLocks noChangeArrowheads="1"/>
          </p:cNvSpPr>
          <p:nvPr/>
        </p:nvSpPr>
        <p:spPr bwMode="auto">
          <a:xfrm>
            <a:off x="6934201" y="4206732"/>
            <a:ext cx="2209799" cy="64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Prediction target: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Gene expression level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7945289" y="3591407"/>
            <a:ext cx="136525" cy="5692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700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65099" y="0"/>
            <a:ext cx="8816975" cy="101440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His.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mods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around TSS &amp; TTS are clearly related to level of gene expression, in a position-dependent fashion</a:t>
            </a:r>
          </a:p>
        </p:txBody>
      </p:sp>
      <p:pic>
        <p:nvPicPr>
          <p:cNvPr id="8704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734" y="1835150"/>
            <a:ext cx="4986337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4181475" y="992188"/>
            <a:ext cx="3705225" cy="957262"/>
            <a:chOff x="3403601" y="-118793"/>
            <a:chExt cx="5570610" cy="1414194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flipV="1">
              <a:off x="3403601" y="401856"/>
              <a:ext cx="5570610" cy="164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16200000" flipH="1">
              <a:off x="4691795" y="431108"/>
              <a:ext cx="333028" cy="7161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16200000" flipH="1">
              <a:off x="7463973" y="397082"/>
              <a:ext cx="333028" cy="954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35392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625603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13428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401251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30583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74064" y="394819"/>
              <a:ext cx="109789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861889" y="394819"/>
              <a:ext cx="112175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96030" y="394819"/>
              <a:ext cx="109789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83854" y="394819"/>
              <a:ext cx="112177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919206" y="397165"/>
              <a:ext cx="109789" cy="4221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303505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191330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525471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13295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501567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745050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7635261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967014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854839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656778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8035609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rot="16200000" flipH="1">
              <a:off x="7524850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7071" name="TextBox 50"/>
            <p:cNvSpPr txBox="1">
              <a:spLocks noChangeArrowheads="1"/>
            </p:cNvSpPr>
            <p:nvPr/>
          </p:nvSpPr>
          <p:spPr bwMode="auto">
            <a:xfrm>
              <a:off x="4076657" y="-85967"/>
              <a:ext cx="1560644" cy="5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95" tIns="50795" rIns="101595" bIns="50795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Calibri" pitchFamily="-106" charset="0"/>
                </a:rPr>
                <a:t>START</a:t>
              </a:r>
            </a:p>
          </p:txBody>
        </p:sp>
        <p:sp>
          <p:nvSpPr>
            <p:cNvPr id="87072" name="TextBox 51"/>
            <p:cNvSpPr txBox="1">
              <a:spLocks noChangeArrowheads="1"/>
            </p:cNvSpPr>
            <p:nvPr/>
          </p:nvSpPr>
          <p:spPr bwMode="auto">
            <a:xfrm>
              <a:off x="7197580" y="-118793"/>
              <a:ext cx="1020041" cy="5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95" tIns="50795" rIns="101595" bIns="50795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-106" charset="0"/>
                </a:rPr>
                <a:t>STOP</a:t>
              </a:r>
            </a:p>
          </p:txBody>
        </p: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868501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6357742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5400000">
              <a:off x="5264623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rot="16200000" flipH="1">
              <a:off x="4753865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rot="5400000">
              <a:off x="4097517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rot="16200000" flipH="1">
              <a:off x="3586758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40" name="TextBox 39"/>
          <p:cNvSpPr txBox="1"/>
          <p:nvPr/>
        </p:nvSpPr>
        <p:spPr>
          <a:xfrm>
            <a:off x="496527" y="6403574"/>
            <a:ext cx="3078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Gerstein*,…, Cheng* et al. 2010, Science</a:t>
            </a:r>
            <a:endParaRPr lang="en-US" sz="1400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128588" y="1246188"/>
            <a:ext cx="3937000" cy="5133975"/>
            <a:chOff x="128588" y="1246188"/>
            <a:chExt cx="3937000" cy="5133975"/>
          </a:xfrm>
        </p:grpSpPr>
        <p:pic>
          <p:nvPicPr>
            <p:cNvPr id="87044" name="Picture 41" descr="markslide2.pdf"/>
            <p:cNvPicPr>
              <a:picLocks noChangeAspect="1"/>
            </p:cNvPicPr>
            <p:nvPr/>
          </p:nvPicPr>
          <p:blipFill>
            <a:blip r:embed="rId4"/>
            <a:srcRect l="15585" r="38628" b="15765"/>
            <a:stretch>
              <a:fillRect/>
            </a:stretch>
          </p:blipFill>
          <p:spPr bwMode="auto">
            <a:xfrm>
              <a:off x="128588" y="1246188"/>
              <a:ext cx="3937000" cy="513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2767460" y="4121689"/>
              <a:ext cx="6509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31520" y="4061779"/>
              <a:ext cx="650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TTS</a:t>
              </a:r>
              <a:endParaRPr lang="en-US" sz="2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321783" y="6505007"/>
            <a:ext cx="400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Correlation between Signal and expression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67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109464" y="5879387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6384745"/>
      </p:ext>
    </p:extLst>
  </p:cSld>
  <p:clrMapOvr>
    <a:masterClrMapping/>
  </p:clrMapOvr>
  <p:transition xmlns:p14="http://schemas.microsoft.com/office/powerpoint/2010/main" advTm="822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973535" y="1050254"/>
            <a:ext cx="6209030" cy="4876037"/>
            <a:chOff x="888022" y="1174430"/>
            <a:chExt cx="4373269" cy="28350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849" y="1455830"/>
              <a:ext cx="3913442" cy="255361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88022" y="1174430"/>
              <a:ext cx="735244" cy="563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94" y="538599"/>
            <a:ext cx="7866328" cy="6133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Support vector machine to classify genes with high, medium and low expression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98" y="6046728"/>
            <a:ext cx="704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Areas close to gene predict expression better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33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t="47715"/>
          <a:stretch/>
        </p:blipFill>
        <p:spPr bwMode="auto">
          <a:xfrm>
            <a:off x="774034" y="1513551"/>
            <a:ext cx="7180725" cy="47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71994" y="538599"/>
            <a:ext cx="7866328" cy="613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Support vector regression to predict gene expression levels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41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Index-based </a:t>
            </a:r>
            <a:r>
              <a:rPr lang="en-US" dirty="0"/>
              <a:t>s</a:t>
            </a:r>
            <a:r>
              <a:rPr lang="en-US" dirty="0" smtClean="0"/>
              <a:t>hort </a:t>
            </a: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m</a:t>
            </a:r>
            <a:r>
              <a:rPr lang="en-US" dirty="0" smtClean="0"/>
              <a:t>appers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537" b="5133"/>
          <a:stretch/>
        </p:blipFill>
        <p:spPr>
          <a:xfrm>
            <a:off x="1269240" y="1148880"/>
            <a:ext cx="6812275" cy="538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632" y="6520675"/>
            <a:ext cx="467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2009, Slide adapted from 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1304" y="1413906"/>
            <a:ext cx="2953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Similar to BLAST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Map all genomic locations of all possible short sequences in a hash table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Check if read subsequences map to adjacent locations in the genome, allowing for up to 1 or 2 mismatches.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Very </a:t>
            </a:r>
            <a:r>
              <a:rPr lang="en-US" sz="2200" dirty="0" smtClean="0">
                <a:solidFill>
                  <a:srgbClr val="FF0000"/>
                </a:solidFill>
              </a:rPr>
              <a:t>memory intensive</a:t>
            </a:r>
            <a:r>
              <a:rPr lang="en-US" sz="2200" dirty="0" smtClean="0"/>
              <a:t>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07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93688" y="893763"/>
            <a:ext cx="2363787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Mouse ESC Models Illuminates Different Regions of Influence for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TFs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vs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HMs</a:t>
            </a:r>
            <a:endParaRPr lang="en-US" sz="2800" b="1" dirty="0">
              <a:solidFill>
                <a:srgbClr val="000090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138" name="TextBox 4"/>
          <p:cNvSpPr txBox="1">
            <a:spLocks noChangeArrowheads="1"/>
          </p:cNvSpPr>
          <p:nvPr/>
        </p:nvSpPr>
        <p:spPr bwMode="auto">
          <a:xfrm>
            <a:off x="-504825" y="3636963"/>
            <a:ext cx="430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91139" name="Content Placeholder 3" descr="mmu_TFHM_prediction_curve.pdf"/>
          <p:cNvPicPr>
            <a:picLocks noChangeAspect="1"/>
          </p:cNvPicPr>
          <p:nvPr/>
        </p:nvPicPr>
        <p:blipFill>
          <a:blip r:embed="rId3"/>
          <a:srcRect t="5238" b="5238"/>
          <a:stretch>
            <a:fillRect/>
          </a:stretch>
        </p:blipFill>
        <p:spPr bwMode="auto">
          <a:xfrm>
            <a:off x="3065108" y="30095"/>
            <a:ext cx="6255129" cy="37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Content Placeholder 3"/>
          <p:cNvSpPr>
            <a:spLocks noGrp="1"/>
          </p:cNvSpPr>
          <p:nvPr>
            <p:ph idx="1"/>
          </p:nvPr>
        </p:nvSpPr>
        <p:spPr>
          <a:xfrm>
            <a:off x="0" y="3112716"/>
            <a:ext cx="3968750" cy="283368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Datasets</a:t>
            </a:r>
          </a:p>
          <a:p>
            <a:pPr lvl="1"/>
            <a:r>
              <a:rPr lang="en-US" sz="1800" dirty="0" err="1">
                <a:solidFill>
                  <a:srgbClr val="0000FF"/>
                </a:solidFill>
                <a:latin typeface="Arial"/>
              </a:rPr>
              <a:t>ChIP-Seq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for 12 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TFs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</a:t>
            </a:r>
            <a:br>
              <a:rPr lang="en-US" sz="1800" dirty="0">
                <a:solidFill>
                  <a:srgbClr val="0000FF"/>
                </a:solidFill>
                <a:latin typeface="Arial"/>
              </a:rPr>
            </a:br>
            <a:r>
              <a:rPr lang="en-US" sz="1400" dirty="0">
                <a:solidFill>
                  <a:srgbClr val="0000FF"/>
                </a:solidFill>
                <a:latin typeface="Arial"/>
              </a:rPr>
              <a:t>(Chen et al. 2008)</a:t>
            </a:r>
            <a:endParaRPr lang="en-US" sz="1800" dirty="0">
              <a:solidFill>
                <a:srgbClr val="0000FF"/>
              </a:solidFill>
              <a:latin typeface="Arial"/>
            </a:endParaRPr>
          </a:p>
          <a:p>
            <a:pPr lvl="1"/>
            <a:r>
              <a:rPr lang="en-US" sz="1800" dirty="0" err="1">
                <a:solidFill>
                  <a:srgbClr val="0000FF"/>
                </a:solidFill>
                <a:latin typeface="Arial"/>
              </a:rPr>
              <a:t>ChIP-Seq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for 7 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HMs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/>
            </a:r>
            <a:br>
              <a:rPr lang="en-US" sz="1800" dirty="0">
                <a:solidFill>
                  <a:srgbClr val="0000FF"/>
                </a:solidFill>
                <a:latin typeface="Arial"/>
              </a:rPr>
            </a:br>
            <a:r>
              <a:rPr lang="en-US" sz="1400" dirty="0">
                <a:solidFill>
                  <a:srgbClr val="0000FF"/>
                </a:solidFill>
                <a:latin typeface="Arial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Meissner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al.’08; 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Mikkelsen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 </a:t>
            </a:r>
            <a:r>
              <a:rPr lang="fr-FR" sz="1400" dirty="0">
                <a:solidFill>
                  <a:srgbClr val="0000FF"/>
                </a:solidFill>
                <a:latin typeface="Arial"/>
              </a:rPr>
              <a:t>’</a:t>
            </a:r>
            <a:r>
              <a:rPr lang="en-US" altLang="ja-JP" sz="1400" dirty="0">
                <a:solidFill>
                  <a:srgbClr val="0000FF"/>
                </a:solidFill>
                <a:latin typeface="Arial"/>
              </a:rPr>
              <a:t>07)</a:t>
            </a:r>
            <a:endParaRPr lang="en-US" altLang="ja-JP" sz="1800" dirty="0">
              <a:solidFill>
                <a:srgbClr val="0000FF"/>
              </a:solidFill>
              <a:latin typeface="Arial"/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latin typeface="Arial"/>
              </a:rPr>
              <a:t>RNA-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Cloonan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 2008)</a:t>
            </a:r>
            <a:endParaRPr lang="en-US" sz="1800" dirty="0" smtClean="0">
              <a:solidFill>
                <a:srgbClr val="0000FF"/>
              </a:solidFill>
              <a:latin typeface="Arial"/>
            </a:endParaRPr>
          </a:p>
          <a:p>
            <a:pPr>
              <a:buNone/>
            </a:pP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8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010" y="3952957"/>
            <a:ext cx="4391587" cy="273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2433" y="5194225"/>
            <a:ext cx="2807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 TF+HM model that combine TF and HM features does NOT improve accuracy!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506" y="6550223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Nucleic Acids Res.</a:t>
            </a:r>
            <a:endParaRPr lang="en-US" sz="1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70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4529852"/>
      </p:ext>
    </p:extLst>
  </p:cSld>
  <p:clrMapOvr>
    <a:masterClrMapping/>
  </p:clrMapOvr>
  <p:transition xmlns:p14="http://schemas.microsoft.com/office/powerpoint/2010/main" advTm="814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TF and HM models are tissue specific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pic>
        <p:nvPicPr>
          <p:cNvPr id="5" name="Content Placeholder 4" descr="Figure6.pdf"/>
          <p:cNvPicPr>
            <a:picLocks noGrp="1" noChangeAspect="1"/>
          </p:cNvPicPr>
          <p:nvPr>
            <p:ph idx="1"/>
          </p:nvPr>
        </p:nvPicPr>
        <p:blipFill>
          <a:blip r:embed="rId3"/>
          <a:srcRect l="-6581" r="-6581"/>
          <a:stretch>
            <a:fillRect/>
          </a:stretch>
        </p:blipFill>
        <p:spPr>
          <a:xfrm>
            <a:off x="-272950" y="907082"/>
            <a:ext cx="5264178" cy="3428104"/>
          </a:xfrm>
        </p:spPr>
      </p:pic>
      <p:sp>
        <p:nvSpPr>
          <p:cNvPr id="6" name="TextBox 5"/>
          <p:cNvSpPr txBox="1"/>
          <p:nvPr/>
        </p:nvSpPr>
        <p:spPr>
          <a:xfrm>
            <a:off x="5060770" y="6452056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Genome Biology (a)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89405"/>
            <a:ext cx="364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HM model-- Best prediction is achieved by using histone modification and expression data from the same developmental stage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308" y="1002561"/>
            <a:ext cx="4369691" cy="3428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104" y="1298556"/>
            <a:ext cx="126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PCC=0.73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8425" y="4441805"/>
            <a:ext cx="364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TF model– differential TF binding signals are predictive of differential expression levels between two human cell lines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71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160347" y="5874347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752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Summary: relate TF/HM </a:t>
            </a:r>
            <a:r>
              <a:rPr lang="en-US" altLang="zh-CN" sz="2800" b="1" dirty="0" smtClean="0">
                <a:solidFill>
                  <a:srgbClr val="000090"/>
                </a:solidFill>
                <a:latin typeface="Arial"/>
              </a:rPr>
              <a:t>signals with expression 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008"/>
            <a:ext cx="7630484" cy="4525963"/>
          </a:xfrm>
        </p:spPr>
        <p:txBody>
          <a:bodyPr>
            <a:normAutofit/>
          </a:bodyPr>
          <a:lstStyle/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TF/HM signals are highly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predictive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to gene expression</a:t>
            </a:r>
          </a:p>
          <a:p>
            <a:endParaRPr lang="en-US" sz="2595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 and HM signals are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redundant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for ‘predict’ gene expression</a:t>
            </a:r>
          </a:p>
          <a:p>
            <a:endParaRPr lang="en-US" sz="2595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 and HM models are tissue/cell line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specific</a:t>
            </a:r>
          </a:p>
          <a:p>
            <a:endParaRPr lang="en-US" sz="2595" b="1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b="1" dirty="0" err="1" smtClean="0">
                <a:solidFill>
                  <a:srgbClr val="000090"/>
                </a:solidFill>
                <a:latin typeface="Arial"/>
              </a:rPr>
              <a:t>microRNA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expression can also be predicted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2056"/>
            <a:ext cx="292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Gerstein et al. 2010, Science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33364" y="6464042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Nucleic Acids Res.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62946" y="6452056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Genome Biology (a)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72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8180505" y="5881630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88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sequencing experiments have common analysis elements, based on </a:t>
            </a:r>
            <a:r>
              <a:rPr lang="en-US" b="1" dirty="0" smtClean="0"/>
              <a:t>signal processing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Proper </a:t>
            </a:r>
            <a:r>
              <a:rPr lang="en-US" b="1" dirty="0" smtClean="0"/>
              <a:t>statistics</a:t>
            </a:r>
            <a:r>
              <a:rPr lang="en-US" dirty="0" smtClean="0"/>
              <a:t> key to making claims about NGS data.</a:t>
            </a:r>
          </a:p>
          <a:p>
            <a:r>
              <a:rPr lang="en-US" dirty="0" smtClean="0"/>
              <a:t>Integrating many genome-wide experiments through </a:t>
            </a:r>
            <a:r>
              <a:rPr lang="en-US" b="1" dirty="0" smtClean="0"/>
              <a:t>machine learning</a:t>
            </a:r>
            <a:r>
              <a:rPr lang="en-US" dirty="0" smtClean="0"/>
              <a:t> can yield useful inferences about </a:t>
            </a:r>
            <a:r>
              <a:rPr lang="en-US" b="1" dirty="0" smtClean="0"/>
              <a:t>biology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823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209" name="Group 6"/>
          <p:cNvGrpSpPr>
            <a:grpSpLocks/>
          </p:cNvGrpSpPr>
          <p:nvPr/>
        </p:nvGrpSpPr>
        <p:grpSpPr bwMode="auto">
          <a:xfrm>
            <a:off x="711200" y="-228600"/>
            <a:ext cx="8451850" cy="6524625"/>
            <a:chOff x="389467" y="211667"/>
            <a:chExt cx="8452145" cy="6525373"/>
          </a:xfrm>
        </p:grpSpPr>
        <p:pic>
          <p:nvPicPr>
            <p:cNvPr id="35021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08" y="356920"/>
              <a:ext cx="8249704" cy="63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89467" y="211667"/>
              <a:ext cx="830292" cy="871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50210" name="Title 1"/>
          <p:cNvSpPr>
            <a:spLocks noGrp="1"/>
          </p:cNvSpPr>
          <p:nvPr>
            <p:ph type="ctrTitle"/>
          </p:nvPr>
        </p:nvSpPr>
        <p:spPr>
          <a:xfrm>
            <a:off x="0" y="4749800"/>
            <a:ext cx="3014663" cy="21082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Predictor v2: 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2-levels, now with TFs</a:t>
            </a:r>
          </a:p>
        </p:txBody>
      </p:sp>
      <p:sp>
        <p:nvSpPr>
          <p:cNvPr id="350211" name="TextBox 39"/>
          <p:cNvSpPr txBox="1">
            <a:spLocks noChangeArrowheads="1"/>
          </p:cNvSpPr>
          <p:nvPr/>
        </p:nvSpPr>
        <p:spPr bwMode="auto">
          <a:xfrm>
            <a:off x="6921500" y="6581775"/>
            <a:ext cx="1836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A6A6A6"/>
                </a:solidFill>
              </a:rPr>
              <a:t>[Cheng et al. </a:t>
            </a:r>
            <a:r>
              <a:rPr lang="en-US" b="0" i="1">
                <a:solidFill>
                  <a:srgbClr val="A6A6A6"/>
                </a:solidFill>
              </a:rPr>
              <a:t>NAR</a:t>
            </a:r>
            <a:r>
              <a:rPr lang="en-US" b="0">
                <a:solidFill>
                  <a:srgbClr val="A6A6A6"/>
                </a:solidFill>
              </a:rPr>
              <a:t> ('11)]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179397" y="586041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93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</a:t>
            </a:r>
            <a:r>
              <a:rPr lang="en-US" dirty="0" smtClean="0">
                <a:solidFill>
                  <a:srgbClr val="008000"/>
                </a:solidFill>
              </a:rPr>
              <a:t>multiple</a:t>
            </a:r>
            <a:r>
              <a:rPr lang="en-US" dirty="0" smtClean="0"/>
              <a:t> machine learning </a:t>
            </a:r>
            <a:r>
              <a:rPr lang="en-US" dirty="0" smtClean="0">
                <a:solidFill>
                  <a:srgbClr val="008000"/>
                </a:solidFill>
              </a:rPr>
              <a:t>models</a:t>
            </a:r>
            <a:r>
              <a:rPr lang="en-US" dirty="0" smtClean="0"/>
              <a:t> to learn patterns in the data</a:t>
            </a:r>
          </a:p>
          <a:p>
            <a:r>
              <a:rPr lang="en-US" dirty="0" smtClean="0"/>
              <a:t>These methods generally perform better than single ensemble learning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15"/>
          <a:stretch/>
        </p:blipFill>
        <p:spPr>
          <a:xfrm>
            <a:off x="326654" y="927562"/>
            <a:ext cx="8826761" cy="5052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Alignment using Burrows-Wheeler Transform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287" y="5752170"/>
            <a:ext cx="886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Used in Bowtie, the current most widely used read aligner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Described </a:t>
            </a:r>
            <a:r>
              <a:rPr lang="en-US" sz="2400" dirty="0"/>
              <a:t>in </a:t>
            </a:r>
            <a:r>
              <a:rPr lang="en-US" sz="2400" dirty="0" err="1" smtClean="0"/>
              <a:t>Coursera</a:t>
            </a:r>
            <a:r>
              <a:rPr lang="en-US" sz="2400" dirty="0" smtClean="0"/>
              <a:t> course: Bioinformatics Algorithms </a:t>
            </a:r>
            <a:r>
              <a:rPr lang="en-US" sz="1400" dirty="0" smtClean="0"/>
              <a:t>(part 1, week 10)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12554" y="6550211"/>
            <a:ext cx="467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2009, Slide adapted from 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135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mapping</a:t>
            </a:r>
          </a:p>
          <a:p>
            <a:r>
              <a:rPr lang="en-US" dirty="0" smtClean="0"/>
              <a:t>Unmapped reads due to sequencing errors</a:t>
            </a:r>
          </a:p>
          <a:p>
            <a:r>
              <a:rPr lang="en-US" dirty="0" smtClean="0"/>
              <a:t>VERY computationally expensive</a:t>
            </a:r>
          </a:p>
          <a:p>
            <a:pPr lvl="1"/>
            <a:r>
              <a:rPr lang="en-US" dirty="0" smtClean="0"/>
              <a:t>Remapping data from The Cancer Genome Atlas consortium would take</a:t>
            </a:r>
            <a:r>
              <a:rPr lang="en-US" dirty="0" smtClean="0">
                <a:solidFill>
                  <a:srgbClr val="FF0000"/>
                </a:solidFill>
              </a:rPr>
              <a:t> 6 CPU years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Current methods use heuristics, and are not 100% accurate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008000"/>
                </a:solidFill>
              </a:rPr>
              <a:t>open problems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4550" y="6597444"/>
            <a:ext cx="423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://twitter.com/markgerstein/status/396658032169742336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2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45430</TotalTime>
  <Words>3085</Words>
  <Application>Microsoft Macintosh PowerPoint</Application>
  <PresentationFormat>On-screen Show (4:3)</PresentationFormat>
  <Paragraphs>603</Paragraphs>
  <Slides>75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Office Theme</vt:lpstr>
      <vt:lpstr>Equation</vt:lpstr>
      <vt:lpstr>SIGNAL PROCESSING FOR NEXT-GEN SEQUENCING DATA</vt:lpstr>
      <vt:lpstr>The Power of Next-Gen Sequencing</vt:lpstr>
      <vt:lpstr>Next-Gen Sequencing as Signal Data</vt:lpstr>
      <vt:lpstr>Outline</vt:lpstr>
      <vt:lpstr>Read mapping</vt:lpstr>
      <vt:lpstr>Read mapping (sequence alignment)</vt:lpstr>
      <vt:lpstr>Index-based short read mappers</vt:lpstr>
      <vt:lpstr>Read Alignment using Burrows-Wheeler Transform</vt:lpstr>
      <vt:lpstr>Read mapping issues</vt:lpstr>
      <vt:lpstr>FINDing enriched regions: CHIP-seq data analysis</vt:lpstr>
      <vt:lpstr>CHIP-seq Intro</vt:lpstr>
      <vt:lpstr>CHIP-seq protocol</vt:lpstr>
      <vt:lpstr>CHIP-seq Data</vt:lpstr>
      <vt:lpstr>CHIP-seq Data</vt:lpstr>
      <vt:lpstr>CHIP-seq Data</vt:lpstr>
      <vt:lpstr>“Naïve” CHIP-seq analysis</vt:lpstr>
      <vt:lpstr>“Naïve” CHIP-seq analysis</vt:lpstr>
      <vt:lpstr>“Naïve” CHIP-seq analysis</vt:lpstr>
      <vt:lpstr>Is a Poisson background reasonable for CHIP-seq data?</vt:lpstr>
      <vt:lpstr>Is a Poisson background reasonable for CHIP-seq data?</vt:lpstr>
      <vt:lpstr>Another problem with Poisson background for CHIP-Seq</vt:lpstr>
      <vt:lpstr>Determining protein binding sites by comparing CHIP-seq data with input</vt:lpstr>
      <vt:lpstr>Peakseq</vt:lpstr>
      <vt:lpstr>Candidate binding site identification</vt:lpstr>
      <vt:lpstr>Input normalization</vt:lpstr>
      <vt:lpstr>Input normalization</vt:lpstr>
      <vt:lpstr>Calling peaks vs. input</vt:lpstr>
      <vt:lpstr>Multiple Hypothesis Correction</vt:lpstr>
      <vt:lpstr>Multiple Hypothesis Correction</vt:lpstr>
      <vt:lpstr>Multiple Hypothesis Correction</vt:lpstr>
      <vt:lpstr>Is PeakSeq an optimal algorithm?</vt:lpstr>
      <vt:lpstr>PowerPoint Presentation</vt:lpstr>
      <vt:lpstr>CHIP-seq Data</vt:lpstr>
      <vt:lpstr>PowerPoint Presentation</vt:lpstr>
      <vt:lpstr>PowerPoint Presentation</vt:lpstr>
      <vt:lpstr>CHIP-seq summary</vt:lpstr>
      <vt:lpstr>RNA-SEQ: GOING BEYond enrichment</vt:lpstr>
      <vt:lpstr>RNA-seq</vt:lpstr>
      <vt:lpstr>Background: RNA splicing</vt:lpstr>
      <vt:lpstr>Are these “peaks” part of the same RNA molecule?</vt:lpstr>
      <vt:lpstr>Are these “peaks” part of the same RNA molecule?</vt:lpstr>
      <vt:lpstr>Background: RNA splicing</vt:lpstr>
      <vt:lpstr>Background: alternative splicing</vt:lpstr>
      <vt:lpstr>Simple quantification</vt:lpstr>
      <vt:lpstr>Isoform Quantification</vt:lpstr>
      <vt:lpstr>Isoform Quantification</vt:lpstr>
      <vt:lpstr>Isoform Quantification</vt:lpstr>
      <vt:lpstr>PowerPoint Presentation</vt:lpstr>
      <vt:lpstr>PowerPoint Presentation</vt:lpstr>
      <vt:lpstr>PowerPoint Presentation</vt:lpstr>
      <vt:lpstr>PowerPoint Presentation</vt:lpstr>
      <vt:lpstr>Expectation Maximization Algorithm</vt:lpstr>
      <vt:lpstr>PowerPoint Presentation</vt:lpstr>
      <vt:lpstr>PowerPoint Presentation</vt:lpstr>
      <vt:lpstr>PowerPoint Presentation</vt:lpstr>
      <vt:lpstr>Detecting new transcripts</vt:lpstr>
      <vt:lpstr>RNA-Seq conclusions</vt:lpstr>
      <vt:lpstr>Comparing Genome-wide signals</vt:lpstr>
      <vt:lpstr>RNA-seq Expression Correlation</vt:lpstr>
      <vt:lpstr>CHIP-seq signals of interacting proteins</vt:lpstr>
      <vt:lpstr>Signal aggregation</vt:lpstr>
      <vt:lpstr>Predicting gene expression with chip-seq data</vt:lpstr>
      <vt:lpstr>Relating gene expression with histone modification and TF binding signals</vt:lpstr>
      <vt:lpstr>Setting up the model</vt:lpstr>
      <vt:lpstr>Setting up the model</vt:lpstr>
      <vt:lpstr>Setting up the model</vt:lpstr>
      <vt:lpstr>His. mods around TSS &amp; TTS are clearly related to level of gene expression, in a position-dependent fashion</vt:lpstr>
      <vt:lpstr>Support vector machine to classify genes with high, medium and low expression</vt:lpstr>
      <vt:lpstr>PowerPoint Presentation</vt:lpstr>
      <vt:lpstr>Mouse ESC Models Illuminates Different Regions of Influence for TFs vs HMs</vt:lpstr>
      <vt:lpstr>TF and HM models are tissue specific</vt:lpstr>
      <vt:lpstr>Summary: relate TF/HM signals with expression </vt:lpstr>
      <vt:lpstr>Conclusions</vt:lpstr>
      <vt:lpstr>Predictor v2:  2-levels, now with TFs</vt:lpstr>
      <vt:lpstr>Ensemble machine learning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NEXT-GEN SEQUENCING DATA</dc:title>
  <dc:creator>Michael Rutenberg Schoenberg</dc:creator>
  <cp:lastModifiedBy>Michael Rutenberg Schoenberg</cp:lastModifiedBy>
  <cp:revision>41</cp:revision>
  <dcterms:created xsi:type="dcterms:W3CDTF">2013-11-26T00:26:10Z</dcterms:created>
  <dcterms:modified xsi:type="dcterms:W3CDTF">2014-11-23T23:34:48Z</dcterms:modified>
</cp:coreProperties>
</file>