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sldIdLst>
    <p:sldId id="285" r:id="rId2"/>
    <p:sldId id="256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84" r:id="rId11"/>
    <p:sldId id="278" r:id="rId12"/>
    <p:sldId id="273" r:id="rId13"/>
    <p:sldId id="274" r:id="rId14"/>
    <p:sldId id="275" r:id="rId15"/>
    <p:sldId id="305" r:id="rId16"/>
    <p:sldId id="286" r:id="rId17"/>
    <p:sldId id="287" r:id="rId18"/>
    <p:sldId id="304" r:id="rId19"/>
    <p:sldId id="288" r:id="rId20"/>
    <p:sldId id="289" r:id="rId21"/>
    <p:sldId id="290" r:id="rId22"/>
    <p:sldId id="291" r:id="rId23"/>
    <p:sldId id="302" r:id="rId24"/>
    <p:sldId id="303" r:id="rId25"/>
  </p:sldIdLst>
  <p:sldSz cx="9144000" cy="6858000" type="screen4x3"/>
  <p:notesSz cx="7086600" cy="10223500"/>
  <p:custDataLst>
    <p:tags r:id="rId28"/>
  </p:custData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mago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E"/>
    <a:srgbClr val="EFFFFD"/>
    <a:srgbClr val="EFFDFF"/>
    <a:srgbClr val="EBFCFF"/>
    <a:srgbClr val="D1FFEC"/>
    <a:srgbClr val="C5FFF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9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-1664" y="-104"/>
      </p:cViewPr>
      <p:guideLst>
        <p:guide orient="horz" pos="1104"/>
        <p:guide pos="5520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673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6C0A920F-02D6-C941-B178-F6E004868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7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86F5E-DB04-8B47-8BF0-E66B57BC53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452438"/>
            <a:ext cx="2090738" cy="5643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452438"/>
            <a:ext cx="6119812" cy="5643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E8957-606D-5241-96DE-529039A490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34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2214" y="3791240"/>
            <a:ext cx="5175121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343"/>
          <p:cNvGrpSpPr>
            <a:grpSpLocks/>
          </p:cNvGrpSpPr>
          <p:nvPr userDrawn="1"/>
        </p:nvGrpSpPr>
        <p:grpSpPr bwMode="auto">
          <a:xfrm>
            <a:off x="300140" y="3159748"/>
            <a:ext cx="1407699" cy="1710773"/>
            <a:chOff x="1392" y="288"/>
            <a:chExt cx="2802" cy="3472"/>
          </a:xfrm>
        </p:grpSpPr>
        <p:sp>
          <p:nvSpPr>
            <p:cNvPr id="9" name="Rectangle 344"/>
            <p:cNvSpPr>
              <a:spLocks noChangeArrowheads="1"/>
            </p:cNvSpPr>
            <p:nvPr/>
          </p:nvSpPr>
          <p:spPr bwMode="auto">
            <a:xfrm>
              <a:off x="1405" y="291"/>
              <a:ext cx="2739" cy="1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charset="0"/>
                <a:cs typeface="宋体" charset="0"/>
              </a:endParaRPr>
            </a:p>
          </p:txBody>
        </p:sp>
        <p:pic>
          <p:nvPicPr>
            <p:cNvPr id="10" name="Picture 345" descr="med_color_24pt_1200dp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33"/>
            <a:stretch>
              <a:fillRect/>
            </a:stretch>
          </p:blipFill>
          <p:spPr bwMode="auto">
            <a:xfrm>
              <a:off x="1392" y="288"/>
              <a:ext cx="2802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Yale-Graduate-School-Shie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66" y="3161133"/>
            <a:ext cx="1371606" cy="170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05D9D-7C43-574B-9056-16567EEA20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776413"/>
            <a:ext cx="41005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41021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B7B22-8B4B-FB4A-AF98-66AFF34FC6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D407-3BD5-9E4C-A9DA-7A663699E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81000" y="6324600"/>
            <a:ext cx="8355013" cy="193675"/>
          </a:xfrm>
        </p:spPr>
        <p:txBody>
          <a:bodyPr/>
          <a:lstStyle>
            <a:lvl1pPr algn="ctr">
              <a:defRPr/>
            </a:lvl1pPr>
          </a:lstStyle>
          <a:p>
            <a:fld id="{C235B75F-EB37-CE45-B26D-9F1C71AE57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1000" y="6324600"/>
            <a:ext cx="8355013" cy="193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16C09-250E-8243-AFF6-93AF3FF7C6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4639-8869-D149-8FAC-94E8391CF3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1DC6-7508-5F46-8E2D-73B0D2E227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2972E-B1D3-354A-B873-749E59E489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hpPlaceholder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875" y="6323013"/>
            <a:ext cx="83550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>
                <a:latin typeface="Imago" pitchFamily="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875" y="6323013"/>
            <a:ext cx="83550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84C438E3-5402-554A-83BD-A9B544F8A74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shpGridExt" hidden="1"/>
          <p:cNvGrpSpPr>
            <a:grpSpLocks/>
          </p:cNvGrpSpPr>
          <p:nvPr/>
        </p:nvGrpSpPr>
        <p:grpSpPr bwMode="auto">
          <a:xfrm>
            <a:off x="396875" y="1871663"/>
            <a:ext cx="8355013" cy="4406900"/>
            <a:chOff x="281" y="1179"/>
            <a:chExt cx="5921" cy="2776"/>
          </a:xfrm>
        </p:grpSpPr>
        <p:sp>
          <p:nvSpPr>
            <p:cNvPr id="1037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38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39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0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1" name="shpGridExtRect5" hidden="1"/>
            <p:cNvSpPr>
              <a:spLocks noChangeArrowheads="1"/>
            </p:cNvSpPr>
            <p:nvPr/>
          </p:nvSpPr>
          <p:spPr bwMode="auto">
            <a:xfrm>
              <a:off x="1789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2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3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4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5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6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7" name="shpGridExtRect11" hidden="1"/>
            <p:cNvSpPr>
              <a:spLocks noChangeArrowheads="1"/>
            </p:cNvSpPr>
            <p:nvPr/>
          </p:nvSpPr>
          <p:spPr bwMode="auto">
            <a:xfrm>
              <a:off x="4046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8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49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50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51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52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53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</p:grpSp>
      <p:sp>
        <p:nvSpPr>
          <p:cNvPr id="1029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452438"/>
            <a:ext cx="7231062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776413"/>
            <a:ext cx="835501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1" name="shpGridNormal" hidden="1"/>
          <p:cNvGrpSpPr>
            <a:grpSpLocks/>
          </p:cNvGrpSpPr>
          <p:nvPr/>
        </p:nvGrpSpPr>
        <p:grpSpPr bwMode="auto">
          <a:xfrm>
            <a:off x="396875" y="514350"/>
            <a:ext cx="8355013" cy="6005513"/>
            <a:chOff x="281" y="324"/>
            <a:chExt cx="5921" cy="3783"/>
          </a:xfrm>
        </p:grpSpPr>
        <p:sp>
          <p:nvSpPr>
            <p:cNvPr id="1033" name="shpGridTitle" hidden="1"/>
            <p:cNvSpPr>
              <a:spLocks noChangeArrowheads="1"/>
            </p:cNvSpPr>
            <p:nvPr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34" name="shpGridLogo" hidden="1"/>
            <p:cNvSpPr>
              <a:spLocks noChangeArrowheads="1"/>
            </p:cNvSpPr>
            <p:nvPr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35" name="shpGridMain" hidden="1"/>
            <p:cNvSpPr>
              <a:spLocks noChangeArrowheads="1"/>
            </p:cNvSpPr>
            <p:nvPr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  <p:sp>
          <p:nvSpPr>
            <p:cNvPr id="1036" name="shpGridFooter" hidden="1"/>
            <p:cNvSpPr>
              <a:spLocks noChangeArrowheads="1"/>
            </p:cNvSpPr>
            <p:nvPr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pitchFamily="2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CH" altLang="en-US" sz="2400" smtClean="0">
                <a:ea typeface="+mn-ea"/>
              </a:endParaRPr>
            </a:p>
          </p:txBody>
        </p:sp>
      </p:grpSp>
      <p:sp>
        <p:nvSpPr>
          <p:cNvPr id="4127" name="shpPlaceholder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875" y="6334125"/>
            <a:ext cx="83550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>
                <a:latin typeface="Imago" pitchFamily="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9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2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63588" indent="-2873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nightlab.commons.yale.edu/software/rms" TargetMode="External"/><Relationship Id="rId4" Type="http://schemas.openxmlformats.org/officeDocument/2006/relationships/hyperlink" Target="mailto:j.knight@yale.edu" TargetMode="External"/><Relationship Id="rId5" Type="http://schemas.openxmlformats.org/officeDocument/2006/relationships/hyperlink" Target="mailto:knightjim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knightjimr/rms.gi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757"/>
            <a:ext cx="7772400" cy="1470025"/>
          </a:xfrm>
        </p:spPr>
        <p:txBody>
          <a:bodyPr/>
          <a:lstStyle/>
          <a:p>
            <a:r>
              <a:rPr lang="en-US" i="1" dirty="0" smtClean="0"/>
              <a:t>De novo </a:t>
            </a:r>
            <a:r>
              <a:rPr lang="en-US" dirty="0" smtClean="0"/>
              <a:t>Assembly and</a:t>
            </a:r>
            <a:br>
              <a:rPr lang="en-US" dirty="0" smtClean="0"/>
            </a:br>
            <a:r>
              <a:rPr lang="en-US" dirty="0" err="1" smtClean="0"/>
              <a:t>Bioinf</a:t>
            </a:r>
            <a:r>
              <a:rPr lang="en-US" dirty="0" smtClean="0"/>
              <a:t>. Pipeline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2214" y="3363626"/>
            <a:ext cx="5175121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James R. Knight</a:t>
            </a:r>
          </a:p>
          <a:p>
            <a:r>
              <a:rPr lang="en-US" dirty="0" smtClean="0"/>
              <a:t>Yale Center for Genome Analysis</a:t>
            </a:r>
          </a:p>
          <a:p>
            <a:r>
              <a:rPr lang="en-US" dirty="0" smtClean="0"/>
              <a:t>Department of Genetics</a:t>
            </a:r>
          </a:p>
          <a:p>
            <a:r>
              <a:rPr lang="en-US" dirty="0" smtClean="0"/>
              <a:t>Yale University</a:t>
            </a:r>
          </a:p>
          <a:p>
            <a:r>
              <a:rPr lang="en-US" dirty="0" smtClean="0"/>
              <a:t>December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6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licove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8800" r="27000" b="47200"/>
          <a:stretch>
            <a:fillRect/>
          </a:stretch>
        </p:blipFill>
        <p:spPr bwMode="auto">
          <a:xfrm>
            <a:off x="663575" y="2706688"/>
            <a:ext cx="76422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Newbler Assembler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96875" y="1371600"/>
            <a:ext cx="8355013" cy="4319588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Scaffolds formed from paths across the graph</a:t>
            </a:r>
          </a:p>
          <a:p>
            <a:pPr lvl="1"/>
            <a:r>
              <a:rPr lang="en-US" sz="2000">
                <a:latin typeface="Arial" charset="0"/>
              </a:rPr>
              <a:t>Paired-end reads link together contigs</a:t>
            </a:r>
          </a:p>
          <a:p>
            <a:pPr lvl="1"/>
            <a:r>
              <a:rPr lang="en-US" sz="2000">
                <a:latin typeface="Arial" charset="0"/>
              </a:rPr>
              <a:t>“Two-track” scaffolding for diploid genomes</a:t>
            </a:r>
          </a:p>
          <a:p>
            <a:pPr lvl="1"/>
            <a:r>
              <a:rPr lang="en-US" sz="2000">
                <a:latin typeface="Arial" charset="0"/>
              </a:rPr>
              <a:t>Full variant calling, with VCF file generation</a:t>
            </a:r>
          </a:p>
          <a:p>
            <a:pPr lvl="1"/>
            <a:r>
              <a:rPr lang="en-US" sz="2000">
                <a:latin typeface="Arial" charset="0"/>
              </a:rPr>
              <a:t>Semi-greedy phasing algorithm, if data available</a:t>
            </a:r>
          </a:p>
          <a:p>
            <a:pPr lvl="2"/>
            <a:r>
              <a:rPr lang="en-US">
                <a:latin typeface="Arial" charset="0"/>
              </a:rPr>
              <a:t>Reads, then pairs, then fosmids</a:t>
            </a:r>
          </a:p>
          <a:p>
            <a:pPr lvl="2"/>
            <a:r>
              <a:rPr lang="en-US">
                <a:latin typeface="Arial" charset="0"/>
              </a:rPr>
              <a:t>Filtering of contradictory variants and fosmids</a:t>
            </a:r>
          </a:p>
          <a:p>
            <a:pPr lvl="1"/>
            <a:endParaRPr lang="en-US">
              <a:latin typeface="Arial" charset="0"/>
            </a:endParaRPr>
          </a:p>
          <a:p>
            <a:pPr lvl="1"/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Human Reference Sequence</a:t>
            </a:r>
            <a:br>
              <a:rPr lang="en-US" sz="2800">
                <a:latin typeface="Arial" charset="0"/>
              </a:rPr>
            </a:br>
            <a:r>
              <a:rPr lang="en-US" sz="2900" i="1">
                <a:latin typeface="Minion" charset="0"/>
              </a:rPr>
              <a:t>Remaining challenges</a:t>
            </a:r>
            <a:r>
              <a:rPr lang="en-US" sz="2400" i="1">
                <a:latin typeface="Minion" charset="0"/>
              </a:rPr>
              <a:t/>
            </a:r>
            <a:br>
              <a:rPr lang="en-US" sz="2400" i="1">
                <a:latin typeface="Minion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276600" y="4983163"/>
            <a:ext cx="2438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/>
              <a:t>“The work’s not sexy. But it’s important.”</a:t>
            </a:r>
          </a:p>
          <a:p>
            <a:r>
              <a:rPr lang="en-US" sz="1400"/>
              <a:t>— Deanna Church, NCBI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867400" y="4983163"/>
            <a:ext cx="3200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/>
              <a:t>“I believe we’ll be able to make disease associations that were previously impossible.”</a:t>
            </a:r>
          </a:p>
          <a:p>
            <a:r>
              <a:rPr lang="en-US" sz="1400"/>
              <a:t>— Evan Eichler, U Washington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04800" y="4983163"/>
            <a:ext cx="2895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/>
              <a:t>“The problem is that a very small percentage of uncertainties still translates into a significant number of problems.” </a:t>
            </a:r>
          </a:p>
          <a:p>
            <a:r>
              <a:rPr lang="en-US" sz="1400"/>
              <a:t>— Richard Gibbs, Baylor</a:t>
            </a:r>
          </a:p>
          <a:p>
            <a:endParaRPr lang="en-US" sz="160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2"/>
          <a:srcRect l="26071" t="8706" r="27321" b="15066"/>
          <a:stretch/>
        </p:blipFill>
        <p:spPr bwMode="auto">
          <a:xfrm rot="346115">
            <a:off x="6237288" y="1628775"/>
            <a:ext cx="2241550" cy="2932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319" name="Content Placeholder 2"/>
          <p:cNvSpPr>
            <a:spLocks noGrp="1"/>
          </p:cNvSpPr>
          <p:nvPr>
            <p:ph idx="1"/>
          </p:nvPr>
        </p:nvSpPr>
        <p:spPr>
          <a:xfrm>
            <a:off x="396875" y="1776413"/>
            <a:ext cx="5394325" cy="2947987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>
                <a:latin typeface="Arial" charset="0"/>
              </a:rPr>
              <a:t>The human genome reference sequence today still contains nearly ~250 gaps</a:t>
            </a:r>
          </a:p>
          <a:p>
            <a:pPr>
              <a:buFont typeface="Wingdings" charset="0"/>
              <a:buChar char="§"/>
            </a:pPr>
            <a:r>
              <a:rPr lang="en-US">
                <a:latin typeface="Arial" charset="0"/>
              </a:rPr>
              <a:t>Gaps range from 700 to 30 million base pairs long, not including parts within the telomeres and centromeres that are intractable to sequencing. </a:t>
            </a:r>
          </a:p>
          <a:p>
            <a:pPr>
              <a:buFont typeface="Wingdings" charset="0"/>
              <a:buChar char="§"/>
            </a:pPr>
            <a:r>
              <a:rPr lang="en-US">
                <a:latin typeface="Arial" charset="0"/>
              </a:rPr>
              <a:t>The current human reference genome is an unphased (haploid)  consensus DNA sequence that is 70% derived from a single individual designated RP11. 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381000" y="6429375"/>
            <a:ext cx="279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Imago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9pPr>
          </a:lstStyle>
          <a:p>
            <a:r>
              <a:rPr lang="en-US" sz="1200"/>
              <a:t>Nature. December 2009. 462(17):844-45.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RP11 Human Sequencing Project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dirty="0" smtClean="0">
                <a:ea typeface="+mn-ea"/>
              </a:rPr>
              <a:t>RP11:  anonymous sample from the Human Genome Project</a:t>
            </a:r>
          </a:p>
          <a:p>
            <a:pPr lvl="1">
              <a:defRPr/>
            </a:pPr>
            <a:r>
              <a:rPr lang="en-US" sz="2000" dirty="0" smtClean="0"/>
              <a:t>RP11 BAC library is the source for &gt;70% of the current reference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sz="2200" dirty="0" smtClean="0">
                <a:ea typeface="+mn-ea"/>
              </a:rPr>
              <a:t>Advantages of RP11 sequencing and assembly</a:t>
            </a:r>
          </a:p>
          <a:p>
            <a:pPr lvl="1">
              <a:defRPr/>
            </a:pPr>
            <a:r>
              <a:rPr lang="en-US" sz="2000" dirty="0" smtClean="0"/>
              <a:t>Evaluate assembly accuracy and completeness</a:t>
            </a:r>
          </a:p>
          <a:p>
            <a:pPr lvl="1">
              <a:defRPr/>
            </a:pPr>
            <a:r>
              <a:rPr lang="en-US" sz="2000" dirty="0" smtClean="0"/>
              <a:t>Identify novel genes and functional regions</a:t>
            </a:r>
          </a:p>
          <a:p>
            <a:pPr lvl="1">
              <a:defRPr/>
            </a:pPr>
            <a:r>
              <a:rPr lang="en-US" sz="2000" dirty="0" smtClean="0"/>
              <a:t>Improve the existing human reference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200" dirty="0" smtClean="0">
                <a:ea typeface="+mn-ea"/>
              </a:rPr>
              <a:t>Consortium with researchers from Penn State/</a:t>
            </a:r>
            <a:r>
              <a:rPr lang="en-US" sz="2200" dirty="0" err="1" smtClean="0">
                <a:ea typeface="+mn-ea"/>
              </a:rPr>
              <a:t>Nanyang</a:t>
            </a:r>
            <a:r>
              <a:rPr lang="en-US" sz="2200" dirty="0" smtClean="0">
                <a:ea typeface="+mn-ea"/>
              </a:rPr>
              <a:t> Tech. University, NCBI, CHORI, Roche/454, Genentech and </a:t>
            </a:r>
            <a:r>
              <a:rPr lang="en-US" sz="2200" dirty="0" err="1" smtClean="0">
                <a:ea typeface="+mn-ea"/>
              </a:rPr>
              <a:t>WashU</a:t>
            </a:r>
            <a:endParaRPr lang="en-US" sz="22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Human De Novo Assemblies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6875" y="1687513"/>
          <a:ext cx="8355014" cy="13811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6278"/>
                <a:gridCol w="1329515"/>
                <a:gridCol w="1329515"/>
                <a:gridCol w="1295535"/>
                <a:gridCol w="1371741"/>
                <a:gridCol w="1512430"/>
              </a:tblGrid>
              <a:tr h="640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84415" marR="84415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Contig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Bases</a:t>
                      </a:r>
                      <a:endParaRPr lang="en-US" sz="1600" dirty="0"/>
                    </a:p>
                  </a:txBody>
                  <a:tcPr marL="84415" marR="84415" marT="45686" marB="456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Contig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N50</a:t>
                      </a:r>
                      <a:endParaRPr lang="en-US" sz="1600" dirty="0"/>
                    </a:p>
                  </a:txBody>
                  <a:tcPr marL="84415" marR="84415" marT="45686" marB="456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Scaffold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Span</a:t>
                      </a:r>
                      <a:endParaRPr lang="en-US" sz="1600" dirty="0"/>
                    </a:p>
                  </a:txBody>
                  <a:tcPr marL="84415" marR="84415" marT="45686" marB="456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Scaffold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N50</a:t>
                      </a:r>
                      <a:endParaRPr lang="en-US" sz="1600" dirty="0"/>
                    </a:p>
                  </a:txBody>
                  <a:tcPr marL="84415" marR="84415" marT="45686" marB="456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 marL="84415" marR="84415" marT="45686" marB="4568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5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GRCh37.p11</a:t>
                      </a:r>
                      <a:endParaRPr lang="en-US" sz="1600" dirty="0"/>
                    </a:p>
                  </a:txBody>
                  <a:tcPr marL="84415" marR="84415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2.861 Gb   </a:t>
                      </a:r>
                      <a:endParaRPr lang="en-US" sz="1600" dirty="0"/>
                    </a:p>
                  </a:txBody>
                  <a:tcPr marL="84415" marR="84415" marT="45686" marB="456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46,395   kb</a:t>
                      </a:r>
                      <a:endParaRPr lang="en-US" sz="1600" dirty="0"/>
                    </a:p>
                  </a:txBody>
                  <a:tcPr marL="84415" marR="84415" marT="45686" marB="456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3.10   Gb</a:t>
                      </a:r>
                      <a:endParaRPr lang="en-US" sz="1600" dirty="0"/>
                    </a:p>
                  </a:txBody>
                  <a:tcPr marL="84415" marR="84415" marT="45686" marB="456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46.4</a:t>
                      </a:r>
                      <a:r>
                        <a:rPr lang="en-US" sz="1600" baseline="0" dirty="0" smtClean="0"/>
                        <a:t>   Mb</a:t>
                      </a:r>
                      <a:endParaRPr lang="en-US" sz="1600" dirty="0"/>
                    </a:p>
                  </a:txBody>
                  <a:tcPr marL="84415" marR="84415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Sanger</a:t>
                      </a:r>
                      <a:endParaRPr lang="en-US" sz="1600" dirty="0"/>
                    </a:p>
                  </a:txBody>
                  <a:tcPr marL="84415" marR="84415" marT="45686" marB="4568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5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HuRef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L="84415" marR="84415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2.809 Gb</a:t>
                      </a:r>
                      <a:endParaRPr lang="en-US" sz="1600" dirty="0"/>
                    </a:p>
                  </a:txBody>
                  <a:tcPr marL="84415" marR="84415" marT="45686" marB="4568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107   kb</a:t>
                      </a:r>
                      <a:endParaRPr lang="en-US" sz="1600" dirty="0"/>
                    </a:p>
                  </a:txBody>
                  <a:tcPr marL="84415" marR="84415" marT="45686" marB="4568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2.844 Gb</a:t>
                      </a:r>
                      <a:endParaRPr lang="en-US" sz="1600" dirty="0"/>
                    </a:p>
                  </a:txBody>
                  <a:tcPr marL="84415" marR="84415" marT="45686" marB="4568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19.5   Mb</a:t>
                      </a:r>
                      <a:endParaRPr lang="en-US" sz="1600" dirty="0"/>
                    </a:p>
                  </a:txBody>
                  <a:tcPr marL="84415" marR="84415" marT="45686" marB="4568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Sanger</a:t>
                      </a:r>
                      <a:endParaRPr lang="en-US" sz="1600" dirty="0"/>
                    </a:p>
                  </a:txBody>
                  <a:tcPr marL="84415" marR="84415" marT="45686" marB="4568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04800" y="3897313"/>
          <a:ext cx="8353425" cy="21240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5113"/>
                <a:gridCol w="1287045"/>
                <a:gridCol w="1371478"/>
                <a:gridCol w="1315314"/>
                <a:gridCol w="1351454"/>
                <a:gridCol w="1433021"/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84399" marR="84399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Contig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Bases</a:t>
                      </a:r>
                      <a:endParaRPr lang="en-US" sz="1600" dirty="0"/>
                    </a:p>
                  </a:txBody>
                  <a:tcPr marL="84399" marR="84399" marT="45734" marB="4573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Contig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N50</a:t>
                      </a:r>
                      <a:endParaRPr lang="en-US" sz="1600" dirty="0"/>
                    </a:p>
                  </a:txBody>
                  <a:tcPr marL="84399" marR="84399" marT="45734" marB="4573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Scaffold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Span</a:t>
                      </a:r>
                      <a:endParaRPr lang="en-US" sz="1600" dirty="0"/>
                    </a:p>
                  </a:txBody>
                  <a:tcPr marL="84399" marR="84399" marT="45734" marB="4573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Scaffold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N50</a:t>
                      </a:r>
                      <a:endParaRPr lang="en-US" sz="1600" dirty="0"/>
                    </a:p>
                  </a:txBody>
                  <a:tcPr marL="84399" marR="84399" marT="45734" marB="4573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 marL="84399" marR="84399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RP11_0.7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84399" marR="84399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2.813 Gb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127   kb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2.834 Gb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4.6   Mb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454/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Illumina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84399" marR="84399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KB1</a:t>
                      </a:r>
                      <a:endParaRPr lang="en-US" sz="1600" dirty="0"/>
                    </a:p>
                  </a:txBody>
                  <a:tcPr marL="84399" marR="84399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2.79   Gb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   5.5 kb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3.09   Gb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.16</a:t>
                      </a:r>
                      <a:r>
                        <a:rPr lang="en-US" sz="1600" baseline="0" dirty="0" smtClean="0"/>
                        <a:t> Mb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454</a:t>
                      </a:r>
                      <a:endParaRPr lang="en-US" sz="1600" dirty="0"/>
                    </a:p>
                  </a:txBody>
                  <a:tcPr marL="84399" marR="84399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ALLPATHS-LG</a:t>
                      </a:r>
                      <a:endParaRPr lang="en-US" sz="1600" dirty="0"/>
                    </a:p>
                  </a:txBody>
                  <a:tcPr marL="84399" marR="84399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2.615 Gb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 24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 kb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2.786</a:t>
                      </a:r>
                      <a:r>
                        <a:rPr lang="en-US" sz="1600" baseline="0" dirty="0" smtClean="0"/>
                        <a:t> Gb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12.1</a:t>
                      </a:r>
                      <a:r>
                        <a:rPr lang="en-US" sz="1600" baseline="0" dirty="0" smtClean="0"/>
                        <a:t>   Mb</a:t>
                      </a:r>
                      <a:endParaRPr lang="en-US" sz="1600" dirty="0"/>
                    </a:p>
                  </a:txBody>
                  <a:tcPr marL="84399" marR="8439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Illumina</a:t>
                      </a:r>
                      <a:endParaRPr lang="en-US" sz="1600" dirty="0"/>
                    </a:p>
                  </a:txBody>
                  <a:tcPr marL="84399" marR="84399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YH1</a:t>
                      </a:r>
                      <a:endParaRPr lang="en-US" sz="1600" dirty="0"/>
                    </a:p>
                  </a:txBody>
                  <a:tcPr marL="84399" marR="84399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2.457 Gb</a:t>
                      </a:r>
                      <a:endParaRPr lang="en-US" sz="1600" dirty="0"/>
                    </a:p>
                  </a:txBody>
                  <a:tcPr marL="84399" marR="84399" marT="45734" marB="457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   7.4 kb</a:t>
                      </a:r>
                      <a:endParaRPr lang="en-US" sz="1600" dirty="0"/>
                    </a:p>
                  </a:txBody>
                  <a:tcPr marL="84399" marR="84399" marT="45734" marB="457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</a:t>
                      </a:r>
                      <a:r>
                        <a:rPr lang="en-US" sz="1600" baseline="0" dirty="0" smtClean="0"/>
                        <a:t>2.784 Gb</a:t>
                      </a:r>
                      <a:endParaRPr lang="en-US" sz="1600" dirty="0"/>
                    </a:p>
                  </a:txBody>
                  <a:tcPr marL="84399" marR="84399" marT="45734" marB="457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       .45 Mb</a:t>
                      </a:r>
                      <a:endParaRPr lang="en-US" sz="1600" dirty="0"/>
                    </a:p>
                  </a:txBody>
                  <a:tcPr marL="84399" marR="84399" marT="45734" marB="4573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Illumina</a:t>
                      </a:r>
                      <a:endParaRPr lang="en-US" sz="1600" dirty="0"/>
                    </a:p>
                  </a:txBody>
                  <a:tcPr marL="84399" marR="84399" marT="45734" marB="4573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37" name="TextBox 6"/>
          <p:cNvSpPr txBox="1">
            <a:spLocks noChangeArrowheads="1"/>
          </p:cNvSpPr>
          <p:nvPr/>
        </p:nvSpPr>
        <p:spPr bwMode="auto">
          <a:xfrm>
            <a:off x="1600200" y="342900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b="1" u="sng" dirty="0" smtClean="0">
                <a:latin typeface="+mn-lt"/>
                <a:ea typeface="MS PGothic" pitchFamily="34" charset="-128"/>
              </a:rPr>
              <a:t>Next-Generation </a:t>
            </a:r>
            <a:r>
              <a:rPr lang="en-US" altLang="en-US" sz="2000" b="1" i="1" u="sng" dirty="0" smtClean="0">
                <a:latin typeface="+mn-lt"/>
                <a:ea typeface="MS PGothic" pitchFamily="34" charset="-128"/>
              </a:rPr>
              <a:t>de novo </a:t>
            </a:r>
            <a:r>
              <a:rPr lang="en-US" altLang="en-US" sz="2000" b="1" u="sng" dirty="0" smtClean="0">
                <a:latin typeface="+mn-lt"/>
                <a:ea typeface="MS PGothic" pitchFamily="34" charset="-128"/>
              </a:rPr>
              <a:t>Sequence Assemblies</a:t>
            </a:r>
          </a:p>
        </p:txBody>
      </p:sp>
      <p:sp>
        <p:nvSpPr>
          <p:cNvPr id="15438" name="TextBox 7"/>
          <p:cNvSpPr txBox="1">
            <a:spLocks noChangeArrowheads="1"/>
          </p:cNvSpPr>
          <p:nvPr/>
        </p:nvSpPr>
        <p:spPr bwMode="auto">
          <a:xfrm>
            <a:off x="3303588" y="1228725"/>
            <a:ext cx="254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2000" b="1" u="sng" dirty="0" smtClean="0">
                <a:latin typeface="+mn-lt"/>
                <a:ea typeface="MS PGothic" pitchFamily="34" charset="-128"/>
              </a:rPr>
              <a:t>Sanger Assemblies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Closed, Spanned and Extended Gaps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604838" y="1341438"/>
            <a:ext cx="4100512" cy="4532312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NCBI Assembly QA analysis estimates 36 Mb of new sequence not in GRCh37.p10</a:t>
            </a:r>
            <a:endParaRPr lang="en-US" sz="18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RP11_0.7 assembly improves more than 89 reference gaps</a:t>
            </a:r>
          </a:p>
          <a:p>
            <a:pPr lvl="1"/>
            <a:r>
              <a:rPr lang="en-US" sz="1800">
                <a:latin typeface="Arial" charset="0"/>
              </a:rPr>
              <a:t>Scaffolds aligned to primary assembly, manual QC of alignments into gap regions</a:t>
            </a:r>
          </a:p>
          <a:p>
            <a:pPr lvl="1"/>
            <a:endParaRPr lang="en-US" sz="1800">
              <a:latin typeface="Arial" charset="0"/>
            </a:endParaRPr>
          </a:p>
          <a:p>
            <a:pPr lvl="1"/>
            <a:r>
              <a:rPr lang="en-US" sz="1800">
                <a:latin typeface="Arial" charset="0"/>
              </a:rPr>
              <a:t>32 gaps closed</a:t>
            </a:r>
          </a:p>
          <a:p>
            <a:pPr lvl="1"/>
            <a:r>
              <a:rPr lang="en-US" sz="1800">
                <a:latin typeface="Arial" charset="0"/>
              </a:rPr>
              <a:t>44 gaps spanned by scaffold</a:t>
            </a:r>
          </a:p>
          <a:p>
            <a:pPr lvl="1"/>
            <a:r>
              <a:rPr lang="en-US" sz="1800">
                <a:latin typeface="Arial" charset="0"/>
              </a:rPr>
              <a:t>13 extensions &gt;= 20kb</a:t>
            </a:r>
          </a:p>
          <a:p>
            <a:pPr lvl="1"/>
            <a:endParaRPr lang="en-US" sz="1800">
              <a:latin typeface="Arial" charset="0"/>
            </a:endParaRPr>
          </a:p>
          <a:p>
            <a:pPr lvl="1"/>
            <a:r>
              <a:rPr lang="en-US" sz="1800">
                <a:latin typeface="Arial" charset="0"/>
              </a:rPr>
              <a:t>GRCh37.p11 contains 223 internal gaps and 26 end gaps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03838" y="1279525"/>
          <a:ext cx="3001962" cy="2293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2903"/>
                <a:gridCol w="1098459"/>
                <a:gridCol w="990600"/>
              </a:tblGrid>
              <a:tr h="433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Chrom</a:t>
                      </a:r>
                      <a:endParaRPr lang="en-US" sz="1600" dirty="0"/>
                    </a:p>
                  </a:txBody>
                  <a:tcPr marL="84387" marR="84387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Span</a:t>
                      </a:r>
                      <a:endParaRPr lang="en-US" sz="1600" dirty="0"/>
                    </a:p>
                  </a:txBody>
                  <a:tcPr marL="84387" marR="84387"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Bases</a:t>
                      </a:r>
                      <a:endParaRPr lang="en-US" sz="1600" dirty="0"/>
                    </a:p>
                  </a:txBody>
                  <a:tcPr marL="84387" marR="84387"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84387" marR="84387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363,362</a:t>
                      </a:r>
                      <a:endParaRPr lang="en-US" sz="1600" dirty="0"/>
                    </a:p>
                  </a:txBody>
                  <a:tcPr marL="84387" marR="8438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359,674</a:t>
                      </a:r>
                      <a:endParaRPr lang="en-US" sz="1600" dirty="0"/>
                    </a:p>
                  </a:txBody>
                  <a:tcPr marL="84387" marR="84387"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84387" marR="84387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151,872</a:t>
                      </a:r>
                      <a:endParaRPr lang="en-US" sz="1600" dirty="0"/>
                    </a:p>
                  </a:txBody>
                  <a:tcPr marL="84387" marR="8438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148,394</a:t>
                      </a:r>
                      <a:endParaRPr lang="en-US" sz="1600" dirty="0"/>
                    </a:p>
                  </a:txBody>
                  <a:tcPr marL="84387" marR="84387"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84387" marR="84387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132,732</a:t>
                      </a:r>
                      <a:endParaRPr lang="en-US" sz="1600" dirty="0"/>
                    </a:p>
                  </a:txBody>
                  <a:tcPr marL="84387" marR="8438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128,304</a:t>
                      </a:r>
                      <a:endParaRPr lang="en-US" sz="1600" dirty="0"/>
                    </a:p>
                  </a:txBody>
                  <a:tcPr marL="84387" marR="84387"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84387" marR="84387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122,247</a:t>
                      </a:r>
                      <a:endParaRPr lang="en-US" sz="1600" dirty="0"/>
                    </a:p>
                  </a:txBody>
                  <a:tcPr marL="84387" marR="8438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121,434</a:t>
                      </a:r>
                      <a:endParaRPr lang="en-US" sz="1600" dirty="0"/>
                    </a:p>
                  </a:txBody>
                  <a:tcPr marL="84387" marR="84387"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2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84387" marR="84387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89,582</a:t>
                      </a:r>
                      <a:endParaRPr lang="en-US" sz="1600" dirty="0"/>
                    </a:p>
                  </a:txBody>
                  <a:tcPr marL="84387" marR="84387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89,194</a:t>
                      </a:r>
                      <a:endParaRPr lang="en-US" sz="1600" dirty="0"/>
                    </a:p>
                  </a:txBody>
                  <a:tcPr marL="84387" marR="84387"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18" name="TextBox 9"/>
          <p:cNvSpPr txBox="1">
            <a:spLocks noChangeArrowheads="1"/>
          </p:cNvSpPr>
          <p:nvPr/>
        </p:nvSpPr>
        <p:spPr bwMode="auto">
          <a:xfrm>
            <a:off x="5514975" y="908050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b="1" u="sng" dirty="0" smtClean="0">
                <a:latin typeface="+mn-lt"/>
                <a:ea typeface="MS PGothic" pitchFamily="34" charset="-128"/>
              </a:rPr>
              <a:t>Longest Spanned Gaps</a:t>
            </a: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03838" y="4149725"/>
          <a:ext cx="3001961" cy="2236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9506"/>
                <a:gridCol w="1128278"/>
                <a:gridCol w="954177"/>
              </a:tblGrid>
              <a:tr h="408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Chrom</a:t>
                      </a:r>
                      <a:endParaRPr lang="en-US" sz="1600" dirty="0"/>
                    </a:p>
                  </a:txBody>
                  <a:tcPr marL="84389" marR="84389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Span</a:t>
                      </a:r>
                      <a:endParaRPr lang="en-US" sz="1600" dirty="0"/>
                    </a:p>
                  </a:txBody>
                  <a:tcPr marL="84389" marR="84389" marT="45705" marB="457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Bases</a:t>
                      </a:r>
                      <a:endParaRPr lang="en-US" sz="1600" dirty="0"/>
                    </a:p>
                  </a:txBody>
                  <a:tcPr marL="84389" marR="84389" marT="45705" marB="457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L="84389" marR="84389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352,517</a:t>
                      </a:r>
                      <a:endParaRPr lang="en-US" sz="1800" dirty="0"/>
                    </a:p>
                  </a:txBody>
                  <a:tcPr marL="84389" marR="8438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350,669</a:t>
                      </a:r>
                      <a:endParaRPr lang="en-US" sz="1600" dirty="0"/>
                    </a:p>
                  </a:txBody>
                  <a:tcPr marL="84389" marR="84389" marT="45705" marB="457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84389" marR="84389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270,134</a:t>
                      </a:r>
                      <a:endParaRPr lang="en-US" sz="1800" dirty="0"/>
                    </a:p>
                  </a:txBody>
                  <a:tcPr marL="84389" marR="8438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267,399</a:t>
                      </a:r>
                      <a:endParaRPr lang="en-US" sz="1600" dirty="0"/>
                    </a:p>
                  </a:txBody>
                  <a:tcPr marL="84389" marR="84389" marT="45705" marB="457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84389" marR="84389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235,651</a:t>
                      </a:r>
                      <a:endParaRPr lang="en-US" sz="1800" dirty="0"/>
                    </a:p>
                  </a:txBody>
                  <a:tcPr marL="84389" marR="8438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231,973</a:t>
                      </a:r>
                      <a:endParaRPr lang="en-US" sz="1600" dirty="0"/>
                    </a:p>
                  </a:txBody>
                  <a:tcPr marL="84389" marR="84389" marT="45705" marB="457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84389" marR="84389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214,678</a:t>
                      </a:r>
                      <a:endParaRPr lang="en-US" sz="1800" dirty="0"/>
                    </a:p>
                  </a:txBody>
                  <a:tcPr marL="84389" marR="84389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213,167</a:t>
                      </a:r>
                      <a:endParaRPr lang="en-US" sz="1600" dirty="0"/>
                    </a:p>
                  </a:txBody>
                  <a:tcPr marL="84389" marR="84389" marT="45705" marB="457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84389" marR="84389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170,667</a:t>
                      </a:r>
                      <a:endParaRPr lang="en-US" sz="1800" dirty="0"/>
                    </a:p>
                  </a:txBody>
                  <a:tcPr marL="84389" marR="84389" marT="45705" marB="457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156,904</a:t>
                      </a:r>
                      <a:endParaRPr lang="en-US" sz="1600" dirty="0"/>
                    </a:p>
                  </a:txBody>
                  <a:tcPr marL="84389" marR="84389" marT="45705" marB="4570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49" name="TextBox 9"/>
          <p:cNvSpPr txBox="1">
            <a:spLocks noChangeArrowheads="1"/>
          </p:cNvSpPr>
          <p:nvPr/>
        </p:nvSpPr>
        <p:spPr bwMode="auto">
          <a:xfrm>
            <a:off x="5635625" y="3779838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b="1" u="sng" dirty="0" smtClean="0">
                <a:latin typeface="+mn-lt"/>
                <a:ea typeface="MS PGothic" pitchFamily="34" charset="-128"/>
              </a:rPr>
              <a:t>Longest Extensions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Pipeline Software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305D9D-7C43-574B-9056-16567EEA20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52438"/>
            <a:ext cx="7916862" cy="1309687"/>
          </a:xfrm>
        </p:spPr>
        <p:txBody>
          <a:bodyPr/>
          <a:lstStyle/>
          <a:p>
            <a:r>
              <a:rPr lang="en-US" dirty="0" smtClean="0"/>
              <a:t>Clusters and </a:t>
            </a:r>
            <a:r>
              <a:rPr lang="en-US" dirty="0" err="1" smtClean="0"/>
              <a:t>Bioinf</a:t>
            </a:r>
            <a:r>
              <a:rPr lang="en-US" dirty="0" err="1" smtClean="0"/>
              <a:t>ormatic</a:t>
            </a:r>
            <a:r>
              <a:rPr lang="en-US" dirty="0" smtClean="0"/>
              <a:t> Pipeline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 clusters, useful but annoying</a:t>
            </a:r>
          </a:p>
          <a:p>
            <a:pPr lvl="1"/>
            <a:r>
              <a:rPr lang="en-US" dirty="0" smtClean="0"/>
              <a:t>Job submission only interface for computation</a:t>
            </a:r>
          </a:p>
          <a:p>
            <a:pPr lvl="1"/>
            <a:r>
              <a:rPr lang="en-US" dirty="0" smtClean="0"/>
              <a:t>Up to you to find out if the job started, if it’s running, if it finished or died (and what the error was, if it died)</a:t>
            </a:r>
          </a:p>
          <a:p>
            <a:pPr lvl="1"/>
            <a:r>
              <a:rPr lang="en-US" dirty="0" smtClean="0"/>
              <a:t>You have to tell it exactly how many resources to use</a:t>
            </a:r>
          </a:p>
          <a:p>
            <a:pPr lvl="2"/>
            <a:r>
              <a:rPr lang="en-US" dirty="0" smtClean="0"/>
              <a:t>Too much and it’s queued forever, too little and it takes forever</a:t>
            </a:r>
          </a:p>
          <a:p>
            <a:r>
              <a:rPr lang="en-US" dirty="0" err="1" smtClean="0"/>
              <a:t>Bioinf</a:t>
            </a:r>
            <a:r>
              <a:rPr lang="en-US" dirty="0" err="1" smtClean="0"/>
              <a:t>ormatic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orkflow</a:t>
            </a:r>
            <a:r>
              <a:rPr lang="en-US" dirty="0" smtClean="0"/>
              <a:t>/pipeline </a:t>
            </a:r>
            <a:r>
              <a:rPr lang="en-US" dirty="0"/>
              <a:t>s</a:t>
            </a:r>
            <a:r>
              <a:rPr lang="en-US" dirty="0" smtClean="0"/>
              <a:t>oftware, useful but annoying</a:t>
            </a:r>
          </a:p>
          <a:p>
            <a:pPr lvl="1"/>
            <a:r>
              <a:rPr lang="en-US" dirty="0" smtClean="0"/>
              <a:t>The easy to use ones can’t handle hundreds of samples</a:t>
            </a:r>
          </a:p>
          <a:p>
            <a:pPr lvl="1"/>
            <a:r>
              <a:rPr lang="en-US" dirty="0" smtClean="0"/>
              <a:t>The others make you work under their rules</a:t>
            </a:r>
          </a:p>
          <a:p>
            <a:pPr lvl="2"/>
            <a:r>
              <a:rPr lang="en-US" dirty="0" smtClean="0"/>
              <a:t>Use the language of the developer</a:t>
            </a:r>
          </a:p>
          <a:p>
            <a:pPr lvl="2"/>
            <a:r>
              <a:rPr lang="en-US" dirty="0" smtClean="0"/>
              <a:t>Add configurations for every tool and one-off script you are going to use, so the software knows how to use it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1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My Samples (RMS)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RMS is a “cluster scripting language” and execution engine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script file defines the pipeline</a:t>
            </a:r>
          </a:p>
          <a:p>
            <a:pPr lvl="1"/>
            <a:r>
              <a:rPr lang="en-US" dirty="0" smtClean="0"/>
              <a:t>An RMS script is a series of </a:t>
            </a:r>
            <a:r>
              <a:rPr lang="en-US" dirty="0" err="1" smtClean="0"/>
              <a:t>templated</a:t>
            </a:r>
            <a:r>
              <a:rPr lang="en-US" dirty="0" smtClean="0"/>
              <a:t> steps</a:t>
            </a:r>
          </a:p>
          <a:p>
            <a:pPr lvl="1"/>
            <a:r>
              <a:rPr lang="en-US" dirty="0" smtClean="0"/>
              <a:t>Each step can be written in bash, </a:t>
            </a:r>
            <a:r>
              <a:rPr lang="en-US" dirty="0" err="1" smtClean="0"/>
              <a:t>perl</a:t>
            </a:r>
            <a:r>
              <a:rPr lang="en-US" dirty="0" smtClean="0"/>
              <a:t>, python or R</a:t>
            </a:r>
          </a:p>
          <a:p>
            <a:pPr lvl="1"/>
            <a:r>
              <a:rPr lang="en-US" dirty="0" smtClean="0"/>
              <a:t>Minimal extra syntax to define the </a:t>
            </a:r>
            <a:r>
              <a:rPr lang="en-US" dirty="0" smtClean="0"/>
              <a:t>pipeline</a:t>
            </a:r>
          </a:p>
          <a:p>
            <a:r>
              <a:rPr lang="en-US" dirty="0" smtClean="0"/>
              <a:t>Execution </a:t>
            </a:r>
            <a:r>
              <a:rPr lang="en-US" dirty="0" smtClean="0"/>
              <a:t>combines script with spreadsheet data</a:t>
            </a:r>
          </a:p>
          <a:p>
            <a:pPr lvl="1"/>
            <a:r>
              <a:rPr lang="en-US" dirty="0" smtClean="0"/>
              <a:t>One or more spreadsheets, with column headers</a:t>
            </a:r>
          </a:p>
          <a:p>
            <a:pPr lvl="2"/>
            <a:r>
              <a:rPr lang="en-US" dirty="0" smtClean="0"/>
              <a:t>First column must have identical header (i.e., “Sample”)</a:t>
            </a:r>
          </a:p>
          <a:p>
            <a:pPr lvl="1"/>
            <a:r>
              <a:rPr lang="en-US" dirty="0" smtClean="0"/>
              <a:t>RMS step template elements are matched to column headers</a:t>
            </a:r>
          </a:p>
          <a:p>
            <a:pPr lvl="2"/>
            <a:r>
              <a:rPr lang="en-US" dirty="0" smtClean="0"/>
              <a:t>Columns’ distinct values drive “executable steps”</a:t>
            </a:r>
          </a:p>
          <a:p>
            <a:pPr lvl="1"/>
            <a:r>
              <a:rPr lang="en-US" dirty="0" smtClean="0"/>
              <a:t>Executable steps run across cluster or on current computer</a:t>
            </a:r>
          </a:p>
        </p:txBody>
      </p:sp>
    </p:spTree>
    <p:extLst>
      <p:ext uri="{BB962C8B-B14F-4D97-AF65-F5344CB8AC3E}">
        <p14:creationId xmlns:p14="http://schemas.microsoft.com/office/powerpoint/2010/main" val="153701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71613"/>
            <a:ext cx="8355013" cy="4319587"/>
          </a:xfrm>
        </p:spPr>
        <p:txBody>
          <a:bodyPr/>
          <a:lstStyle/>
          <a:p>
            <a:r>
              <a:rPr lang="en-US" dirty="0" smtClean="0"/>
              <a:t>I needed to convert large numbers of export files into </a:t>
            </a:r>
            <a:r>
              <a:rPr lang="en-US" dirty="0" err="1" smtClean="0"/>
              <a:t>fastq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Wrote the following RMS script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Created a simple file with a “From To” header line and lines for each source and destination path</a:t>
            </a:r>
          </a:p>
          <a:p>
            <a:r>
              <a:rPr lang="en-US" dirty="0" smtClean="0"/>
              <a:t>Ran it using “</a:t>
            </a:r>
            <a:r>
              <a:rPr lang="en-US" dirty="0" err="1" smtClean="0"/>
              <a:t>rms</a:t>
            </a:r>
            <a:r>
              <a:rPr lang="en-US" dirty="0" smtClean="0"/>
              <a:t> –n 6 </a:t>
            </a:r>
            <a:r>
              <a:rPr lang="en-US" dirty="0" err="1" smtClean="0"/>
              <a:t>convert.rms</a:t>
            </a:r>
            <a:r>
              <a:rPr lang="en-US" dirty="0" smtClean="0"/>
              <a:t> </a:t>
            </a:r>
            <a:r>
              <a:rPr lang="en-US" dirty="0" err="1" smtClean="0"/>
              <a:t>files.txt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“-n 6” says use 6 nodes on the cluster</a:t>
            </a:r>
          </a:p>
          <a:p>
            <a:pPr lvl="1"/>
            <a:r>
              <a:rPr lang="en-US" dirty="0" smtClean="0"/>
              <a:t>RMS runs on the command-line, no need for </a:t>
            </a:r>
            <a:r>
              <a:rPr lang="en-US" dirty="0" err="1" smtClean="0"/>
              <a:t>qsub’s</a:t>
            </a:r>
            <a:r>
              <a:rPr lang="en-US" dirty="0" smtClean="0"/>
              <a:t>, </a:t>
            </a:r>
            <a:r>
              <a:rPr lang="en-US" dirty="0" err="1" smtClean="0"/>
              <a:t>SimpleQueue</a:t>
            </a:r>
            <a:r>
              <a:rPr lang="en-US" dirty="0" smtClean="0"/>
              <a:t> files or PBS files</a:t>
            </a:r>
          </a:p>
          <a:p>
            <a:pPr lvl="2"/>
            <a:r>
              <a:rPr lang="en-US" dirty="0" smtClean="0"/>
              <a:t>It handles all of the cluster execution</a:t>
            </a:r>
          </a:p>
          <a:p>
            <a:pPr lvl="1"/>
            <a:r>
              <a:rPr lang="en-US" dirty="0" smtClean="0"/>
              <a:t>Finished 556 files in ~8 hours (instead of 24 * 8 hours)</a:t>
            </a:r>
            <a:endParaRPr lang="en-US" dirty="0"/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219200" y="2438400"/>
            <a:ext cx="5965825" cy="73866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 smtClean="0">
                <a:latin typeface="Courier" charset="0"/>
                <a:cs typeface="Courier" charset="0"/>
              </a:rPr>
              <a:t>#### convert from –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ourier" charset="0"/>
                <a:cs typeface="Courier" charset="0"/>
              </a:rPr>
              <a:t>##</a:t>
            </a:r>
            <a:r>
              <a:rPr lang="en-US" sz="1400" dirty="0" err="1" smtClean="0">
                <a:latin typeface="Courier" charset="0"/>
                <a:cs typeface="Courier" charset="0"/>
              </a:rPr>
              <a:t>ppn</a:t>
            </a:r>
            <a:r>
              <a:rPr lang="en-US" sz="1400" dirty="0" smtClean="0">
                <a:latin typeface="Courier" charset="0"/>
                <a:cs typeface="Courier" charset="0"/>
              </a:rPr>
              <a:t>=2</a:t>
            </a:r>
            <a:endParaRPr lang="en-US" sz="1400" dirty="0">
              <a:latin typeface="Courier" charset="0"/>
              <a:cs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Courier" charset="0"/>
                <a:cs typeface="Courier" charset="0"/>
              </a:rPr>
              <a:t>z</a:t>
            </a:r>
            <a:r>
              <a:rPr lang="en-US" sz="1400" dirty="0" err="1" smtClean="0">
                <a:latin typeface="Courier" charset="0"/>
                <a:cs typeface="Courier" charset="0"/>
              </a:rPr>
              <a:t>cat</a:t>
            </a:r>
            <a:r>
              <a:rPr lang="en-US" sz="1400" dirty="0" smtClean="0">
                <a:latin typeface="Courier" charset="0"/>
                <a:cs typeface="Courier" charset="0"/>
              </a:rPr>
              <a:t> &lt;from&gt; | </a:t>
            </a:r>
            <a:r>
              <a:rPr lang="en-US" sz="1400" dirty="0" err="1" smtClean="0">
                <a:latin typeface="Courier" charset="0"/>
                <a:cs typeface="Courier" charset="0"/>
              </a:rPr>
              <a:t>perl</a:t>
            </a:r>
            <a:r>
              <a:rPr lang="en-US" sz="1400" dirty="0" smtClean="0">
                <a:latin typeface="Courier" charset="0"/>
                <a:cs typeface="Courier" charset="0"/>
              </a:rPr>
              <a:t> export2fastq.pl | </a:t>
            </a:r>
            <a:r>
              <a:rPr lang="en-US" sz="1400" dirty="0" err="1" smtClean="0">
                <a:latin typeface="Courier" charset="0"/>
                <a:cs typeface="Courier" charset="0"/>
              </a:rPr>
              <a:t>gzip</a:t>
            </a:r>
            <a:r>
              <a:rPr lang="en-US" sz="1400" dirty="0" smtClean="0">
                <a:latin typeface="Courier" charset="0"/>
                <a:cs typeface="Courier" charset="0"/>
              </a:rPr>
              <a:t> &gt; &lt;to&gt;</a:t>
            </a:r>
            <a:endParaRPr lang="en-US" sz="1400" dirty="0">
              <a:latin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4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1143000" y="2514600"/>
            <a:ext cx="5965825" cy="1323439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>
                <a:latin typeface="Courier" charset="0"/>
                <a:cs typeface="Courier" charset="0"/>
              </a:rPr>
              <a:t>[jk2269@login-0-1]$ ./hello yes no maybe so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Hello yes!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Hello no!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Hello maybe!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Hello so!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Said hello to all of the arguments!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    Ok, so this doesn't do much...keep reading...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7199" y="2218662"/>
            <a:ext cx="6213475" cy="4339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#!/</a:t>
            </a:r>
            <a:r>
              <a:rPr lang="en-US" sz="1200" dirty="0" err="1">
                <a:latin typeface="Courier"/>
                <a:cs typeface="Courier"/>
              </a:rPr>
              <a:t>usr</a:t>
            </a:r>
            <a:r>
              <a:rPr lang="en-US" sz="1200" dirty="0">
                <a:latin typeface="Courier"/>
                <a:cs typeface="Courier"/>
              </a:rPr>
              <a:t>/bin/</a:t>
            </a:r>
            <a:r>
              <a:rPr lang="en-US" sz="1200" dirty="0" err="1">
                <a:latin typeface="Courier"/>
                <a:cs typeface="Courier"/>
              </a:rPr>
              <a:t>env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rms</a:t>
            </a: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##</a:t>
            </a:r>
            <a:r>
              <a:rPr lang="en-US" sz="1200" dirty="0" err="1">
                <a:latin typeface="Courier"/>
                <a:cs typeface="Courier"/>
              </a:rPr>
              <a:t>perl</a:t>
            </a: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if ($#ARGV &lt; 0) {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   die("Usage:  hello arg...\n");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}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print "##sheet=EOF\n";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print "</a:t>
            </a:r>
            <a:r>
              <a:rPr lang="en-US" sz="1200" dirty="0" err="1">
                <a:latin typeface="Courier"/>
                <a:cs typeface="Courier"/>
              </a:rPr>
              <a:t>Arg</a:t>
            </a:r>
            <a:r>
              <a:rPr lang="en-US" sz="1200" dirty="0">
                <a:latin typeface="Courier"/>
                <a:cs typeface="Courier"/>
              </a:rPr>
              <a:t>\n";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 err="1">
                <a:latin typeface="Courier"/>
                <a:cs typeface="Courier"/>
              </a:rPr>
              <a:t>foreach</a:t>
            </a:r>
            <a:r>
              <a:rPr lang="en-US" sz="1200" dirty="0">
                <a:latin typeface="Courier"/>
                <a:cs typeface="Courier"/>
              </a:rPr>
              <a:t> $</a:t>
            </a:r>
            <a:r>
              <a:rPr lang="en-US" sz="1200" dirty="0" err="1">
                <a:latin typeface="Courier"/>
                <a:cs typeface="Courier"/>
              </a:rPr>
              <a:t>argnum</a:t>
            </a:r>
            <a:r>
              <a:rPr lang="en-US" sz="1200" dirty="0">
                <a:latin typeface="Courier"/>
                <a:cs typeface="Courier"/>
              </a:rPr>
              <a:t> (0..$#ARGV) {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    print "$ARGV[$</a:t>
            </a:r>
            <a:r>
              <a:rPr lang="en-US" sz="1200" dirty="0" err="1">
                <a:latin typeface="Courier"/>
                <a:cs typeface="Courier"/>
              </a:rPr>
              <a:t>argnum</a:t>
            </a:r>
            <a:r>
              <a:rPr lang="en-US" sz="1200" dirty="0">
                <a:latin typeface="Courier"/>
                <a:cs typeface="Courier"/>
              </a:rPr>
              <a:t>]\n";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}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print "EOF\n";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print "##option=-s --log=-\n";</a:t>
            </a:r>
          </a:p>
          <a:p>
            <a:pPr>
              <a:spcBef>
                <a:spcPts val="0"/>
              </a:spcBef>
              <a:defRPr/>
            </a:pP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b="1" dirty="0">
                <a:solidFill>
                  <a:srgbClr val="D90000"/>
                </a:solidFill>
                <a:latin typeface="Courier"/>
                <a:cs typeface="Courier"/>
              </a:rPr>
              <a:t>#### hello </a:t>
            </a:r>
            <a:r>
              <a:rPr lang="en-US" sz="1200" b="1" dirty="0" err="1">
                <a:solidFill>
                  <a:srgbClr val="D90000"/>
                </a:solidFill>
                <a:latin typeface="Courier"/>
                <a:cs typeface="Courier"/>
              </a:rPr>
              <a:t>Arg</a:t>
            </a:r>
            <a:r>
              <a:rPr lang="en-US" sz="1200" b="1" dirty="0">
                <a:solidFill>
                  <a:srgbClr val="D90000"/>
                </a:solidFill>
                <a:latin typeface="Courier"/>
                <a:cs typeface="Courier"/>
              </a:rPr>
              <a:t> -</a:t>
            </a:r>
          </a:p>
          <a:p>
            <a:pPr>
              <a:spcBef>
                <a:spcPts val="0"/>
              </a:spcBef>
              <a:defRPr/>
            </a:pPr>
            <a:endParaRPr lang="en-US" sz="1200" dirty="0">
              <a:solidFill>
                <a:srgbClr val="800000"/>
              </a:solidFill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echo "Hello &lt;</a:t>
            </a:r>
            <a:r>
              <a:rPr lang="en-US" sz="1200" dirty="0" err="1">
                <a:latin typeface="Courier"/>
                <a:cs typeface="Courier"/>
              </a:rPr>
              <a:t>arg</a:t>
            </a:r>
            <a:r>
              <a:rPr lang="en-US" sz="1200" dirty="0">
                <a:latin typeface="Courier"/>
                <a:cs typeface="Courier"/>
              </a:rPr>
              <a:t>&gt;!"</a:t>
            </a:r>
          </a:p>
          <a:p>
            <a:pPr>
              <a:spcBef>
                <a:spcPts val="0"/>
              </a:spcBef>
              <a:defRPr/>
            </a:pP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b="1" dirty="0">
                <a:solidFill>
                  <a:srgbClr val="D90000"/>
                </a:solidFill>
                <a:latin typeface="Courier"/>
                <a:cs typeface="Courier"/>
              </a:rPr>
              <a:t>#### goodbye All -                                      </a:t>
            </a:r>
          </a:p>
          <a:p>
            <a:pPr>
              <a:spcBef>
                <a:spcPts val="0"/>
              </a:spcBef>
              <a:defRPr/>
            </a:pPr>
            <a:endParaRPr lang="en-US" sz="1200" dirty="0">
              <a:latin typeface="Courier"/>
              <a:cs typeface="Courier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echo "Said hello to all of the arguments!"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latin typeface="Courier"/>
                <a:cs typeface="Courier"/>
              </a:rPr>
              <a:t>echo "    Ok, so this doesn't do much...keep reading..."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471613"/>
            <a:ext cx="8355013" cy="1500187"/>
          </a:xfrm>
        </p:spPr>
        <p:txBody>
          <a:bodyPr/>
          <a:lstStyle/>
          <a:p>
            <a:r>
              <a:rPr lang="en-US" dirty="0" smtClean="0"/>
              <a:t>RMS gives you the ability to process the command-line arguments</a:t>
            </a:r>
          </a:p>
          <a:p>
            <a:pPr lvl="1"/>
            <a:r>
              <a:rPr lang="en-US" dirty="0" smtClean="0"/>
              <a:t>Create your own commands, with RMS running the code across the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De novo assembly</a:t>
            </a:r>
            <a:endParaRPr lang="en-US" dirty="0"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charset="0"/>
              </a:rPr>
              <a:t>The </a:t>
            </a:r>
            <a:r>
              <a:rPr lang="en-US" sz="2200" i="1" dirty="0" smtClean="0">
                <a:latin typeface="Arial" charset="0"/>
              </a:rPr>
              <a:t>de </a:t>
            </a:r>
            <a:r>
              <a:rPr lang="en-US" sz="2200" i="1" dirty="0">
                <a:latin typeface="Arial" charset="0"/>
              </a:rPr>
              <a:t>novo </a:t>
            </a:r>
            <a:r>
              <a:rPr lang="en-US" sz="2200" dirty="0">
                <a:latin typeface="Arial" charset="0"/>
              </a:rPr>
              <a:t>assembly problem</a:t>
            </a:r>
          </a:p>
          <a:p>
            <a:pPr lvl="1"/>
            <a:r>
              <a:rPr lang="en-US" sz="2000" dirty="0">
                <a:latin typeface="Arial" charset="0"/>
              </a:rPr>
              <a:t>Given fragmented reads from a genome or </a:t>
            </a:r>
            <a:r>
              <a:rPr lang="en-US" sz="2000" dirty="0" err="1">
                <a:latin typeface="Arial" charset="0"/>
              </a:rPr>
              <a:t>transcriptome</a:t>
            </a:r>
            <a:r>
              <a:rPr lang="en-US" sz="2000" dirty="0">
                <a:latin typeface="Arial" charset="0"/>
              </a:rPr>
              <a:t>, reconstruct the genome/</a:t>
            </a:r>
            <a:r>
              <a:rPr lang="en-US" sz="2000" dirty="0" err="1">
                <a:latin typeface="Arial" charset="0"/>
              </a:rPr>
              <a:t>transcriptome</a:t>
            </a:r>
            <a:r>
              <a:rPr lang="en-US" sz="2000" dirty="0">
                <a:latin typeface="Arial" charset="0"/>
              </a:rPr>
              <a:t> sequences</a:t>
            </a:r>
          </a:p>
          <a:p>
            <a:pPr lvl="1"/>
            <a:r>
              <a:rPr lang="en-US" sz="2000" dirty="0">
                <a:latin typeface="Arial" charset="0"/>
              </a:rPr>
              <a:t>Human:  3.1GB sequence from 100-1000 </a:t>
            </a:r>
            <a:r>
              <a:rPr lang="en-US" sz="2000" dirty="0" err="1">
                <a:latin typeface="Arial" charset="0"/>
              </a:rPr>
              <a:t>bp</a:t>
            </a:r>
            <a:r>
              <a:rPr lang="en-US" sz="2000" dirty="0">
                <a:latin typeface="Arial" charset="0"/>
              </a:rPr>
              <a:t> reads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Script Structure/Format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structure</a:t>
            </a:r>
          </a:p>
          <a:p>
            <a:pPr lvl="1"/>
            <a:r>
              <a:rPr lang="en-US" dirty="0" smtClean="0"/>
              <a:t>Command-line processing and initialization section</a:t>
            </a:r>
          </a:p>
          <a:p>
            <a:pPr lvl="1"/>
            <a:r>
              <a:rPr lang="en-US" dirty="0" smtClean="0"/>
              <a:t>One or more step sections</a:t>
            </a:r>
          </a:p>
          <a:p>
            <a:r>
              <a:rPr lang="en-US" dirty="0" smtClean="0"/>
              <a:t>Overall syntax</a:t>
            </a:r>
          </a:p>
          <a:p>
            <a:pPr lvl="1"/>
            <a:r>
              <a:rPr lang="en-US" dirty="0" smtClean="0"/>
              <a:t>“</a:t>
            </a:r>
            <a:r>
              <a:rPr lang="en-US" sz="1600" dirty="0" smtClean="0">
                <a:latin typeface="Courier"/>
                <a:cs typeface="Courier"/>
              </a:rPr>
              <a:t>#### </a:t>
            </a:r>
            <a:r>
              <a:rPr lang="en-US" sz="1600" dirty="0" err="1" smtClean="0">
                <a:latin typeface="Courier"/>
                <a:cs typeface="Courier"/>
              </a:rPr>
              <a:t>stepName</a:t>
            </a:r>
            <a:r>
              <a:rPr lang="en-US" sz="1600" dirty="0" smtClean="0">
                <a:latin typeface="Courier"/>
                <a:cs typeface="Courier"/>
              </a:rPr>
              <a:t> grouping </a:t>
            </a:r>
            <a:r>
              <a:rPr lang="en-US" sz="1600" dirty="0" err="1" smtClean="0">
                <a:latin typeface="Courier"/>
                <a:cs typeface="Courier"/>
              </a:rPr>
              <a:t>fileCheck</a:t>
            </a:r>
            <a:r>
              <a:rPr lang="en-US" dirty="0" smtClean="0"/>
              <a:t>” lines begin each step section</a:t>
            </a:r>
          </a:p>
          <a:p>
            <a:pPr lvl="2"/>
            <a:r>
              <a:rPr lang="en-US" dirty="0" smtClean="0"/>
              <a:t>“</a:t>
            </a:r>
            <a:r>
              <a:rPr lang="en-US" sz="1600" dirty="0" err="1" smtClean="0">
                <a:latin typeface="Courier"/>
                <a:cs typeface="Courier"/>
              </a:rPr>
              <a:t>stepName</a:t>
            </a:r>
            <a:r>
              <a:rPr lang="en-US" dirty="0" smtClean="0"/>
              <a:t>” is the name of the step displayed in progress messages</a:t>
            </a:r>
          </a:p>
          <a:p>
            <a:pPr lvl="2"/>
            <a:r>
              <a:rPr lang="en-US" dirty="0" smtClean="0"/>
              <a:t>“</a:t>
            </a:r>
            <a:r>
              <a:rPr lang="en-US" sz="1600" dirty="0" smtClean="0">
                <a:latin typeface="Courier"/>
                <a:cs typeface="Courier"/>
              </a:rPr>
              <a:t>grouping</a:t>
            </a:r>
            <a:r>
              <a:rPr lang="en-US" dirty="0" smtClean="0"/>
              <a:t>” is comma-separated list of columns to group spreadsheet data</a:t>
            </a:r>
          </a:p>
          <a:p>
            <a:pPr lvl="3"/>
            <a:r>
              <a:rPr lang="en-US" dirty="0" smtClean="0"/>
              <a:t>Each set of distinct values in columns forms one executable step</a:t>
            </a:r>
          </a:p>
          <a:p>
            <a:pPr lvl="2"/>
            <a:r>
              <a:rPr lang="en-US" dirty="0" smtClean="0"/>
              <a:t>“</a:t>
            </a:r>
            <a:r>
              <a:rPr lang="en-US" sz="1600" dirty="0" err="1" smtClean="0">
                <a:latin typeface="Courier"/>
                <a:cs typeface="Courier"/>
              </a:rPr>
              <a:t>fileCheck</a:t>
            </a:r>
            <a:r>
              <a:rPr lang="en-US" dirty="0" smtClean="0"/>
              <a:t>” is a file or directory whose existence tells RMS to skip this executable step</a:t>
            </a:r>
          </a:p>
          <a:p>
            <a:pPr lvl="1"/>
            <a:r>
              <a:rPr lang="en-US" dirty="0" smtClean="0"/>
              <a:t>“</a:t>
            </a:r>
            <a:r>
              <a:rPr lang="en-US" sz="1600" dirty="0" smtClean="0">
                <a:latin typeface="Courier"/>
                <a:cs typeface="Courier"/>
              </a:rPr>
              <a:t>##\w+</a:t>
            </a:r>
            <a:r>
              <a:rPr lang="en-US" dirty="0" smtClean="0"/>
              <a:t>” lines in sections specify RMS option values</a:t>
            </a:r>
          </a:p>
          <a:p>
            <a:pPr lvl="1"/>
            <a:r>
              <a:rPr lang="en-US" dirty="0" smtClean="0"/>
              <a:t>“</a:t>
            </a:r>
            <a:r>
              <a:rPr lang="en-US" sz="1600" dirty="0" smtClean="0">
                <a:latin typeface="Courier"/>
                <a:cs typeface="Courier"/>
              </a:rPr>
              <a:t>&lt;column&gt;</a:t>
            </a:r>
            <a:r>
              <a:rPr lang="en-US" dirty="0" smtClean="0"/>
              <a:t>” template elements (in step section text) are placeholders to be filled in when creating executable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9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293"/>
            <a:ext cx="8229600" cy="5172045"/>
          </a:xfrm>
        </p:spPr>
        <p:txBody>
          <a:bodyPr>
            <a:normAutofit/>
          </a:bodyPr>
          <a:lstStyle/>
          <a:p>
            <a:r>
              <a:rPr lang="en-US" dirty="0" smtClean="0"/>
              <a:t>Scripts run from login server command-line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perl</a:t>
            </a:r>
            <a:r>
              <a:rPr lang="en-US" dirty="0" smtClean="0"/>
              <a:t> and python, can be run as executable or using “</a:t>
            </a:r>
            <a:r>
              <a:rPr lang="en-US" dirty="0" err="1" smtClean="0"/>
              <a:t>rms</a:t>
            </a:r>
            <a:r>
              <a:rPr lang="en-US" dirty="0" smtClean="0"/>
              <a:t>” </a:t>
            </a:r>
            <a:r>
              <a:rPr lang="en-US" dirty="0" err="1" smtClean="0"/>
              <a:t>cmd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sz="1600" dirty="0" err="1" smtClean="0">
                <a:latin typeface="Courier"/>
                <a:cs typeface="Courier"/>
              </a:rPr>
              <a:t>myscript</a:t>
            </a:r>
            <a:r>
              <a:rPr lang="en-US" sz="1600" dirty="0" smtClean="0">
                <a:latin typeface="Courier"/>
                <a:cs typeface="Courier"/>
              </a:rPr>
              <a:t> [command-line processing]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rms</a:t>
            </a:r>
            <a:r>
              <a:rPr lang="en-US" sz="1600" dirty="0" smtClean="0">
                <a:latin typeface="Courier"/>
                <a:cs typeface="Courier"/>
              </a:rPr>
              <a:t> [</a:t>
            </a:r>
            <a:r>
              <a:rPr lang="en-US" sz="1600" dirty="0" err="1" smtClean="0">
                <a:latin typeface="Courier"/>
                <a:cs typeface="Courier"/>
              </a:rPr>
              <a:t>rms</a:t>
            </a:r>
            <a:r>
              <a:rPr lang="en-US" sz="1600" dirty="0" smtClean="0">
                <a:latin typeface="Courier"/>
                <a:cs typeface="Courier"/>
              </a:rPr>
              <a:t> options] </a:t>
            </a:r>
            <a:r>
              <a:rPr lang="en-US" sz="1600" dirty="0" err="1" smtClean="0">
                <a:latin typeface="Courier"/>
                <a:cs typeface="Courier"/>
              </a:rPr>
              <a:t>myscript</a:t>
            </a:r>
            <a:r>
              <a:rPr lang="en-US" sz="1600" dirty="0" smtClean="0">
                <a:latin typeface="Courier"/>
                <a:cs typeface="Courier"/>
              </a:rPr>
              <a:t> [command-line processing]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Command-line processing either default or the script’s</a:t>
            </a:r>
          </a:p>
          <a:p>
            <a:pPr lvl="1"/>
            <a:r>
              <a:rPr lang="en-US" dirty="0" smtClean="0"/>
              <a:t>“Test”, “Single”, “Parallel” and “Cluster” modes</a:t>
            </a:r>
          </a:p>
          <a:p>
            <a:r>
              <a:rPr lang="en-US" dirty="0" smtClean="0"/>
              <a:t>RMS handles </a:t>
            </a:r>
            <a:r>
              <a:rPr lang="en-US" dirty="0" err="1" smtClean="0"/>
              <a:t>qsub’s</a:t>
            </a:r>
            <a:r>
              <a:rPr lang="en-US" dirty="0" smtClean="0"/>
              <a:t> for cluster</a:t>
            </a:r>
          </a:p>
          <a:p>
            <a:pPr lvl="1"/>
            <a:r>
              <a:rPr lang="en-US" dirty="0" smtClean="0"/>
              <a:t>“Worker” </a:t>
            </a:r>
            <a:r>
              <a:rPr lang="en-US" dirty="0" err="1" smtClean="0"/>
              <a:t>qsub’ed</a:t>
            </a:r>
            <a:r>
              <a:rPr lang="en-US" dirty="0" smtClean="0"/>
              <a:t> for each cluster node, runs many executable steps</a:t>
            </a:r>
          </a:p>
          <a:p>
            <a:pPr lvl="1"/>
            <a:r>
              <a:rPr lang="en-US" dirty="0" smtClean="0"/>
              <a:t>Cluster nodes expand and contract based on computation needs</a:t>
            </a:r>
          </a:p>
          <a:p>
            <a:r>
              <a:rPr lang="en-US" dirty="0" smtClean="0"/>
              <a:t>Progress, and errors, reported to </a:t>
            </a:r>
            <a:r>
              <a:rPr lang="en-US" dirty="0" err="1" smtClean="0"/>
              <a:t>stdout</a:t>
            </a:r>
            <a:r>
              <a:rPr lang="en-US" dirty="0" smtClean="0"/>
              <a:t>/</a:t>
            </a:r>
            <a:r>
              <a:rPr lang="en-US" dirty="0" err="1" smtClean="0"/>
              <a:t>stderr</a:t>
            </a:r>
            <a:endParaRPr lang="en-US" dirty="0" smtClean="0"/>
          </a:p>
          <a:p>
            <a:pPr lvl="1"/>
            <a:r>
              <a:rPr lang="en-US" dirty="0" smtClean="0"/>
              <a:t>All execution </a:t>
            </a:r>
            <a:r>
              <a:rPr lang="en-US" dirty="0" err="1" smtClean="0"/>
              <a:t>stdout</a:t>
            </a:r>
            <a:r>
              <a:rPr lang="en-US" dirty="0" smtClean="0"/>
              <a:t> and </a:t>
            </a:r>
            <a:r>
              <a:rPr lang="en-US" dirty="0" err="1" smtClean="0"/>
              <a:t>stderr</a:t>
            </a:r>
            <a:r>
              <a:rPr lang="en-US" dirty="0" smtClean="0"/>
              <a:t> text ordered and logged</a:t>
            </a:r>
          </a:p>
          <a:p>
            <a:pPr lvl="1"/>
            <a:r>
              <a:rPr lang="en-US" dirty="0" smtClean="0"/>
              <a:t>As executable steps complete, process is updated on </a:t>
            </a:r>
            <a:r>
              <a:rPr lang="en-US" dirty="0" err="1" smtClean="0"/>
              <a:t>stdout</a:t>
            </a:r>
            <a:endParaRPr lang="en-US" dirty="0"/>
          </a:p>
          <a:p>
            <a:pPr lvl="2"/>
            <a:r>
              <a:rPr lang="en-US" dirty="0" smtClean="0"/>
              <a:t>And tail of </a:t>
            </a:r>
            <a:r>
              <a:rPr lang="en-US" dirty="0" err="1" smtClean="0"/>
              <a:t>stderr</a:t>
            </a:r>
            <a:r>
              <a:rPr lang="en-US" dirty="0" smtClean="0"/>
              <a:t> for any failed step are immediately reported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41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Scripts</a:t>
            </a:r>
            <a:endParaRPr lang="en-US" dirty="0"/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173181" y="3569227"/>
            <a:ext cx="6781508" cy="185435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>
                <a:latin typeface="Courier" charset="0"/>
                <a:cs typeface="Courier" charset="0"/>
              </a:rPr>
              <a:t>[jk2269@compute-11-6 </a:t>
            </a:r>
            <a:r>
              <a:rPr lang="en-US" sz="1100" b="1" dirty="0" err="1">
                <a:latin typeface="Courier" charset="0"/>
                <a:cs typeface="Courier" charset="0"/>
              </a:rPr>
              <a:t>testgatk</a:t>
            </a:r>
            <a:r>
              <a:rPr lang="en-US" sz="1100" b="1" dirty="0">
                <a:latin typeface="Courier" charset="0"/>
                <a:cs typeface="Courier" charset="0"/>
              </a:rPr>
              <a:t>]$ </a:t>
            </a:r>
            <a:r>
              <a:rPr lang="en-US" sz="1100" b="1" dirty="0" err="1">
                <a:latin typeface="Courier" charset="0"/>
                <a:cs typeface="Courier" charset="0"/>
              </a:rPr>
              <a:t>rms</a:t>
            </a:r>
            <a:r>
              <a:rPr lang="en-US" sz="1100" b="1" dirty="0">
                <a:latin typeface="Courier" charset="0"/>
                <a:cs typeface="Courier" charset="0"/>
              </a:rPr>
              <a:t> -p ~/pipelines/</a:t>
            </a:r>
            <a:r>
              <a:rPr lang="en-US" sz="1100" b="1" dirty="0" err="1">
                <a:latin typeface="Courier" charset="0"/>
                <a:cs typeface="Courier" charset="0"/>
              </a:rPr>
              <a:t>gatkExome.rms</a:t>
            </a:r>
            <a:r>
              <a:rPr lang="en-US" sz="1100" b="1" dirty="0">
                <a:latin typeface="Courier" charset="0"/>
                <a:cs typeface="Courier" charset="0"/>
              </a:rPr>
              <a:t> </a:t>
            </a:r>
            <a:r>
              <a:rPr lang="en-US" sz="1100" b="1" dirty="0" err="1">
                <a:latin typeface="Courier" charset="0"/>
                <a:cs typeface="Courier" charset="0"/>
              </a:rPr>
              <a:t>runs.txt</a:t>
            </a:r>
            <a:endParaRPr lang="en-US" sz="1100" b="1" dirty="0">
              <a:latin typeface="Courier" charset="0"/>
              <a:cs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Sheet Input:  20 rows, 6 columns.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Commands:  45 commands to be executed.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Pipeline execution starting.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     </a:t>
            </a:r>
            <a:r>
              <a:rPr lang="en-US" sz="1100" dirty="0" err="1">
                <a:latin typeface="Courier" charset="0"/>
                <a:cs typeface="Courier" charset="0"/>
              </a:rPr>
              <a:t>markDuplicates</a:t>
            </a:r>
            <a:r>
              <a:rPr lang="en-US" sz="1100" dirty="0">
                <a:latin typeface="Courier" charset="0"/>
                <a:cs typeface="Courier" charset="0"/>
              </a:rPr>
              <a:t>[1]: 0q,1r,0f,0c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Step 10 failed.  Last lines of error output: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Unrecognized VM option 'ParallelGCThreads:4'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Error: Could not create the Java Virtual Machine.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Error: A fatal exception has occurred. Program will exit.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--------------------------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1173181" y="2028084"/>
            <a:ext cx="6781508" cy="969496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100" b="1" dirty="0">
                <a:latin typeface="Courier" charset="0"/>
                <a:cs typeface="Courier" charset="0"/>
              </a:rPr>
              <a:t>[jk2269@compute-11-6 </a:t>
            </a:r>
            <a:r>
              <a:rPr lang="en-US" sz="1100" b="1" dirty="0" err="1">
                <a:latin typeface="Courier" charset="0"/>
                <a:cs typeface="Courier" charset="0"/>
              </a:rPr>
              <a:t>testgatk</a:t>
            </a:r>
            <a:r>
              <a:rPr lang="en-US" sz="1100" b="1" dirty="0">
                <a:latin typeface="Courier" charset="0"/>
                <a:cs typeface="Courier" charset="0"/>
              </a:rPr>
              <a:t>]$ </a:t>
            </a:r>
            <a:r>
              <a:rPr lang="en-US" sz="1100" b="1" dirty="0" err="1">
                <a:latin typeface="Courier" charset="0"/>
                <a:cs typeface="Courier" charset="0"/>
              </a:rPr>
              <a:t>rms</a:t>
            </a:r>
            <a:r>
              <a:rPr lang="en-US" sz="1100" b="1" dirty="0">
                <a:latin typeface="Courier" charset="0"/>
                <a:cs typeface="Courier" charset="0"/>
              </a:rPr>
              <a:t> -p </a:t>
            </a:r>
            <a:r>
              <a:rPr lang="en-US" sz="1100" b="1" dirty="0" err="1">
                <a:latin typeface="Courier" charset="0"/>
                <a:cs typeface="Courier" charset="0"/>
              </a:rPr>
              <a:t>align.rms</a:t>
            </a:r>
            <a:r>
              <a:rPr lang="en-US" sz="1100" b="1" dirty="0">
                <a:latin typeface="Courier" charset="0"/>
                <a:cs typeface="Courier" charset="0"/>
              </a:rPr>
              <a:t> </a:t>
            </a:r>
            <a:r>
              <a:rPr lang="en-US" sz="1100" b="1" dirty="0" err="1">
                <a:latin typeface="Courier" charset="0"/>
                <a:cs typeface="Courier" charset="0"/>
              </a:rPr>
              <a:t>runs.txt</a:t>
            </a:r>
            <a:endParaRPr lang="en-US" sz="1100" b="1" dirty="0">
              <a:latin typeface="Courier" charset="0"/>
              <a:cs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Sheet Input:  44968 rows, 6 columns.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Commands:  22484 commands to be executed.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Pipeline execution starting.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Courier" charset="0"/>
                <a:cs typeface="Courier" charset="0"/>
              </a:rPr>
              <a:t>     </a:t>
            </a:r>
            <a:r>
              <a:rPr lang="en-US" sz="1100" dirty="0" err="1">
                <a:latin typeface="Courier" charset="0"/>
                <a:cs typeface="Courier" charset="0"/>
              </a:rPr>
              <a:t>alignReads</a:t>
            </a:r>
            <a:r>
              <a:rPr lang="en-US" sz="1100" dirty="0">
                <a:latin typeface="Courier" charset="0"/>
                <a:cs typeface="Courier" charset="0"/>
              </a:rPr>
              <a:t>[22484]: 22077q,8r,0f,399c</a:t>
            </a:r>
          </a:p>
        </p:txBody>
      </p:sp>
    </p:spTree>
    <p:extLst>
      <p:ext uri="{BB962C8B-B14F-4D97-AF65-F5344CB8AC3E}">
        <p14:creationId xmlns:p14="http://schemas.microsoft.com/office/powerpoint/2010/main" val="362304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Initial version stable, currently writing documentation</a:t>
            </a:r>
            <a:endParaRPr lang="en-US" dirty="0" smtClean="0"/>
          </a:p>
          <a:p>
            <a:pPr lvl="1"/>
            <a:r>
              <a:rPr lang="en-US" dirty="0" smtClean="0"/>
              <a:t>Source </a:t>
            </a:r>
            <a:r>
              <a:rPr lang="en-US" dirty="0"/>
              <a:t>code coming to </a:t>
            </a:r>
            <a:r>
              <a:rPr lang="en-US" dirty="0">
                <a:hlinkClick r:id="rId2"/>
              </a:rPr>
              <a:t>https://github.com/knightjimr/</a:t>
            </a:r>
            <a:r>
              <a:rPr lang="en-US" dirty="0" smtClean="0">
                <a:hlinkClick r:id="rId2"/>
              </a:rPr>
              <a:t>rms.git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Docs coming to </a:t>
            </a:r>
            <a:r>
              <a:rPr lang="en-US" dirty="0" smtClean="0">
                <a:hlinkClick r:id="rId3"/>
              </a:rPr>
              <a:t>http://knightlab.commons.yale.edu/software/rms</a:t>
            </a:r>
            <a:endParaRPr lang="en-US" dirty="0" smtClean="0"/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4"/>
              </a:rPr>
              <a:t>j.knight@yale.edu</a:t>
            </a:r>
            <a:r>
              <a:rPr lang="en-US" dirty="0" smtClean="0"/>
              <a:t> or </a:t>
            </a:r>
            <a:r>
              <a:rPr lang="en-US" dirty="0" smtClean="0">
                <a:hlinkClick r:id="rId5"/>
              </a:rPr>
              <a:t>knightjimr@gmail.com</a:t>
            </a:r>
            <a:r>
              <a:rPr lang="en-US" dirty="0" smtClean="0"/>
              <a:t>, or</a:t>
            </a:r>
            <a:br>
              <a:rPr lang="en-US" dirty="0" smtClean="0"/>
            </a:br>
            <a:r>
              <a:rPr lang="en-US" dirty="0" smtClean="0"/>
              <a:t>follow @</a:t>
            </a:r>
            <a:r>
              <a:rPr lang="en-US" dirty="0" err="1" smtClean="0"/>
              <a:t>knightjimr</a:t>
            </a:r>
            <a:r>
              <a:rPr lang="en-US" dirty="0" smtClean="0"/>
              <a:t> for updates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Experience with different cluster/cloud configurations</a:t>
            </a:r>
          </a:p>
          <a:p>
            <a:pPr lvl="1"/>
            <a:r>
              <a:rPr lang="en-US" dirty="0" smtClean="0"/>
              <a:t>Wildcard file “column variables” and step grouping</a:t>
            </a:r>
          </a:p>
          <a:p>
            <a:pPr lvl="1"/>
            <a:r>
              <a:rPr lang="en-US" dirty="0" smtClean="0"/>
              <a:t>Steps that call other RMS scripts (i.e., subroutines)</a:t>
            </a:r>
          </a:p>
          <a:p>
            <a:pPr lvl="1"/>
            <a:r>
              <a:rPr lang="en-US" dirty="0" smtClean="0"/>
              <a:t>Cluster awareness and auto-throttling of computations</a:t>
            </a:r>
          </a:p>
        </p:txBody>
      </p:sp>
    </p:spTree>
    <p:extLst>
      <p:ext uri="{BB962C8B-B14F-4D97-AF65-F5344CB8AC3E}">
        <p14:creationId xmlns:p14="http://schemas.microsoft.com/office/powerpoint/2010/main" val="326617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7" y="1295400"/>
            <a:ext cx="7821613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YCGA Bioinformatics Core</a:t>
            </a:r>
          </a:p>
          <a:p>
            <a:r>
              <a:rPr lang="en-US" dirty="0" smtClean="0"/>
              <a:t>Jim Knight</a:t>
            </a:r>
          </a:p>
          <a:p>
            <a:r>
              <a:rPr lang="en-US" dirty="0" err="1" smtClean="0"/>
              <a:t>Francesc</a:t>
            </a:r>
            <a:r>
              <a:rPr lang="en-US" dirty="0" smtClean="0"/>
              <a:t> Lopez-</a:t>
            </a:r>
            <a:r>
              <a:rPr lang="en-US" dirty="0" err="1" smtClean="0"/>
              <a:t>Giraldez</a:t>
            </a:r>
            <a:endParaRPr lang="en-US" dirty="0" smtClean="0"/>
          </a:p>
          <a:p>
            <a:r>
              <a:rPr lang="en-US" dirty="0" err="1" smtClean="0"/>
              <a:t>Sameet</a:t>
            </a:r>
            <a:r>
              <a:rPr lang="en-US" dirty="0" smtClean="0"/>
              <a:t> Mehta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Yale Center for Genome Analysis</a:t>
            </a:r>
            <a:endParaRPr lang="en-US" u="sng" dirty="0"/>
          </a:p>
          <a:p>
            <a:r>
              <a:rPr lang="en-US" dirty="0" err="1" smtClean="0"/>
              <a:t>Shrikant</a:t>
            </a:r>
            <a:r>
              <a:rPr lang="en-US" dirty="0" smtClean="0"/>
              <a:t> Mane</a:t>
            </a:r>
          </a:p>
          <a:p>
            <a:r>
              <a:rPr lang="en-US" dirty="0" smtClean="0"/>
              <a:t>Kaya </a:t>
            </a:r>
            <a:r>
              <a:rPr lang="en-US" dirty="0" err="1" smtClean="0"/>
              <a:t>Bilguvar</a:t>
            </a:r>
            <a:endParaRPr lang="en-US" dirty="0" smtClean="0"/>
          </a:p>
          <a:p>
            <a:r>
              <a:rPr lang="en-US" dirty="0" smtClean="0"/>
              <a:t>Guilin Wang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Castaldi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Department of Genetics</a:t>
            </a:r>
            <a:endParaRPr lang="en-US" u="sng" dirty="0"/>
          </a:p>
          <a:p>
            <a:r>
              <a:rPr lang="en-US" dirty="0" smtClean="0"/>
              <a:t>Richard </a:t>
            </a:r>
            <a:r>
              <a:rPr lang="en-US" dirty="0" err="1" smtClean="0"/>
              <a:t>Lifton</a:t>
            </a:r>
            <a:endParaRPr lang="en-US" dirty="0" smtClean="0"/>
          </a:p>
          <a:p>
            <a:r>
              <a:rPr lang="en-US" dirty="0" smtClean="0"/>
              <a:t>Samir </a:t>
            </a:r>
            <a:r>
              <a:rPr lang="en-US" dirty="0" err="1" smtClean="0"/>
              <a:t>Zaidi</a:t>
            </a:r>
            <a:endParaRPr lang="en-US" dirty="0" smtClean="0"/>
          </a:p>
          <a:p>
            <a:r>
              <a:rPr lang="en-US" dirty="0" err="1" smtClean="0"/>
              <a:t>Jungmin</a:t>
            </a:r>
            <a:r>
              <a:rPr lang="en-US" dirty="0" smtClean="0"/>
              <a:t> Choi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5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452438"/>
            <a:ext cx="8069262" cy="1309687"/>
          </a:xfrm>
        </p:spPr>
        <p:txBody>
          <a:bodyPr/>
          <a:lstStyle/>
          <a:p>
            <a:r>
              <a:rPr lang="en-US">
                <a:latin typeface="Arial" charset="0"/>
              </a:rPr>
              <a:t>De novo assembly is harder than resequencing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>
                <a:latin typeface="Arial" charset="0"/>
              </a:rPr>
              <a:t>Multiple read types needed to generate necessary information</a:t>
            </a:r>
          </a:p>
          <a:p>
            <a:pPr lvl="1"/>
            <a:r>
              <a:rPr lang="en-US" sz="2000">
                <a:latin typeface="Arial" charset="0"/>
              </a:rPr>
              <a:t>Single-end, paired-end, possibly other data types</a:t>
            </a:r>
          </a:p>
          <a:p>
            <a:r>
              <a:rPr lang="en-US" sz="2200">
                <a:latin typeface="Arial" charset="0"/>
              </a:rPr>
              <a:t>Sample/library preparation planning</a:t>
            </a:r>
          </a:p>
          <a:p>
            <a:pPr lvl="1"/>
            <a:r>
              <a:rPr lang="en-US" sz="2000">
                <a:latin typeface="Arial" charset="0"/>
              </a:rPr>
              <a:t>Over 30 libraries for largest genomes</a:t>
            </a:r>
          </a:p>
          <a:p>
            <a:r>
              <a:rPr lang="en-US" sz="2200">
                <a:latin typeface="Arial" charset="0"/>
              </a:rPr>
              <a:t>More complicated software algorithms</a:t>
            </a:r>
          </a:p>
          <a:p>
            <a:pPr lvl="1"/>
            <a:r>
              <a:rPr lang="en-US" sz="2000">
                <a:latin typeface="Arial" charset="0"/>
              </a:rPr>
              <a:t>A jigsaw puzzle without the box…</a:t>
            </a:r>
          </a:p>
          <a:p>
            <a:r>
              <a:rPr lang="en-US" sz="2200">
                <a:latin typeface="Arial" charset="0"/>
              </a:rPr>
              <a:t>Post-assembly effort</a:t>
            </a:r>
          </a:p>
          <a:p>
            <a:pPr lvl="1"/>
            <a:r>
              <a:rPr lang="en-US" sz="2000">
                <a:latin typeface="Arial" charset="0"/>
              </a:rPr>
              <a:t>Finishing, scaffold anchoring, annotation, comparative genomics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to you need for the </a:t>
            </a:r>
            <a:r>
              <a:rPr lang="en-US" i="1">
                <a:latin typeface="Arial" charset="0"/>
              </a:rPr>
              <a:t>de novo</a:t>
            </a:r>
            <a:r>
              <a:rPr lang="en-US">
                <a:latin typeface="Arial" charset="0"/>
              </a:rPr>
              <a:t> picture?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An organized set of read types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Long individual reads used to form the best contig backbone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A “ladder” of paired-end/mate-pair reads to form the best scaffolds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" charset="0"/>
              </a:rPr>
              <a:t>Shorter pairs used to jumpstart the scaffolding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" charset="0"/>
              </a:rPr>
              <a:t>Possibly medium pairs to expand scaffolds beyond longer-pair size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" charset="0"/>
              </a:rPr>
              <a:t>Longer pairs to span retrotransposon-sized repeats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" charset="0"/>
              </a:rPr>
              <a:t>Shorter pairs again to fill in scaffold gaps with contig sequence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Sufficient sequence depth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Best results from sequencing to saturation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Sequencing to “good enough” works, but can lead to unpredictable results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Arial" charset="0"/>
              </a:rPr>
              <a:t>Match the assembler to the data set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Assemblers are optimized to certain data sets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How the assembler handle errors and repeats (and divergence and artifacts) can determine performance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200" y="4740275"/>
            <a:ext cx="5638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Imago" charset="0"/>
                <a:ea typeface="ＭＳ Ｐゴシック" charset="0"/>
                <a:cs typeface="Arial" charset="0"/>
              </a:defRPr>
            </a:lvl1pPr>
            <a:lvl2pPr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2pPr>
            <a:lvl3pPr marL="11430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3pPr>
            <a:lvl4pPr marL="16002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4pPr>
            <a:lvl5pPr marL="20574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latin typeface="Arial" charset="0"/>
              </a:rPr>
              <a:t>Newbler converts the overlaps into a contig graph structure: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sz="2000" b="1" i="1">
                <a:solidFill>
                  <a:srgbClr val="CC3300"/>
                </a:solidFill>
                <a:latin typeface="Arial" charset="0"/>
                <a:ea typeface="ＭＳ Ｐゴシック" charset="0"/>
              </a:rPr>
              <a:t> Full multiple-alignments for each contig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sz="2000" b="1" i="1">
                <a:solidFill>
                  <a:srgbClr val="CC3300"/>
                </a:solidFill>
                <a:latin typeface="Arial" charset="0"/>
                <a:ea typeface="ＭＳ Ｐゴシック" charset="0"/>
              </a:rPr>
              <a:t> Contigs split at repeat boundaries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sz="2000" b="1" i="1">
                <a:solidFill>
                  <a:srgbClr val="CC3300"/>
                </a:solidFill>
                <a:latin typeface="Arial" charset="0"/>
                <a:ea typeface="ＭＳ Ｐゴシック" charset="0"/>
              </a:rPr>
              <a:t> Read alignments split across contigs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Newbler and its Contig Graph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31929" r="54170" b="51617"/>
          <a:stretch>
            <a:fillRect/>
          </a:stretch>
        </p:blipFill>
        <p:spPr bwMode="auto">
          <a:xfrm>
            <a:off x="5632450" y="3219450"/>
            <a:ext cx="34353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598" t="31929" r="54170" b="516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1571625" y="1981200"/>
            <a:ext cx="4219575" cy="320675"/>
            <a:chOff x="11978" y="10628"/>
            <a:chExt cx="2969" cy="225"/>
          </a:xfrm>
        </p:grpSpPr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11978" y="10628"/>
              <a:ext cx="818" cy="2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c45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183" name="Rectangle 6"/>
            <p:cNvSpPr>
              <a:spLocks noChangeArrowheads="1"/>
            </p:cNvSpPr>
            <p:nvPr/>
          </p:nvSpPr>
          <p:spPr bwMode="auto">
            <a:xfrm>
              <a:off x="12793" y="10628"/>
              <a:ext cx="369" cy="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c80*</a:t>
              </a:r>
            </a:p>
          </p:txBody>
        </p:sp>
        <p:sp>
          <p:nvSpPr>
            <p:cNvPr id="7184" name="Rectangle 7"/>
            <p:cNvSpPr>
              <a:spLocks noChangeArrowheads="1"/>
            </p:cNvSpPr>
            <p:nvPr/>
          </p:nvSpPr>
          <p:spPr bwMode="auto">
            <a:xfrm>
              <a:off x="13161" y="10628"/>
              <a:ext cx="598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c68</a:t>
              </a:r>
            </a:p>
          </p:txBody>
        </p:sp>
        <p:sp>
          <p:nvSpPr>
            <p:cNvPr id="7185" name="Rectangle 8"/>
            <p:cNvSpPr>
              <a:spLocks noChangeArrowheads="1"/>
            </p:cNvSpPr>
            <p:nvPr/>
          </p:nvSpPr>
          <p:spPr bwMode="auto">
            <a:xfrm>
              <a:off x="14127" y="10628"/>
              <a:ext cx="820" cy="225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c78</a:t>
              </a:r>
            </a:p>
          </p:txBody>
        </p:sp>
        <p:sp>
          <p:nvSpPr>
            <p:cNvPr id="7186" name="Rectangle 9"/>
            <p:cNvSpPr>
              <a:spLocks noChangeArrowheads="1"/>
            </p:cNvSpPr>
            <p:nvPr/>
          </p:nvSpPr>
          <p:spPr bwMode="auto">
            <a:xfrm>
              <a:off x="13759" y="10628"/>
              <a:ext cx="370" cy="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c80*</a:t>
              </a:r>
            </a:p>
          </p:txBody>
        </p:sp>
      </p:grp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52400" y="1295400"/>
            <a:ext cx="638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Imago" charset="0"/>
                <a:ea typeface="ＭＳ Ｐゴシック" charset="0"/>
                <a:cs typeface="Arial" charset="0"/>
              </a:defRPr>
            </a:lvl1pPr>
            <a:lvl2pPr marL="742950" indent="-28575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2pPr>
            <a:lvl3pPr marL="11430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3pPr>
            <a:lvl4pPr marL="16002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4pPr>
            <a:lvl5pPr marL="20574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latin typeface="Arial" charset="0"/>
              </a:rPr>
              <a:t>For a genome region (with repeat region c80):</a:t>
            </a:r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76200" y="2590800"/>
            <a:ext cx="5943600" cy="2089150"/>
            <a:chOff x="48" y="1632"/>
            <a:chExt cx="3744" cy="1316"/>
          </a:xfrm>
        </p:grpSpPr>
        <p:sp>
          <p:nvSpPr>
            <p:cNvPr id="7176" name="Text Box 11"/>
            <p:cNvSpPr txBox="1">
              <a:spLocks noChangeArrowheads="1"/>
            </p:cNvSpPr>
            <p:nvPr/>
          </p:nvSpPr>
          <p:spPr bwMode="auto">
            <a:xfrm>
              <a:off x="48" y="1632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389438">
                <a:defRPr>
                  <a:solidFill>
                    <a:schemeClr val="tx1"/>
                  </a:solidFill>
                  <a:latin typeface="Imago" charset="0"/>
                  <a:ea typeface="ＭＳ Ｐゴシック" charset="0"/>
                  <a:cs typeface="Arial" charset="0"/>
                </a:defRPr>
              </a:lvl1pPr>
              <a:lvl2pPr marL="742950" indent="-285750" defTabSz="4389438"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2pPr>
              <a:lvl3pPr marL="1143000" indent="-228600" defTabSz="4389438"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3pPr>
              <a:lvl4pPr marL="1600200" indent="-228600" defTabSz="4389438"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4pPr>
              <a:lvl5pPr marL="2057400" indent="-228600" defTabSz="4389438"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5pPr>
              <a:lvl6pPr marL="2514600" indent="-228600" defTabSz="4389438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6pPr>
              <a:lvl7pPr marL="2971800" indent="-228600" defTabSz="4389438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7pPr>
              <a:lvl8pPr marL="3429000" indent="-228600" defTabSz="4389438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8pPr>
              <a:lvl9pPr marL="3886200" indent="-228600" defTabSz="4389438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latin typeface="Arial" charset="0"/>
                </a:rPr>
                <a:t>Pairwise overlaps will “collapse” repeat:</a:t>
              </a:r>
            </a:p>
          </p:txBody>
        </p:sp>
        <p:sp>
          <p:nvSpPr>
            <p:cNvPr id="7177" name="Rectangle 13"/>
            <p:cNvSpPr>
              <a:spLocks noChangeArrowheads="1"/>
            </p:cNvSpPr>
            <p:nvPr/>
          </p:nvSpPr>
          <p:spPr bwMode="auto">
            <a:xfrm>
              <a:off x="336" y="2486"/>
              <a:ext cx="732" cy="20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c45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7178" name="Rectangle 14"/>
            <p:cNvSpPr>
              <a:spLocks noChangeArrowheads="1"/>
            </p:cNvSpPr>
            <p:nvPr/>
          </p:nvSpPr>
          <p:spPr bwMode="auto">
            <a:xfrm>
              <a:off x="1728" y="2544"/>
              <a:ext cx="336" cy="20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c80*</a:t>
              </a:r>
            </a:p>
          </p:txBody>
        </p:sp>
        <p:sp>
          <p:nvSpPr>
            <p:cNvPr id="7179" name="Rectangle 15"/>
            <p:cNvSpPr>
              <a:spLocks noChangeArrowheads="1"/>
            </p:cNvSpPr>
            <p:nvPr/>
          </p:nvSpPr>
          <p:spPr bwMode="auto">
            <a:xfrm>
              <a:off x="1632" y="2016"/>
              <a:ext cx="535" cy="2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c68</a:t>
              </a:r>
            </a:p>
          </p:txBody>
        </p:sp>
        <p:sp>
          <p:nvSpPr>
            <p:cNvPr id="7180" name="Rectangle 16"/>
            <p:cNvSpPr>
              <a:spLocks noChangeArrowheads="1"/>
            </p:cNvSpPr>
            <p:nvPr/>
          </p:nvSpPr>
          <p:spPr bwMode="auto">
            <a:xfrm>
              <a:off x="2496" y="2486"/>
              <a:ext cx="734" cy="20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c78</a:t>
              </a:r>
            </a:p>
          </p:txBody>
        </p:sp>
        <p:sp>
          <p:nvSpPr>
            <p:cNvPr id="7181" name="Rectangle 17"/>
            <p:cNvSpPr>
              <a:spLocks noChangeArrowheads="1"/>
            </p:cNvSpPr>
            <p:nvPr/>
          </p:nvSpPr>
          <p:spPr bwMode="auto">
            <a:xfrm>
              <a:off x="1732" y="2746"/>
              <a:ext cx="332" cy="20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c80*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Newbler Assembler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43013"/>
            <a:ext cx="4022725" cy="4319587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DeBrujin-style main data structure</a:t>
            </a:r>
          </a:p>
          <a:p>
            <a:pPr lvl="1"/>
            <a:r>
              <a:rPr lang="en-US" sz="2000">
                <a:latin typeface="Arial" charset="0"/>
              </a:rPr>
              <a:t>“Contig Graph” with nodes describing contig regions</a:t>
            </a:r>
          </a:p>
          <a:p>
            <a:pPr lvl="2"/>
            <a:r>
              <a:rPr lang="en-US" sz="2000">
                <a:latin typeface="Arial" charset="0"/>
              </a:rPr>
              <a:t>Maintain full multiple-alignment of reads for each contig</a:t>
            </a:r>
          </a:p>
          <a:p>
            <a:pPr lvl="2"/>
            <a:r>
              <a:rPr lang="en-US" sz="2000">
                <a:latin typeface="Arial" charset="0"/>
              </a:rPr>
              <a:t>Fully manipulable and flippable</a:t>
            </a:r>
          </a:p>
          <a:p>
            <a:pPr lvl="1"/>
            <a:r>
              <a:rPr lang="en-US" sz="2000">
                <a:latin typeface="Arial" charset="0"/>
              </a:rPr>
              <a:t>Undirected edges from 5’ and 3’ ends describe paths through graph</a:t>
            </a:r>
          </a:p>
          <a:p>
            <a:pPr lvl="2"/>
            <a:r>
              <a:rPr lang="en-US" sz="2000">
                <a:latin typeface="Arial" charset="0"/>
              </a:rPr>
              <a:t>Edges reflect reads whose alignments cross from one contig end to another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t="31929" r="54170" b="51617"/>
          <a:stretch>
            <a:fillRect/>
          </a:stretch>
        </p:blipFill>
        <p:spPr bwMode="auto">
          <a:xfrm>
            <a:off x="5257800" y="2819400"/>
            <a:ext cx="34353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598" t="31929" r="54170" b="516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686300" y="2308225"/>
            <a:ext cx="4219575" cy="320675"/>
            <a:chOff x="11978" y="10628"/>
            <a:chExt cx="2969" cy="225"/>
          </a:xfrm>
        </p:grpSpPr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11978" y="10628"/>
              <a:ext cx="818" cy="2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c45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12793" y="10628"/>
              <a:ext cx="369" cy="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c80*</a:t>
              </a: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13161" y="10628"/>
              <a:ext cx="598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c68</a:t>
              </a:r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14127" y="10628"/>
              <a:ext cx="820" cy="225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c78</a:t>
              </a: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13759" y="10628"/>
              <a:ext cx="370" cy="2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>
                  <a:latin typeface="Arial" charset="0"/>
                </a:rPr>
                <a:t>c80*</a:t>
              </a:r>
            </a:p>
          </p:txBody>
        </p:sp>
      </p:grp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5149850" y="1355725"/>
            <a:ext cx="320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Imago" charset="0"/>
                <a:ea typeface="ＭＳ Ｐゴシック" charset="0"/>
                <a:cs typeface="Arial" charset="0"/>
              </a:defRPr>
            </a:lvl1pPr>
            <a:lvl2pPr marL="742950" indent="-28575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2pPr>
            <a:lvl3pPr marL="11430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3pPr>
            <a:lvl4pPr marL="16002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4pPr>
            <a:lvl5pPr marL="2057400" indent="-228600" defTabSz="4389438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Genome Region &amp; Graph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(repeat region c80)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ago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www.454.com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Newbler Assembler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8355013" cy="4319588"/>
          </a:xfrm>
        </p:spPr>
        <p:txBody>
          <a:bodyPr/>
          <a:lstStyle/>
          <a:p>
            <a:r>
              <a:rPr lang="en-US" sz="2000">
                <a:latin typeface="Arial" charset="0"/>
              </a:rPr>
              <a:t>Contigs end at sequence divergence/convergence boundaries, not at k-mer divergence/convergence boundaries</a:t>
            </a:r>
          </a:p>
        </p:txBody>
      </p:sp>
      <p:pic>
        <p:nvPicPr>
          <p:cNvPr id="9221" name="Picture 5" descr="repe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4800"/>
          <a:stretch>
            <a:fillRect/>
          </a:stretch>
        </p:blipFill>
        <p:spPr bwMode="auto">
          <a:xfrm>
            <a:off x="419100" y="2057400"/>
            <a:ext cx="8343900" cy="4632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8358" name="Group 6"/>
          <p:cNvGrpSpPr>
            <a:grpSpLocks/>
          </p:cNvGrpSpPr>
          <p:nvPr/>
        </p:nvGrpSpPr>
        <p:grpSpPr bwMode="auto">
          <a:xfrm>
            <a:off x="119063" y="485775"/>
            <a:ext cx="8967787" cy="6246813"/>
            <a:chOff x="48" y="285"/>
            <a:chExt cx="5649" cy="3935"/>
          </a:xfrm>
        </p:grpSpPr>
        <p:pic>
          <p:nvPicPr>
            <p:cNvPr id="9223" name="Picture 7" descr="repea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00" r="85500" b="55200"/>
            <a:stretch>
              <a:fillRect/>
            </a:stretch>
          </p:blipFill>
          <p:spPr bwMode="auto">
            <a:xfrm>
              <a:off x="48" y="384"/>
              <a:ext cx="2857" cy="38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repea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0" t="12801" r="18500" b="56000"/>
            <a:stretch>
              <a:fillRect/>
            </a:stretch>
          </p:blipFill>
          <p:spPr bwMode="auto">
            <a:xfrm>
              <a:off x="2642" y="285"/>
              <a:ext cx="3055" cy="38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120" y="960"/>
              <a:ext cx="960" cy="301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3120" y="1259"/>
              <a:ext cx="960" cy="312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112" y="1248"/>
              <a:ext cx="528" cy="312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112" y="936"/>
              <a:ext cx="528" cy="312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640" y="1104"/>
              <a:ext cx="48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640" y="1392"/>
              <a:ext cx="48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jejuni_flx_asm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000" r="43500" b="15199"/>
          <a:stretch>
            <a:fillRect/>
          </a:stretch>
        </p:blipFill>
        <p:spPr bwMode="auto">
          <a:xfrm>
            <a:off x="2886075" y="381000"/>
            <a:ext cx="5419725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166813"/>
            <a:ext cx="8355013" cy="4471987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Graph of complete circular genome</a:t>
            </a:r>
          </a:p>
          <a:p>
            <a:r>
              <a:rPr lang="en-US" sz="2200">
                <a:latin typeface="Arial" charset="0"/>
              </a:rPr>
              <a:t>GS FLX standard shotgun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reads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C.jejuni Contig Graph</a:t>
            </a:r>
          </a:p>
        </p:txBody>
      </p:sp>
      <p:pic>
        <p:nvPicPr>
          <p:cNvPr id="253957" name="Picture 5" descr="cjejuni_flx_asm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36000" r="48500" b="28799"/>
          <a:stretch>
            <a:fillRect/>
          </a:stretch>
        </p:blipFill>
        <p:spPr bwMode="auto">
          <a:xfrm>
            <a:off x="3468688" y="914400"/>
            <a:ext cx="4456112" cy="502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8" name="Picture 6" descr="cjejuni_flx_asm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12000" r="43500" b="63200"/>
          <a:stretch>
            <a:fillRect/>
          </a:stretch>
        </p:blipFill>
        <p:spPr bwMode="auto">
          <a:xfrm>
            <a:off x="1524000" y="1600200"/>
            <a:ext cx="6248400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959" name="Group 7"/>
          <p:cNvGrpSpPr>
            <a:grpSpLocks/>
          </p:cNvGrpSpPr>
          <p:nvPr/>
        </p:nvGrpSpPr>
        <p:grpSpPr bwMode="auto">
          <a:xfrm>
            <a:off x="3429000" y="1600200"/>
            <a:ext cx="2895600" cy="3124200"/>
            <a:chOff x="2160" y="1008"/>
            <a:chExt cx="1824" cy="1968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3408" y="2352"/>
              <a:ext cx="576" cy="62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3072" y="1008"/>
              <a:ext cx="576" cy="62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2160" y="2016"/>
              <a:ext cx="576" cy="62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Newbler Assembler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8355013" cy="4319588"/>
          </a:xfrm>
        </p:spPr>
        <p:txBody>
          <a:bodyPr/>
          <a:lstStyle/>
          <a:p>
            <a:r>
              <a:rPr lang="en-US" sz="2200">
                <a:latin typeface="Arial" charset="0"/>
              </a:rPr>
              <a:t>Can assemble both short and long reads</a:t>
            </a:r>
          </a:p>
          <a:p>
            <a:pPr lvl="1"/>
            <a:r>
              <a:rPr lang="en-US" sz="2000">
                <a:latin typeface="Arial" charset="0"/>
              </a:rPr>
              <a:t>454, Sanger, Illumina, Ion Torrent and corrected PacBio reads</a:t>
            </a:r>
          </a:p>
          <a:p>
            <a:r>
              <a:rPr lang="en-US" sz="2200">
                <a:latin typeface="Arial" charset="0"/>
              </a:rPr>
              <a:t>Pairwise overlaps, not k-mers, are used to build the contig graph</a:t>
            </a:r>
          </a:p>
          <a:p>
            <a:pPr lvl="1"/>
            <a:r>
              <a:rPr lang="en-US" sz="2000">
                <a:latin typeface="Arial" charset="0"/>
              </a:rPr>
              <a:t>Avoids repeat regions whose length is between k and ~2/3 of readlength from complicating graph</a:t>
            </a:r>
          </a:p>
          <a:p>
            <a:pPr lvl="1"/>
            <a:r>
              <a:rPr lang="en-US" sz="2000">
                <a:latin typeface="Arial" charset="0"/>
              </a:rPr>
              <a:t>Main alignment functionality</a:t>
            </a:r>
          </a:p>
          <a:p>
            <a:pPr lvl="2"/>
            <a:r>
              <a:rPr lang="en-US">
                <a:latin typeface="Arial" charset="0"/>
              </a:rPr>
              <a:t>Pick a read as “query”</a:t>
            </a:r>
          </a:p>
          <a:p>
            <a:pPr lvl="2"/>
            <a:r>
              <a:rPr lang="en-US">
                <a:latin typeface="Arial" charset="0"/>
              </a:rPr>
              <a:t>Find overlapping reads, filter the overlaps and construct multiple alignment of “that region of genome”</a:t>
            </a:r>
          </a:p>
          <a:p>
            <a:pPr lvl="2"/>
            <a:r>
              <a:rPr lang="en-US">
                <a:latin typeface="Arial" charset="0"/>
              </a:rPr>
              <a:t>Repeat, choosing partially aligned read that extends an alignment, when possible</a:t>
            </a:r>
          </a:p>
          <a:p>
            <a:r>
              <a:rPr lang="en-US" sz="2200">
                <a:latin typeface="Arial" charset="0"/>
              </a:rPr>
              <a:t>Combination of graph plus multiple alignment data structure</a:t>
            </a:r>
          </a:p>
          <a:p>
            <a:pPr lvl="1"/>
            <a:r>
              <a:rPr lang="en-US" sz="2000">
                <a:latin typeface="Arial" charset="0"/>
              </a:rPr>
              <a:t>Permits the use of both sequence analysis and graph analysis algorithms for detangling graph</a:t>
            </a:r>
          </a:p>
          <a:p>
            <a:pPr lvl="1"/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  <p:tag name="VARPPTSLIDEFORMAT" val="RXP"/>
  <p:tag name="VARSAVEMESSAGETIMESTAMP" val="RXP15.03.201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009900"/>
      </a:lt2>
      <a:accent1>
        <a:srgbClr val="FF9933"/>
      </a:accent1>
      <a:accent2>
        <a:srgbClr val="0099FF"/>
      </a:accent2>
      <a:accent3>
        <a:srgbClr val="FFFFFF"/>
      </a:accent3>
      <a:accent4>
        <a:srgbClr val="000000"/>
      </a:accent4>
      <a:accent5>
        <a:srgbClr val="FFCAAD"/>
      </a:accent5>
      <a:accent6>
        <a:srgbClr val="008AE7"/>
      </a:accent6>
      <a:hlink>
        <a:srgbClr val="9933FF"/>
      </a:hlink>
      <a:folHlink>
        <a:srgbClr val="FF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  <a:cs typeface="Arial" charset="0"/>
          </a:defRPr>
        </a:defPPr>
      </a:lstStyle>
    </a:lnDef>
  </a:objectDefaults>
  <a:extraClrSchemeLst>
    <a:extraClrScheme>
      <a:clrScheme name="Roch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9933"/>
        </a:accent1>
        <a:accent2>
          <a:srgbClr val="0099FF"/>
        </a:accent2>
        <a:accent3>
          <a:srgbClr val="AAACCD"/>
        </a:accent3>
        <a:accent4>
          <a:srgbClr val="DADADA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9933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08AE7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Roche454Seq template</Template>
  <TotalTime>3971</TotalTime>
  <Words>2053</Words>
  <Application>Microsoft Macintosh PowerPoint</Application>
  <PresentationFormat>On-screen Show (4:3)</PresentationFormat>
  <Paragraphs>349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Roche</vt:lpstr>
      <vt:lpstr>De novo Assembly and Bioinf. Pipeline Software</vt:lpstr>
      <vt:lpstr>De novo assembly</vt:lpstr>
      <vt:lpstr>De novo assembly is harder than resequencing</vt:lpstr>
      <vt:lpstr>What to you need for the de novo picture?</vt:lpstr>
      <vt:lpstr>Newbler and its Contig Graph</vt:lpstr>
      <vt:lpstr>Newbler Assembler</vt:lpstr>
      <vt:lpstr>Newbler Assembler</vt:lpstr>
      <vt:lpstr>C.jejuni Contig Graph</vt:lpstr>
      <vt:lpstr>Newbler Assembler</vt:lpstr>
      <vt:lpstr>Newbler Assembler</vt:lpstr>
      <vt:lpstr>Human Reference Sequence Remaining challenges </vt:lpstr>
      <vt:lpstr>RP11 Human Sequencing Project</vt:lpstr>
      <vt:lpstr>Human De Novo Assemblies</vt:lpstr>
      <vt:lpstr>Closed, Spanned and Extended Gaps</vt:lpstr>
      <vt:lpstr>PowerPoint Presentation</vt:lpstr>
      <vt:lpstr>Clusters and Bioinformatic Pipeline Software</vt:lpstr>
      <vt:lpstr>Run My Samples (RMS)</vt:lpstr>
      <vt:lpstr>Simple Example</vt:lpstr>
      <vt:lpstr>Simple Example</vt:lpstr>
      <vt:lpstr>RMS Script Structure/Format</vt:lpstr>
      <vt:lpstr>Running Scripts</vt:lpstr>
      <vt:lpstr>Running Scripts</vt:lpstr>
      <vt:lpstr>Current Status and Next Steps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James Knight</cp:lastModifiedBy>
  <cp:revision>200</cp:revision>
  <dcterms:created xsi:type="dcterms:W3CDTF">2008-03-19T14:01:57Z</dcterms:created>
  <dcterms:modified xsi:type="dcterms:W3CDTF">2014-12-10T17:16:42Z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0x010100BBC7F2FAADF90C44B71B400AB730CB17</vt:lpwstr>
  </property>
</Properties>
</file>