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2" r:id="rId4"/>
    <p:sldId id="261" r:id="rId5"/>
    <p:sldId id="263" r:id="rId6"/>
    <p:sldId id="271" r:id="rId7"/>
    <p:sldId id="272" r:id="rId8"/>
    <p:sldId id="275" r:id="rId9"/>
    <p:sldId id="276" r:id="rId10"/>
    <p:sldId id="262" r:id="rId11"/>
    <p:sldId id="277" r:id="rId12"/>
    <p:sldId id="266" r:id="rId13"/>
    <p:sldId id="265" r:id="rId14"/>
    <p:sldId id="285" r:id="rId15"/>
    <p:sldId id="269" r:id="rId16"/>
    <p:sldId id="283" r:id="rId17"/>
    <p:sldId id="259" r:id="rId18"/>
    <p:sldId id="281" r:id="rId19"/>
    <p:sldId id="270" r:id="rId20"/>
    <p:sldId id="278" r:id="rId21"/>
    <p:sldId id="279" r:id="rId22"/>
    <p:sldId id="284" r:id="rId23"/>
    <p:sldId id="289" r:id="rId24"/>
    <p:sldId id="290" r:id="rId25"/>
    <p:sldId id="288" r:id="rId26"/>
    <p:sldId id="286" r:id="rId27"/>
    <p:sldId id="287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E3DF6-5FF6-F140-BC09-45278DCCF05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984D5-D6A6-9F45-8C23-5DE418A7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8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BB5FF-1DB4-1246-BAB4-A71E5F3C40EE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94066-52E7-3947-8C5D-AC956F688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4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Variants are missing Y chromosome</a:t>
            </a:r>
            <a:r>
              <a:rPr lang="en-US" baseline="0" dirty="0" smtClean="0"/>
              <a:t> – why?</a:t>
            </a:r>
          </a:p>
          <a:p>
            <a:r>
              <a:rPr lang="en-US" baseline="0" dirty="0" smtClean="0"/>
              <a:t>----- Meeting Notes (12/5/14 10:03) -----</a:t>
            </a:r>
          </a:p>
          <a:p>
            <a:r>
              <a:rPr lang="en-US" baseline="0" dirty="0" smtClean="0"/>
              <a:t>How to deal with uneven coverage?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DE8E-F8B7-E942-9D40-C292BCF3A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3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 between my old numbers</a:t>
            </a:r>
            <a:r>
              <a:rPr lang="en-US" baseline="0" dirty="0" smtClean="0"/>
              <a:t> and new numbers.  Old file had 37.9 M SNPs.  New file from JZ/YF has 36.4 M SNPs.  In some cases, a lot of rare SNPs are missing for particular factors.  WHY???  Which is correct?</a:t>
            </a:r>
          </a:p>
          <a:p>
            <a:r>
              <a:rPr lang="en-US" baseline="0" dirty="0" smtClean="0"/>
              <a:t>----- Meeting Notes (12/5/14 10:03) -----</a:t>
            </a:r>
          </a:p>
          <a:p>
            <a:r>
              <a:rPr lang="en-US" baseline="0" dirty="0" smtClean="0"/>
              <a:t>Look at subsampling of nucleotides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4066-52E7-3947-8C5D-AC956F6881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0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D2E-08E4-CD40-BF1B-6CB9F638A48C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1047-E8D4-2444-B53A-25E52E96B1AC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5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B45-590A-2F4F-BDE8-5DE450657BA2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6611-77CA-A942-8E52-D8C0C807D710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3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71DD-5640-CB47-B573-6375D2253DBA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5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4B7-851C-BA4E-9F49-D9A756455D89}" type="datetime1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DF1-77BB-5D4B-AA1F-ED3BB7310C8A}" type="datetime1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0E08-B3EB-E144-BF2C-702085AABD7D}" type="datetime1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5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3BCD-1BA3-F448-AC59-E6D41F629471}" type="datetime1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8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0EB3-CB6A-8349-AE76-77D546EFEDCB}" type="datetime1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B669-C6C0-3A45-90A4-18A7564FB611}" type="datetime1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0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85F1-7556-7942-AB18-F83CDEB21B95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6C6F-8C3F-E940-B66C-8A325C5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biochemlabsolutions.com/FASTAandPDB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biochemlabsolutions.com/FASTAandPDB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03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funRNA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functional interpretation of variants in noncoding RNA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Michael Rutenberg-Schoenberg</a:t>
            </a:r>
          </a:p>
          <a:p>
            <a:r>
              <a:rPr lang="en-US" dirty="0" err="1" smtClean="0"/>
              <a:t>gpmtg</a:t>
            </a:r>
            <a:endParaRPr lang="en-US" dirty="0" smtClean="0"/>
          </a:p>
          <a:p>
            <a:r>
              <a:rPr lang="en-US" dirty="0" smtClean="0"/>
              <a:t>Gerstein Lab</a:t>
            </a:r>
          </a:p>
          <a:p>
            <a:r>
              <a:rPr lang="en-US" dirty="0" smtClean="0"/>
              <a:t>5 December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9" y="2469372"/>
            <a:ext cx="4042193" cy="2935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RNA-protein interactions important?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7416" y="1403391"/>
            <a:ext cx="3243136" cy="134948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9540" y="1403391"/>
            <a:ext cx="3243136" cy="13494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7416" y="5244472"/>
            <a:ext cx="3243136" cy="134948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9540" y="5244472"/>
            <a:ext cx="3243136" cy="13494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88329" y="5727124"/>
            <a:ext cx="180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Degradation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5106" y="189102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Splicing/Biogenesis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358" y="1891020"/>
            <a:ext cx="229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 Regulation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5737" y="5727124"/>
            <a:ext cx="207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Noncoding Function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69822" y="6642246"/>
            <a:ext cx="3692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http://biochemlabsolutions.com/FASTAandPDB.html</a:t>
            </a:r>
            <a:r>
              <a:rPr lang="en-US" sz="1000" dirty="0" smtClean="0"/>
              <a:t>, PDB IQZW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2058" y="3437009"/>
            <a:ext cx="87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42438" y="4392381"/>
            <a:ext cx="5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95711" y="2752878"/>
            <a:ext cx="512693" cy="544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528511" y="2752879"/>
            <a:ext cx="594257" cy="564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32413" y="5033874"/>
            <a:ext cx="512693" cy="371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28511" y="4761713"/>
            <a:ext cx="675562" cy="482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35" y="266991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major technologies, all similar: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HITS-CLIP, PAR-CLIP, </a:t>
            </a:r>
            <a:r>
              <a:rPr lang="en-US" dirty="0" err="1" smtClean="0"/>
              <a:t>iCLIP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3574"/>
          <a:stretch/>
        </p:blipFill>
        <p:spPr>
          <a:xfrm>
            <a:off x="1274316" y="1285628"/>
            <a:ext cx="6773333" cy="4555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8199" y="6604303"/>
            <a:ext cx="2805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Konig</a:t>
            </a:r>
            <a:r>
              <a:rPr lang="en-US" sz="1200" dirty="0" smtClean="0"/>
              <a:t> </a:t>
            </a:r>
            <a:r>
              <a:rPr lang="en-US" sz="1200" i="1" dirty="0" smtClean="0"/>
              <a:t>et al. Nature Reviews Genetics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128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CLIP-</a:t>
            </a:r>
            <a:r>
              <a:rPr lang="en-US" dirty="0" err="1" smtClean="0"/>
              <a:t>Seq</a:t>
            </a:r>
            <a:r>
              <a:rPr lang="en-US" dirty="0" smtClean="0"/>
              <a:t> Compendium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Sources:</a:t>
            </a:r>
          </a:p>
          <a:p>
            <a:pPr lvl="1"/>
            <a:r>
              <a:rPr lang="en-US" dirty="0" smtClean="0"/>
              <a:t>Starbase2, </a:t>
            </a:r>
            <a:r>
              <a:rPr lang="en-US" dirty="0" err="1" smtClean="0"/>
              <a:t>doRiNA</a:t>
            </a:r>
            <a:r>
              <a:rPr lang="en-US" dirty="0" smtClean="0"/>
              <a:t> databases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45 distinct RNA binding proteins, &gt;100 datasets</a:t>
            </a:r>
          </a:p>
          <a:p>
            <a:r>
              <a:rPr lang="en-US" dirty="0" smtClean="0"/>
              <a:t>Peaks merged for RBPs with multiple CLIP-</a:t>
            </a:r>
            <a:r>
              <a:rPr lang="en-US" dirty="0" err="1" smtClean="0"/>
              <a:t>Seq</a:t>
            </a:r>
            <a:r>
              <a:rPr lang="en-US" dirty="0" smtClean="0"/>
              <a:t> datasets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8148" y="6582975"/>
            <a:ext cx="3801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Blin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 </a:t>
            </a:r>
            <a:r>
              <a:rPr lang="en-US" sz="1200" i="1" dirty="0" err="1" smtClean="0"/>
              <a:t>Nucl</a:t>
            </a:r>
            <a:r>
              <a:rPr lang="en-US" sz="1200" i="1" dirty="0" smtClean="0"/>
              <a:t> Acids Res </a:t>
            </a:r>
            <a:r>
              <a:rPr lang="en-US" sz="1200" dirty="0" smtClean="0"/>
              <a:t>2014, Li </a:t>
            </a:r>
            <a:r>
              <a:rPr lang="en-US" sz="1200" i="1" dirty="0" smtClean="0"/>
              <a:t>et al</a:t>
            </a:r>
            <a:r>
              <a:rPr lang="en-US" sz="1200" dirty="0" smtClean="0"/>
              <a:t> </a:t>
            </a:r>
            <a:r>
              <a:rPr lang="en-US" sz="1200" i="1" dirty="0" err="1" smtClean="0"/>
              <a:t>Nucl</a:t>
            </a:r>
            <a:r>
              <a:rPr lang="en-US" sz="1200" i="1" dirty="0" smtClean="0"/>
              <a:t> Acids Res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027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mutation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2082450" y="3125073"/>
            <a:ext cx="14996083" cy="937255"/>
            <a:chOff x="-2082450" y="3125073"/>
            <a:chExt cx="14996083" cy="93725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4251812"/>
                </p:ext>
              </p:extLst>
            </p:nvPr>
          </p:nvGraphicFramePr>
          <p:xfrm>
            <a:off x="-2082450" y="3125073"/>
            <a:ext cx="14996083" cy="937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Document" r:id="rId3" imgW="5486400" imgH="342900" progId="Word.Document.12">
                    <p:embed/>
                  </p:oleObj>
                </mc:Choice>
                <mc:Fallback>
                  <p:oleObj name="Document" r:id="rId3" imgW="5486400" imgH="3429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2082450" y="3125073"/>
                          <a:ext cx="14996083" cy="9372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425723" y="3320501"/>
              <a:ext cx="1223473" cy="6407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variants are more likely to be deleterious, as they affect fewer individuals</a:t>
            </a:r>
          </a:p>
          <a:p>
            <a:endParaRPr lang="en-US" dirty="0"/>
          </a:p>
          <a:p>
            <a:r>
              <a:rPr lang="en-US" dirty="0" smtClean="0"/>
              <a:t>Rare DAF proportion = </a:t>
            </a:r>
          </a:p>
          <a:p>
            <a:endParaRPr lang="en-US" dirty="0"/>
          </a:p>
          <a:p>
            <a:r>
              <a:rPr lang="en-US" dirty="0" smtClean="0"/>
              <a:t>Rare defined as &lt; 1 per 200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0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805"/>
            <a:ext cx="9144000" cy="5713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Rare Variant proportion across </a:t>
            </a:r>
            <a:r>
              <a:rPr lang="en-US" dirty="0" err="1" smtClean="0"/>
              <a:t>Gencode</a:t>
            </a:r>
            <a:r>
              <a:rPr lang="en-US" dirty="0" smtClean="0"/>
              <a:t> annotations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631582"/>
            <a:ext cx="85833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1000 genomes variants (release 3), GENCODE v19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All calculations done on composite gene models (like original </a:t>
            </a:r>
            <a:r>
              <a:rPr lang="en-US" sz="2400" dirty="0" err="1" smtClean="0"/>
              <a:t>RSEQtools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C3F-D6EB-E845-80F6-AC518A5939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Rare DAF Proportion in CLIP-</a:t>
            </a:r>
            <a:r>
              <a:rPr lang="en-US" dirty="0" err="1" smtClean="0"/>
              <a:t>Seq</a:t>
            </a:r>
            <a:r>
              <a:rPr lang="en-US" dirty="0" smtClean="0"/>
              <a:t>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035" y="1371034"/>
            <a:ext cx="5892800" cy="5067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70923" y="1623501"/>
            <a:ext cx="1596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bar is the binding sites for 1 RBP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520" y="6273259"/>
            <a:ext cx="830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 binding sites on RNA are highly sensitive to mutation, even relative to protein-coding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5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498"/>
            <a:ext cx="9144000" cy="5713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adjacent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8173" y="6382083"/>
            <a:ext cx="2133600" cy="365125"/>
          </a:xfrm>
        </p:spPr>
        <p:txBody>
          <a:bodyPr/>
          <a:lstStyle/>
          <a:p>
            <a:fld id="{BCF86C6F-8C3F-E940-B66C-8A325C5D353A}" type="slidenum">
              <a:rPr lang="en-US" smtClean="0"/>
              <a:t>16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0833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615C3F-D6EB-E845-80F6-AC518A5939D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8428" y="6339973"/>
            <a:ext cx="2736272" cy="501650"/>
          </a:xfrm>
          <a:prstGeom prst="rect">
            <a:avLst/>
          </a:prstGeom>
          <a:solidFill>
            <a:srgbClr val="00D8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156" y="6335588"/>
            <a:ext cx="2736272" cy="50165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6337" y="642605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CLIP-</a:t>
            </a:r>
            <a:r>
              <a:rPr lang="en-US" dirty="0" err="1" smtClean="0"/>
              <a:t>Seq</a:t>
            </a:r>
            <a:r>
              <a:rPr lang="en-US" dirty="0" smtClean="0"/>
              <a:t> Footprint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512" y="6426057"/>
            <a:ext cx="217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Matching Region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64700" y="6335588"/>
            <a:ext cx="2736272" cy="5016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1056" y="6426057"/>
            <a:ext cx="230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Matching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6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858" y="1892152"/>
            <a:ext cx="4785131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oding vs. Noncoding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2152"/>
            <a:ext cx="4785130" cy="4114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410747" y="2073857"/>
            <a:ext cx="0" cy="3402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71636" y="2073857"/>
            <a:ext cx="0" cy="34020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103" y="6244421"/>
            <a:ext cx="83820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The vast majority of RNA binding occurs outside of CDS regions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7410747" y="1417638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CDS average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73820" y="1417638"/>
            <a:ext cx="17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average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5865726" y="1786970"/>
            <a:ext cx="605910" cy="286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 flipH="1">
            <a:off x="7410747" y="1786970"/>
            <a:ext cx="676121" cy="286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1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858" y="1892152"/>
            <a:ext cx="4785131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oding vs. Noncoding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2152"/>
            <a:ext cx="4785130" cy="4114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410747" y="2073857"/>
            <a:ext cx="0" cy="3402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71636" y="2073857"/>
            <a:ext cx="0" cy="34020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103" y="6244421"/>
            <a:ext cx="83820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The vast majority of RNA binding occurs outside of CDS regions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7410747" y="1417638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CDS average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73820" y="1417638"/>
            <a:ext cx="17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average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5865726" y="1786970"/>
            <a:ext cx="605910" cy="286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 flipH="1">
            <a:off x="7410747" y="1786970"/>
            <a:ext cx="676121" cy="286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2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HGMD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46260" cy="4525963"/>
          </a:xfrm>
        </p:spPr>
        <p:txBody>
          <a:bodyPr/>
          <a:lstStyle/>
          <a:p>
            <a:r>
              <a:rPr lang="en-US" dirty="0" smtClean="0"/>
              <a:t>RBP footprints &gt; 100-fold enriched for HGMD SNPs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175" y="1600200"/>
            <a:ext cx="4225625" cy="44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51"/>
          </a:xfrm>
        </p:spPr>
        <p:txBody>
          <a:bodyPr>
            <a:normAutofit/>
          </a:bodyPr>
          <a:lstStyle/>
          <a:p>
            <a:r>
              <a:rPr lang="en-US" dirty="0" smtClean="0"/>
              <a:t>Genetic variants in noncoding DNA </a:t>
            </a:r>
            <a:r>
              <a:rPr lang="en-US" dirty="0" smtClean="0">
                <a:sym typeface="Wingdings"/>
              </a:rPr>
              <a:t> disease</a:t>
            </a:r>
          </a:p>
          <a:p>
            <a:pPr lvl="1"/>
            <a:r>
              <a:rPr lang="en-US" dirty="0" smtClean="0">
                <a:sym typeface="Wingdings"/>
              </a:rPr>
              <a:t>IF they affect important genes</a:t>
            </a:r>
          </a:p>
          <a:p>
            <a:pPr lvl="1"/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Genetic variants in </a:t>
            </a:r>
            <a:r>
              <a:rPr lang="en-US" dirty="0" err="1" smtClean="0">
                <a:sym typeface="Wingdings"/>
              </a:rPr>
              <a:t>ncRNA</a:t>
            </a:r>
            <a:r>
              <a:rPr lang="en-US" dirty="0" smtClean="0">
                <a:sym typeface="Wingdings"/>
              </a:rPr>
              <a:t> and UTRs less studied</a:t>
            </a:r>
          </a:p>
          <a:p>
            <a:pPr lvl="1"/>
            <a:r>
              <a:rPr lang="en-US" dirty="0" smtClean="0">
                <a:sym typeface="Wingdings"/>
              </a:rPr>
              <a:t>Could affect import genes</a:t>
            </a:r>
          </a:p>
          <a:p>
            <a:pPr lvl="1"/>
            <a:r>
              <a:rPr lang="en-US" dirty="0" smtClean="0">
                <a:sym typeface="Wingdings"/>
              </a:rPr>
              <a:t>Could affect </a:t>
            </a:r>
            <a:r>
              <a:rPr lang="en-US" dirty="0" err="1" smtClean="0">
                <a:sym typeface="Wingdings"/>
              </a:rPr>
              <a:t>ncRNA</a:t>
            </a:r>
            <a:r>
              <a:rPr lang="en-US" dirty="0" smtClean="0">
                <a:sym typeface="Wingdings"/>
              </a:rPr>
              <a:t>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16200"/>
            <a:ext cx="8077200" cy="162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0425" y="6581001"/>
            <a:ext cx="180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Huang </a:t>
            </a:r>
            <a:r>
              <a:rPr lang="en-US" sz="1200" i="1" dirty="0" smtClean="0"/>
              <a:t>et al. Science </a:t>
            </a:r>
            <a:r>
              <a:rPr lang="en-US" sz="1200" dirty="0" smtClean="0"/>
              <a:t>2013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4025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472"/>
            <a:ext cx="4625627" cy="397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Occupied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74" y="1689377"/>
            <a:ext cx="4625626" cy="3977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441" y="5683357"/>
            <a:ext cx="8789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RNA regions bound by many RBPs are more sensitive to mutation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Analogous to enhancers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23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Investigate effects of other RNA annotations on sensitivity to mutation</a:t>
            </a:r>
          </a:p>
          <a:p>
            <a:pPr lvl="1"/>
            <a:r>
              <a:rPr lang="en-US" dirty="0" err="1" smtClean="0"/>
              <a:t>miRNA</a:t>
            </a:r>
            <a:r>
              <a:rPr lang="en-US" dirty="0" smtClean="0"/>
              <a:t> binding sites</a:t>
            </a:r>
          </a:p>
          <a:p>
            <a:pPr lvl="1"/>
            <a:r>
              <a:rPr lang="en-US" dirty="0" smtClean="0"/>
              <a:t>Global protein </a:t>
            </a:r>
            <a:r>
              <a:rPr lang="en-US" dirty="0" err="1" smtClean="0"/>
              <a:t>footprinting</a:t>
            </a:r>
            <a:endParaRPr lang="en-US" dirty="0" smtClean="0"/>
          </a:p>
          <a:p>
            <a:pPr lvl="1"/>
            <a:r>
              <a:rPr lang="en-US" dirty="0" smtClean="0"/>
              <a:t>Experimental RNA structure probing</a:t>
            </a:r>
          </a:p>
          <a:p>
            <a:r>
              <a:rPr lang="en-US" dirty="0" smtClean="0"/>
              <a:t>Build scoring framework</a:t>
            </a:r>
          </a:p>
          <a:p>
            <a:r>
              <a:rPr lang="en-US" dirty="0" smtClean="0"/>
              <a:t>Networks of RBPs</a:t>
            </a:r>
          </a:p>
          <a:p>
            <a:pPr lvl="1"/>
            <a:r>
              <a:rPr lang="en-US" dirty="0" smtClean="0"/>
              <a:t>like ENCODE-nets </a:t>
            </a:r>
            <a:r>
              <a:rPr lang="en-US" dirty="0" smtClean="0">
                <a:sym typeface="Wingdings"/>
              </a:rPr>
              <a:t> how do RBPs regulate each other?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4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turnover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Vignette from Simon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1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9" y="2469372"/>
            <a:ext cx="4042193" cy="2935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RNA-protein interactions important?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7416" y="1403391"/>
            <a:ext cx="3243136" cy="134948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9540" y="1403391"/>
            <a:ext cx="3243136" cy="13494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7416" y="5244472"/>
            <a:ext cx="3243136" cy="134948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9540" y="5244472"/>
            <a:ext cx="3243136" cy="13494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88329" y="5727124"/>
            <a:ext cx="180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Degradation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5106" y="189102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Splicing/Biogenesis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358" y="1891020"/>
            <a:ext cx="229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 Regulation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5737" y="5727124"/>
            <a:ext cx="207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Noncoding Function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69822" y="6642246"/>
            <a:ext cx="3692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http://biochemlabsolutions.com/FASTAandPDB.html</a:t>
            </a:r>
            <a:r>
              <a:rPr lang="en-US" sz="1000" dirty="0" smtClean="0"/>
              <a:t>, PDB IQZW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23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2058" y="3437009"/>
            <a:ext cx="87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42438" y="4392381"/>
            <a:ext cx="5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95711" y="2752878"/>
            <a:ext cx="512693" cy="544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528511" y="2752879"/>
            <a:ext cx="594257" cy="564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32413" y="5033874"/>
            <a:ext cx="512693" cy="371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28511" y="4761713"/>
            <a:ext cx="675562" cy="482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58060" y="5114094"/>
            <a:ext cx="3489497" cy="164233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3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transcript specific half lives</a:t>
            </a:r>
          </a:p>
          <a:p>
            <a:r>
              <a:rPr lang="en-US" dirty="0" smtClean="0">
                <a:sym typeface="Wingdings"/>
              </a:rPr>
              <a:t>Look for RBPs that </a:t>
            </a:r>
            <a:r>
              <a:rPr lang="en-US" dirty="0" err="1" smtClean="0">
                <a:sym typeface="Wingdings"/>
              </a:rPr>
              <a:t>afffect</a:t>
            </a:r>
            <a:r>
              <a:rPr lang="en-US" dirty="0" smtClean="0">
                <a:sym typeface="Wingdings"/>
              </a:rPr>
              <a:t> half life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Scheme (</a:t>
            </a:r>
            <a:r>
              <a:rPr lang="en-US" dirty="0" err="1" smtClean="0"/>
              <a:t>nitty</a:t>
            </a:r>
            <a:r>
              <a:rPr lang="en-US" dirty="0" smtClean="0"/>
              <a:t> gritty)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436"/>
            <a:ext cx="8229600" cy="32108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Steps to purify 4SU-containing RNA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Connect biotin to 4SU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Precipitate with streptavidin beads</a:t>
            </a:r>
          </a:p>
          <a:p>
            <a:pPr marL="571500" indent="-514350"/>
            <a:r>
              <a:rPr lang="en-US" dirty="0" smtClean="0">
                <a:solidFill>
                  <a:srgbClr val="FF0000"/>
                </a:solidFill>
              </a:rPr>
              <a:t>Problem: </a:t>
            </a:r>
            <a:r>
              <a:rPr lang="en-US" dirty="0" smtClean="0"/>
              <a:t>HPDP-biotin only </a:t>
            </a:r>
            <a:r>
              <a:rPr lang="en-US" dirty="0" err="1" smtClean="0"/>
              <a:t>biotinylates</a:t>
            </a:r>
            <a:r>
              <a:rPr lang="en-US" dirty="0" smtClean="0"/>
              <a:t> 1% of 4SUs</a:t>
            </a:r>
          </a:p>
          <a:p>
            <a:pPr marL="571500" indent="-514350"/>
            <a:r>
              <a:rPr lang="en-US" dirty="0" smtClean="0">
                <a:solidFill>
                  <a:srgbClr val="008000"/>
                </a:solidFill>
              </a:rPr>
              <a:t>Experimental finding: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MTS-biotin </a:t>
            </a:r>
            <a:r>
              <a:rPr lang="en-US" dirty="0" err="1" smtClean="0">
                <a:solidFill>
                  <a:srgbClr val="000000"/>
                </a:solidFill>
              </a:rPr>
              <a:t>biotinylates</a:t>
            </a:r>
            <a:r>
              <a:rPr lang="en-US" dirty="0" smtClean="0">
                <a:solidFill>
                  <a:srgbClr val="000000"/>
                </a:solidFill>
              </a:rPr>
              <a:t> ~50% of 4SUs</a:t>
            </a:r>
          </a:p>
          <a:p>
            <a:pPr marL="571500" indent="-51435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7" y="4661643"/>
            <a:ext cx="9017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0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MTS (new) has much less length bias than HPDP (old)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09153" cy="4525963"/>
          </a:xfrm>
        </p:spPr>
        <p:txBody>
          <a:bodyPr/>
          <a:lstStyle/>
          <a:p>
            <a:r>
              <a:rPr lang="en-US" dirty="0" smtClean="0"/>
              <a:t> Dominant transcript isoforms (&gt;90% of total expression for gene)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6" y="1204133"/>
            <a:ext cx="5892053" cy="57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9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Length Bias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5" b="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066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1808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Jing</a:t>
            </a:r>
          </a:p>
          <a:p>
            <a:r>
              <a:rPr lang="en-US" dirty="0" err="1" smtClean="0"/>
              <a:t>Arif</a:t>
            </a:r>
            <a:endParaRPr lang="en-US" dirty="0" smtClean="0"/>
          </a:p>
          <a:p>
            <a:r>
              <a:rPr lang="en-US" dirty="0" smtClean="0"/>
              <a:t>Yao</a:t>
            </a:r>
          </a:p>
          <a:p>
            <a:r>
              <a:rPr lang="en-US" dirty="0" err="1" smtClean="0"/>
              <a:t>Xiaotong</a:t>
            </a:r>
            <a:endParaRPr lang="en-US" dirty="0" smtClean="0"/>
          </a:p>
          <a:p>
            <a:r>
              <a:rPr lang="en-US" dirty="0" smtClean="0"/>
              <a:t>Cristina</a:t>
            </a:r>
          </a:p>
          <a:p>
            <a:r>
              <a:rPr lang="en-US" dirty="0" smtClean="0"/>
              <a:t>Jason</a:t>
            </a:r>
          </a:p>
          <a:p>
            <a:r>
              <a:rPr lang="en-US" dirty="0" smtClean="0"/>
              <a:t>Joel</a:t>
            </a:r>
          </a:p>
          <a:p>
            <a:r>
              <a:rPr lang="en-US" dirty="0" smtClean="0"/>
              <a:t>P2-Var</a:t>
            </a:r>
          </a:p>
          <a:p>
            <a:r>
              <a:rPr lang="en-US" dirty="0" smtClean="0"/>
              <a:t>Jasmine Mu</a:t>
            </a:r>
          </a:p>
          <a:p>
            <a:r>
              <a:rPr lang="en-US" dirty="0" smtClean="0"/>
              <a:t>Mark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7686" y="1600200"/>
            <a:ext cx="33180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Erin Duffy</a:t>
            </a:r>
          </a:p>
          <a:p>
            <a:r>
              <a:rPr lang="en-US" sz="2700" dirty="0" err="1" smtClean="0"/>
              <a:t>Rui</a:t>
            </a:r>
            <a:r>
              <a:rPr lang="en-US" sz="2700" dirty="0" smtClean="0"/>
              <a:t> Fang</a:t>
            </a:r>
          </a:p>
          <a:p>
            <a:r>
              <a:rPr lang="en-US" sz="2700" dirty="0" smtClean="0"/>
              <a:t>Matt Simon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6631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4" y="274638"/>
            <a:ext cx="90624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RBPs: A laundry list of disease associations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" y="1118485"/>
            <a:ext cx="8864804" cy="5496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0983" y="6581001"/>
            <a:ext cx="1333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Yeo </a:t>
            </a:r>
            <a:r>
              <a:rPr lang="en-US" sz="1200" i="1" dirty="0" smtClean="0"/>
              <a:t>Springer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472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Disease Impact of RNA Binding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2548"/>
          </a:xfrm>
        </p:spPr>
        <p:txBody>
          <a:bodyPr/>
          <a:lstStyle/>
          <a:p>
            <a:r>
              <a:rPr lang="en-US" dirty="0" smtClean="0"/>
              <a:t>Neurological </a:t>
            </a:r>
            <a:r>
              <a:rPr lang="en-US" dirty="0" err="1" smtClean="0"/>
              <a:t>diesease</a:t>
            </a:r>
            <a:endParaRPr lang="en-US" dirty="0" smtClean="0"/>
          </a:p>
          <a:p>
            <a:pPr lvl="1"/>
            <a:r>
              <a:rPr lang="en-US" dirty="0" smtClean="0"/>
              <a:t>FMR1 – </a:t>
            </a:r>
            <a:r>
              <a:rPr lang="en-US" dirty="0" smtClean="0">
                <a:sym typeface="Wingdings"/>
              </a:rPr>
              <a:t>Autism</a:t>
            </a:r>
          </a:p>
          <a:p>
            <a:pPr lvl="2"/>
            <a:r>
              <a:rPr lang="en-US" dirty="0" smtClean="0">
                <a:sym typeface="Wingdings"/>
              </a:rPr>
              <a:t>targets enriched for </a:t>
            </a:r>
            <a:r>
              <a:rPr lang="en-US" dirty="0" err="1" smtClean="0">
                <a:sym typeface="Wingdings"/>
              </a:rPr>
              <a:t>germline</a:t>
            </a:r>
            <a:r>
              <a:rPr lang="en-US" dirty="0" smtClean="0">
                <a:sym typeface="Wingdings"/>
              </a:rPr>
              <a:t> mutations in Autism</a:t>
            </a:r>
          </a:p>
          <a:p>
            <a:pPr lvl="1"/>
            <a:r>
              <a:rPr lang="en-US" dirty="0" smtClean="0">
                <a:sym typeface="Wingdings"/>
              </a:rPr>
              <a:t>TDP43 – ALS</a:t>
            </a:r>
          </a:p>
          <a:p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EWSR1, FUS</a:t>
            </a:r>
          </a:p>
          <a:p>
            <a:r>
              <a:rPr lang="en-US" dirty="0" smtClean="0"/>
              <a:t>TFs were long known to cause diseases,</a:t>
            </a:r>
            <a:r>
              <a:rPr lang="en-US" dirty="0"/>
              <a:t> </a:t>
            </a:r>
            <a:r>
              <a:rPr lang="en-US" dirty="0" smtClean="0"/>
              <a:t>same for RBPs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ncRNA</a:t>
            </a:r>
            <a:r>
              <a:rPr lang="en-US" dirty="0" smtClean="0">
                <a:solidFill>
                  <a:srgbClr val="008000"/>
                </a:solidFill>
              </a:rPr>
              <a:t> mutations in RBP footprints next step?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Information about 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664" y="2435307"/>
            <a:ext cx="1583076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1129" y="2435307"/>
            <a:ext cx="1913608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5505" y="2435307"/>
            <a:ext cx="2180534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0" idx="3"/>
            <a:endCxn id="11" idx="1"/>
          </p:cNvCxnSpPr>
          <p:nvPr/>
        </p:nvCxnSpPr>
        <p:spPr>
          <a:xfrm>
            <a:off x="4664737" y="2609258"/>
            <a:ext cx="1130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10" idx="1"/>
          </p:cNvCxnSpPr>
          <p:nvPr/>
        </p:nvCxnSpPr>
        <p:spPr>
          <a:xfrm>
            <a:off x="1724740" y="2609258"/>
            <a:ext cx="1026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74354" y="2313542"/>
            <a:ext cx="901153" cy="566907"/>
          </a:xfrm>
          <a:prstGeom prst="rect">
            <a:avLst/>
          </a:prstGeom>
          <a:solidFill>
            <a:srgbClr val="000090">
              <a:alpha val="4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5" idx="2"/>
          </p:cNvCxnSpPr>
          <p:nvPr/>
        </p:nvCxnSpPr>
        <p:spPr>
          <a:xfrm flipH="1">
            <a:off x="3790046" y="1750280"/>
            <a:ext cx="1249255" cy="56326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2"/>
            <a:endCxn id="22" idx="0"/>
          </p:cNvCxnSpPr>
          <p:nvPr/>
        </p:nvCxnSpPr>
        <p:spPr>
          <a:xfrm>
            <a:off x="5039301" y="1750280"/>
            <a:ext cx="1185630" cy="56326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99529" y="1288615"/>
            <a:ext cx="679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CDS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908946" y="2435307"/>
            <a:ext cx="125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AAAAAAAA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97958" y="2313542"/>
            <a:ext cx="1784175" cy="566907"/>
          </a:xfrm>
          <a:prstGeom prst="rect">
            <a:avLst/>
          </a:prstGeom>
          <a:solidFill>
            <a:srgbClr val="000090">
              <a:alpha val="4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10331" y="3573267"/>
            <a:ext cx="575029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Whole Gene/Transcript Level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Expression level/breadth (RNA-</a:t>
            </a:r>
            <a:r>
              <a:rPr lang="en-US" sz="2600" dirty="0" err="1" smtClean="0"/>
              <a:t>Seq</a:t>
            </a:r>
            <a:r>
              <a:rPr lang="en-US" sz="2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RNA degradation rate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Biotype – mRNA, </a:t>
            </a:r>
            <a:r>
              <a:rPr lang="en-US" sz="2600" dirty="0" err="1" smtClean="0"/>
              <a:t>rRNA</a:t>
            </a:r>
            <a:r>
              <a:rPr lang="en-US" sz="2600" dirty="0" smtClean="0"/>
              <a:t>, </a:t>
            </a:r>
            <a:r>
              <a:rPr lang="en-US" sz="2600" dirty="0" err="1" smtClean="0"/>
              <a:t>lncRNA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615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Information about 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571" y="1941115"/>
            <a:ext cx="974200" cy="120025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664" y="2435307"/>
            <a:ext cx="1583076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1129" y="2435307"/>
            <a:ext cx="1913608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5505" y="2435307"/>
            <a:ext cx="2180534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82880" y="3050362"/>
            <a:ext cx="0" cy="848203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612" y="3809006"/>
            <a:ext cx="203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Protein-binding site</a:t>
            </a:r>
          </a:p>
          <a:p>
            <a:pPr algn="ctr"/>
            <a:r>
              <a:rPr lang="en-US" dirty="0" smtClean="0"/>
              <a:t>(CLIP-</a:t>
            </a:r>
            <a:r>
              <a:rPr lang="en-US" dirty="0" err="1" smtClean="0"/>
              <a:t>Seq</a:t>
            </a:r>
            <a:r>
              <a:rPr lang="en-US" dirty="0" smtClean="0"/>
              <a:t>)</a:t>
            </a:r>
          </a:p>
        </p:txBody>
      </p:sp>
      <p:cxnSp>
        <p:nvCxnSpPr>
          <p:cNvPr id="19" name="Straight Connector 18"/>
          <p:cNvCxnSpPr>
            <a:stCxn id="10" idx="3"/>
            <a:endCxn id="11" idx="1"/>
          </p:cNvCxnSpPr>
          <p:nvPr/>
        </p:nvCxnSpPr>
        <p:spPr>
          <a:xfrm>
            <a:off x="4664737" y="2609258"/>
            <a:ext cx="1130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10" idx="1"/>
          </p:cNvCxnSpPr>
          <p:nvPr/>
        </p:nvCxnSpPr>
        <p:spPr>
          <a:xfrm>
            <a:off x="1724740" y="2609258"/>
            <a:ext cx="1026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8946" y="2435307"/>
            <a:ext cx="125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AAAAAAAA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3723" y="3573267"/>
            <a:ext cx="44037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Whole Gene/Transcript Level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err="1" smtClean="0"/>
              <a:t>Subregions</a:t>
            </a:r>
            <a:r>
              <a:rPr lang="en-US" sz="2600" dirty="0" smtClean="0"/>
              <a:t> within RNA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34746" y="1897704"/>
            <a:ext cx="974200" cy="1200259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04724" y="1127250"/>
            <a:ext cx="118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Structured </a:t>
            </a:r>
          </a:p>
          <a:p>
            <a:pPr algn="ctr"/>
            <a:r>
              <a:rPr lang="en-US" dirty="0" smtClean="0"/>
              <a:t>region</a:t>
            </a:r>
            <a:endParaRPr lang="en-US" dirty="0"/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 flipH="1">
            <a:off x="7421846" y="1521430"/>
            <a:ext cx="641420" cy="37627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2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Information about 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664" y="2435307"/>
            <a:ext cx="1583076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1129" y="2435307"/>
            <a:ext cx="1913608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5505" y="2435307"/>
            <a:ext cx="2180534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4" idx="0"/>
          </p:cNvCxnSpPr>
          <p:nvPr/>
        </p:nvCxnSpPr>
        <p:spPr>
          <a:xfrm flipH="1" flipV="1">
            <a:off x="7976039" y="2863564"/>
            <a:ext cx="325928" cy="87829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7517" y="2215280"/>
            <a:ext cx="487100" cy="717354"/>
          </a:xfrm>
          <a:prstGeom prst="rect">
            <a:avLst/>
          </a:prstGeom>
          <a:solidFill>
            <a:srgbClr val="0000FF">
              <a:alpha val="23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56611" y="3741854"/>
            <a:ext cx="1690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Polyadenylation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82880" y="1879386"/>
            <a:ext cx="1015268" cy="671787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24740" y="1521430"/>
            <a:ext cx="164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Protein-binding </a:t>
            </a:r>
          </a:p>
          <a:p>
            <a:pPr algn="ctr"/>
            <a:r>
              <a:rPr lang="en-US" dirty="0" smtClean="0"/>
              <a:t>motif</a:t>
            </a:r>
            <a:endParaRPr lang="en-US" dirty="0"/>
          </a:p>
        </p:txBody>
      </p:sp>
      <p:cxnSp>
        <p:nvCxnSpPr>
          <p:cNvPr id="19" name="Straight Connector 18"/>
          <p:cNvCxnSpPr>
            <a:stCxn id="10" idx="3"/>
            <a:endCxn id="11" idx="1"/>
          </p:cNvCxnSpPr>
          <p:nvPr/>
        </p:nvCxnSpPr>
        <p:spPr>
          <a:xfrm>
            <a:off x="4664737" y="2609258"/>
            <a:ext cx="1130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10" idx="1"/>
          </p:cNvCxnSpPr>
          <p:nvPr/>
        </p:nvCxnSpPr>
        <p:spPr>
          <a:xfrm>
            <a:off x="1724740" y="2609258"/>
            <a:ext cx="1026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8946" y="2435307"/>
            <a:ext cx="125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AAAAAAAA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4621" y="3734234"/>
            <a:ext cx="127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miRNA</a:t>
            </a:r>
            <a:endParaRPr lang="en-US" dirty="0"/>
          </a:p>
          <a:p>
            <a:pPr algn="ctr"/>
            <a:r>
              <a:rPr lang="en-US" dirty="0"/>
              <a:t>b</a:t>
            </a:r>
            <a:r>
              <a:rPr lang="en-US" dirty="0" smtClean="0"/>
              <a:t>inding site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729571" y="2215280"/>
            <a:ext cx="487100" cy="717354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9" idx="0"/>
          </p:cNvCxnSpPr>
          <p:nvPr/>
        </p:nvCxnSpPr>
        <p:spPr>
          <a:xfrm flipV="1">
            <a:off x="6820616" y="2863564"/>
            <a:ext cx="147506" cy="87067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63723" y="3573267"/>
            <a:ext cx="440377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Whole Gene/Transcript Level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err="1" smtClean="0">
                <a:solidFill>
                  <a:srgbClr val="BFBFBF"/>
                </a:solidFill>
              </a:rPr>
              <a:t>Subregions</a:t>
            </a:r>
            <a:r>
              <a:rPr lang="en-US" sz="2600" dirty="0" smtClean="0">
                <a:solidFill>
                  <a:srgbClr val="BFBFBF"/>
                </a:solidFill>
              </a:rPr>
              <a:t> within RNA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Motif/Single base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5761" y="2413876"/>
            <a:ext cx="73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m6A*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1493527" y="2804639"/>
            <a:ext cx="604621" cy="45760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25477" y="2971393"/>
            <a:ext cx="225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Single base</a:t>
            </a:r>
          </a:p>
          <a:p>
            <a:pPr algn="ctr"/>
            <a:r>
              <a:rPr lang="en-US" dirty="0" smtClean="0"/>
              <a:t>chemical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1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Information about 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664" y="2435307"/>
            <a:ext cx="1583076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1129" y="2435307"/>
            <a:ext cx="1913608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5505" y="2435307"/>
            <a:ext cx="2180534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4" idx="0"/>
          </p:cNvCxnSpPr>
          <p:nvPr/>
        </p:nvCxnSpPr>
        <p:spPr>
          <a:xfrm flipH="1" flipV="1">
            <a:off x="7976039" y="2863564"/>
            <a:ext cx="325928" cy="87829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7517" y="2215280"/>
            <a:ext cx="487100" cy="717354"/>
          </a:xfrm>
          <a:prstGeom prst="rect">
            <a:avLst/>
          </a:prstGeom>
          <a:solidFill>
            <a:srgbClr val="0000FF">
              <a:alpha val="23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56611" y="3741854"/>
            <a:ext cx="1690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Polyadenylation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82880" y="1879386"/>
            <a:ext cx="1015268" cy="671787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24740" y="1521430"/>
            <a:ext cx="164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Protein-binding </a:t>
            </a:r>
          </a:p>
          <a:p>
            <a:pPr algn="ctr"/>
            <a:r>
              <a:rPr lang="en-US" dirty="0" smtClean="0"/>
              <a:t>motif</a:t>
            </a:r>
            <a:endParaRPr lang="en-US" dirty="0"/>
          </a:p>
        </p:txBody>
      </p:sp>
      <p:cxnSp>
        <p:nvCxnSpPr>
          <p:cNvPr id="19" name="Straight Connector 18"/>
          <p:cNvCxnSpPr>
            <a:stCxn id="10" idx="3"/>
            <a:endCxn id="11" idx="1"/>
          </p:cNvCxnSpPr>
          <p:nvPr/>
        </p:nvCxnSpPr>
        <p:spPr>
          <a:xfrm>
            <a:off x="4664737" y="2609258"/>
            <a:ext cx="1130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10" idx="1"/>
          </p:cNvCxnSpPr>
          <p:nvPr/>
        </p:nvCxnSpPr>
        <p:spPr>
          <a:xfrm>
            <a:off x="1724740" y="2609258"/>
            <a:ext cx="1026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97958" y="2313542"/>
            <a:ext cx="1784175" cy="566907"/>
          </a:xfrm>
          <a:prstGeom prst="rect">
            <a:avLst/>
          </a:prstGeom>
          <a:solidFill>
            <a:srgbClr val="000090">
              <a:alpha val="4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74354" y="2313542"/>
            <a:ext cx="901153" cy="566907"/>
          </a:xfrm>
          <a:prstGeom prst="rect">
            <a:avLst/>
          </a:prstGeom>
          <a:solidFill>
            <a:srgbClr val="000090">
              <a:alpha val="4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5" idx="2"/>
            <a:endCxn id="21" idx="0"/>
          </p:cNvCxnSpPr>
          <p:nvPr/>
        </p:nvCxnSpPr>
        <p:spPr>
          <a:xfrm flipH="1">
            <a:off x="3790046" y="1750280"/>
            <a:ext cx="1249255" cy="56326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2"/>
            <a:endCxn id="22" idx="0"/>
          </p:cNvCxnSpPr>
          <p:nvPr/>
        </p:nvCxnSpPr>
        <p:spPr>
          <a:xfrm>
            <a:off x="5039301" y="1750280"/>
            <a:ext cx="1185630" cy="56326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99529" y="1288615"/>
            <a:ext cx="679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CDS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908946" y="2435307"/>
            <a:ext cx="125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AAAAAAAA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4621" y="3734234"/>
            <a:ext cx="127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miRNA</a:t>
            </a:r>
            <a:endParaRPr lang="en-US" dirty="0"/>
          </a:p>
          <a:p>
            <a:pPr algn="ctr"/>
            <a:r>
              <a:rPr lang="en-US" dirty="0"/>
              <a:t>b</a:t>
            </a:r>
            <a:r>
              <a:rPr lang="en-US" dirty="0" smtClean="0"/>
              <a:t>inding site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729571" y="2215280"/>
            <a:ext cx="487100" cy="717354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9" idx="0"/>
          </p:cNvCxnSpPr>
          <p:nvPr/>
        </p:nvCxnSpPr>
        <p:spPr>
          <a:xfrm flipV="1">
            <a:off x="6820616" y="2863564"/>
            <a:ext cx="147506" cy="87067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63723" y="3573267"/>
            <a:ext cx="440377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Whole Gene/Transcript Level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err="1" smtClean="0">
                <a:solidFill>
                  <a:srgbClr val="BFBFBF"/>
                </a:solidFill>
              </a:rPr>
              <a:t>Subregions</a:t>
            </a:r>
            <a:r>
              <a:rPr lang="en-US" sz="2600" dirty="0" smtClean="0">
                <a:solidFill>
                  <a:srgbClr val="BFBFBF"/>
                </a:solidFill>
              </a:rPr>
              <a:t> within RNA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</a:rPr>
              <a:t>Motif/Single base level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Integration/Network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5761" y="2413876"/>
            <a:ext cx="73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m6A*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1493527" y="2804639"/>
            <a:ext cx="604621" cy="45760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25477" y="2971393"/>
            <a:ext cx="225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Single base</a:t>
            </a:r>
          </a:p>
          <a:p>
            <a:pPr algn="ctr"/>
            <a:r>
              <a:rPr lang="en-US" dirty="0" smtClean="0"/>
              <a:t>chemical modification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6571" y="1941115"/>
            <a:ext cx="974200" cy="120025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082880" y="3050362"/>
            <a:ext cx="0" cy="848203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612" y="3809006"/>
            <a:ext cx="203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Protein-binding site</a:t>
            </a:r>
          </a:p>
          <a:p>
            <a:pPr algn="ctr"/>
            <a:r>
              <a:rPr lang="en-US" dirty="0" smtClean="0"/>
              <a:t>(CLIP-</a:t>
            </a:r>
            <a:r>
              <a:rPr lang="en-US" dirty="0" err="1" smtClean="0"/>
              <a:t>Seq</a:t>
            </a:r>
            <a:r>
              <a:rPr lang="en-US" dirty="0" smtClean="0"/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34746" y="1897704"/>
            <a:ext cx="974200" cy="1200259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804724" y="1127250"/>
            <a:ext cx="118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Structured </a:t>
            </a:r>
          </a:p>
          <a:p>
            <a:pPr algn="ctr"/>
            <a:r>
              <a:rPr lang="en-US" dirty="0" smtClean="0"/>
              <a:t>region</a:t>
            </a:r>
            <a:endParaRPr lang="en-US" dirty="0"/>
          </a:p>
        </p:txBody>
      </p:sp>
      <p:cxnSp>
        <p:nvCxnSpPr>
          <p:cNvPr id="38" name="Straight Connector 37"/>
          <p:cNvCxnSpPr>
            <a:endCxn id="36" idx="0"/>
          </p:cNvCxnSpPr>
          <p:nvPr/>
        </p:nvCxnSpPr>
        <p:spPr>
          <a:xfrm flipH="1">
            <a:off x="7421846" y="1521430"/>
            <a:ext cx="641420" cy="37627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Bent-Up Arrow 4"/>
          <p:cNvSpPr/>
          <p:nvPr/>
        </p:nvSpPr>
        <p:spPr>
          <a:xfrm>
            <a:off x="5795505" y="4718607"/>
            <a:ext cx="1661106" cy="1398106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4251" y="5586016"/>
            <a:ext cx="1350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HUB?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850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Information about 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571" y="1941115"/>
            <a:ext cx="974200" cy="120025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664" y="2435307"/>
            <a:ext cx="1583076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1129" y="2435307"/>
            <a:ext cx="1913608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5505" y="2435307"/>
            <a:ext cx="2180534" cy="34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82880" y="3050362"/>
            <a:ext cx="0" cy="848203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612" y="3809006"/>
            <a:ext cx="203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Protein-binding site</a:t>
            </a:r>
          </a:p>
          <a:p>
            <a:pPr algn="ctr"/>
            <a:r>
              <a:rPr lang="en-US" dirty="0" smtClean="0"/>
              <a:t>(CLIP-</a:t>
            </a:r>
            <a:r>
              <a:rPr lang="en-US" dirty="0" err="1" smtClean="0"/>
              <a:t>Seq</a:t>
            </a:r>
            <a:r>
              <a:rPr lang="en-US" dirty="0" smtClean="0"/>
              <a:t>)</a:t>
            </a:r>
          </a:p>
        </p:txBody>
      </p:sp>
      <p:cxnSp>
        <p:nvCxnSpPr>
          <p:cNvPr id="19" name="Straight Connector 18"/>
          <p:cNvCxnSpPr>
            <a:stCxn id="10" idx="3"/>
            <a:endCxn id="11" idx="1"/>
          </p:cNvCxnSpPr>
          <p:nvPr/>
        </p:nvCxnSpPr>
        <p:spPr>
          <a:xfrm>
            <a:off x="4664737" y="2609258"/>
            <a:ext cx="1130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10" idx="1"/>
          </p:cNvCxnSpPr>
          <p:nvPr/>
        </p:nvCxnSpPr>
        <p:spPr>
          <a:xfrm>
            <a:off x="1724740" y="2609258"/>
            <a:ext cx="1026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8946" y="2435307"/>
            <a:ext cx="125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AAAAAAAA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3723" y="3573267"/>
            <a:ext cx="58913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Whole Gene/Transcript Level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err="1" smtClean="0">
                <a:solidFill>
                  <a:srgbClr val="BFBFBF"/>
                </a:solidFill>
              </a:rPr>
              <a:t>Subregions</a:t>
            </a:r>
            <a:r>
              <a:rPr lang="en-US" sz="2600" dirty="0" smtClean="0">
                <a:solidFill>
                  <a:srgbClr val="BFBFBF"/>
                </a:solidFill>
              </a:rPr>
              <a:t> within RNA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</a:rPr>
              <a:t>Motif/Single base level</a:t>
            </a:r>
          </a:p>
          <a:p>
            <a:pPr marL="285750" indent="-285750">
              <a:buFont typeface="Arial"/>
              <a:buChar char="•"/>
            </a:pPr>
            <a:r>
              <a:rPr lang="en-US" sz="3400" dirty="0" smtClean="0"/>
              <a:t>Focus on RNA binding proteins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1048" y="4478099"/>
            <a:ext cx="6297898" cy="1289087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8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873</Words>
  <Application>Microsoft Macintosh PowerPoint</Application>
  <PresentationFormat>On-screen Show (4:3)</PresentationFormat>
  <Paragraphs>217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Document</vt:lpstr>
      <vt:lpstr>funRNA  functional interpretation of variants in noncoding RNA</vt:lpstr>
      <vt:lpstr>Background</vt:lpstr>
      <vt:lpstr>RBPs: A laundry list of disease associations</vt:lpstr>
      <vt:lpstr>Disease Impact of RNA Binding Proteins</vt:lpstr>
      <vt:lpstr>Levels of Information about RNA</vt:lpstr>
      <vt:lpstr>Levels of Information about RNA</vt:lpstr>
      <vt:lpstr>Levels of Information about RNA</vt:lpstr>
      <vt:lpstr>Levels of Information about RNA</vt:lpstr>
      <vt:lpstr>Levels of Information about RNA</vt:lpstr>
      <vt:lpstr>Why are RNA-protein interactions important?</vt:lpstr>
      <vt:lpstr>CLIP-Seq</vt:lpstr>
      <vt:lpstr>Summary of CLIP-Seq Compendium</vt:lpstr>
      <vt:lpstr>Sensitivity to mutation</vt:lpstr>
      <vt:lpstr>Rare Variant proportion across Gencode annotations</vt:lpstr>
      <vt:lpstr>Rare DAF Proportion in CLIP-Seq regions</vt:lpstr>
      <vt:lpstr>Comparison to adjacent regions</vt:lpstr>
      <vt:lpstr>Coding vs. Noncoding Regions</vt:lpstr>
      <vt:lpstr>Coding vs. Noncoding Regions</vt:lpstr>
      <vt:lpstr>HGMD variants</vt:lpstr>
      <vt:lpstr>Highly Occupied Regions</vt:lpstr>
      <vt:lpstr>Future Plans</vt:lpstr>
      <vt:lpstr>RNA turnover</vt:lpstr>
      <vt:lpstr>Why are RNA-protein interactions important?</vt:lpstr>
      <vt:lpstr>Future Plans</vt:lpstr>
      <vt:lpstr>Experimental Scheme (nitty gritty)</vt:lpstr>
      <vt:lpstr>MTS (new) has much less length bias than HPDP (old)</vt:lpstr>
      <vt:lpstr>Example of Length Bias </vt:lpstr>
      <vt:lpstr>Acknowledgements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funRNA – functional annotation of variants in RNA</dc:title>
  <dc:creator>Michael Rutenberg Schoenberg</dc:creator>
  <cp:lastModifiedBy>Michael Rutenberg Schoenberg</cp:lastModifiedBy>
  <cp:revision>29</cp:revision>
  <dcterms:created xsi:type="dcterms:W3CDTF">2014-12-03T19:50:12Z</dcterms:created>
  <dcterms:modified xsi:type="dcterms:W3CDTF">2014-12-05T15:44:01Z</dcterms:modified>
</cp:coreProperties>
</file>