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351" r:id="rId3"/>
    <p:sldId id="260" r:id="rId4"/>
    <p:sldId id="343" r:id="rId5"/>
    <p:sldId id="322" r:id="rId6"/>
    <p:sldId id="310" r:id="rId7"/>
    <p:sldId id="352" r:id="rId8"/>
    <p:sldId id="353" r:id="rId9"/>
    <p:sldId id="339" r:id="rId10"/>
    <p:sldId id="340" r:id="rId11"/>
    <p:sldId id="341" r:id="rId12"/>
    <p:sldId id="342" r:id="rId13"/>
    <p:sldId id="268" r:id="rId14"/>
    <p:sldId id="344" r:id="rId15"/>
    <p:sldId id="347" r:id="rId16"/>
    <p:sldId id="349" r:id="rId17"/>
    <p:sldId id="278" r:id="rId18"/>
    <p:sldId id="332" r:id="rId19"/>
    <p:sldId id="284" r:id="rId20"/>
    <p:sldId id="292" r:id="rId21"/>
    <p:sldId id="333" r:id="rId22"/>
    <p:sldId id="290" r:id="rId23"/>
    <p:sldId id="305" r:id="rId24"/>
    <p:sldId id="33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0" d="100"/>
          <a:sy n="90" d="100"/>
        </p:scale>
        <p:origin x="-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dhguo\MyPapers\Applications_of_Streamed_Format\spmv-p7-bluedrop-rhel6-whole-matri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82215411294"/>
          <c:y val="0.156428340842422"/>
          <c:w val="0.733460366109806"/>
          <c:h val="0.515847684814799"/>
        </c:manualLayout>
      </c:layout>
      <c:barChart>
        <c:barDir val="col"/>
        <c:grouping val="clustered"/>
        <c:varyColors val="0"/>
        <c:ser>
          <c:idx val="0"/>
          <c:order val="0"/>
          <c:tx>
            <c:v>SCSR-2</c:v>
          </c:tx>
          <c:invertIfNegative val="0"/>
          <c:cat>
            <c:strRef>
              <c:f>serial!$A$2:$A$11</c:f>
              <c:strCache>
                <c:ptCount val="10"/>
                <c:pt idx="0">
                  <c:v>shipsec5 </c:v>
                </c:pt>
                <c:pt idx="1">
                  <c:v>torso1 </c:v>
                </c:pt>
                <c:pt idx="2">
                  <c:v>hood </c:v>
                </c:pt>
                <c:pt idx="3">
                  <c:v>msdoor </c:v>
                </c:pt>
                <c:pt idx="4">
                  <c:v>ldoor </c:v>
                </c:pt>
                <c:pt idx="5">
                  <c:v>nd24k </c:v>
                </c:pt>
                <c:pt idx="6">
                  <c:v>af_shell9 </c:v>
                </c:pt>
                <c:pt idx="7">
                  <c:v>pwtk </c:v>
                </c:pt>
                <c:pt idx="8">
                  <c:v>TSOPF_RS_b2383 </c:v>
                </c:pt>
                <c:pt idx="9">
                  <c:v>audikw_1</c:v>
                </c:pt>
              </c:strCache>
            </c:strRef>
          </c:cat>
          <c:val>
            <c:numRef>
              <c:f>serial!$J$2:$J$11</c:f>
              <c:numCache>
                <c:formatCode>0.00</c:formatCode>
                <c:ptCount val="10"/>
                <c:pt idx="0">
                  <c:v>1.275576581904198</c:v>
                </c:pt>
                <c:pt idx="1">
                  <c:v>1.366658943466173</c:v>
                </c:pt>
                <c:pt idx="2">
                  <c:v>1.19021582733813</c:v>
                </c:pt>
                <c:pt idx="3">
                  <c:v>1.168836688173705</c:v>
                </c:pt>
                <c:pt idx="4">
                  <c:v>1.171142366634641</c:v>
                </c:pt>
                <c:pt idx="5">
                  <c:v>1.340905802344089</c:v>
                </c:pt>
                <c:pt idx="6">
                  <c:v>1.268521921764242</c:v>
                </c:pt>
                <c:pt idx="7">
                  <c:v>1.202767649983427</c:v>
                </c:pt>
                <c:pt idx="8">
                  <c:v>1.399659018256731</c:v>
                </c:pt>
                <c:pt idx="9">
                  <c:v>1.249212801282418</c:v>
                </c:pt>
              </c:numCache>
            </c:numRef>
          </c:val>
        </c:ser>
        <c:ser>
          <c:idx val="1"/>
          <c:order val="1"/>
          <c:tx>
            <c:v>SCSR-4</c:v>
          </c:tx>
          <c:invertIfNegative val="0"/>
          <c:cat>
            <c:strRef>
              <c:f>serial!$A$2:$A$11</c:f>
              <c:strCache>
                <c:ptCount val="10"/>
                <c:pt idx="0">
                  <c:v>shipsec5 </c:v>
                </c:pt>
                <c:pt idx="1">
                  <c:v>torso1 </c:v>
                </c:pt>
                <c:pt idx="2">
                  <c:v>hood </c:v>
                </c:pt>
                <c:pt idx="3">
                  <c:v>msdoor </c:v>
                </c:pt>
                <c:pt idx="4">
                  <c:v>ldoor </c:v>
                </c:pt>
                <c:pt idx="5">
                  <c:v>nd24k </c:v>
                </c:pt>
                <c:pt idx="6">
                  <c:v>af_shell9 </c:v>
                </c:pt>
                <c:pt idx="7">
                  <c:v>pwtk </c:v>
                </c:pt>
                <c:pt idx="8">
                  <c:v>TSOPF_RS_b2383 </c:v>
                </c:pt>
                <c:pt idx="9">
                  <c:v>audikw_1</c:v>
                </c:pt>
              </c:strCache>
            </c:strRef>
          </c:cat>
          <c:val>
            <c:numRef>
              <c:f>serial!$K$2:$K$11</c:f>
              <c:numCache>
                <c:formatCode>0.00</c:formatCode>
                <c:ptCount val="10"/>
                <c:pt idx="0">
                  <c:v>1.463861554122837</c:v>
                </c:pt>
                <c:pt idx="1">
                  <c:v>1.517689437797504</c:v>
                </c:pt>
                <c:pt idx="2">
                  <c:v>1.293814029874091</c:v>
                </c:pt>
                <c:pt idx="3">
                  <c:v>1.2755829152085</c:v>
                </c:pt>
                <c:pt idx="4">
                  <c:v>1.286653631188247</c:v>
                </c:pt>
                <c:pt idx="5">
                  <c:v>1.371263687481503</c:v>
                </c:pt>
                <c:pt idx="6">
                  <c:v>1.516286951609866</c:v>
                </c:pt>
                <c:pt idx="7">
                  <c:v>1.46779249671352</c:v>
                </c:pt>
                <c:pt idx="8">
                  <c:v>1.490393343419062</c:v>
                </c:pt>
                <c:pt idx="9">
                  <c:v>1.287756282385713</c:v>
                </c:pt>
              </c:numCache>
            </c:numRef>
          </c:val>
        </c:ser>
        <c:ser>
          <c:idx val="2"/>
          <c:order val="2"/>
          <c:tx>
            <c:v>VSCSR-2</c:v>
          </c:tx>
          <c:spPr>
            <a:solidFill>
              <a:schemeClr val="accent5"/>
            </a:solidFill>
          </c:spPr>
          <c:invertIfNegative val="0"/>
          <c:cat>
            <c:strRef>
              <c:f>serial!$A$2:$A$11</c:f>
              <c:strCache>
                <c:ptCount val="10"/>
                <c:pt idx="0">
                  <c:v>shipsec5 </c:v>
                </c:pt>
                <c:pt idx="1">
                  <c:v>torso1 </c:v>
                </c:pt>
                <c:pt idx="2">
                  <c:v>hood </c:v>
                </c:pt>
                <c:pt idx="3">
                  <c:v>msdoor </c:v>
                </c:pt>
                <c:pt idx="4">
                  <c:v>ldoor </c:v>
                </c:pt>
                <c:pt idx="5">
                  <c:v>nd24k </c:v>
                </c:pt>
                <c:pt idx="6">
                  <c:v>af_shell9 </c:v>
                </c:pt>
                <c:pt idx="7">
                  <c:v>pwtk </c:v>
                </c:pt>
                <c:pt idx="8">
                  <c:v>TSOPF_RS_b2383 </c:v>
                </c:pt>
                <c:pt idx="9">
                  <c:v>audikw_1</c:v>
                </c:pt>
              </c:strCache>
            </c:strRef>
          </c:cat>
          <c:val>
            <c:numRef>
              <c:f>serial!$M$2:$M$11</c:f>
              <c:numCache>
                <c:formatCode>0.00</c:formatCode>
                <c:ptCount val="10"/>
                <c:pt idx="0">
                  <c:v>1.504358944554226</c:v>
                </c:pt>
                <c:pt idx="1">
                  <c:v>1.520427890192035</c:v>
                </c:pt>
                <c:pt idx="2">
                  <c:v>1.43935966591265</c:v>
                </c:pt>
                <c:pt idx="3">
                  <c:v>1.460932972764149</c:v>
                </c:pt>
                <c:pt idx="4">
                  <c:v>1.423127715362972</c:v>
                </c:pt>
                <c:pt idx="5">
                  <c:v>1.480292320594226</c:v>
                </c:pt>
                <c:pt idx="6">
                  <c:v>1.53536701620591</c:v>
                </c:pt>
                <c:pt idx="7">
                  <c:v>1.539889666878846</c:v>
                </c:pt>
                <c:pt idx="8">
                  <c:v>1.62646524682186</c:v>
                </c:pt>
                <c:pt idx="9">
                  <c:v>1.2222857078838</c:v>
                </c:pt>
              </c:numCache>
            </c:numRef>
          </c:val>
        </c:ser>
        <c:ser>
          <c:idx val="3"/>
          <c:order val="3"/>
          <c:tx>
            <c:v>VSCSR-4</c:v>
          </c:tx>
          <c:invertIfNegative val="0"/>
          <c:cat>
            <c:strRef>
              <c:f>serial!$A$2:$A$11</c:f>
              <c:strCache>
                <c:ptCount val="10"/>
                <c:pt idx="0">
                  <c:v>shipsec5 </c:v>
                </c:pt>
                <c:pt idx="1">
                  <c:v>torso1 </c:v>
                </c:pt>
                <c:pt idx="2">
                  <c:v>hood </c:v>
                </c:pt>
                <c:pt idx="3">
                  <c:v>msdoor </c:v>
                </c:pt>
                <c:pt idx="4">
                  <c:v>ldoor </c:v>
                </c:pt>
                <c:pt idx="5">
                  <c:v>nd24k </c:v>
                </c:pt>
                <c:pt idx="6">
                  <c:v>af_shell9 </c:v>
                </c:pt>
                <c:pt idx="7">
                  <c:v>pwtk </c:v>
                </c:pt>
                <c:pt idx="8">
                  <c:v>TSOPF_RS_b2383 </c:v>
                </c:pt>
                <c:pt idx="9">
                  <c:v>audikw_1</c:v>
                </c:pt>
              </c:strCache>
            </c:strRef>
          </c:cat>
          <c:val>
            <c:numRef>
              <c:f>serial!$N$2:$N$11</c:f>
              <c:numCache>
                <c:formatCode>0.00</c:formatCode>
                <c:ptCount val="10"/>
                <c:pt idx="0">
                  <c:v>1.595807644882861</c:v>
                </c:pt>
                <c:pt idx="1">
                  <c:v>1.796953541507997</c:v>
                </c:pt>
                <c:pt idx="2">
                  <c:v>1.531001295576531</c:v>
                </c:pt>
                <c:pt idx="3">
                  <c:v>1.5302478502782</c:v>
                </c:pt>
                <c:pt idx="4">
                  <c:v>1.525553435506042</c:v>
                </c:pt>
                <c:pt idx="5">
                  <c:v>1.534208021191176</c:v>
                </c:pt>
                <c:pt idx="6">
                  <c:v>1.769112478031635</c:v>
                </c:pt>
                <c:pt idx="7">
                  <c:v>1.722644196534536</c:v>
                </c:pt>
                <c:pt idx="8">
                  <c:v>1.826381164256582</c:v>
                </c:pt>
                <c:pt idx="9">
                  <c:v>1.39385731807032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513848"/>
        <c:axId val="-2118536056"/>
      </c:barChart>
      <c:catAx>
        <c:axId val="-2118513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18536056"/>
        <c:crosses val="autoZero"/>
        <c:auto val="1"/>
        <c:lblAlgn val="ctr"/>
        <c:lblOffset val="100"/>
        <c:noMultiLvlLbl val="0"/>
      </c:catAx>
      <c:valAx>
        <c:axId val="-2118536056"/>
        <c:scaling>
          <c:orientation val="minMax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0"/>
                  <a:t>Performance Ratio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2118513848"/>
        <c:crosses val="autoZero"/>
        <c:crossBetween val="between"/>
        <c:majorUnit val="0.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6978848232206"/>
          <c:y val="0.147263028688578"/>
          <c:w val="0.118083063146518"/>
          <c:h val="0.281149517327283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BEE42-0EFB-404C-A62A-113C8315A5B2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AE556-229C-4942-9878-E00B33DA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/>
              <a:t>Still can’t compile</a:t>
            </a:r>
            <a:r>
              <a:rPr lang="en-US" sz="1600" dirty="0" smtClean="0"/>
              <a:t> single-threaded code to reliably get good performance – see the work in </a:t>
            </a:r>
            <a:r>
              <a:rPr lang="en-US" sz="1600" dirty="0" err="1" smtClean="0"/>
              <a:t>autotuners</a:t>
            </a:r>
            <a:r>
              <a:rPr lang="en-US" sz="1600" dirty="0" smtClean="0"/>
              <a:t>.  Lesson – there’s a limit to what can be automated.  Pretending that there’s an automatic solution will stand in the way of a real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E556-229C-4942-9878-E00B33DAF5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269B-4C16-1A44-99BE-D130666CB4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r>
              <a:rPr lang="en-US" baseline="0" dirty="0" smtClean="0"/>
              <a:t> First, rows: variety of application areas Second, columns: variety of needs by applications. Third, note that many areas (all but one) checked multiple columns – a “domain specific” machine (one that did just one data structure) would be inadequate.  Need for flexibility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E556-229C-4942-9878-E00B33DAF5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mixed elements</a:t>
            </a:r>
            <a:r>
              <a:rPr lang="en-US" baseline="0" dirty="0" smtClean="0"/>
              <a:t> in Torus; note complexity in assigning blocks of processes to Torus.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E556-229C-4942-9878-E00B33DAF5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just compute – main</a:t>
            </a:r>
            <a:r>
              <a:rPr lang="en-US" baseline="0" dirty="0" smtClean="0"/>
              <a:t> memory (1.6PB); Disk (26PB); near line (300PB)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E556-229C-4942-9878-E00B33DAF5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2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say something here about convergence</a:t>
            </a:r>
            <a:r>
              <a:rPr lang="en-US" baseline="0" dirty="0" smtClean="0"/>
              <a:t> – wireless etc. also concerned about power, reliability, engineering for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269B-4C16-1A44-99BE-D130666CB4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FD7D9-944A-C34A-A825-5F3EF5802701}" type="slidenum">
              <a:rPr lang="en-US"/>
              <a:pPr/>
              <a:t>15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4F4A-0822-1F4F-B263-8D430D20B879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MPI does *not*</a:t>
            </a:r>
            <a:r>
              <a:rPr lang="en-US" baseline="0" dirty="0" smtClean="0"/>
              <a:t> have a completely static task model – works with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1C232-4220-BE45-A61C-C0844A1C51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9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i_mark_1867_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4841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24200"/>
            <a:ext cx="6400800" cy="2514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fld id="{9E076609-3221-7842-B3CC-A044A6EDE45C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BAB6058D-4948-654E-8192-1C75334A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8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508000"/>
            <a:ext cx="7954963" cy="374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6075" y="1374775"/>
            <a:ext cx="7935913" cy="18875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6FF4-C925-A547-8167-B719F2BB8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7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0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4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23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4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27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pitchFamily="-107" charset="0"/>
              <a:ea typeface="+mn-ea"/>
              <a:cs typeface="+mn-cs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4343400" y="6629400"/>
            <a:ext cx="5334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C9196F77-662A-4D44-93A1-32CA4858E0B0}" type="slidenum">
              <a:rPr lang="en-US" sz="1200">
                <a:solidFill>
                  <a:schemeClr val="accent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solidFill>
                <a:schemeClr val="accent1"/>
              </a:solidFill>
            </a:endParaRPr>
          </a:p>
        </p:txBody>
      </p:sp>
      <p:pic>
        <p:nvPicPr>
          <p:cNvPr id="1030" name="Picture 29" descr="i_mark_1867_bol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4841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@I-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53" y="6553200"/>
            <a:ext cx="2360047" cy="307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Verdana" pitchFamily="-10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Verdana" pitchFamily="-10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Verdana" pitchFamily="-10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Verdana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accent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5000"/>
        <a:buFont typeface="Symbol" charset="0"/>
        <a:buChar char="¨"/>
        <a:defRPr kumimoji="1" sz="2800">
          <a:solidFill>
            <a:schemeClr val="accent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2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Symbol" charset="0"/>
        <a:buChar char=""/>
        <a:defRPr kumimoji="1" sz="2000">
          <a:solidFill>
            <a:schemeClr val="tx2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MT Extra" charset="0"/>
        <a:buChar char="&gt;"/>
        <a:defRPr kumimoji="1" sz="2000">
          <a:solidFill>
            <a:schemeClr val="tx2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MT Extra" pitchFamily="-107" charset="0"/>
        <a:buChar char="&gt;"/>
        <a:defRPr kumimoji="1" sz="2000">
          <a:solidFill>
            <a:schemeClr val="tx2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MT Extra" pitchFamily="-107" charset="0"/>
        <a:buChar char="&gt;"/>
        <a:defRPr kumimoji="1" sz="2000">
          <a:solidFill>
            <a:schemeClr val="tx2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MT Extra" pitchFamily="-107" charset="0"/>
        <a:buChar char="&gt;"/>
        <a:defRPr kumimoji="1" sz="2000">
          <a:solidFill>
            <a:schemeClr val="tx2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MT Extra" pitchFamily="-107" charset="0"/>
        <a:buChar char="&gt;"/>
        <a:defRPr kumimoji="1" sz="2000">
          <a:solidFill>
            <a:schemeClr val="tx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illinois.edu/~wgrop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32.jpe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png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Simulation at Extreme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William Gropp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www.cs.illinois.edu/~wgropp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7269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Waters Disk Subsystem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447800"/>
            <a:ext cx="5105400" cy="5410200"/>
          </a:xfrm>
        </p:spPr>
        <p:txBody>
          <a:bodyPr/>
          <a:lstStyle/>
          <a:p>
            <a:r>
              <a:rPr lang="en-US" sz="2400" dirty="0" smtClean="0"/>
              <a:t>Cray </a:t>
            </a:r>
            <a:r>
              <a:rPr lang="en-US" sz="2400" dirty="0" err="1" smtClean="0"/>
              <a:t>Sonexion</a:t>
            </a:r>
            <a:r>
              <a:rPr lang="en-US" sz="2400" dirty="0" smtClean="0"/>
              <a:t> 1600</a:t>
            </a:r>
          </a:p>
          <a:p>
            <a:pPr lvl="1"/>
            <a:r>
              <a:rPr lang="en-US" sz="2000" dirty="0" err="1" smtClean="0"/>
              <a:t>Lustre</a:t>
            </a:r>
            <a:r>
              <a:rPr lang="en-US" sz="2000" dirty="0" smtClean="0"/>
              <a:t> file system</a:t>
            </a:r>
          </a:p>
          <a:p>
            <a:pPr lvl="1"/>
            <a:r>
              <a:rPr lang="en-US" sz="2000" dirty="0" smtClean="0"/>
              <a:t>Reliable, Modular, Scalable</a:t>
            </a:r>
          </a:p>
          <a:p>
            <a:pPr lvl="1"/>
            <a:r>
              <a:rPr lang="en-US" sz="2000" dirty="0" smtClean="0"/>
              <a:t>Fully integrated</a:t>
            </a:r>
          </a:p>
          <a:p>
            <a:pPr lvl="2"/>
            <a:r>
              <a:rPr lang="en-US" sz="1800" dirty="0" smtClean="0"/>
              <a:t>Servers</a:t>
            </a:r>
          </a:p>
          <a:p>
            <a:pPr lvl="2"/>
            <a:r>
              <a:rPr lang="en-US" sz="1800" dirty="0" smtClean="0"/>
              <a:t>Disk drives (Scalable Storage Units)</a:t>
            </a:r>
          </a:p>
          <a:p>
            <a:pPr lvl="2"/>
            <a:r>
              <a:rPr lang="en-US" sz="1800" dirty="0" smtClean="0"/>
              <a:t>QDR Infiniband switches</a:t>
            </a:r>
          </a:p>
          <a:p>
            <a:pPr lvl="1"/>
            <a:r>
              <a:rPr lang="en-US" sz="2000" dirty="0" smtClean="0"/>
              <a:t>Hierarchical monitoring</a:t>
            </a:r>
          </a:p>
          <a:p>
            <a:r>
              <a:rPr lang="en-US" sz="2400" dirty="0"/>
              <a:t>Blue </a:t>
            </a:r>
            <a:r>
              <a:rPr lang="en-US" sz="2400" dirty="0" smtClean="0"/>
              <a:t>Waters Disk Subsystem</a:t>
            </a:r>
            <a:endParaRPr lang="en-US" sz="2400" dirty="0"/>
          </a:p>
          <a:p>
            <a:pPr lvl="1"/>
            <a:r>
              <a:rPr lang="en-US" sz="2000" dirty="0" smtClean="0"/>
              <a:t>Capacity: 34.6 PBs (raw), 25.9 PBs (usable)</a:t>
            </a:r>
          </a:p>
          <a:p>
            <a:pPr lvl="1"/>
            <a:r>
              <a:rPr lang="en-US" sz="2000" dirty="0" smtClean="0"/>
              <a:t>Bandwidth</a:t>
            </a:r>
            <a:r>
              <a:rPr lang="en-US" sz="2000" dirty="0"/>
              <a:t>: </a:t>
            </a:r>
            <a:r>
              <a:rPr lang="en-US" sz="2000" dirty="0" smtClean="0"/>
              <a:t>&gt;1 </a:t>
            </a:r>
            <a:r>
              <a:rPr lang="en-US" sz="2000" dirty="0"/>
              <a:t>TB/s (sustained</a:t>
            </a:r>
            <a:r>
              <a:rPr lang="en-US" sz="2000" dirty="0" smtClean="0"/>
              <a:t>)</a:t>
            </a:r>
            <a:endParaRPr lang="en-US" sz="1600" dirty="0"/>
          </a:p>
        </p:txBody>
      </p:sp>
      <p:pic>
        <p:nvPicPr>
          <p:cNvPr id="13" name="Picture 138" descr="sonexion-cabi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04" y="1524000"/>
            <a:ext cx="271309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ray_logo_head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33333" r="51134" b="10753"/>
          <a:stretch/>
        </p:blipFill>
        <p:spPr>
          <a:xfrm>
            <a:off x="7054516" y="941215"/>
            <a:ext cx="1828800" cy="4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Waters Archive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24400" cy="5410200"/>
          </a:xfrm>
        </p:spPr>
        <p:txBody>
          <a:bodyPr/>
          <a:lstStyle/>
          <a:p>
            <a:r>
              <a:rPr lang="en-US" sz="2800" dirty="0" smtClean="0"/>
              <a:t>Spectra Logic T-</a:t>
            </a:r>
            <a:r>
              <a:rPr lang="en-US" sz="2800" dirty="0" err="1" smtClean="0"/>
              <a:t>Finity</a:t>
            </a:r>
            <a:endParaRPr lang="en-US" sz="2800" dirty="0" smtClean="0"/>
          </a:p>
          <a:p>
            <a:pPr lvl="1"/>
            <a:r>
              <a:rPr lang="en-US" sz="2400" dirty="0" smtClean="0"/>
              <a:t>Dual-arm robotic tape libraries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igh availability and reliability, with built-in redundancy</a:t>
            </a:r>
          </a:p>
          <a:p>
            <a:r>
              <a:rPr lang="en-US" sz="2800" dirty="0" smtClean="0"/>
              <a:t>Blue Waters Archive</a:t>
            </a:r>
          </a:p>
          <a:p>
            <a:pPr lvl="1"/>
            <a:r>
              <a:rPr lang="en-US" sz="2400" dirty="0" smtClean="0"/>
              <a:t>Capacity: 380 PBs (raw), 300 PBs (usable)</a:t>
            </a:r>
          </a:p>
          <a:p>
            <a:pPr lvl="1"/>
            <a:r>
              <a:rPr lang="en-US" sz="2400" dirty="0" smtClean="0"/>
              <a:t>Bandwidth: 100 GB/sec (sustained)</a:t>
            </a:r>
          </a:p>
          <a:p>
            <a:pPr lvl="1"/>
            <a:r>
              <a:rPr lang="en-US" sz="2400" dirty="0" smtClean="0"/>
              <a:t>RAIT for increased reliability</a:t>
            </a:r>
          </a:p>
        </p:txBody>
      </p:sp>
      <p:pic>
        <p:nvPicPr>
          <p:cNvPr id="6" name="Picture 5" descr="SpectraLogic_T-FinityTapeLibr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657600" cy="28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9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240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Title 4"/>
          <p:cNvSpPr>
            <a:spLocks noGrp="1"/>
          </p:cNvSpPr>
          <p:nvPr>
            <p:ph type="title"/>
          </p:nvPr>
        </p:nvSpPr>
        <p:spPr>
          <a:xfrm>
            <a:off x="257175" y="228600"/>
            <a:ext cx="8658225" cy="9144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Blue Waters Computing System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138613" y="3157121"/>
            <a:ext cx="2443162" cy="284162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47975" y="3441283"/>
            <a:ext cx="0" cy="1266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8975" y="2603083"/>
            <a:ext cx="0" cy="1144588"/>
          </a:xfrm>
          <a:prstGeom prst="line">
            <a:avLst/>
          </a:prstGeom>
          <a:ln w="1270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6734175" y="3442871"/>
            <a:ext cx="1858963" cy="2297112"/>
            <a:chOff x="6629400" y="3124202"/>
            <a:chExt cx="1859280" cy="2298131"/>
          </a:xfrm>
        </p:grpSpPr>
        <p:pic>
          <p:nvPicPr>
            <p:cNvPr id="32" name="Picture 2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124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20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76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21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29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22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81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23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7338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24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86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25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038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26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191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27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343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129"/>
          <p:cNvGrpSpPr>
            <a:grpSpLocks/>
          </p:cNvGrpSpPr>
          <p:nvPr/>
        </p:nvGrpSpPr>
        <p:grpSpPr bwMode="auto">
          <a:xfrm>
            <a:off x="6276975" y="3595271"/>
            <a:ext cx="1858963" cy="2297112"/>
            <a:chOff x="6629400" y="3124202"/>
            <a:chExt cx="1859280" cy="2298131"/>
          </a:xfrm>
        </p:grpSpPr>
        <p:pic>
          <p:nvPicPr>
            <p:cNvPr id="43" name="Picture 130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124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31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76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32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29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33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81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34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7338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35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86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36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038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37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191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38" descr="sonexion-cabine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343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7029450" y="5952708"/>
            <a:ext cx="17243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err="1">
                <a:latin typeface="+mj-lt"/>
              </a:rPr>
              <a:t>Sonexion</a:t>
            </a:r>
            <a:r>
              <a:rPr lang="en-US" sz="1600" b="1" dirty="0">
                <a:latin typeface="+mj-lt"/>
              </a:rPr>
              <a:t>: </a:t>
            </a:r>
            <a:r>
              <a:rPr lang="en-US" sz="1600" b="1" dirty="0" smtClean="0">
                <a:latin typeface="+mj-lt"/>
              </a:rPr>
              <a:t>26 </a:t>
            </a:r>
            <a:r>
              <a:rPr lang="en-US" sz="1600" b="1" dirty="0">
                <a:latin typeface="+mj-lt"/>
              </a:rPr>
              <a:t>PBs</a:t>
            </a:r>
          </a:p>
        </p:txBody>
      </p:sp>
      <p:sp>
        <p:nvSpPr>
          <p:cNvPr id="53" name="TextBox 128"/>
          <p:cNvSpPr txBox="1">
            <a:spLocks noChangeArrowheads="1"/>
          </p:cNvSpPr>
          <p:nvPr/>
        </p:nvSpPr>
        <p:spPr bwMode="auto">
          <a:xfrm>
            <a:off x="7678738" y="3007896"/>
            <a:ext cx="9586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+mj-lt"/>
              </a:rPr>
              <a:t>&gt;1 TB/sec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3457575" y="2374483"/>
            <a:ext cx="0" cy="106680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526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149"/>
          <p:cNvSpPr txBox="1">
            <a:spLocks noChangeArrowheads="1"/>
          </p:cNvSpPr>
          <p:nvPr/>
        </p:nvSpPr>
        <p:spPr bwMode="auto">
          <a:xfrm>
            <a:off x="4038600" y="3810000"/>
            <a:ext cx="1107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+mj-lt"/>
              </a:rPr>
              <a:t>100 GB/sec</a:t>
            </a:r>
          </a:p>
        </p:txBody>
      </p:sp>
      <p:pic>
        <p:nvPicPr>
          <p:cNvPr id="58" name="Picture 146" descr="GLIF_5-11_NA_2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582696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3990975" y="3552408"/>
            <a:ext cx="0" cy="83026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174"/>
          <p:cNvSpPr>
            <a:spLocks noChangeArrowheads="1"/>
          </p:cNvSpPr>
          <p:nvPr/>
        </p:nvSpPr>
        <p:spPr bwMode="auto">
          <a:xfrm>
            <a:off x="2619375" y="3136165"/>
            <a:ext cx="1600200" cy="512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10/40/100 Gb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Ethernet Switch</a:t>
            </a:r>
          </a:p>
        </p:txBody>
      </p:sp>
      <p:sp>
        <p:nvSpPr>
          <p:cNvPr id="61" name="TextBox 157"/>
          <p:cNvSpPr txBox="1">
            <a:spLocks noChangeArrowheads="1"/>
          </p:cNvSpPr>
          <p:nvPr/>
        </p:nvSpPr>
        <p:spPr bwMode="auto">
          <a:xfrm>
            <a:off x="3810000" y="5986046"/>
            <a:ext cx="2223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latin typeface="+mj-lt"/>
              </a:rPr>
              <a:t>Spectra Logic: </a:t>
            </a:r>
            <a:r>
              <a:rPr lang="en-US" sz="1600" b="1" dirty="0" smtClean="0">
                <a:latin typeface="+mj-lt"/>
              </a:rPr>
              <a:t>300 </a:t>
            </a:r>
            <a:r>
              <a:rPr lang="en-US" sz="1600" b="1" dirty="0">
                <a:latin typeface="+mj-lt"/>
              </a:rPr>
              <a:t>PBs</a:t>
            </a:r>
          </a:p>
        </p:txBody>
      </p:sp>
      <p:sp>
        <p:nvSpPr>
          <p:cNvPr id="62" name="TextBox 158"/>
          <p:cNvSpPr txBox="1">
            <a:spLocks noChangeArrowheads="1"/>
          </p:cNvSpPr>
          <p:nvPr/>
        </p:nvSpPr>
        <p:spPr bwMode="auto">
          <a:xfrm>
            <a:off x="1524000" y="3962400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+mj-lt"/>
              </a:rPr>
              <a:t>120+ Gb/sec</a:t>
            </a:r>
          </a:p>
        </p:txBody>
      </p:sp>
      <p:sp>
        <p:nvSpPr>
          <p:cNvPr id="63" name="TextBox 159"/>
          <p:cNvSpPr txBox="1">
            <a:spLocks noChangeArrowheads="1"/>
          </p:cNvSpPr>
          <p:nvPr/>
        </p:nvSpPr>
        <p:spPr bwMode="auto">
          <a:xfrm>
            <a:off x="1287047" y="5986046"/>
            <a:ext cx="6771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latin typeface="+mj-lt"/>
              </a:rPr>
              <a:t>WAN</a:t>
            </a:r>
          </a:p>
        </p:txBody>
      </p:sp>
      <p:sp>
        <p:nvSpPr>
          <p:cNvPr id="64" name="Rectangle 174"/>
          <p:cNvSpPr>
            <a:spLocks noChangeArrowheads="1"/>
          </p:cNvSpPr>
          <p:nvPr/>
        </p:nvSpPr>
        <p:spPr bwMode="auto">
          <a:xfrm>
            <a:off x="6433350" y="2997805"/>
            <a:ext cx="1190930" cy="3173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IB Switch</a:t>
            </a:r>
          </a:p>
        </p:txBody>
      </p:sp>
      <p:pic>
        <p:nvPicPr>
          <p:cNvPr id="2" name="Picture 1" descr="SpectraLogic_T-FinityTapeLibra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90583"/>
            <a:ext cx="2286000" cy="17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1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How Do We Make Effective Use of These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78680"/>
            <a:ext cx="8129651" cy="5222722"/>
          </a:xfrm>
        </p:spPr>
        <p:txBody>
          <a:bodyPr/>
          <a:lstStyle/>
          <a:p>
            <a:pPr lvl="0"/>
            <a:r>
              <a:rPr lang="en-US" sz="2400" dirty="0" smtClean="0"/>
              <a:t>Better use of our existing systems</a:t>
            </a:r>
          </a:p>
          <a:p>
            <a:pPr lvl="1"/>
            <a:r>
              <a:rPr lang="en-US" sz="2000" dirty="0" smtClean="0"/>
              <a:t>Blue Waters will provide a sustained PF, but that typically requires ~10PF peak (BW over 11PF peak)</a:t>
            </a:r>
          </a:p>
          <a:p>
            <a:r>
              <a:rPr lang="en-US" sz="2400" dirty="0" smtClean="0"/>
              <a:t>Improve node performance</a:t>
            </a:r>
          </a:p>
          <a:p>
            <a:pPr lvl="1"/>
            <a:r>
              <a:rPr lang="en-US" sz="2000" dirty="0" smtClean="0"/>
              <a:t>Make the compiler better</a:t>
            </a:r>
          </a:p>
          <a:p>
            <a:pPr lvl="1"/>
            <a:r>
              <a:rPr lang="en-US" sz="2000" dirty="0" smtClean="0"/>
              <a:t>Give better code to the compiler</a:t>
            </a:r>
          </a:p>
          <a:p>
            <a:pPr lvl="1"/>
            <a:r>
              <a:rPr lang="en-US" sz="2000" dirty="0" smtClean="0"/>
              <a:t>Match algorithms/data structures to real hardware</a:t>
            </a:r>
          </a:p>
          <a:p>
            <a:r>
              <a:rPr lang="en-US" sz="2400" dirty="0" smtClean="0"/>
              <a:t>Improve parallel performance/scalability</a:t>
            </a:r>
          </a:p>
          <a:p>
            <a:r>
              <a:rPr lang="en-US" sz="2400" dirty="0" smtClean="0"/>
              <a:t>Improve productivity of applications</a:t>
            </a:r>
          </a:p>
          <a:p>
            <a:pPr lvl="1"/>
            <a:r>
              <a:rPr lang="en-US" sz="2000" dirty="0" smtClean="0"/>
              <a:t>Better tools and interoperable languages, not a (single) new programming language</a:t>
            </a:r>
          </a:p>
          <a:p>
            <a:r>
              <a:rPr lang="en-US" sz="2400" dirty="0" smtClean="0"/>
              <a:t>Improve algorithms </a:t>
            </a:r>
            <a:r>
              <a:rPr lang="en-US" sz="2400" dirty="0" err="1" smtClean="0"/>
              <a:t>wrt</a:t>
            </a:r>
            <a:r>
              <a:rPr lang="en-US" sz="2400" dirty="0" smtClean="0"/>
              <a:t> real hardware</a:t>
            </a:r>
          </a:p>
          <a:p>
            <a:pPr lvl="1"/>
            <a:r>
              <a:rPr lang="en-US" sz="2000" dirty="0" smtClean="0"/>
              <a:t>Optimize for the real issues – data movement, power, resilience, …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644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Multiple operations must be pending at any time</a:t>
            </a:r>
          </a:p>
          <a:p>
            <a:pPr lvl="1"/>
            <a:r>
              <a:rPr lang="en-US" sz="2000" dirty="0" smtClean="0"/>
              <a:t>Asynchronous I/O, communication, even computation</a:t>
            </a:r>
          </a:p>
          <a:p>
            <a:pPr lvl="1"/>
            <a:r>
              <a:rPr lang="en-US" sz="2000" dirty="0" smtClean="0"/>
              <a:t>“split” computations and communication</a:t>
            </a:r>
          </a:p>
          <a:p>
            <a:r>
              <a:rPr lang="en-US" sz="2400" dirty="0" smtClean="0"/>
              <a:t>Complex systems require adaptive approaches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Autotuning</a:t>
            </a:r>
            <a:r>
              <a:rPr lang="en-US" sz="2000" dirty="0" smtClean="0"/>
              <a:t>” for likely choices, runtime optimization</a:t>
            </a:r>
          </a:p>
          <a:p>
            <a:r>
              <a:rPr lang="en-US" sz="2400" dirty="0" smtClean="0"/>
              <a:t>Operations must be on aggregates</a:t>
            </a:r>
          </a:p>
          <a:p>
            <a:pPr lvl="1"/>
            <a:r>
              <a:rPr lang="en-US" sz="2000" dirty="0" smtClean="0"/>
              <a:t>CPU: “vectors” (GPU gangs/workers/vectors)</a:t>
            </a:r>
          </a:p>
          <a:p>
            <a:pPr lvl="1"/>
            <a:r>
              <a:rPr lang="en-US" sz="2000" dirty="0" smtClean="0"/>
              <a:t>I/O: Collective, parallel I/O</a:t>
            </a:r>
          </a:p>
          <a:p>
            <a:r>
              <a:rPr lang="en-US" sz="2400" dirty="0" smtClean="0"/>
              <a:t>Example: Parallel collective I/O for a distributed data structure</a:t>
            </a:r>
          </a:p>
          <a:p>
            <a:pPr lvl="1"/>
            <a:r>
              <a:rPr lang="en-US" sz="2000" dirty="0" smtClean="0"/>
              <a:t>mesh distributed across all nodes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6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Levels of Collective I/O</a:t>
            </a:r>
            <a:endParaRPr lang="en-US" dirty="0"/>
          </a:p>
        </p:txBody>
      </p:sp>
      <p:sp>
        <p:nvSpPr>
          <p:cNvPr id="194563" name="Slide Number Placeholder 2"/>
          <p:cNvSpPr txBox="1">
            <a:spLocks noGrp="1"/>
          </p:cNvSpPr>
          <p:nvPr/>
        </p:nvSpPr>
        <p:spPr bwMode="auto">
          <a:xfrm>
            <a:off x="8494713" y="6465888"/>
            <a:ext cx="471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F5CE436-CFB4-6847-BC53-F0D128A59114}" type="slidenum">
              <a:rPr lang="en-US" sz="1000" b="1">
                <a:solidFill>
                  <a:schemeClr val="bg1"/>
                </a:solidFill>
              </a:rPr>
              <a:pPr algn="r"/>
              <a:t>15</a:t>
            </a:fld>
            <a:endParaRPr lang="en-US" sz="1000" b="1">
              <a:solidFill>
                <a:schemeClr val="bg1"/>
              </a:solidFill>
            </a:endParaRPr>
          </a:p>
        </p:txBody>
      </p:sp>
      <p:grpSp>
        <p:nvGrpSpPr>
          <p:cNvPr id="194564" name="Group 3"/>
          <p:cNvGrpSpPr>
            <a:grpSpLocks/>
          </p:cNvGrpSpPr>
          <p:nvPr/>
        </p:nvGrpSpPr>
        <p:grpSpPr bwMode="auto">
          <a:xfrm>
            <a:off x="1157288" y="1486250"/>
            <a:ext cx="6005512" cy="5191125"/>
            <a:chOff x="1054" y="916"/>
            <a:chExt cx="3783" cy="3417"/>
          </a:xfrm>
        </p:grpSpPr>
        <p:sp>
          <p:nvSpPr>
            <p:cNvPr id="194574" name="Line 4"/>
            <p:cNvSpPr>
              <a:spLocks noChangeShapeType="1"/>
            </p:cNvSpPr>
            <p:nvPr/>
          </p:nvSpPr>
          <p:spPr bwMode="auto">
            <a:xfrm>
              <a:off x="1392" y="960"/>
              <a:ext cx="0" cy="3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75" name="Line 5"/>
            <p:cNvSpPr>
              <a:spLocks noChangeShapeType="1"/>
            </p:cNvSpPr>
            <p:nvPr/>
          </p:nvSpPr>
          <p:spPr bwMode="auto">
            <a:xfrm>
              <a:off x="1392" y="4032"/>
              <a:ext cx="29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76" name="Line 6"/>
            <p:cNvSpPr>
              <a:spLocks noChangeShapeType="1"/>
            </p:cNvSpPr>
            <p:nvPr/>
          </p:nvSpPr>
          <p:spPr bwMode="auto">
            <a:xfrm flipV="1">
              <a:off x="1968" y="36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77" name="Line 7"/>
            <p:cNvSpPr>
              <a:spLocks noChangeShapeType="1"/>
            </p:cNvSpPr>
            <p:nvPr/>
          </p:nvSpPr>
          <p:spPr bwMode="auto">
            <a:xfrm flipV="1">
              <a:off x="1968" y="30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4578" name="Group 8"/>
            <p:cNvGrpSpPr>
              <a:grpSpLocks/>
            </p:cNvGrpSpPr>
            <p:nvPr/>
          </p:nvGrpSpPr>
          <p:grpSpPr bwMode="auto">
            <a:xfrm>
              <a:off x="1968" y="1872"/>
              <a:ext cx="0" cy="720"/>
              <a:chOff x="1728" y="2592"/>
              <a:chExt cx="0" cy="720"/>
            </a:xfrm>
          </p:grpSpPr>
          <p:sp>
            <p:nvSpPr>
              <p:cNvPr id="194610" name="Line 9"/>
              <p:cNvSpPr>
                <a:spLocks noChangeShapeType="1"/>
              </p:cNvSpPr>
              <p:nvPr/>
            </p:nvSpPr>
            <p:spPr bwMode="auto">
              <a:xfrm flipV="1">
                <a:off x="1728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1" name="Line 10"/>
              <p:cNvSpPr>
                <a:spLocks noChangeShapeType="1"/>
              </p:cNvSpPr>
              <p:nvPr/>
            </p:nvSpPr>
            <p:spPr bwMode="auto">
              <a:xfrm flipV="1">
                <a:off x="1728" y="259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579" name="Group 11"/>
            <p:cNvGrpSpPr>
              <a:grpSpLocks/>
            </p:cNvGrpSpPr>
            <p:nvPr/>
          </p:nvGrpSpPr>
          <p:grpSpPr bwMode="auto">
            <a:xfrm>
              <a:off x="2544" y="2832"/>
              <a:ext cx="0" cy="720"/>
              <a:chOff x="1728" y="2592"/>
              <a:chExt cx="0" cy="720"/>
            </a:xfrm>
          </p:grpSpPr>
          <p:sp>
            <p:nvSpPr>
              <p:cNvPr id="194608" name="Line 12"/>
              <p:cNvSpPr>
                <a:spLocks noChangeShapeType="1"/>
              </p:cNvSpPr>
              <p:nvPr/>
            </p:nvSpPr>
            <p:spPr bwMode="auto">
              <a:xfrm flipV="1">
                <a:off x="1728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9" name="Line 13"/>
              <p:cNvSpPr>
                <a:spLocks noChangeShapeType="1"/>
              </p:cNvSpPr>
              <p:nvPr/>
            </p:nvSpPr>
            <p:spPr bwMode="auto">
              <a:xfrm flipV="1">
                <a:off x="1728" y="259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580" name="Group 14"/>
            <p:cNvGrpSpPr>
              <a:grpSpLocks/>
            </p:cNvGrpSpPr>
            <p:nvPr/>
          </p:nvGrpSpPr>
          <p:grpSpPr bwMode="auto">
            <a:xfrm>
              <a:off x="2544" y="1680"/>
              <a:ext cx="0" cy="720"/>
              <a:chOff x="1728" y="2592"/>
              <a:chExt cx="0" cy="720"/>
            </a:xfrm>
          </p:grpSpPr>
          <p:sp>
            <p:nvSpPr>
              <p:cNvPr id="194606" name="Line 15"/>
              <p:cNvSpPr>
                <a:spLocks noChangeShapeType="1"/>
              </p:cNvSpPr>
              <p:nvPr/>
            </p:nvSpPr>
            <p:spPr bwMode="auto">
              <a:xfrm flipV="1">
                <a:off x="1728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7" name="Line 16"/>
              <p:cNvSpPr>
                <a:spLocks noChangeShapeType="1"/>
              </p:cNvSpPr>
              <p:nvPr/>
            </p:nvSpPr>
            <p:spPr bwMode="auto">
              <a:xfrm flipV="1">
                <a:off x="1728" y="259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581" name="Group 17"/>
            <p:cNvGrpSpPr>
              <a:grpSpLocks/>
            </p:cNvGrpSpPr>
            <p:nvPr/>
          </p:nvGrpSpPr>
          <p:grpSpPr bwMode="auto">
            <a:xfrm>
              <a:off x="3120" y="1488"/>
              <a:ext cx="0" cy="1872"/>
              <a:chOff x="3120" y="1440"/>
              <a:chExt cx="0" cy="1872"/>
            </a:xfrm>
          </p:grpSpPr>
          <p:grpSp>
            <p:nvGrpSpPr>
              <p:cNvPr id="194600" name="Group 18"/>
              <p:cNvGrpSpPr>
                <a:grpSpLocks/>
              </p:cNvGrpSpPr>
              <p:nvPr/>
            </p:nvGrpSpPr>
            <p:grpSpPr bwMode="auto">
              <a:xfrm>
                <a:off x="3120" y="2592"/>
                <a:ext cx="0" cy="720"/>
                <a:chOff x="1728" y="2592"/>
                <a:chExt cx="0" cy="720"/>
              </a:xfrm>
            </p:grpSpPr>
            <p:sp>
              <p:nvSpPr>
                <p:cNvPr id="19460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28" y="316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0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28" y="2592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4601" name="Group 21"/>
              <p:cNvGrpSpPr>
                <a:grpSpLocks/>
              </p:cNvGrpSpPr>
              <p:nvPr/>
            </p:nvGrpSpPr>
            <p:grpSpPr bwMode="auto">
              <a:xfrm>
                <a:off x="3120" y="1440"/>
                <a:ext cx="0" cy="720"/>
                <a:chOff x="1728" y="2592"/>
                <a:chExt cx="0" cy="720"/>
              </a:xfrm>
            </p:grpSpPr>
            <p:sp>
              <p:nvSpPr>
                <p:cNvPr id="19460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728" y="316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0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728" y="2592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582" name="Group 24"/>
            <p:cNvGrpSpPr>
              <a:grpSpLocks/>
            </p:cNvGrpSpPr>
            <p:nvPr/>
          </p:nvGrpSpPr>
          <p:grpSpPr bwMode="auto">
            <a:xfrm>
              <a:off x="3648" y="2496"/>
              <a:ext cx="0" cy="720"/>
              <a:chOff x="1728" y="2592"/>
              <a:chExt cx="0" cy="720"/>
            </a:xfrm>
          </p:grpSpPr>
          <p:sp>
            <p:nvSpPr>
              <p:cNvPr id="194598" name="Line 25"/>
              <p:cNvSpPr>
                <a:spLocks noChangeShapeType="1"/>
              </p:cNvSpPr>
              <p:nvPr/>
            </p:nvSpPr>
            <p:spPr bwMode="auto">
              <a:xfrm flipV="1">
                <a:off x="1728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9" name="Line 26"/>
              <p:cNvSpPr>
                <a:spLocks noChangeShapeType="1"/>
              </p:cNvSpPr>
              <p:nvPr/>
            </p:nvSpPr>
            <p:spPr bwMode="auto">
              <a:xfrm flipV="1">
                <a:off x="1728" y="259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583" name="Group 27"/>
            <p:cNvGrpSpPr>
              <a:grpSpLocks/>
            </p:cNvGrpSpPr>
            <p:nvPr/>
          </p:nvGrpSpPr>
          <p:grpSpPr bwMode="auto">
            <a:xfrm>
              <a:off x="3648" y="1344"/>
              <a:ext cx="0" cy="720"/>
              <a:chOff x="1728" y="2592"/>
              <a:chExt cx="0" cy="720"/>
            </a:xfrm>
          </p:grpSpPr>
          <p:sp>
            <p:nvSpPr>
              <p:cNvPr id="194596" name="Line 28"/>
              <p:cNvSpPr>
                <a:spLocks noChangeShapeType="1"/>
              </p:cNvSpPr>
              <p:nvPr/>
            </p:nvSpPr>
            <p:spPr bwMode="auto">
              <a:xfrm flipV="1">
                <a:off x="1728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7" name="Line 29"/>
              <p:cNvSpPr>
                <a:spLocks noChangeShapeType="1"/>
              </p:cNvSpPr>
              <p:nvPr/>
            </p:nvSpPr>
            <p:spPr bwMode="auto">
              <a:xfrm flipV="1">
                <a:off x="1728" y="259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584" name="Rectangle 30"/>
            <p:cNvSpPr>
              <a:spLocks noChangeArrowheads="1"/>
            </p:cNvSpPr>
            <p:nvPr/>
          </p:nvSpPr>
          <p:spPr bwMode="auto">
            <a:xfrm>
              <a:off x="1872" y="1776"/>
              <a:ext cx="192" cy="2064"/>
            </a:xfrm>
            <a:prstGeom prst="rect">
              <a:avLst/>
            </a:prstGeom>
            <a:noFill/>
            <a:ln w="12700">
              <a:solidFill>
                <a:srgbClr val="CC3300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5" name="Rectangle 31"/>
            <p:cNvSpPr>
              <a:spLocks noChangeArrowheads="1"/>
            </p:cNvSpPr>
            <p:nvPr/>
          </p:nvSpPr>
          <p:spPr bwMode="auto">
            <a:xfrm>
              <a:off x="2448" y="1584"/>
              <a:ext cx="192" cy="2064"/>
            </a:xfrm>
            <a:prstGeom prst="rect">
              <a:avLst/>
            </a:prstGeom>
            <a:noFill/>
            <a:ln w="12700">
              <a:solidFill>
                <a:srgbClr val="CC3300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6" name="Rectangle 32"/>
            <p:cNvSpPr>
              <a:spLocks noChangeArrowheads="1"/>
            </p:cNvSpPr>
            <p:nvPr/>
          </p:nvSpPr>
          <p:spPr bwMode="auto">
            <a:xfrm>
              <a:off x="3024" y="1392"/>
              <a:ext cx="192" cy="2064"/>
            </a:xfrm>
            <a:prstGeom prst="rect">
              <a:avLst/>
            </a:prstGeom>
            <a:noFill/>
            <a:ln w="12700">
              <a:solidFill>
                <a:srgbClr val="CC3300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7" name="Rectangle 33"/>
            <p:cNvSpPr>
              <a:spLocks noChangeArrowheads="1"/>
            </p:cNvSpPr>
            <p:nvPr/>
          </p:nvSpPr>
          <p:spPr bwMode="auto">
            <a:xfrm>
              <a:off x="3552" y="1248"/>
              <a:ext cx="192" cy="2064"/>
            </a:xfrm>
            <a:prstGeom prst="rect">
              <a:avLst/>
            </a:prstGeom>
            <a:noFill/>
            <a:ln w="12700">
              <a:solidFill>
                <a:srgbClr val="CC3300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8" name="Rectangle 34"/>
            <p:cNvSpPr>
              <a:spLocks noChangeArrowheads="1"/>
            </p:cNvSpPr>
            <p:nvPr/>
          </p:nvSpPr>
          <p:spPr bwMode="auto">
            <a:xfrm>
              <a:off x="1728" y="1152"/>
              <a:ext cx="2160" cy="2784"/>
            </a:xfrm>
            <a:prstGeom prst="rect">
              <a:avLst/>
            </a:prstGeom>
            <a:noFill/>
            <a:ln w="12700">
              <a:solidFill>
                <a:srgbClr val="FF7C80"/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89" name="Rectangle 35"/>
            <p:cNvSpPr>
              <a:spLocks noChangeArrowheads="1"/>
            </p:cNvSpPr>
            <p:nvPr/>
          </p:nvSpPr>
          <p:spPr bwMode="auto">
            <a:xfrm rot="4363977">
              <a:off x="2680" y="1201"/>
              <a:ext cx="240" cy="2064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0" name="Text Box 36"/>
            <p:cNvSpPr txBox="1">
              <a:spLocks noChangeArrowheads="1"/>
            </p:cNvSpPr>
            <p:nvPr/>
          </p:nvSpPr>
          <p:spPr bwMode="auto">
            <a:xfrm rot="-5370630">
              <a:off x="717" y="1253"/>
              <a:ext cx="96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Arial" charset="0"/>
                  <a:cs typeface="Arial" charset="0"/>
                </a:rPr>
                <a:t>File Space</a:t>
              </a:r>
              <a:endParaRPr lang="en-US" sz="2800"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94591" name="Text Box 37"/>
            <p:cNvSpPr txBox="1">
              <a:spLocks noChangeArrowheads="1"/>
            </p:cNvSpPr>
            <p:nvPr/>
          </p:nvSpPr>
          <p:spPr bwMode="auto">
            <a:xfrm>
              <a:off x="3974" y="4032"/>
              <a:ext cx="863" cy="3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Arial" charset="0"/>
                  <a:cs typeface="Arial" charset="0"/>
                </a:rPr>
                <a:t>Processes</a:t>
              </a:r>
              <a:endParaRPr lang="en-US" sz="2800"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94592" name="Text Box 38"/>
            <p:cNvSpPr txBox="1">
              <a:spLocks noChangeArrowheads="1"/>
            </p:cNvSpPr>
            <p:nvPr/>
          </p:nvSpPr>
          <p:spPr bwMode="auto">
            <a:xfrm>
              <a:off x="3552" y="4032"/>
              <a:ext cx="212" cy="3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94593" name="Text Box 39"/>
            <p:cNvSpPr txBox="1">
              <a:spLocks noChangeArrowheads="1"/>
            </p:cNvSpPr>
            <p:nvPr/>
          </p:nvSpPr>
          <p:spPr bwMode="auto">
            <a:xfrm>
              <a:off x="3024" y="4032"/>
              <a:ext cx="212" cy="3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94594" name="Text Box 40"/>
            <p:cNvSpPr txBox="1">
              <a:spLocks noChangeArrowheads="1"/>
            </p:cNvSpPr>
            <p:nvPr/>
          </p:nvSpPr>
          <p:spPr bwMode="auto">
            <a:xfrm>
              <a:off x="2448" y="4032"/>
              <a:ext cx="212" cy="3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94595" name="Text Box 41"/>
            <p:cNvSpPr txBox="1">
              <a:spLocks noChangeArrowheads="1"/>
            </p:cNvSpPr>
            <p:nvPr/>
          </p:nvSpPr>
          <p:spPr bwMode="auto">
            <a:xfrm>
              <a:off x="1872" y="4032"/>
              <a:ext cx="212" cy="3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194565" name="Text Box 42"/>
          <p:cNvSpPr txBox="1">
            <a:spLocks noChangeArrowheads="1"/>
          </p:cNvSpPr>
          <p:nvPr/>
        </p:nvSpPr>
        <p:spPr bwMode="auto">
          <a:xfrm>
            <a:off x="6362700" y="2015064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Level 0</a:t>
            </a:r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94566" name="Text Box 43"/>
          <p:cNvSpPr txBox="1">
            <a:spLocks noChangeArrowheads="1"/>
          </p:cNvSpPr>
          <p:nvPr/>
        </p:nvSpPr>
        <p:spPr bwMode="auto">
          <a:xfrm>
            <a:off x="6362700" y="3158064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Level 1</a:t>
            </a:r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94567" name="Text Box 44"/>
          <p:cNvSpPr txBox="1">
            <a:spLocks noChangeArrowheads="1"/>
          </p:cNvSpPr>
          <p:nvPr/>
        </p:nvSpPr>
        <p:spPr bwMode="auto">
          <a:xfrm>
            <a:off x="6362700" y="4224864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Level 2</a:t>
            </a:r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94568" name="Text Box 45"/>
          <p:cNvSpPr txBox="1">
            <a:spLocks noChangeArrowheads="1"/>
          </p:cNvSpPr>
          <p:nvPr/>
        </p:nvSpPr>
        <p:spPr bwMode="auto">
          <a:xfrm>
            <a:off x="6400800" y="5351989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  <a:ea typeface="Arial" charset="0"/>
                <a:cs typeface="Arial" charset="0"/>
              </a:rPr>
              <a:t>Level 3</a:t>
            </a:r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94569" name="Line 46"/>
          <p:cNvSpPr>
            <a:spLocks noChangeShapeType="1"/>
          </p:cNvSpPr>
          <p:nvPr/>
        </p:nvSpPr>
        <p:spPr bwMode="auto">
          <a:xfrm>
            <a:off x="5334000" y="2243664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0" name="Line 47"/>
          <p:cNvSpPr>
            <a:spLocks noChangeShapeType="1"/>
          </p:cNvSpPr>
          <p:nvPr/>
        </p:nvSpPr>
        <p:spPr bwMode="auto">
          <a:xfrm>
            <a:off x="4800600" y="3386664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1" name="Line 48"/>
          <p:cNvSpPr>
            <a:spLocks noChangeShapeType="1"/>
          </p:cNvSpPr>
          <p:nvPr/>
        </p:nvSpPr>
        <p:spPr bwMode="auto">
          <a:xfrm>
            <a:off x="5486400" y="4453464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2" name="Line 49"/>
          <p:cNvSpPr>
            <a:spLocks noChangeShapeType="1"/>
          </p:cNvSpPr>
          <p:nvPr/>
        </p:nvSpPr>
        <p:spPr bwMode="auto">
          <a:xfrm>
            <a:off x="5638800" y="5520264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0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8000"/>
            <a:ext cx="7772400" cy="374650"/>
          </a:xfrm>
        </p:spPr>
        <p:txBody>
          <a:bodyPr/>
          <a:lstStyle/>
          <a:p>
            <a:pPr eaLnBrk="1" hangingPunct="1"/>
            <a:r>
              <a:rPr lang="en-US" dirty="0"/>
              <a:t>Distributed Array Access: Write Bandwidth</a:t>
            </a:r>
          </a:p>
        </p:txBody>
      </p:sp>
      <p:sp>
        <p:nvSpPr>
          <p:cNvPr id="208900" name="Slide Number Placeholder 3"/>
          <p:cNvSpPr txBox="1">
            <a:spLocks noGrp="1"/>
          </p:cNvSpPr>
          <p:nvPr/>
        </p:nvSpPr>
        <p:spPr bwMode="auto">
          <a:xfrm>
            <a:off x="8494713" y="6465888"/>
            <a:ext cx="471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F08A921-2A63-5049-B202-50A3DD9D6C35}" type="slidenum">
              <a:rPr lang="en-US" sz="1000" b="1">
                <a:solidFill>
                  <a:schemeClr val="bg1"/>
                </a:solidFill>
              </a:rPr>
              <a:pPr algn="r"/>
              <a:t>16</a:t>
            </a:fld>
            <a:endParaRPr lang="en-US" sz="1000" b="1">
              <a:solidFill>
                <a:schemeClr val="bg1"/>
              </a:solidFill>
            </a:endParaRPr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20044"/>
              </p:ext>
            </p:extLst>
          </p:nvPr>
        </p:nvGraphicFramePr>
        <p:xfrm>
          <a:off x="666750" y="1472492"/>
          <a:ext cx="811530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8120576" imgH="4438273" progId="Excel.Sheet.8">
                  <p:embed/>
                </p:oleObj>
              </mc:Choice>
              <mc:Fallback>
                <p:oleObj name="Worksheet" r:id="rId4" imgW="8120576" imgH="443827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472492"/>
                        <a:ext cx="8115300" cy="443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Text Box 4"/>
          <p:cNvSpPr txBox="1">
            <a:spLocks noChangeArrowheads="1"/>
          </p:cNvSpPr>
          <p:nvPr/>
        </p:nvSpPr>
        <p:spPr bwMode="auto">
          <a:xfrm>
            <a:off x="1776413" y="5758213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  <a:ea typeface="Arial" charset="0"/>
                <a:cs typeface="Arial" charset="0"/>
              </a:rPr>
              <a:t>128 procs</a:t>
            </a:r>
          </a:p>
        </p:txBody>
      </p:sp>
      <p:sp>
        <p:nvSpPr>
          <p:cNvPr id="208902" name="Text Box 5"/>
          <p:cNvSpPr txBox="1">
            <a:spLocks noChangeArrowheads="1"/>
          </p:cNvSpPr>
          <p:nvPr/>
        </p:nvSpPr>
        <p:spPr bwMode="auto">
          <a:xfrm>
            <a:off x="2840038" y="5755038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  <a:ea typeface="Arial" charset="0"/>
                <a:cs typeface="Arial" charset="0"/>
              </a:rPr>
              <a:t>256 procs</a:t>
            </a:r>
          </a:p>
        </p:txBody>
      </p:sp>
      <p:sp>
        <p:nvSpPr>
          <p:cNvPr id="208903" name="Text Box 6"/>
          <p:cNvSpPr txBox="1">
            <a:spLocks noChangeArrowheads="1"/>
          </p:cNvSpPr>
          <p:nvPr/>
        </p:nvSpPr>
        <p:spPr bwMode="auto">
          <a:xfrm>
            <a:off x="5267325" y="5739163"/>
            <a:ext cx="104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  <a:ea typeface="Arial" charset="0"/>
                <a:cs typeface="Arial" charset="0"/>
              </a:rPr>
              <a:t>256procs</a:t>
            </a:r>
          </a:p>
        </p:txBody>
      </p:sp>
      <p:sp>
        <p:nvSpPr>
          <p:cNvPr id="208904" name="Text Box 7"/>
          <p:cNvSpPr txBox="1">
            <a:spLocks noChangeArrowheads="1"/>
          </p:cNvSpPr>
          <p:nvPr/>
        </p:nvSpPr>
        <p:spPr bwMode="auto">
          <a:xfrm>
            <a:off x="6475413" y="5742338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  <a:ea typeface="Arial" charset="0"/>
                <a:cs typeface="Arial" charset="0"/>
              </a:rPr>
              <a:t>128 procs</a:t>
            </a:r>
          </a:p>
        </p:txBody>
      </p:sp>
      <p:sp>
        <p:nvSpPr>
          <p:cNvPr id="208905" name="Text Box 8"/>
          <p:cNvSpPr txBox="1">
            <a:spLocks noChangeArrowheads="1"/>
          </p:cNvSpPr>
          <p:nvPr/>
        </p:nvSpPr>
        <p:spPr bwMode="auto">
          <a:xfrm>
            <a:off x="4108450" y="5753450"/>
            <a:ext cx="957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  <a:ea typeface="Arial" charset="0"/>
                <a:cs typeface="Arial" charset="0"/>
              </a:rPr>
              <a:t>32 procs</a:t>
            </a:r>
          </a:p>
        </p:txBody>
      </p:sp>
      <p:sp>
        <p:nvSpPr>
          <p:cNvPr id="208906" name="Text Box 9"/>
          <p:cNvSpPr txBox="1">
            <a:spLocks noChangeArrowheads="1"/>
          </p:cNvSpPr>
          <p:nvPr/>
        </p:nvSpPr>
        <p:spPr bwMode="auto">
          <a:xfrm>
            <a:off x="3117850" y="12862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imes New Roman" charset="0"/>
                <a:ea typeface="Arial" charset="0"/>
                <a:cs typeface="Arial" charset="0"/>
              </a:rPr>
              <a:t>Array size: 512 x 512 x 512</a:t>
            </a:r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208907" name="TextBox 17"/>
          <p:cNvSpPr txBox="1">
            <a:spLocks noChangeArrowheads="1"/>
          </p:cNvSpPr>
          <p:nvPr/>
        </p:nvSpPr>
        <p:spPr bwMode="auto">
          <a:xfrm>
            <a:off x="909118" y="6294611"/>
            <a:ext cx="8005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Thanks to </a:t>
            </a:r>
            <a:r>
              <a:rPr lang="en-US" sz="1400" dirty="0" err="1">
                <a:solidFill>
                  <a:srgbClr val="0000FF"/>
                </a:solidFill>
              </a:rPr>
              <a:t>Weikuan</a:t>
            </a:r>
            <a:r>
              <a:rPr lang="en-US" sz="1400" dirty="0">
                <a:solidFill>
                  <a:srgbClr val="0000FF"/>
                </a:solidFill>
              </a:rPr>
              <a:t> Yu, Wei-</a:t>
            </a:r>
            <a:r>
              <a:rPr lang="en-US" sz="1400" dirty="0" err="1">
                <a:solidFill>
                  <a:srgbClr val="0000FF"/>
                </a:solidFill>
              </a:rPr>
              <a:t>keng</a:t>
            </a:r>
            <a:r>
              <a:rPr lang="en-US" sz="1400" dirty="0">
                <a:solidFill>
                  <a:srgbClr val="0000FF"/>
                </a:solidFill>
              </a:rPr>
              <a:t> Liao, Bill Loewe, and Anthony Chan for these results.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1090607" y="3200720"/>
            <a:ext cx="318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Note:Log</a:t>
            </a:r>
            <a:r>
              <a:rPr lang="en-US" sz="2000" dirty="0" smtClean="0">
                <a:solidFill>
                  <a:srgbClr val="0000FF"/>
                </a:solidFill>
              </a:rPr>
              <a:t> Scale!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3333" y="1806219"/>
            <a:ext cx="73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1GB data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0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2" grpId="2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Algorithms and </a:t>
            </a:r>
            <a:br>
              <a:rPr lang="en-US" dirty="0" smtClean="0"/>
            </a:br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0200"/>
            <a:ext cx="7907867" cy="4953000"/>
          </a:xfrm>
        </p:spPr>
        <p:txBody>
          <a:bodyPr/>
          <a:lstStyle/>
          <a:p>
            <a:pPr lvl="0"/>
            <a:r>
              <a:rPr lang="en-US" sz="2800" dirty="0" smtClean="0"/>
              <a:t>Relying on compilers or other optimization tools (including </a:t>
            </a:r>
            <a:r>
              <a:rPr lang="en-US" sz="2800" dirty="0" err="1" smtClean="0"/>
              <a:t>a</a:t>
            </a:r>
            <a:r>
              <a:rPr lang="en-US" sz="2800" dirty="0" err="1" smtClean="0"/>
              <a:t>utotuning</a:t>
            </a:r>
            <a:r>
              <a:rPr lang="en-US" sz="2800" dirty="0" smtClean="0"/>
              <a:t>) </a:t>
            </a:r>
            <a:r>
              <a:rPr lang="en-US" sz="2800" dirty="0" smtClean="0"/>
              <a:t>only offers the best performance with the given data structure and algorithm</a:t>
            </a:r>
          </a:p>
          <a:p>
            <a:pPr lvl="1"/>
            <a:r>
              <a:rPr lang="en-US" sz="2400" dirty="0" smtClean="0"/>
              <a:t>That’s a big constraint</a:t>
            </a:r>
          </a:p>
          <a:p>
            <a:pPr lvl="0"/>
            <a:r>
              <a:rPr lang="en-US" sz="2800" dirty="0" smtClean="0"/>
              <a:t>Processors include hardware to address performance challenges</a:t>
            </a:r>
          </a:p>
          <a:p>
            <a:pPr lvl="1"/>
            <a:r>
              <a:rPr lang="en-US" sz="2400" dirty="0" smtClean="0"/>
              <a:t>“Vector” function units</a:t>
            </a:r>
          </a:p>
          <a:p>
            <a:pPr lvl="1"/>
            <a:r>
              <a:rPr lang="en-US" sz="2400" dirty="0" smtClean="0"/>
              <a:t>Memory latency hiding/prefetch</a:t>
            </a:r>
          </a:p>
          <a:p>
            <a:pPr lvl="1"/>
            <a:r>
              <a:rPr lang="en-US" sz="2400" dirty="0" smtClean="0"/>
              <a:t>Atomic update features for shared memory</a:t>
            </a:r>
          </a:p>
          <a:p>
            <a:pPr lvl="1"/>
            <a:r>
              <a:rPr lang="en-US" sz="2400" dirty="0" smtClean="0"/>
              <a:t>Etc.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061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4438"/>
            <a:ext cx="8229600" cy="1143000"/>
          </a:xfrm>
        </p:spPr>
        <p:txBody>
          <a:bodyPr/>
          <a:lstStyle/>
          <a:p>
            <a:r>
              <a:rPr lang="en-US" dirty="0" smtClean="0"/>
              <a:t>Sparse Matrix-Vector Multiply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 to faster 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25766" cy="3951288"/>
          </a:xfrm>
        </p:spPr>
        <p:txBody>
          <a:bodyPr/>
          <a:lstStyle/>
          <a:p>
            <a:r>
              <a:rPr lang="en-US" dirty="0" smtClean="0"/>
              <a:t>“Standard” formats such as CSR do not meet requirements for </a:t>
            </a:r>
            <a:r>
              <a:rPr lang="en-US" dirty="0" err="1" smtClean="0"/>
              <a:t>prefetch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vectorization</a:t>
            </a:r>
            <a:endParaRPr lang="en-US" dirty="0" smtClean="0"/>
          </a:p>
          <a:p>
            <a:r>
              <a:rPr lang="en-US" dirty="0" smtClean="0"/>
              <a:t>Modest changes to data structure enable both </a:t>
            </a:r>
            <a:r>
              <a:rPr lang="en-US" dirty="0" err="1" smtClean="0"/>
              <a:t>vectorization</a:t>
            </a:r>
            <a:r>
              <a:rPr lang="en-US" dirty="0" smtClean="0"/>
              <a:t>, </a:t>
            </a:r>
            <a:r>
              <a:rPr lang="en-US" dirty="0" err="1" smtClean="0"/>
              <a:t>prefetch</a:t>
            </a:r>
            <a:r>
              <a:rPr lang="en-US" dirty="0" smtClean="0"/>
              <a:t>, for 20-80% improvement on P7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31129889"/>
              </p:ext>
            </p:extLst>
          </p:nvPr>
        </p:nvGraphicFramePr>
        <p:xfrm>
          <a:off x="3934338" y="2174875"/>
          <a:ext cx="5209661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01452" y="5710664"/>
            <a:ext cx="4842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1"/>
                </a:solidFill>
              </a:rPr>
              <a:t>Prefetch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results in </a:t>
            </a:r>
            <a:r>
              <a:rPr lang="en-US" sz="1600" i="1" dirty="0" smtClean="0">
                <a:solidFill>
                  <a:srgbClr val="0000FF"/>
                </a:solidFill>
              </a:rPr>
              <a:t>Optimizing Sparse Data Structures for Matrix </a:t>
            </a:r>
            <a:r>
              <a:rPr lang="en-US" sz="1600" i="1" dirty="0">
                <a:solidFill>
                  <a:srgbClr val="0000FF"/>
                </a:solidFill>
              </a:rPr>
              <a:t>Vector Multiply </a:t>
            </a:r>
            <a:r>
              <a:rPr lang="en-US" sz="1600" i="1" dirty="0" smtClean="0">
                <a:solidFill>
                  <a:srgbClr val="0000FF"/>
                </a:solidFill>
              </a:rPr>
              <a:t/>
            </a:r>
            <a:br>
              <a:rPr lang="en-US" sz="1600" i="1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http</a:t>
            </a:r>
            <a:r>
              <a:rPr lang="en-US" sz="1600" dirty="0">
                <a:solidFill>
                  <a:srgbClr val="0000FF"/>
                </a:solidFill>
              </a:rPr>
              <a:t>://</a:t>
            </a:r>
            <a:r>
              <a:rPr lang="en-US" sz="1600" dirty="0" err="1">
                <a:solidFill>
                  <a:srgbClr val="0000FF"/>
                </a:solidFill>
              </a:rPr>
              <a:t>hpc.sagepub.com</a:t>
            </a:r>
            <a:r>
              <a:rPr lang="en-US" sz="1600" dirty="0">
                <a:solidFill>
                  <a:srgbClr val="0000FF"/>
                </a:solidFill>
              </a:rPr>
              <a:t>/content/25/1/115</a:t>
            </a:r>
          </a:p>
        </p:txBody>
      </p:sp>
    </p:spTree>
    <p:extLst>
      <p:ext uri="{BB962C8B-B14F-4D97-AF65-F5344CB8AC3E}">
        <p14:creationId xmlns:p14="http://schemas.microsoft.com/office/powerpoint/2010/main" val="379463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28600"/>
            <a:ext cx="8480777" cy="914400"/>
          </a:xfrm>
        </p:spPr>
        <p:txBody>
          <a:bodyPr/>
          <a:lstStyle/>
          <a:p>
            <a:r>
              <a:rPr lang="en-US" dirty="0" smtClean="0"/>
              <a:t>What Does This Mean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It is time to rethink data structures and algorithms to match the realities of memory </a:t>
            </a:r>
            <a:r>
              <a:rPr lang="en-US" sz="2400" dirty="0" smtClean="0"/>
              <a:t>architecture at all levels</a:t>
            </a:r>
            <a:endParaRPr lang="en-US" sz="2400" dirty="0" smtClean="0"/>
          </a:p>
          <a:p>
            <a:pPr lvl="1"/>
            <a:r>
              <a:rPr lang="en-US" sz="2000" dirty="0" smtClean="0"/>
              <a:t>Better </a:t>
            </a:r>
            <a:r>
              <a:rPr lang="en-US" sz="2000" dirty="0" smtClean="0"/>
              <a:t>match of algorithms to prefetch hardware is necessary to overcome memory performance barriers</a:t>
            </a:r>
          </a:p>
          <a:p>
            <a:pPr lvl="0"/>
            <a:r>
              <a:rPr lang="en-US" sz="2400" dirty="0" smtClean="0"/>
              <a:t>Similar issues come up with heterogeneous processing elements (someone needs to </a:t>
            </a:r>
            <a:r>
              <a:rPr lang="en-US" sz="2400" i="1" dirty="0" smtClean="0"/>
              <a:t>design</a:t>
            </a:r>
            <a:r>
              <a:rPr lang="en-US" sz="2400" dirty="0" smtClean="0"/>
              <a:t> for memory motion and concurrent and </a:t>
            </a:r>
            <a:r>
              <a:rPr lang="en-US" sz="2400" dirty="0" err="1" smtClean="0"/>
              <a:t>nonblocking</a:t>
            </a:r>
            <a:r>
              <a:rPr lang="en-US" sz="2400" dirty="0" smtClean="0"/>
              <a:t> data motion) and for file/data operations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89444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Talk About Simulation?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Big Data requires Big Computing</a:t>
            </a:r>
          </a:p>
          <a:p>
            <a:r>
              <a:rPr lang="en-US" sz="2400" dirty="0" smtClean="0"/>
              <a:t>Simulation both a consumer and producer of data</a:t>
            </a:r>
          </a:p>
          <a:p>
            <a:r>
              <a:rPr lang="en-US" sz="2400" dirty="0" smtClean="0"/>
              <a:t>Individual data objects may be huge </a:t>
            </a:r>
          </a:p>
          <a:p>
            <a:pPr lvl="1"/>
            <a:r>
              <a:rPr lang="en-US" sz="2000" dirty="0" smtClean="0"/>
              <a:t>Really huge, as in Petabytes</a:t>
            </a:r>
          </a:p>
          <a:p>
            <a:r>
              <a:rPr lang="en-US" sz="2400" dirty="0" smtClean="0"/>
              <a:t>HPC systems are uniquely capable of processing huge data viewed as a single object</a:t>
            </a:r>
          </a:p>
          <a:p>
            <a:pPr lvl="1"/>
            <a:r>
              <a:rPr lang="en-US" sz="2000" dirty="0" smtClean="0"/>
              <a:t>Compared even with large cluster systems</a:t>
            </a:r>
          </a:p>
          <a:p>
            <a:pPr lvl="1"/>
            <a:r>
              <a:rPr lang="en-US" sz="2000" dirty="0" smtClean="0"/>
              <a:t>Key feature of HPC systems is very fast interconnect, making HPC system one big machine in a way that clouds are not.</a:t>
            </a:r>
          </a:p>
        </p:txBody>
      </p:sp>
    </p:spTree>
    <p:extLst>
      <p:ext uri="{BB962C8B-B14F-4D97-AF65-F5344CB8AC3E}">
        <p14:creationId xmlns:p14="http://schemas.microsoft.com/office/powerpoint/2010/main" val="230944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SMP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HPC users typically believe that their code “owns” all of the cores all of the time</a:t>
            </a:r>
          </a:p>
          <a:p>
            <a:pPr lvl="1"/>
            <a:r>
              <a:rPr lang="en-US" sz="2000" dirty="0" smtClean="0"/>
              <a:t>The reality is that was never true, but they did have all of the cores the same fraction of time when there was one core /node</a:t>
            </a:r>
          </a:p>
          <a:p>
            <a:r>
              <a:rPr lang="en-US" sz="2400" dirty="0" smtClean="0"/>
              <a:t>We can use a simple performance model to check the assertion and then use measurements to identify the problem and suggest fixes.</a:t>
            </a:r>
          </a:p>
          <a:p>
            <a:r>
              <a:rPr lang="en-US" sz="2400" dirty="0" smtClean="0"/>
              <a:t>Based on this, we can tune a state-of-the-art LU factorization….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33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Medium Scheduling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0"/>
            <a:ext cx="42672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070583"/>
            <a:ext cx="4508500" cy="252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1568751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Performance irregularities introduce load-imbalance.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Pure dynamic has significant overhead; pure static too much imbalance.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Solution: combined static and dynamic scheduling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Communication Avoiding LU factorization (CALU) algorithm, S. </a:t>
            </a:r>
            <a:r>
              <a:rPr lang="en-US" sz="1600" dirty="0" err="1" smtClean="0">
                <a:solidFill>
                  <a:srgbClr val="0000FF"/>
                </a:solidFill>
              </a:rPr>
              <a:t>Donfack</a:t>
            </a:r>
            <a:r>
              <a:rPr lang="en-US" sz="1600" dirty="0" smtClean="0">
                <a:solidFill>
                  <a:srgbClr val="0000FF"/>
                </a:solidFill>
              </a:rPr>
              <a:t>, L .</a:t>
            </a:r>
            <a:r>
              <a:rPr lang="en-US" sz="1600" dirty="0" err="1" smtClean="0">
                <a:solidFill>
                  <a:srgbClr val="0000FF"/>
                </a:solidFill>
              </a:rPr>
              <a:t>Grigori</a:t>
            </a:r>
            <a:r>
              <a:rPr lang="en-US" sz="1600" dirty="0" smtClean="0">
                <a:solidFill>
                  <a:srgbClr val="0000FF"/>
                </a:solidFill>
              </a:rPr>
              <a:t>, V. Kale, WG, IPDPS ‘12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799358" y="2512437"/>
            <a:ext cx="1447473" cy="1119673"/>
          </a:xfrm>
          <a:prstGeom prst="ellipse">
            <a:avLst/>
          </a:prstGeom>
          <a:solidFill>
            <a:schemeClr val="accent1">
              <a:alpha val="14000"/>
            </a:schemeClr>
          </a:solidFill>
          <a:ln w="34925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880878"/>
            <a:ext cx="356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Scary Consequence: Static data decompositions </a:t>
            </a:r>
            <a:r>
              <a:rPr lang="en-US" sz="1800" i="1" dirty="0" smtClean="0">
                <a:solidFill>
                  <a:srgbClr val="0000FF"/>
                </a:solidFill>
              </a:rPr>
              <a:t>will not work at scale.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620" y="5804208"/>
            <a:ext cx="356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Corollary: programming models with static task models </a:t>
            </a:r>
            <a:r>
              <a:rPr lang="en-US" sz="1800" i="1" dirty="0" smtClean="0">
                <a:solidFill>
                  <a:srgbClr val="0000FF"/>
                </a:solidFill>
              </a:rPr>
              <a:t>will not work at scale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for Big Data and </a:t>
            </a:r>
            <a:br>
              <a:rPr lang="en-US" dirty="0" smtClean="0"/>
            </a:br>
            <a:r>
              <a:rPr lang="en-US" dirty="0" smtClean="0"/>
              <a:t>Extreme Scale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Better use of existing resources</a:t>
            </a:r>
          </a:p>
          <a:p>
            <a:pPr lvl="1"/>
            <a:r>
              <a:rPr lang="en-US" sz="2000" dirty="0" smtClean="0"/>
              <a:t>Performance</a:t>
            </a:r>
            <a:r>
              <a:rPr lang="en-US" sz="2000" baseline="0" dirty="0" smtClean="0"/>
              <a:t>-oriented programming</a:t>
            </a:r>
          </a:p>
          <a:p>
            <a:pPr lvl="1"/>
            <a:r>
              <a:rPr lang="en-US" sz="2000" dirty="0" smtClean="0"/>
              <a:t>Dynamic management of resources at all levels</a:t>
            </a:r>
          </a:p>
          <a:p>
            <a:pPr lvl="1"/>
            <a:r>
              <a:rPr lang="en-US" sz="2000" dirty="0" smtClean="0"/>
              <a:t>Embrace hybrid programming models (you have already if you use SSE/VSX/</a:t>
            </a:r>
            <a:r>
              <a:rPr lang="en-US" sz="2000" dirty="0" err="1" smtClean="0"/>
              <a:t>OpenMP</a:t>
            </a:r>
            <a:r>
              <a:rPr lang="en-US" sz="2000" dirty="0" smtClean="0"/>
              <a:t>/</a:t>
            </a:r>
            <a:r>
              <a:rPr lang="en-US" sz="2000" dirty="0" err="1" smtClean="0"/>
              <a:t>OpenAcc</a:t>
            </a:r>
            <a:r>
              <a:rPr lang="en-US" sz="2000" dirty="0" smtClean="0"/>
              <a:t>/…</a:t>
            </a:r>
            <a:r>
              <a:rPr lang="en-US" sz="2000" dirty="0" smtClean="0"/>
              <a:t>)</a:t>
            </a:r>
          </a:p>
          <a:p>
            <a:pPr lvl="0"/>
            <a:r>
              <a:rPr lang="en-US" sz="2400" dirty="0" smtClean="0"/>
              <a:t>Focus on </a:t>
            </a:r>
            <a:r>
              <a:rPr lang="en-US" sz="2400" dirty="0" smtClean="0"/>
              <a:t>results (end-to-end)</a:t>
            </a:r>
            <a:endParaRPr lang="en-US" sz="2400" dirty="0" smtClean="0"/>
          </a:p>
          <a:p>
            <a:pPr lvl="1"/>
            <a:r>
              <a:rPr lang="en-US" sz="2000" dirty="0" smtClean="0"/>
              <a:t>Adapt to available network bandwidth</a:t>
            </a:r>
            <a:r>
              <a:rPr lang="en-US" sz="2000" baseline="0" dirty="0" smtClean="0"/>
              <a:t> and latency</a:t>
            </a:r>
          </a:p>
          <a:p>
            <a:pPr lvl="1"/>
            <a:r>
              <a:rPr lang="en-US" sz="2000" baseline="0" dirty="0" smtClean="0"/>
              <a:t>Exploit I/O capability (available</a:t>
            </a:r>
            <a:r>
              <a:rPr lang="en-US" sz="2000" dirty="0" smtClean="0"/>
              <a:t> space grew faster than processor performance!)</a:t>
            </a:r>
            <a:endParaRPr lang="en-US" sz="2000" baseline="0" dirty="0" smtClean="0"/>
          </a:p>
          <a:p>
            <a:pPr lvl="0"/>
            <a:r>
              <a:rPr lang="en-US" sz="2400" dirty="0" smtClean="0"/>
              <a:t>Prepare</a:t>
            </a:r>
            <a:r>
              <a:rPr lang="en-US" sz="2400" baseline="0" dirty="0" smtClean="0"/>
              <a:t> for the future</a:t>
            </a:r>
            <a:endParaRPr lang="en-US" sz="2000" baseline="0" dirty="0" smtClean="0"/>
          </a:p>
          <a:p>
            <a:pPr lvl="1"/>
            <a:r>
              <a:rPr lang="en-US" sz="2000" dirty="0" smtClean="0"/>
              <a:t>Latency</a:t>
            </a:r>
            <a:r>
              <a:rPr lang="en-US" sz="2000" baseline="0" dirty="0" smtClean="0"/>
              <a:t> tolerant </a:t>
            </a:r>
            <a:r>
              <a:rPr lang="en-US" sz="2000" dirty="0" smtClean="0"/>
              <a:t>algorithms </a:t>
            </a:r>
          </a:p>
          <a:p>
            <a:pPr lvl="1"/>
            <a:r>
              <a:rPr lang="en-US" sz="2000" dirty="0" smtClean="0"/>
              <a:t>Data-driven systems</a:t>
            </a:r>
          </a:p>
          <a:p>
            <a:pPr lvl="1"/>
            <a:r>
              <a:rPr lang="en-US" sz="2000" dirty="0" smtClean="0"/>
              <a:t>Hybrid processor architectures</a:t>
            </a:r>
          </a:p>
          <a:p>
            <a:pPr lvl="1"/>
            <a:r>
              <a:rPr lang="en-US" sz="2000" dirty="0" smtClean="0"/>
              <a:t>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410908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393448"/>
            <a:ext cx="3810000" cy="4953000"/>
          </a:xfrm>
        </p:spPr>
        <p:txBody>
          <a:bodyPr/>
          <a:lstStyle/>
          <a:p>
            <a:r>
              <a:rPr lang="en-US" sz="1800" dirty="0" err="1" smtClean="0"/>
              <a:t>Torsten</a:t>
            </a:r>
            <a:r>
              <a:rPr lang="en-US" sz="1800" dirty="0" smtClean="0"/>
              <a:t> </a:t>
            </a:r>
            <a:r>
              <a:rPr lang="en-US" sz="1800" dirty="0" err="1" smtClean="0"/>
              <a:t>Hoefler</a:t>
            </a:r>
            <a:endParaRPr lang="en-US" sz="1800" dirty="0" smtClean="0"/>
          </a:p>
          <a:p>
            <a:pPr lvl="1"/>
            <a:r>
              <a:rPr lang="en-US" sz="1600" dirty="0" smtClean="0"/>
              <a:t>Performance modeling lead, Blue Waters; MPI </a:t>
            </a:r>
            <a:r>
              <a:rPr lang="en-US" sz="1600" dirty="0" err="1" smtClean="0"/>
              <a:t>datatype</a:t>
            </a:r>
            <a:endParaRPr lang="en-US" sz="1600" dirty="0" smtClean="0"/>
          </a:p>
          <a:p>
            <a:r>
              <a:rPr lang="en-US" sz="1800" dirty="0" smtClean="0"/>
              <a:t>David Padua, Maria </a:t>
            </a:r>
            <a:r>
              <a:rPr lang="en-US" sz="1800" dirty="0" err="1" smtClean="0"/>
              <a:t>Garzaran</a:t>
            </a:r>
            <a:r>
              <a:rPr lang="en-US" sz="1800" dirty="0" smtClean="0"/>
              <a:t>, </a:t>
            </a:r>
            <a:r>
              <a:rPr lang="en-US" sz="1800" dirty="0" err="1" smtClean="0"/>
              <a:t>Saeed</a:t>
            </a:r>
            <a:r>
              <a:rPr lang="en-US" sz="1800" dirty="0" smtClean="0"/>
              <a:t> </a:t>
            </a:r>
            <a:r>
              <a:rPr lang="en-US" sz="1800" dirty="0" err="1" smtClean="0"/>
              <a:t>Maleki</a:t>
            </a:r>
            <a:endParaRPr lang="en-US" sz="1800" dirty="0" smtClean="0"/>
          </a:p>
          <a:p>
            <a:pPr lvl="1"/>
            <a:r>
              <a:rPr lang="en-US" sz="1600" dirty="0" smtClean="0"/>
              <a:t>Compiler </a:t>
            </a:r>
            <a:r>
              <a:rPr lang="en-US" sz="1600" dirty="0" err="1" smtClean="0"/>
              <a:t>vectorization</a:t>
            </a:r>
            <a:endParaRPr lang="en-US" sz="1600" dirty="0" smtClean="0"/>
          </a:p>
          <a:p>
            <a:r>
              <a:rPr lang="en-US" sz="1800" dirty="0" err="1" smtClean="0"/>
              <a:t>Dahai</a:t>
            </a:r>
            <a:r>
              <a:rPr lang="en-US" sz="1800" dirty="0" smtClean="0"/>
              <a:t> </a:t>
            </a:r>
            <a:r>
              <a:rPr lang="en-US" sz="1800" dirty="0" err="1" smtClean="0"/>
              <a:t>Guo</a:t>
            </a:r>
            <a:endParaRPr lang="en-US" sz="1800" dirty="0" smtClean="0"/>
          </a:p>
          <a:p>
            <a:pPr lvl="1"/>
            <a:r>
              <a:rPr lang="en-US" sz="1600" dirty="0" smtClean="0"/>
              <a:t>Streamed format exploiting </a:t>
            </a:r>
            <a:r>
              <a:rPr lang="en-US" sz="1600" dirty="0" err="1" smtClean="0"/>
              <a:t>prefetch</a:t>
            </a:r>
            <a:r>
              <a:rPr lang="en-US" sz="1600" dirty="0" smtClean="0"/>
              <a:t>, </a:t>
            </a:r>
            <a:r>
              <a:rPr lang="en-US" sz="1600" dirty="0" err="1" smtClean="0"/>
              <a:t>vectorization</a:t>
            </a:r>
            <a:r>
              <a:rPr lang="en-US" sz="1600" dirty="0" smtClean="0"/>
              <a:t>, GPU</a:t>
            </a:r>
          </a:p>
          <a:p>
            <a:r>
              <a:rPr lang="en-US" sz="1800" dirty="0" err="1" smtClean="0"/>
              <a:t>Vivek</a:t>
            </a:r>
            <a:r>
              <a:rPr lang="en-US" sz="1800" dirty="0" smtClean="0"/>
              <a:t> Kale</a:t>
            </a:r>
          </a:p>
          <a:p>
            <a:pPr lvl="1"/>
            <a:r>
              <a:rPr lang="en-US" sz="1600" dirty="0" smtClean="0"/>
              <a:t>SMP work partitioning</a:t>
            </a:r>
          </a:p>
          <a:p>
            <a:r>
              <a:rPr lang="en-US" sz="1800" dirty="0" err="1" smtClean="0"/>
              <a:t>Hormozd</a:t>
            </a:r>
            <a:r>
              <a:rPr lang="en-US" sz="1800" dirty="0" smtClean="0"/>
              <a:t> </a:t>
            </a:r>
            <a:r>
              <a:rPr lang="en-US" sz="1800" dirty="0" err="1" smtClean="0"/>
              <a:t>Gahvari</a:t>
            </a:r>
            <a:endParaRPr lang="en-US" sz="1800" dirty="0" smtClean="0"/>
          </a:p>
          <a:p>
            <a:pPr lvl="1"/>
            <a:r>
              <a:rPr lang="en-US" sz="1600" dirty="0" smtClean="0"/>
              <a:t>AMG application modeling</a:t>
            </a:r>
          </a:p>
          <a:p>
            <a:r>
              <a:rPr lang="en-US" sz="1800" dirty="0" smtClean="0"/>
              <a:t>Marc </a:t>
            </a:r>
            <a:r>
              <a:rPr lang="en-US" sz="1800" dirty="0" err="1" smtClean="0"/>
              <a:t>Snir</a:t>
            </a:r>
            <a:r>
              <a:rPr lang="en-US" sz="1800" dirty="0" smtClean="0"/>
              <a:t> and William Kramer</a:t>
            </a:r>
          </a:p>
          <a:p>
            <a:pPr lvl="1"/>
            <a:r>
              <a:rPr lang="en-US" sz="1600" dirty="0" smtClean="0"/>
              <a:t>Performance model advocates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93448"/>
            <a:ext cx="4196783" cy="4953000"/>
          </a:xfrm>
        </p:spPr>
        <p:txBody>
          <a:bodyPr/>
          <a:lstStyle/>
          <a:p>
            <a:r>
              <a:rPr lang="en-US" sz="1800" dirty="0" err="1" smtClean="0"/>
              <a:t>Abhinav</a:t>
            </a:r>
            <a:r>
              <a:rPr lang="en-US" sz="1800" dirty="0" smtClean="0"/>
              <a:t> </a:t>
            </a:r>
            <a:r>
              <a:rPr lang="en-US" sz="1800" dirty="0" err="1" smtClean="0"/>
              <a:t>Bhatele</a:t>
            </a:r>
            <a:endParaRPr lang="en-US" sz="1800" dirty="0" smtClean="0"/>
          </a:p>
          <a:p>
            <a:pPr lvl="1"/>
            <a:r>
              <a:rPr lang="en-US" sz="1400" dirty="0" smtClean="0"/>
              <a:t>Process/node mapping</a:t>
            </a:r>
          </a:p>
          <a:p>
            <a:r>
              <a:rPr lang="en-US" sz="1800" dirty="0" smtClean="0"/>
              <a:t>Van Bui</a:t>
            </a:r>
          </a:p>
          <a:p>
            <a:pPr lvl="1"/>
            <a:r>
              <a:rPr lang="en-US" sz="1600" dirty="0" smtClean="0"/>
              <a:t>Performance model-based evaluation of programming models</a:t>
            </a:r>
          </a:p>
          <a:p>
            <a:r>
              <a:rPr lang="en-US" sz="1800" dirty="0" smtClean="0"/>
              <a:t>Funding provided by:</a:t>
            </a:r>
          </a:p>
          <a:p>
            <a:pPr lvl="1"/>
            <a:r>
              <a:rPr lang="en-US" sz="1600" dirty="0" smtClean="0"/>
              <a:t>Blue Waters project (State of Illinois and the University of Illinois)</a:t>
            </a:r>
          </a:p>
          <a:p>
            <a:pPr lvl="1"/>
            <a:r>
              <a:rPr lang="en-US" sz="1600" dirty="0" smtClean="0"/>
              <a:t>Department of Energy, Office of </a:t>
            </a:r>
            <a:r>
              <a:rPr lang="en-US" sz="1600" dirty="0" smtClean="0"/>
              <a:t>Science</a:t>
            </a:r>
          </a:p>
          <a:p>
            <a:pPr lvl="1"/>
            <a:r>
              <a:rPr lang="en-US" sz="1600" dirty="0" smtClean="0"/>
              <a:t>Sandia National Laboratories</a:t>
            </a:r>
            <a:endParaRPr lang="en-US" sz="1600" dirty="0" smtClean="0"/>
          </a:p>
          <a:p>
            <a:pPr lvl="1"/>
            <a:r>
              <a:rPr lang="en-US" sz="1600" dirty="0" smtClean="0"/>
              <a:t>National Science Foundation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21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ighpc-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326"/>
            <a:ext cx="9144000" cy="1443789"/>
          </a:xfrm>
          <a:prstGeom prst="rect">
            <a:avLst/>
          </a:prstGeom>
        </p:spPr>
      </p:pic>
      <p:pic>
        <p:nvPicPr>
          <p:cNvPr id="7" name="Picture 7" descr="SC12 Template 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500"/>
            <a:ext cx="91440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13-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775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u="sng" baseline="0" dirty="0" smtClean="0"/>
              <a:t>Sustained</a:t>
            </a:r>
            <a:r>
              <a:rPr lang="en-US" sz="2000" baseline="0" dirty="0" smtClean="0"/>
              <a:t> PF systems</a:t>
            </a:r>
          </a:p>
          <a:p>
            <a:pPr lvl="1"/>
            <a:r>
              <a:rPr lang="en-US" sz="1800" dirty="0" smtClean="0"/>
              <a:t>K Computer (Fujitsu) at RIKEN, Kobe, Japan (2011)</a:t>
            </a:r>
            <a:endParaRPr lang="en-US" sz="1800" baseline="0" dirty="0" smtClean="0"/>
          </a:p>
          <a:p>
            <a:pPr lvl="1"/>
            <a:r>
              <a:rPr lang="en-US" sz="1800" dirty="0" smtClean="0"/>
              <a:t>“Sequoia” Blue Gene/Q at LLNL</a:t>
            </a:r>
          </a:p>
          <a:p>
            <a:pPr lvl="1"/>
            <a:r>
              <a:rPr lang="en-US" sz="1800" dirty="0" smtClean="0"/>
              <a:t>NSF Track 1 “Blue Waters” at Illinois</a:t>
            </a:r>
          </a:p>
          <a:p>
            <a:pPr lvl="1"/>
            <a:r>
              <a:rPr lang="en-US" sz="1800" baseline="0" dirty="0" smtClean="0"/>
              <a:t>Undoubtedly others (</a:t>
            </a:r>
            <a:r>
              <a:rPr lang="en-US" sz="1800" dirty="0" smtClean="0"/>
              <a:t>China, … )</a:t>
            </a:r>
            <a:endParaRPr lang="en-US" sz="1800" baseline="0" dirty="0" smtClean="0"/>
          </a:p>
          <a:p>
            <a:pPr lvl="0"/>
            <a:r>
              <a:rPr lang="en-US" sz="2000" dirty="0" smtClean="0"/>
              <a:t>Focus remains on FLOPS, even though systems are uniquely capable of handling big data</a:t>
            </a:r>
          </a:p>
          <a:p>
            <a:pPr lvl="1"/>
            <a:r>
              <a:rPr lang="en-US" sz="1800" dirty="0" smtClean="0"/>
              <a:t>There has been a long history of ranking systems by FLOPS</a:t>
            </a:r>
          </a:p>
          <a:p>
            <a:pPr lvl="1"/>
            <a:r>
              <a:rPr lang="en-US" sz="1800" dirty="0" err="1" smtClean="0"/>
              <a:t>Esp</a:t>
            </a:r>
            <a:r>
              <a:rPr lang="en-US" sz="1800" dirty="0" smtClean="0"/>
              <a:t> TOP500 but also HPCC, others, even Graph500</a:t>
            </a:r>
          </a:p>
          <a:p>
            <a:r>
              <a:rPr lang="en-US" sz="2000" dirty="0" smtClean="0"/>
              <a:t>NSF </a:t>
            </a:r>
            <a:r>
              <a:rPr lang="en-US" sz="2000" dirty="0" smtClean="0"/>
              <a:t>asked in 2006 for </a:t>
            </a:r>
            <a:r>
              <a:rPr lang="en-US" sz="2000" dirty="0" smtClean="0"/>
              <a:t>a </a:t>
            </a:r>
            <a:r>
              <a:rPr lang="en-US" sz="2000" i="1" dirty="0" smtClean="0"/>
              <a:t>sustained </a:t>
            </a:r>
            <a:r>
              <a:rPr lang="en-US" sz="2000" dirty="0" err="1" smtClean="0"/>
              <a:t>PetaFLOP</a:t>
            </a:r>
            <a:r>
              <a:rPr lang="en-US" sz="2000" dirty="0" smtClean="0"/>
              <a:t> system</a:t>
            </a:r>
          </a:p>
          <a:p>
            <a:pPr lvl="1"/>
            <a:r>
              <a:rPr lang="en-US" sz="1800" dirty="0" smtClean="0"/>
              <a:t>Includes entire application, not just “the fast part”</a:t>
            </a:r>
          </a:p>
          <a:p>
            <a:pPr lvl="1"/>
            <a:r>
              <a:rPr lang="en-US" sz="1800" dirty="0" smtClean="0"/>
              <a:t>Includes realistic I/O in time</a:t>
            </a:r>
          </a:p>
          <a:p>
            <a:pPr lvl="1"/>
            <a:r>
              <a:rPr lang="en-US" sz="1800" dirty="0" smtClean="0"/>
              <a:t>Illinois won the award with “Blue Waters”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2421" y="347580"/>
            <a:ext cx="188494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j-lt"/>
              </a:rPr>
              <a:t>2012</a:t>
            </a:r>
            <a:endParaRPr lang="en-US" sz="4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99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2438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Molecular Science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048000" y="1981200"/>
            <a:ext cx="35861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Weather &amp; Climate Forecasting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803400" y="4192587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Earth Science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6985" name="Picture 9" descr="merg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7387"/>
            <a:ext cx="1150375" cy="1150375"/>
          </a:xfrm>
          <a:prstGeom prst="rect">
            <a:avLst/>
          </a:prstGeom>
          <a:noFill/>
        </p:spPr>
      </p:pic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52400" y="4192587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Astronomy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6987" name="Picture 11" descr="climate-72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30463"/>
            <a:ext cx="1374764" cy="1379537"/>
          </a:xfrm>
          <a:prstGeom prst="rect">
            <a:avLst/>
          </a:prstGeom>
          <a:noFill/>
        </p:spPr>
      </p:pic>
      <p:pic>
        <p:nvPicPr>
          <p:cNvPr id="126988" name="Picture 12" descr="Hurricane picture source NA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432050"/>
            <a:ext cx="1295400" cy="1312445"/>
          </a:xfrm>
          <a:prstGeom prst="rect">
            <a:avLst/>
          </a:prstGeom>
          <a:noFill/>
        </p:spPr>
      </p:pic>
      <p:pic>
        <p:nvPicPr>
          <p:cNvPr id="126989" name="Picture 13" descr="Terashake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497387"/>
            <a:ext cx="1773494" cy="1150375"/>
          </a:xfrm>
          <a:prstGeom prst="rect">
            <a:avLst/>
          </a:prstGeom>
          <a:noFill/>
        </p:spPr>
      </p:pic>
      <p:pic>
        <p:nvPicPr>
          <p:cNvPr id="126990" name="Picture 14" descr="flu-pandemic-simul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497387"/>
            <a:ext cx="2209800" cy="1150375"/>
          </a:xfrm>
          <a:prstGeom prst="rect">
            <a:avLst/>
          </a:prstGeom>
          <a:noFill/>
        </p:spPr>
      </p:pic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3860800" y="4191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Health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6992" name="Picture 16" descr="0306viralcomputer_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2438400"/>
            <a:ext cx="1219200" cy="1201470"/>
          </a:xfrm>
          <a:prstGeom prst="rect">
            <a:avLst/>
          </a:prstGeom>
          <a:noFill/>
        </p:spPr>
      </p:pic>
      <p:pic>
        <p:nvPicPr>
          <p:cNvPr id="19" name="Picture 21" descr="nature_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2438400"/>
            <a:ext cx="1106865" cy="11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784964" y="1981200"/>
            <a:ext cx="1901836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 smtClean="0">
                <a:latin typeface="Calibri" pitchFamily="34" charset="0"/>
              </a:rPr>
              <a:t>Astrophysics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4532145"/>
            <a:ext cx="1550980" cy="11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943600" y="4191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 smtClean="0">
                <a:latin typeface="Calibri" pitchFamily="34" charset="0"/>
              </a:rPr>
              <a:t>Life Science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3" name="Picture 6" descr="galaxy_form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2438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AR-small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800" y="2438400"/>
            <a:ext cx="1524000" cy="5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highlight-small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25033" y="3037020"/>
            <a:ext cx="179916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7" descr="corel08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4495800"/>
            <a:ext cx="1066423" cy="117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494580" y="4191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 dirty="0" smtClean="0">
                <a:latin typeface="Calibri" pitchFamily="34" charset="0"/>
              </a:rPr>
              <a:t>Materials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Sustained Petascale computing will enable advances in a broad range of science and engineering disciplines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222" y="5898444"/>
            <a:ext cx="812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Missing are true data-centric applications 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Have </a:t>
            </a:r>
            <a:r>
              <a:rPr lang="en-US" dirty="0" smtClean="0">
                <a:solidFill>
                  <a:schemeClr val="accent1"/>
                </a:solidFill>
              </a:rPr>
              <a:t>one? </a:t>
            </a:r>
            <a:r>
              <a:rPr lang="en-US" dirty="0">
                <a:solidFill>
                  <a:schemeClr val="accent1"/>
                </a:solidFill>
              </a:rPr>
              <a:t>- http://</a:t>
            </a:r>
            <a:r>
              <a:rPr lang="en-US" dirty="0" err="1">
                <a:solidFill>
                  <a:schemeClr val="accent1"/>
                </a:solidFill>
              </a:rPr>
              <a:t>www.nsf.gov</a:t>
            </a:r>
            <a:r>
              <a:rPr lang="en-US" dirty="0">
                <a:solidFill>
                  <a:schemeClr val="accent1"/>
                </a:solidFill>
              </a:rPr>
              <a:t>/pubs/2008/nsf08529/nsf08529.</a:t>
            </a:r>
            <a:r>
              <a:rPr lang="en-US" dirty="0" smtClean="0">
                <a:solidFill>
                  <a:schemeClr val="accent1"/>
                </a:solidFill>
              </a:rPr>
              <a:t>htm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or search for NSF PRAC (#1 with </a:t>
            </a:r>
            <a:r>
              <a:rPr lang="en-US" dirty="0" err="1" smtClean="0">
                <a:solidFill>
                  <a:schemeClr val="accent1"/>
                </a:solidFill>
              </a:rPr>
              <a:t>duckduckgo</a:t>
            </a:r>
            <a:r>
              <a:rPr lang="en-US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9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Blue Waters Science </a:t>
            </a:r>
            <a:r>
              <a:rPr lang="en-US" dirty="0">
                <a:ea typeface="ＭＳ Ｐゴシック" charset="0"/>
              </a:rPr>
              <a:t>Team Characteristics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56214"/>
              </p:ext>
            </p:extLst>
          </p:nvPr>
        </p:nvGraphicFramePr>
        <p:xfrm>
          <a:off x="0" y="1427549"/>
          <a:ext cx="9143998" cy="515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8"/>
                <a:gridCol w="721894"/>
                <a:gridCol w="1524000"/>
                <a:gridCol w="873565"/>
                <a:gridCol w="1080654"/>
                <a:gridCol w="665018"/>
                <a:gridCol w="665018"/>
                <a:gridCol w="581890"/>
                <a:gridCol w="609601"/>
                <a:gridCol w="381000"/>
                <a:gridCol w="838200"/>
              </a:tblGrid>
              <a:tr h="42671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Science</a:t>
                      </a:r>
                      <a:r>
                        <a:rPr lang="en-US" sz="800" baseline="0" dirty="0" smtClean="0"/>
                        <a:t> Area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Number of Teams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Codes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Structured Grids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Unstructured Grids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Dense Matrix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Sparse </a:t>
                      </a:r>
                      <a:r>
                        <a:rPr lang="en-US" sz="800" baseline="0" dirty="0" smtClean="0"/>
                        <a:t>Matrix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N-Body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Monte Carlo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FFT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Significant</a:t>
                      </a:r>
                      <a:r>
                        <a:rPr lang="en-US" sz="800" baseline="0" dirty="0" smtClean="0"/>
                        <a:t> I/O</a:t>
                      </a:r>
                      <a:endParaRPr lang="en-US" sz="800" dirty="0"/>
                    </a:p>
                  </a:txBody>
                  <a:tcPr marT="45721" marB="45721"/>
                </a:tc>
              </a:tr>
              <a:tr h="32099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Climate and Weather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CESM,</a:t>
                      </a:r>
                      <a:r>
                        <a:rPr lang="en-US" sz="800" baseline="0" dirty="0" smtClean="0"/>
                        <a:t> GCRM, CM1, HOMME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</a:tr>
              <a:tr h="31757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Plasmas/Magnetosphere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H3D(M), OSIRIS, </a:t>
                      </a:r>
                      <a:r>
                        <a:rPr lang="en-US" sz="800" dirty="0" err="1" smtClean="0"/>
                        <a:t>Magtail</a:t>
                      </a:r>
                      <a:r>
                        <a:rPr lang="en-US" sz="800" dirty="0" smtClean="0"/>
                        <a:t>/UPIC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</a:tr>
              <a:tr h="45525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Stellar</a:t>
                      </a:r>
                      <a:r>
                        <a:rPr lang="en-US" sz="800" baseline="0" dirty="0" smtClean="0"/>
                        <a:t> Atmospheres and Supernovae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PPM, MAESTRO, CASTRO, SEDONA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</a:tr>
              <a:tr h="23716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Cosmology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Enzo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pGADGET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</a:tr>
              <a:tr h="33213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Combustion/Turbulence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PSDNS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</a:tr>
              <a:tr h="30481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General Relativity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Cactus, Harm3D, </a:t>
                      </a:r>
                      <a:r>
                        <a:rPr lang="en-US" sz="800" dirty="0" err="1" smtClean="0"/>
                        <a:t>LazEV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</a:tr>
              <a:tr h="329619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Molecular Dynamics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AMBER, </a:t>
                      </a:r>
                      <a:r>
                        <a:rPr lang="en-US" sz="800" dirty="0" err="1" smtClean="0"/>
                        <a:t>Gromacs</a:t>
                      </a:r>
                      <a:r>
                        <a:rPr lang="en-US" sz="800" dirty="0" smtClean="0"/>
                        <a:t>, NAMD, LAMMPS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Quantum</a:t>
                      </a:r>
                      <a:r>
                        <a:rPr lang="en-US" sz="800" baseline="0" dirty="0" smtClean="0"/>
                        <a:t> Chemistry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SIAL, GAMESS, </a:t>
                      </a:r>
                      <a:r>
                        <a:rPr lang="en-US" sz="800" dirty="0" err="1" smtClean="0"/>
                        <a:t>NWChem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</a:tr>
              <a:tr h="322781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Material Science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NEMOS, OMEN, GW, QMCPACK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</a:tr>
              <a:tr h="34024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Earthquakes/Seismology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AWP-ODC, HERCULES, PLSQR, SPECFEM3D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</a:tr>
              <a:tr h="38649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Quantum Chromo Dynamics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Chroma,</a:t>
                      </a:r>
                      <a:r>
                        <a:rPr lang="en-US" sz="800" baseline="0" dirty="0" smtClean="0"/>
                        <a:t> MILC, USQCD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</a:tr>
              <a:tr h="30481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Social Networks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EPISIMDEMICS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</a:tr>
              <a:tr h="251614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Evolution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Eve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</a:tr>
              <a:tr h="42671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Computer Science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X</a:t>
                      </a:r>
                    </a:p>
                  </a:txBody>
                  <a:tcPr marT="45721" marB="45721"/>
                </a:tc>
              </a:tr>
            </a:tbl>
          </a:graphicData>
        </a:graphic>
      </p:graphicFrame>
      <p:sp>
        <p:nvSpPr>
          <p:cNvPr id="2989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4953000" y="6537325"/>
            <a:ext cx="3200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CUG - May 2, 2012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370612" y="1016000"/>
            <a:ext cx="709519" cy="5565738"/>
          </a:xfrm>
          <a:prstGeom prst="ellipse">
            <a:avLst/>
          </a:prstGeom>
          <a:noFill/>
          <a:ln w="3175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>
          <a:xfrm>
            <a:off x="147053" y="228600"/>
            <a:ext cx="8849893" cy="9144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Heart </a:t>
            </a:r>
            <a:r>
              <a:rPr lang="en-US" dirty="0">
                <a:ea typeface="ＭＳ Ｐゴシック" charset="0"/>
                <a:cs typeface="ＭＳ Ｐゴシック" charset="0"/>
              </a:rPr>
              <a:t>of Blue Waters: Two New Chips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762000" y="3140076"/>
            <a:ext cx="35052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00FF"/>
                </a:solidFill>
                <a:latin typeface="Cambria" charset="0"/>
              </a:rPr>
              <a:t>AMD </a:t>
            </a:r>
            <a:r>
              <a:rPr lang="en-US" b="1" dirty="0" err="1" smtClean="0">
                <a:solidFill>
                  <a:srgbClr val="0000FF"/>
                </a:solidFill>
                <a:latin typeface="Cambria" charset="0"/>
              </a:rPr>
              <a:t>Interlagos</a:t>
            </a:r>
            <a:endParaRPr lang="en-US" b="1" dirty="0">
              <a:solidFill>
                <a:srgbClr val="0000FF"/>
              </a:solidFill>
              <a:latin typeface="Cambria" charset="0"/>
            </a:endParaRPr>
          </a:p>
          <a:p>
            <a:pPr algn="ctr" eaLnBrk="1" hangingPunct="1"/>
            <a:r>
              <a:rPr lang="en-US" sz="1800" i="1" dirty="0" smtClean="0">
                <a:solidFill>
                  <a:srgbClr val="0000FF"/>
                </a:solidFill>
                <a:latin typeface="Cambria" charset="0"/>
              </a:rPr>
              <a:t>157 GF </a:t>
            </a:r>
            <a:r>
              <a:rPr lang="en-US" sz="1800" i="1" dirty="0">
                <a:solidFill>
                  <a:srgbClr val="0000FF"/>
                </a:solidFill>
                <a:latin typeface="Cambria" charset="0"/>
              </a:rPr>
              <a:t>peak performance</a:t>
            </a:r>
          </a:p>
          <a:p>
            <a:pPr eaLnBrk="1" hangingPunct="1">
              <a:spcBef>
                <a:spcPts val="600"/>
              </a:spcBef>
              <a:tabLst>
                <a:tab pos="342900" algn="l"/>
                <a:tab pos="685800" algn="l"/>
              </a:tabLst>
            </a:pPr>
            <a:r>
              <a:rPr lang="en-US" sz="1800" b="1" dirty="0" smtClean="0">
                <a:solidFill>
                  <a:srgbClr val="0000FF"/>
                </a:solidFill>
                <a:latin typeface="Cambria" charset="0"/>
              </a:rPr>
              <a:t>Features:</a:t>
            </a:r>
          </a:p>
          <a:p>
            <a:pPr eaLnBrk="1" hangingPunct="1">
              <a:spcBef>
                <a:spcPts val="600"/>
              </a:spcBef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2.3-2.6 </a:t>
            </a: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GHz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8 core modules, 16 </a:t>
            </a: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threads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On</a:t>
            </a: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-chip Caches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L1 (I:8x64KB; D:16x16KB)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L2 (8x2MB</a:t>
            </a: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)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Memory </a:t>
            </a: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Subsystem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Four memory channels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51.2 </a:t>
            </a: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GB/s 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bandwidth</a:t>
            </a:r>
            <a:endParaRPr lang="en-US" sz="1800" dirty="0">
              <a:solidFill>
                <a:srgbClr val="0000FF"/>
              </a:solidFill>
              <a:latin typeface="Cambria" charset="0"/>
            </a:endParaRP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4495800" y="3140076"/>
            <a:ext cx="43434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00FF"/>
                </a:solidFill>
                <a:latin typeface="Cambria" charset="0"/>
              </a:rPr>
              <a:t>NVIDIA Kepler</a:t>
            </a:r>
            <a:endParaRPr lang="en-US" b="1" dirty="0">
              <a:solidFill>
                <a:srgbClr val="0000FF"/>
              </a:solidFill>
              <a:latin typeface="Cambria" charset="0"/>
            </a:endParaRPr>
          </a:p>
          <a:p>
            <a:pPr algn="ctr" eaLnBrk="1" hangingPunct="1"/>
            <a:r>
              <a:rPr lang="en-US" sz="1800" i="1" dirty="0" smtClean="0">
                <a:solidFill>
                  <a:srgbClr val="0000FF"/>
                </a:solidFill>
                <a:latin typeface="Cambria" charset="0"/>
              </a:rPr>
              <a:t>1,400 GF peak performance</a:t>
            </a:r>
            <a:endParaRPr lang="en-US" sz="1800" i="1" dirty="0">
              <a:solidFill>
                <a:srgbClr val="0000FF"/>
              </a:solidFill>
              <a:latin typeface="Cambria" charset="0"/>
            </a:endParaRPr>
          </a:p>
          <a:p>
            <a:pPr eaLnBrk="1" hangingPunct="1">
              <a:spcBef>
                <a:spcPts val="600"/>
              </a:spcBef>
              <a:tabLst>
                <a:tab pos="342900" algn="l"/>
                <a:tab pos="685800" algn="l"/>
              </a:tabLst>
            </a:pPr>
            <a:r>
              <a:rPr lang="en-US" sz="1800" b="1" dirty="0" smtClean="0">
                <a:solidFill>
                  <a:srgbClr val="0000FF"/>
                </a:solidFill>
                <a:latin typeface="Cambria" charset="0"/>
              </a:rPr>
              <a:t>Features:</a:t>
            </a:r>
            <a:endParaRPr lang="en-US" sz="1800" b="1" dirty="0">
              <a:solidFill>
                <a:srgbClr val="0000FF"/>
              </a:solidFill>
              <a:latin typeface="Cambria" charset="0"/>
            </a:endParaRPr>
          </a:p>
          <a:p>
            <a:pPr eaLnBrk="1" hangingPunct="1">
              <a:spcBef>
                <a:spcPts val="600"/>
              </a:spcBef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15 Streaming multiprocessors (SMX)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SMX: 192 sp CUDA cores, 64 </a:t>
            </a:r>
            <a:r>
              <a:rPr lang="en-US" sz="1800" dirty="0" err="1" smtClean="0">
                <a:solidFill>
                  <a:srgbClr val="0000FF"/>
                </a:solidFill>
                <a:latin typeface="Cambria" charset="0"/>
              </a:rPr>
              <a:t>dp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 		units, 32 special function units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L1 caches/shared </a:t>
            </a:r>
            <a:r>
              <a:rPr lang="en-US" sz="1800" dirty="0" err="1" smtClean="0">
                <a:solidFill>
                  <a:srgbClr val="0000FF"/>
                </a:solidFill>
                <a:latin typeface="Cambria" charset="0"/>
              </a:rPr>
              <a:t>mem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 (64KB, 48KB)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L2 cache (1536KB)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Memory subsystem</a:t>
            </a:r>
            <a:endParaRPr lang="en-US" sz="1800" dirty="0">
              <a:solidFill>
                <a:srgbClr val="0000FF"/>
              </a:solidFill>
              <a:latin typeface="Cambria" charset="0"/>
            </a:endParaRP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 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Six memory channels</a:t>
            </a:r>
          </a:p>
          <a:p>
            <a:pPr eaLnBrk="1" hangingPunct="1">
              <a:tabLst>
                <a:tab pos="342900" algn="l"/>
                <a:tab pos="685800" algn="l"/>
              </a:tabLst>
            </a:pPr>
            <a:r>
              <a:rPr lang="en-US" sz="1800" dirty="0">
                <a:solidFill>
                  <a:srgbClr val="0000FF"/>
                </a:solidFill>
                <a:latin typeface="Cambria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mbria" charset="0"/>
              </a:rPr>
              <a:t>	180 GB/s bandwidth	</a:t>
            </a:r>
            <a:endParaRPr lang="en-US" sz="1800" dirty="0">
              <a:solidFill>
                <a:srgbClr val="0000FF"/>
              </a:solidFill>
              <a:latin typeface="Cambria" charset="0"/>
            </a:endParaRPr>
          </a:p>
        </p:txBody>
      </p:sp>
      <p:pic>
        <p:nvPicPr>
          <p:cNvPr id="2" name="Picture 1" descr="Interla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9615"/>
            <a:ext cx="287107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nvidia_kepler_die_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73" y="1379616"/>
            <a:ext cx="199252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72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Cray XE6 Nodes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4800600" y="1510632"/>
            <a:ext cx="4191000" cy="4852068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Dual-socket Node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Two AMD 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Interlagos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</a:rPr>
              <a:t>chips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16 core modules, 64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threads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313 GFs peak </a:t>
            </a:r>
            <a:r>
              <a:rPr lang="en-US" sz="2000" dirty="0">
                <a:latin typeface="Times New Roman" charset="0"/>
                <a:ea typeface="ＭＳ Ｐゴシック" charset="0"/>
              </a:rPr>
              <a:t>performance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64 GBs </a:t>
            </a:r>
            <a:r>
              <a:rPr lang="en-US" sz="2000" dirty="0">
                <a:latin typeface="Times New Roman" charset="0"/>
                <a:ea typeface="ＭＳ Ｐゴシック" charset="0"/>
              </a:rPr>
              <a:t>memory</a:t>
            </a:r>
          </a:p>
          <a:p>
            <a:pPr lvl="3"/>
            <a:r>
              <a:rPr lang="en-US" sz="1800" dirty="0" smtClean="0">
                <a:latin typeface="Times New Roman" charset="0"/>
                <a:ea typeface="ＭＳ Ｐゴシック" charset="0"/>
              </a:rPr>
              <a:t>102 </a:t>
            </a:r>
            <a:r>
              <a:rPr lang="en-US" sz="1800" dirty="0">
                <a:latin typeface="Times New Roman" charset="0"/>
                <a:ea typeface="ＭＳ Ｐゴシック" charset="0"/>
              </a:rPr>
              <a:t>GB/sec memory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bandwidth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Gemini Interconnect</a:t>
            </a:r>
          </a:p>
          <a:p>
            <a:pPr lvl="2"/>
            <a:r>
              <a:rPr lang="en-US" sz="2000" dirty="0">
                <a:latin typeface="Times New Roman" charset="0"/>
                <a:ea typeface="ＭＳ Ｐゴシック" charset="0"/>
              </a:rPr>
              <a:t>Router chip &amp; network interface</a:t>
            </a:r>
          </a:p>
          <a:p>
            <a:pPr lvl="2"/>
            <a:r>
              <a:rPr lang="en-US" sz="2000" dirty="0">
                <a:latin typeface="Times New Roman" charset="0"/>
                <a:ea typeface="ＭＳ Ｐゴシック" charset="0"/>
              </a:rPr>
              <a:t>Injection Bandwidth (peak)</a:t>
            </a:r>
          </a:p>
          <a:p>
            <a:pPr lvl="3"/>
            <a:r>
              <a:rPr lang="en-US" sz="1800" dirty="0">
                <a:latin typeface="Times New Roman" charset="0"/>
                <a:ea typeface="ＭＳ Ｐゴシック" charset="0"/>
              </a:rPr>
              <a:t>9.6 GB/sec per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direction</a:t>
            </a:r>
            <a:endParaRPr lang="en-US" sz="18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4655" y="2091998"/>
            <a:ext cx="4188293" cy="2868776"/>
            <a:chOff x="457200" y="2162468"/>
            <a:chExt cx="4188293" cy="2868776"/>
          </a:xfrm>
        </p:grpSpPr>
        <p:pic>
          <p:nvPicPr>
            <p:cNvPr id="28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362" y="3133161"/>
              <a:ext cx="886494" cy="71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638" y="3302762"/>
              <a:ext cx="886494" cy="71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74"/>
            <p:cNvGrpSpPr>
              <a:grpSpLocks/>
            </p:cNvGrpSpPr>
            <p:nvPr/>
          </p:nvGrpSpPr>
          <p:grpSpPr bwMode="auto">
            <a:xfrm>
              <a:off x="4171574" y="2162468"/>
              <a:ext cx="473919" cy="682011"/>
              <a:chOff x="7848600" y="838200"/>
              <a:chExt cx="815407" cy="1171592"/>
            </a:xfrm>
          </p:grpSpPr>
          <p:pic>
            <p:nvPicPr>
              <p:cNvPr id="31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8754" y="838200"/>
                <a:ext cx="415253" cy="117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1419827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" name="Group 71"/>
            <p:cNvGrpSpPr>
              <a:grpSpLocks/>
            </p:cNvGrpSpPr>
            <p:nvPr/>
          </p:nvGrpSpPr>
          <p:grpSpPr bwMode="auto">
            <a:xfrm>
              <a:off x="4171574" y="2872144"/>
              <a:ext cx="463094" cy="682011"/>
              <a:chOff x="7924800" y="2057400"/>
              <a:chExt cx="795005" cy="1171592"/>
            </a:xfrm>
          </p:grpSpPr>
          <p:pic>
            <p:nvPicPr>
              <p:cNvPr id="34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4552" y="2057400"/>
                <a:ext cx="415253" cy="117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2590800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090" y="2971980"/>
              <a:ext cx="930999" cy="65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114"/>
            <p:cNvGrpSpPr>
              <a:grpSpLocks/>
            </p:cNvGrpSpPr>
            <p:nvPr/>
          </p:nvGrpSpPr>
          <p:grpSpPr bwMode="auto">
            <a:xfrm>
              <a:off x="3684423" y="2695326"/>
              <a:ext cx="311536" cy="398141"/>
              <a:chOff x="3124200" y="1295400"/>
              <a:chExt cx="536466" cy="685028"/>
            </a:xfrm>
          </p:grpSpPr>
          <p:pic>
            <p:nvPicPr>
              <p:cNvPr id="38" name="Picture 7" descr="C:\Documents and Settings\jcissell\Desktop\icons for jeff ppt\gary bar 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8089" y="1295400"/>
                <a:ext cx="192577" cy="652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7" descr="C:\Documents and Settings\jcissell\Desktop\icons for jeff ppt\gary bar 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328415"/>
                <a:ext cx="192577" cy="652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" name="Picture 11" descr="C:\Documents and Settings\jcissell\Desktop\icons for jeff ppt\pipes\00b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404" y="3282313"/>
              <a:ext cx="903333" cy="29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 descr="C:\Documents and Settings\jcissell\Desktop\icons for jeff ppt\blue bar 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832" y="3667222"/>
              <a:ext cx="1235318" cy="40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71"/>
            <p:cNvGrpSpPr>
              <a:grpSpLocks/>
            </p:cNvGrpSpPr>
            <p:nvPr/>
          </p:nvGrpSpPr>
          <p:grpSpPr bwMode="auto">
            <a:xfrm>
              <a:off x="2232594" y="3942673"/>
              <a:ext cx="665172" cy="1088571"/>
              <a:chOff x="4267200" y="1219200"/>
              <a:chExt cx="1143000" cy="1871033"/>
            </a:xfrm>
          </p:grpSpPr>
          <p:pic>
            <p:nvPicPr>
              <p:cNvPr id="43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2954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2192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" name="Picture 2" descr="C:\WORK\powerpoint\art\chip and pipe icons and art\chips\gemini2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124741"/>
              <a:ext cx="1226898" cy="132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" name="Group 120"/>
            <p:cNvGrpSpPr>
              <a:grpSpLocks/>
            </p:cNvGrpSpPr>
            <p:nvPr/>
          </p:nvGrpSpPr>
          <p:grpSpPr bwMode="auto">
            <a:xfrm>
              <a:off x="457200" y="2619548"/>
              <a:ext cx="1685181" cy="1462655"/>
              <a:chOff x="2362200" y="609600"/>
              <a:chExt cx="2895600" cy="2514600"/>
            </a:xfrm>
          </p:grpSpPr>
          <p:pic>
            <p:nvPicPr>
              <p:cNvPr id="47" name="Picture 11" descr="C:\Documents and Settings\jcissell\Desktop\icons for jeff ppt\pipes\00b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444" y="2082001"/>
                <a:ext cx="1551356" cy="508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" descr="\\inside.us.cray.com\DavWWWRoot\depts\marketing\Cray Image Library\Cray Clip Art\PowerPoint Architecture pieces\2amdr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1847335"/>
                <a:ext cx="1600200" cy="112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9" name="Group 96"/>
              <p:cNvGrpSpPr>
                <a:grpSpLocks/>
              </p:cNvGrpSpPr>
              <p:nvPr/>
            </p:nvGrpSpPr>
            <p:grpSpPr bwMode="auto">
              <a:xfrm>
                <a:off x="3429000" y="1372372"/>
                <a:ext cx="536466" cy="685028"/>
                <a:chOff x="3124200" y="1219200"/>
                <a:chExt cx="536466" cy="685028"/>
              </a:xfrm>
            </p:grpSpPr>
            <p:pic>
              <p:nvPicPr>
                <p:cNvPr id="60" name="Picture 7" descr="C:\Documents and Settings\jcissell\Desktop\icons for jeff ppt\gary bar 2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8089" y="1219200"/>
                  <a:ext cx="192577" cy="652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7" descr="C:\Documents and Settings\jcissell\Desktop\icons for jeff ppt\gary bar 2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4200" y="1252215"/>
                  <a:ext cx="192577" cy="652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0" name="Picture 3" descr="\\inside.us.cray.com\DavWWWRoot\depts\marketing\Cray Image Library\Cray Clip Art\PowerPoint Architecture pieces\2amdr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609600"/>
                <a:ext cx="1600200" cy="112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4" name="Group 98"/>
              <p:cNvGrpSpPr>
                <a:grpSpLocks/>
              </p:cNvGrpSpPr>
              <p:nvPr/>
            </p:nvGrpSpPr>
            <p:grpSpPr bwMode="auto">
              <a:xfrm>
                <a:off x="2362200" y="1952607"/>
                <a:ext cx="685800" cy="1171593"/>
                <a:chOff x="2362200" y="1876407"/>
                <a:chExt cx="685800" cy="1171593"/>
              </a:xfrm>
            </p:grpSpPr>
            <p:pic>
              <p:nvPicPr>
                <p:cNvPr id="58" name="Picture 10" descr="C:\Documents and Settings\jcissell\Desktop\New Folder (2)\pipe_00b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2314810"/>
                  <a:ext cx="609600" cy="408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5" descr="C:\Documents and Settings\jcissell\Desktop\ram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2200" y="1876407"/>
                  <a:ext cx="415254" cy="1171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roup 99"/>
              <p:cNvGrpSpPr>
                <a:grpSpLocks/>
              </p:cNvGrpSpPr>
              <p:nvPr/>
            </p:nvGrpSpPr>
            <p:grpSpPr bwMode="auto">
              <a:xfrm>
                <a:off x="2362200" y="685800"/>
                <a:ext cx="685800" cy="1171593"/>
                <a:chOff x="2362200" y="685800"/>
                <a:chExt cx="685800" cy="1171593"/>
              </a:xfrm>
            </p:grpSpPr>
            <p:pic>
              <p:nvPicPr>
                <p:cNvPr id="56" name="Picture 10" descr="C:\Documents and Settings\jcissell\Desktop\New Folder (2)\pipe_00b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1143000"/>
                  <a:ext cx="609600" cy="408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Picture 5" descr="C:\Documents and Settings\jcissell\Desktop\ram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2200" y="685800"/>
                  <a:ext cx="415254" cy="1171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2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454" y="4100245"/>
              <a:ext cx="886494" cy="71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694" y="4026872"/>
              <a:ext cx="886494" cy="71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5" descr="C:\Documents and Settings\jcissell\Desktop\icons for jeff ppt\blue bar 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11" y="3977555"/>
              <a:ext cx="1235318" cy="40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oup 70"/>
            <p:cNvGrpSpPr>
              <a:grpSpLocks/>
            </p:cNvGrpSpPr>
            <p:nvPr/>
          </p:nvGrpSpPr>
          <p:grpSpPr bwMode="auto">
            <a:xfrm>
              <a:off x="2232594" y="2238247"/>
              <a:ext cx="665172" cy="1088572"/>
              <a:chOff x="4267200" y="1295400"/>
              <a:chExt cx="1143000" cy="1871033"/>
            </a:xfrm>
          </p:grpSpPr>
          <p:pic>
            <p:nvPicPr>
              <p:cNvPr id="66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3716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2954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0" name="Picture 7" descr="C:\Documents and Settings\jcissell\Desktop\icons for jeff ppt\gary bar 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116" y="2666458"/>
              <a:ext cx="111864" cy="378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" descr="C:\Documents and Settings\jcissell\Desktop\icons for jeff ppt\gary bar 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620" y="2748251"/>
              <a:ext cx="111864" cy="38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090" y="2251478"/>
              <a:ext cx="930999" cy="65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58"/>
            <p:cNvSpPr txBox="1">
              <a:spLocks noChangeArrowheads="1"/>
            </p:cNvSpPr>
            <p:nvPr/>
          </p:nvSpPr>
          <p:spPr bwMode="auto">
            <a:xfrm rot="21119914">
              <a:off x="3131712" y="3259978"/>
              <a:ext cx="5204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/>
              <a:r>
                <a:rPr lang="en-US" sz="1000" b="1" dirty="0">
                  <a:solidFill>
                    <a:srgbClr val="000000"/>
                  </a:solidFill>
                </a:rPr>
                <a:t>HT3</a:t>
              </a:r>
            </a:p>
          </p:txBody>
        </p:sp>
        <p:sp>
          <p:nvSpPr>
            <p:cNvPr id="74" name="TextBox 60"/>
            <p:cNvSpPr txBox="1">
              <a:spLocks noChangeArrowheads="1"/>
            </p:cNvSpPr>
            <p:nvPr/>
          </p:nvSpPr>
          <p:spPr bwMode="auto">
            <a:xfrm rot="21119914">
              <a:off x="1717310" y="3444806"/>
              <a:ext cx="4917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/>
              <a:r>
                <a:rPr lang="en-US" sz="1000" b="1" dirty="0" smtClean="0">
                  <a:solidFill>
                    <a:srgbClr val="000000"/>
                  </a:solidFill>
                </a:rPr>
                <a:t>HT3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51855" y="536131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Blue Waters contains 22,640 Cray XE6 compute nodes.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2909255" y="1834530"/>
            <a:ext cx="2057400" cy="2057400"/>
          </a:xfrm>
          <a:prstGeom prst="ellipse">
            <a:avLst/>
          </a:prstGeom>
          <a:solidFill>
            <a:schemeClr val="accent3">
              <a:lumMod val="60000"/>
              <a:lumOff val="40000"/>
              <a:alpha val="11000"/>
            </a:schemeClr>
          </a:solidFill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1" name="Picture 50" descr="cray_logo_head.gi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33333" r="51134" b="10753"/>
          <a:stretch/>
        </p:blipFill>
        <p:spPr>
          <a:xfrm>
            <a:off x="6934200" y="484094"/>
            <a:ext cx="1828800" cy="4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Cray XK7 Nodes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4800600" y="1564104"/>
            <a:ext cx="4114800" cy="4798595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Dual-socket Node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One AMD 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Interlagos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chip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32 GBs memory</a:t>
            </a:r>
          </a:p>
          <a:p>
            <a:pPr lvl="3"/>
            <a:r>
              <a:rPr lang="en-US" sz="1800" dirty="0" smtClean="0">
                <a:latin typeface="Times New Roman" charset="0"/>
                <a:ea typeface="ＭＳ Ｐゴシック" charset="0"/>
              </a:rPr>
              <a:t>51.2 GB/s bandwidth</a:t>
            </a: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One NVIDIA Kepler chip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1.4 TFs peak performance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6 GBs GDDR5 memory</a:t>
            </a:r>
          </a:p>
          <a:p>
            <a:pPr lvl="3"/>
            <a:r>
              <a:rPr lang="en-US" sz="1800" dirty="0" smtClean="0">
                <a:latin typeface="Times New Roman" charset="0"/>
                <a:ea typeface="ＭＳ Ｐゴシック" charset="0"/>
              </a:rPr>
              <a:t>180 GB/sec bandwidth</a:t>
            </a: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Gemini Interconnect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Same as XE6 nodes</a:t>
            </a:r>
            <a:endParaRPr lang="en-US" sz="2000" dirty="0">
              <a:latin typeface="Cambria" charset="0"/>
              <a:ea typeface="ＭＳ Ｐゴシック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57200" y="1793422"/>
            <a:ext cx="4180750" cy="3159578"/>
            <a:chOff x="2197100" y="1755775"/>
            <a:chExt cx="5600141" cy="4232275"/>
          </a:xfrm>
        </p:grpSpPr>
        <p:pic>
          <p:nvPicPr>
            <p:cNvPr id="79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150" y="3482975"/>
              <a:ext cx="1169988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3706813"/>
              <a:ext cx="1169988" cy="94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Group 71"/>
            <p:cNvGrpSpPr>
              <a:grpSpLocks/>
            </p:cNvGrpSpPr>
            <p:nvPr/>
          </p:nvGrpSpPr>
          <p:grpSpPr bwMode="auto">
            <a:xfrm>
              <a:off x="7099300" y="3138488"/>
              <a:ext cx="609600" cy="900112"/>
              <a:chOff x="7924800" y="2057400"/>
              <a:chExt cx="795005" cy="1171592"/>
            </a:xfrm>
          </p:grpSpPr>
          <p:pic>
            <p:nvPicPr>
              <p:cNvPr id="82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4552" y="2057400"/>
                <a:ext cx="415253" cy="117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2590800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4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200" y="3270250"/>
              <a:ext cx="122872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1" descr="C:\Documents and Settings\jcissell\Desktop\icons for jeff ppt\pipes\00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688" y="3679825"/>
              <a:ext cx="11906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5" descr="C:\Documents and Settings\jcissell\Desktop\icons for jeff ppt\blue bar 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775" y="4187825"/>
              <a:ext cx="163195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" name="Group 71"/>
            <p:cNvGrpSpPr>
              <a:grpSpLocks/>
            </p:cNvGrpSpPr>
            <p:nvPr/>
          </p:nvGrpSpPr>
          <p:grpSpPr bwMode="auto">
            <a:xfrm>
              <a:off x="4538663" y="4551363"/>
              <a:ext cx="877887" cy="1436687"/>
              <a:chOff x="4267200" y="1219200"/>
              <a:chExt cx="1143000" cy="1871033"/>
            </a:xfrm>
          </p:grpSpPr>
          <p:pic>
            <p:nvPicPr>
              <p:cNvPr id="88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2954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2192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" name="Picture 2" descr="C:\WORK\powerpoint\art\chip and pipe icons and art\chips\gemini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3471863"/>
              <a:ext cx="1619250" cy="174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" name="Group 120"/>
            <p:cNvGrpSpPr>
              <a:grpSpLocks/>
            </p:cNvGrpSpPr>
            <p:nvPr/>
          </p:nvGrpSpPr>
          <p:grpSpPr bwMode="auto">
            <a:xfrm>
              <a:off x="2197100" y="3756025"/>
              <a:ext cx="2222500" cy="979488"/>
              <a:chOff x="2362200" y="1847335"/>
              <a:chExt cx="2895600" cy="1276865"/>
            </a:xfrm>
          </p:grpSpPr>
          <p:pic>
            <p:nvPicPr>
              <p:cNvPr id="92" name="Picture 11" descr="C:\Documents and Settings\jcissell\Desktop\icons for jeff ppt\pipes\00b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444" y="2082001"/>
                <a:ext cx="1551356" cy="508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3" descr="\\inside.us.cray.com\DavWWWRoot\depts\marketing\Cray Image Library\Cray Clip Art\PowerPoint Architecture pieces\2amdr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1847335"/>
                <a:ext cx="1600200" cy="112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4" name="Group 98"/>
              <p:cNvGrpSpPr>
                <a:grpSpLocks/>
              </p:cNvGrpSpPr>
              <p:nvPr/>
            </p:nvGrpSpPr>
            <p:grpSpPr bwMode="auto">
              <a:xfrm>
                <a:off x="2362200" y="1952607"/>
                <a:ext cx="685800" cy="1171593"/>
                <a:chOff x="2362200" y="1876407"/>
                <a:chExt cx="685800" cy="1171593"/>
              </a:xfrm>
            </p:grpSpPr>
            <p:pic>
              <p:nvPicPr>
                <p:cNvPr id="95" name="Picture 10" descr="C:\Documents and Settings\jcissell\Desktop\New Folder (2)\pipe_00b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2314810"/>
                  <a:ext cx="609600" cy="408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Picture 5" descr="C:\Documents and Settings\jcissell\Desktop\ram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2200" y="1876407"/>
                  <a:ext cx="415254" cy="1171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97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425" y="4759325"/>
              <a:ext cx="1169988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450" y="4660900"/>
              <a:ext cx="1169988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5" descr="C:\Documents and Settings\jcissell\Desktop\icons for jeff ppt\blue bar 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225" y="4597400"/>
              <a:ext cx="163195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" name="Group 70"/>
            <p:cNvGrpSpPr>
              <a:grpSpLocks/>
            </p:cNvGrpSpPr>
            <p:nvPr/>
          </p:nvGrpSpPr>
          <p:grpSpPr bwMode="auto">
            <a:xfrm>
              <a:off x="4538663" y="2301875"/>
              <a:ext cx="877887" cy="1436688"/>
              <a:chOff x="4267200" y="1295400"/>
              <a:chExt cx="1143000" cy="1871033"/>
            </a:xfrm>
          </p:grpSpPr>
          <p:pic>
            <p:nvPicPr>
              <p:cNvPr id="101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3716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2954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9" name="Group 68"/>
            <p:cNvGrpSpPr>
              <a:grpSpLocks/>
            </p:cNvGrpSpPr>
            <p:nvPr/>
          </p:nvGrpSpPr>
          <p:grpSpPr bwMode="auto">
            <a:xfrm>
              <a:off x="5984876" y="1755775"/>
              <a:ext cx="1812365" cy="1685925"/>
              <a:chOff x="6929716" y="1295209"/>
              <a:chExt cx="1812514" cy="1686005"/>
            </a:xfrm>
          </p:grpSpPr>
          <p:grpSp>
            <p:nvGrpSpPr>
              <p:cNvPr id="110" name="Group 74"/>
              <p:cNvGrpSpPr>
                <a:grpSpLocks/>
              </p:cNvGrpSpPr>
              <p:nvPr/>
            </p:nvGrpSpPr>
            <p:grpSpPr bwMode="auto">
              <a:xfrm>
                <a:off x="8003986" y="1339660"/>
                <a:ext cx="626083" cy="899568"/>
                <a:chOff x="7848600" y="768144"/>
                <a:chExt cx="815407" cy="1171592"/>
              </a:xfrm>
            </p:grpSpPr>
            <p:pic>
              <p:nvPicPr>
                <p:cNvPr id="114" name="Picture 5" descr="C:\Documents and Settings\jcissell\Desktop\ram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8754" y="768144"/>
                  <a:ext cx="415253" cy="1171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5" name="Picture 10" descr="C:\Documents and Settings\jcissell\Desktop\New Folder (2)\pipe_00b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1314743"/>
                  <a:ext cx="609600" cy="408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1" name="Picture 2" descr="C:\Users\jpb\Desktop\SC2010\Clipart\pipe_3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504" y="1563891"/>
                <a:ext cx="271273" cy="1417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3" descr="C:\Users\jpb\Desktop\SC2010\Clipart\nvidia-r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716" y="1295209"/>
                <a:ext cx="1236008" cy="1301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TextBox 72"/>
              <p:cNvSpPr txBox="1">
                <a:spLocks noChangeArrowheads="1"/>
              </p:cNvSpPr>
              <p:nvPr/>
            </p:nvSpPr>
            <p:spPr bwMode="auto">
              <a:xfrm rot="21014095">
                <a:off x="7621478" y="2425360"/>
                <a:ext cx="1120752" cy="329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 err="1">
                    <a:solidFill>
                      <a:srgbClr val="000000"/>
                    </a:solidFill>
                  </a:rPr>
                  <a:t>PCIe</a:t>
                </a:r>
                <a:r>
                  <a:rPr lang="en-US" sz="1000" b="1" dirty="0">
                    <a:solidFill>
                      <a:srgbClr val="000000"/>
                    </a:solidFill>
                  </a:rPr>
                  <a:t> Gen2</a:t>
                </a:r>
              </a:p>
            </p:txBody>
          </p:sp>
        </p:grpSp>
      </p:grpSp>
      <p:sp>
        <p:nvSpPr>
          <p:cNvPr id="104" name="TextBox 60"/>
          <p:cNvSpPr txBox="1">
            <a:spLocks noChangeArrowheads="1"/>
          </p:cNvSpPr>
          <p:nvPr/>
        </p:nvSpPr>
        <p:spPr bwMode="auto">
          <a:xfrm rot="21119914">
            <a:off x="1613723" y="3427101"/>
            <a:ext cx="5222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>
                <a:solidFill>
                  <a:srgbClr val="000000"/>
                </a:solidFill>
              </a:rPr>
              <a:t>HT3</a:t>
            </a:r>
          </a:p>
        </p:txBody>
      </p:sp>
      <p:sp>
        <p:nvSpPr>
          <p:cNvPr id="103" name="TextBox 58"/>
          <p:cNvSpPr txBox="1">
            <a:spLocks noChangeArrowheads="1"/>
          </p:cNvSpPr>
          <p:nvPr/>
        </p:nvSpPr>
        <p:spPr bwMode="auto">
          <a:xfrm rot="21119914">
            <a:off x="3020883" y="3205148"/>
            <a:ext cx="5222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>
                <a:solidFill>
                  <a:srgbClr val="000000"/>
                </a:solidFill>
              </a:rPr>
              <a:t>HT3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14400" y="5413514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Blue Waters contains 3,072 Cray XK7 compute nodes.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2895600" y="1676400"/>
            <a:ext cx="2057400" cy="2057400"/>
          </a:xfrm>
          <a:prstGeom prst="ellipse">
            <a:avLst/>
          </a:prstGeom>
          <a:solidFill>
            <a:schemeClr val="accent3">
              <a:lumMod val="60000"/>
              <a:lumOff val="40000"/>
              <a:alpha val="11000"/>
            </a:schemeClr>
          </a:solidFill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 descr="cray_logo_head.gi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33333" r="51134" b="10753"/>
          <a:stretch/>
        </p:blipFill>
        <p:spPr>
          <a:xfrm>
            <a:off x="6934200" y="484094"/>
            <a:ext cx="1828800" cy="4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5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Line 284"/>
          <p:cNvSpPr>
            <a:spLocks noChangeShapeType="1"/>
          </p:cNvSpPr>
          <p:nvPr/>
        </p:nvSpPr>
        <p:spPr bwMode="auto">
          <a:xfrm>
            <a:off x="7931150" y="2959100"/>
            <a:ext cx="1588" cy="228600"/>
          </a:xfrm>
          <a:prstGeom prst="line">
            <a:avLst/>
          </a:prstGeom>
          <a:noFill/>
          <a:ln w="15875">
            <a:solidFill>
              <a:srgbClr val="AE0F8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Gemini Interconnect Network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20" name="Picture 1019" descr="cray_logo_head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33333" r="51134" b="10753"/>
          <a:stretch/>
        </p:blipFill>
        <p:spPr>
          <a:xfrm>
            <a:off x="7192963" y="927847"/>
            <a:ext cx="1828800" cy="430306"/>
          </a:xfrm>
          <a:prstGeom prst="rect">
            <a:avLst/>
          </a:prstGeom>
        </p:spPr>
      </p:pic>
      <p:sp>
        <p:nvSpPr>
          <p:cNvPr id="1063" name="TextBox 1062"/>
          <p:cNvSpPr txBox="1"/>
          <p:nvPr/>
        </p:nvSpPr>
        <p:spPr>
          <a:xfrm>
            <a:off x="457200" y="1371600"/>
            <a:ext cx="2057401" cy="1015663"/>
          </a:xfrm>
          <a:prstGeom prst="rect">
            <a:avLst/>
          </a:prstGeom>
          <a:solidFill>
            <a:srgbClr val="FFFFFF"/>
          </a:solidFill>
          <a:ln w="38100">
            <a:solidFill>
              <a:srgbClr val="2E454E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Blue 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Waters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3D </a:t>
            </a:r>
            <a:r>
              <a:rPr lang="en-US" sz="2000" kern="0" dirty="0">
                <a:solidFill>
                  <a:srgbClr val="0000FF"/>
                </a:solidFill>
                <a:latin typeface="+mn-lt"/>
              </a:rPr>
              <a:t>Torus Size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23 x 24 x 24</a:t>
            </a:r>
          </a:p>
        </p:txBody>
      </p:sp>
      <p:sp>
        <p:nvSpPr>
          <p:cNvPr id="1065" name="AutoShape 3"/>
          <p:cNvSpPr>
            <a:spLocks noChangeAspect="1" noChangeArrowheads="1" noTextEdit="1"/>
          </p:cNvSpPr>
          <p:nvPr/>
        </p:nvSpPr>
        <p:spPr bwMode="auto">
          <a:xfrm>
            <a:off x="2289175" y="1143000"/>
            <a:ext cx="5842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6" name="Line 5"/>
          <p:cNvSpPr>
            <a:spLocks noChangeShapeType="1"/>
          </p:cNvSpPr>
          <p:nvPr/>
        </p:nvSpPr>
        <p:spPr bwMode="auto">
          <a:xfrm flipV="1">
            <a:off x="3838575" y="2247900"/>
            <a:ext cx="155575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7" name="Line 6"/>
          <p:cNvSpPr>
            <a:spLocks noChangeShapeType="1"/>
          </p:cNvSpPr>
          <p:nvPr/>
        </p:nvSpPr>
        <p:spPr bwMode="auto">
          <a:xfrm flipV="1">
            <a:off x="3832225" y="2997200"/>
            <a:ext cx="155575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8" name="Line 7"/>
          <p:cNvSpPr>
            <a:spLocks noChangeShapeType="1"/>
          </p:cNvSpPr>
          <p:nvPr/>
        </p:nvSpPr>
        <p:spPr bwMode="auto">
          <a:xfrm flipV="1">
            <a:off x="3854450" y="3733800"/>
            <a:ext cx="155575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9" name="Freeform 8"/>
          <p:cNvSpPr>
            <a:spLocks/>
          </p:cNvSpPr>
          <p:nvPr/>
        </p:nvSpPr>
        <p:spPr bwMode="auto">
          <a:xfrm>
            <a:off x="3657600" y="3870325"/>
            <a:ext cx="21272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0" name="Freeform 9"/>
          <p:cNvSpPr>
            <a:spLocks/>
          </p:cNvSpPr>
          <p:nvPr/>
        </p:nvSpPr>
        <p:spPr bwMode="auto">
          <a:xfrm>
            <a:off x="3657600" y="387032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2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1" name="Freeform 10"/>
          <p:cNvSpPr>
            <a:spLocks/>
          </p:cNvSpPr>
          <p:nvPr/>
        </p:nvSpPr>
        <p:spPr bwMode="auto">
          <a:xfrm>
            <a:off x="3819525" y="3870325"/>
            <a:ext cx="50800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2" y="0"/>
              </a:cxn>
              <a:cxn ang="0">
                <a:pos x="32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2" h="134">
                <a:moveTo>
                  <a:pt x="0" y="34"/>
                </a:moveTo>
                <a:lnTo>
                  <a:pt x="32" y="0"/>
                </a:lnTo>
                <a:lnTo>
                  <a:pt x="32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2" name="Line 11"/>
          <p:cNvSpPr>
            <a:spLocks noChangeShapeType="1"/>
          </p:cNvSpPr>
          <p:nvPr/>
        </p:nvSpPr>
        <p:spPr bwMode="auto">
          <a:xfrm flipV="1">
            <a:off x="3603625" y="4010025"/>
            <a:ext cx="133350" cy="1333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3" name="Freeform 12"/>
          <p:cNvSpPr>
            <a:spLocks/>
          </p:cNvSpPr>
          <p:nvPr/>
        </p:nvSpPr>
        <p:spPr bwMode="auto">
          <a:xfrm>
            <a:off x="3400425" y="4127500"/>
            <a:ext cx="212725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4" name="Freeform 13"/>
          <p:cNvSpPr>
            <a:spLocks/>
          </p:cNvSpPr>
          <p:nvPr/>
        </p:nvSpPr>
        <p:spPr bwMode="auto">
          <a:xfrm>
            <a:off x="3400425" y="41275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2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2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5" name="Freeform 14"/>
          <p:cNvSpPr>
            <a:spLocks/>
          </p:cNvSpPr>
          <p:nvPr/>
        </p:nvSpPr>
        <p:spPr bwMode="auto">
          <a:xfrm>
            <a:off x="3559175" y="41275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6" name="Freeform 15"/>
          <p:cNvSpPr>
            <a:spLocks/>
          </p:cNvSpPr>
          <p:nvPr/>
        </p:nvSpPr>
        <p:spPr bwMode="auto">
          <a:xfrm>
            <a:off x="3400425" y="2667000"/>
            <a:ext cx="212725" cy="2032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28"/>
              </a:cxn>
              <a:cxn ang="0">
                <a:pos x="100" y="128"/>
              </a:cxn>
              <a:cxn ang="0">
                <a:pos x="134" y="100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28">
                <a:moveTo>
                  <a:pt x="32" y="0"/>
                </a:moveTo>
                <a:lnTo>
                  <a:pt x="0" y="34"/>
                </a:lnTo>
                <a:lnTo>
                  <a:pt x="0" y="128"/>
                </a:lnTo>
                <a:lnTo>
                  <a:pt x="100" y="128"/>
                </a:lnTo>
                <a:lnTo>
                  <a:pt x="134" y="100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7" name="Freeform 16"/>
          <p:cNvSpPr>
            <a:spLocks/>
          </p:cNvSpPr>
          <p:nvPr/>
        </p:nvSpPr>
        <p:spPr bwMode="auto">
          <a:xfrm>
            <a:off x="3400425" y="26670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2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2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8" name="Freeform 17"/>
          <p:cNvSpPr>
            <a:spLocks/>
          </p:cNvSpPr>
          <p:nvPr/>
        </p:nvSpPr>
        <p:spPr bwMode="auto">
          <a:xfrm>
            <a:off x="3559175" y="2667000"/>
            <a:ext cx="53975" cy="2032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28"/>
              </a:cxn>
              <a:cxn ang="0">
                <a:pos x="0" y="34"/>
              </a:cxn>
            </a:cxnLst>
            <a:rect l="0" t="0" r="r" b="b"/>
            <a:pathLst>
              <a:path w="34" h="128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28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9" name="Line 18"/>
          <p:cNvSpPr>
            <a:spLocks noChangeShapeType="1"/>
          </p:cNvSpPr>
          <p:nvPr/>
        </p:nvSpPr>
        <p:spPr bwMode="auto">
          <a:xfrm flipV="1">
            <a:off x="3282950" y="2765425"/>
            <a:ext cx="196850" cy="1968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0" name="Line 19"/>
          <p:cNvSpPr>
            <a:spLocks noChangeShapeType="1"/>
          </p:cNvSpPr>
          <p:nvPr/>
        </p:nvSpPr>
        <p:spPr bwMode="auto">
          <a:xfrm flipV="1">
            <a:off x="3298825" y="4251325"/>
            <a:ext cx="196850" cy="1968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1" name="Freeform 20"/>
          <p:cNvSpPr>
            <a:spLocks/>
          </p:cNvSpPr>
          <p:nvPr/>
        </p:nvSpPr>
        <p:spPr bwMode="auto">
          <a:xfrm>
            <a:off x="3130550" y="2209800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2" name="Freeform 21"/>
          <p:cNvSpPr>
            <a:spLocks/>
          </p:cNvSpPr>
          <p:nvPr/>
        </p:nvSpPr>
        <p:spPr bwMode="auto">
          <a:xfrm>
            <a:off x="3130550" y="22098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3" name="Freeform 22"/>
          <p:cNvSpPr>
            <a:spLocks/>
          </p:cNvSpPr>
          <p:nvPr/>
        </p:nvSpPr>
        <p:spPr bwMode="auto">
          <a:xfrm>
            <a:off x="3130550" y="22098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4" name="Freeform 23"/>
          <p:cNvSpPr>
            <a:spLocks/>
          </p:cNvSpPr>
          <p:nvPr/>
        </p:nvSpPr>
        <p:spPr bwMode="auto">
          <a:xfrm>
            <a:off x="3292475" y="2263775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5" name="Line 24"/>
          <p:cNvSpPr>
            <a:spLocks noChangeShapeType="1"/>
          </p:cNvSpPr>
          <p:nvPr/>
        </p:nvSpPr>
        <p:spPr bwMode="auto">
          <a:xfrm>
            <a:off x="3292475" y="2263775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6" name="Freeform 25"/>
          <p:cNvSpPr>
            <a:spLocks/>
          </p:cNvSpPr>
          <p:nvPr/>
        </p:nvSpPr>
        <p:spPr bwMode="auto">
          <a:xfrm>
            <a:off x="3914775" y="286067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96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96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7" name="Freeform 26"/>
          <p:cNvSpPr>
            <a:spLocks/>
          </p:cNvSpPr>
          <p:nvPr/>
        </p:nvSpPr>
        <p:spPr bwMode="auto">
          <a:xfrm>
            <a:off x="3914775" y="28606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8" name="Freeform 27"/>
          <p:cNvSpPr>
            <a:spLocks/>
          </p:cNvSpPr>
          <p:nvPr/>
        </p:nvSpPr>
        <p:spPr bwMode="auto">
          <a:xfrm>
            <a:off x="3914775" y="28606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9" name="Freeform 28"/>
          <p:cNvSpPr>
            <a:spLocks/>
          </p:cNvSpPr>
          <p:nvPr/>
        </p:nvSpPr>
        <p:spPr bwMode="auto">
          <a:xfrm>
            <a:off x="4067175" y="2914650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0" name="Line 29"/>
          <p:cNvSpPr>
            <a:spLocks noChangeShapeType="1"/>
          </p:cNvSpPr>
          <p:nvPr/>
        </p:nvSpPr>
        <p:spPr bwMode="auto">
          <a:xfrm>
            <a:off x="4067175" y="29146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1" name="Freeform 30"/>
          <p:cNvSpPr>
            <a:spLocks/>
          </p:cNvSpPr>
          <p:nvPr/>
        </p:nvSpPr>
        <p:spPr bwMode="auto">
          <a:xfrm>
            <a:off x="3914775" y="213042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96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96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2" name="Freeform 31"/>
          <p:cNvSpPr>
            <a:spLocks/>
          </p:cNvSpPr>
          <p:nvPr/>
        </p:nvSpPr>
        <p:spPr bwMode="auto">
          <a:xfrm>
            <a:off x="3914775" y="213042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3" name="Freeform 32"/>
          <p:cNvSpPr>
            <a:spLocks/>
          </p:cNvSpPr>
          <p:nvPr/>
        </p:nvSpPr>
        <p:spPr bwMode="auto">
          <a:xfrm>
            <a:off x="3914775" y="213042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4" name="Freeform 33"/>
          <p:cNvSpPr>
            <a:spLocks/>
          </p:cNvSpPr>
          <p:nvPr/>
        </p:nvSpPr>
        <p:spPr bwMode="auto">
          <a:xfrm>
            <a:off x="4067175" y="2184400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5" name="Line 34"/>
          <p:cNvSpPr>
            <a:spLocks noChangeShapeType="1"/>
          </p:cNvSpPr>
          <p:nvPr/>
        </p:nvSpPr>
        <p:spPr bwMode="auto">
          <a:xfrm>
            <a:off x="4067175" y="218440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6" name="Freeform 35"/>
          <p:cNvSpPr>
            <a:spLocks/>
          </p:cNvSpPr>
          <p:nvPr/>
        </p:nvSpPr>
        <p:spPr bwMode="auto">
          <a:xfrm>
            <a:off x="3914775" y="359410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96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96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7" name="Freeform 36"/>
          <p:cNvSpPr>
            <a:spLocks/>
          </p:cNvSpPr>
          <p:nvPr/>
        </p:nvSpPr>
        <p:spPr bwMode="auto">
          <a:xfrm>
            <a:off x="3914775" y="35941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8" name="Freeform 37"/>
          <p:cNvSpPr>
            <a:spLocks/>
          </p:cNvSpPr>
          <p:nvPr/>
        </p:nvSpPr>
        <p:spPr bwMode="auto">
          <a:xfrm>
            <a:off x="3914775" y="35941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9" name="Freeform 38"/>
          <p:cNvSpPr>
            <a:spLocks/>
          </p:cNvSpPr>
          <p:nvPr/>
        </p:nvSpPr>
        <p:spPr bwMode="auto">
          <a:xfrm>
            <a:off x="4067175" y="3648075"/>
            <a:ext cx="15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h="100">
                <a:moveTo>
                  <a:pt x="0" y="0"/>
                </a:move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0" name="Line 39"/>
          <p:cNvSpPr>
            <a:spLocks noChangeShapeType="1"/>
          </p:cNvSpPr>
          <p:nvPr/>
        </p:nvSpPr>
        <p:spPr bwMode="auto">
          <a:xfrm>
            <a:off x="4067175" y="36480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1" name="Freeform 40"/>
          <p:cNvSpPr>
            <a:spLocks/>
          </p:cNvSpPr>
          <p:nvPr/>
        </p:nvSpPr>
        <p:spPr bwMode="auto">
          <a:xfrm>
            <a:off x="3130550" y="4403725"/>
            <a:ext cx="215900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2" name="Freeform 41"/>
          <p:cNvSpPr>
            <a:spLocks/>
          </p:cNvSpPr>
          <p:nvPr/>
        </p:nvSpPr>
        <p:spPr bwMode="auto">
          <a:xfrm>
            <a:off x="3130550" y="44037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3" name="Freeform 42"/>
          <p:cNvSpPr>
            <a:spLocks/>
          </p:cNvSpPr>
          <p:nvPr/>
        </p:nvSpPr>
        <p:spPr bwMode="auto">
          <a:xfrm>
            <a:off x="3292475" y="4403725"/>
            <a:ext cx="53975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4" h="130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4" name="Freeform 43"/>
          <p:cNvSpPr>
            <a:spLocks/>
          </p:cNvSpPr>
          <p:nvPr/>
        </p:nvSpPr>
        <p:spPr bwMode="auto">
          <a:xfrm>
            <a:off x="3130550" y="2936875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2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2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5" name="Freeform 44"/>
          <p:cNvSpPr>
            <a:spLocks/>
          </p:cNvSpPr>
          <p:nvPr/>
        </p:nvSpPr>
        <p:spPr bwMode="auto">
          <a:xfrm>
            <a:off x="3130550" y="2936875"/>
            <a:ext cx="215900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2" y="32"/>
              </a:cxn>
              <a:cxn ang="0">
                <a:pos x="136" y="0"/>
              </a:cxn>
              <a:cxn ang="0">
                <a:pos x="0" y="32"/>
              </a:cxn>
            </a:cxnLst>
            <a:rect l="0" t="0" r="r" b="b"/>
            <a:pathLst>
              <a:path w="136" h="32">
                <a:moveTo>
                  <a:pt x="0" y="32"/>
                </a:moveTo>
                <a:lnTo>
                  <a:pt x="102" y="32"/>
                </a:lnTo>
                <a:lnTo>
                  <a:pt x="136" y="0"/>
                </a:lnTo>
                <a:lnTo>
                  <a:pt x="0" y="32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6" name="Freeform 45"/>
          <p:cNvSpPr>
            <a:spLocks/>
          </p:cNvSpPr>
          <p:nvPr/>
        </p:nvSpPr>
        <p:spPr bwMode="auto">
          <a:xfrm>
            <a:off x="3130550" y="2936875"/>
            <a:ext cx="215900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2" y="32"/>
              </a:cxn>
              <a:cxn ang="0">
                <a:pos x="136" y="0"/>
              </a:cxn>
            </a:cxnLst>
            <a:rect l="0" t="0" r="r" b="b"/>
            <a:pathLst>
              <a:path w="136" h="32">
                <a:moveTo>
                  <a:pt x="0" y="32"/>
                </a:moveTo>
                <a:lnTo>
                  <a:pt x="102" y="32"/>
                </a:lnTo>
                <a:lnTo>
                  <a:pt x="136" y="0"/>
                </a:lnTo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7" name="Freeform 46"/>
          <p:cNvSpPr>
            <a:spLocks/>
          </p:cNvSpPr>
          <p:nvPr/>
        </p:nvSpPr>
        <p:spPr bwMode="auto">
          <a:xfrm>
            <a:off x="3292475" y="2987675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8" name="Line 47"/>
          <p:cNvSpPr>
            <a:spLocks noChangeShapeType="1"/>
          </p:cNvSpPr>
          <p:nvPr/>
        </p:nvSpPr>
        <p:spPr bwMode="auto">
          <a:xfrm>
            <a:off x="3292475" y="2987675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9" name="Line 48"/>
          <p:cNvSpPr>
            <a:spLocks noChangeShapeType="1"/>
          </p:cNvSpPr>
          <p:nvPr/>
        </p:nvSpPr>
        <p:spPr bwMode="auto">
          <a:xfrm>
            <a:off x="3498850" y="2159000"/>
            <a:ext cx="1588" cy="5270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0" name="Line 49"/>
          <p:cNvSpPr>
            <a:spLocks noChangeShapeType="1"/>
          </p:cNvSpPr>
          <p:nvPr/>
        </p:nvSpPr>
        <p:spPr bwMode="auto">
          <a:xfrm>
            <a:off x="4006850" y="1631950"/>
            <a:ext cx="1588" cy="5270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1" name="Freeform 50"/>
          <p:cNvSpPr>
            <a:spLocks/>
          </p:cNvSpPr>
          <p:nvPr/>
        </p:nvSpPr>
        <p:spPr bwMode="auto">
          <a:xfrm>
            <a:off x="3400425" y="1933575"/>
            <a:ext cx="212725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2" name="Freeform 51"/>
          <p:cNvSpPr>
            <a:spLocks/>
          </p:cNvSpPr>
          <p:nvPr/>
        </p:nvSpPr>
        <p:spPr bwMode="auto">
          <a:xfrm>
            <a:off x="3400425" y="193357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3" name="Freeform 52"/>
          <p:cNvSpPr>
            <a:spLocks/>
          </p:cNvSpPr>
          <p:nvPr/>
        </p:nvSpPr>
        <p:spPr bwMode="auto">
          <a:xfrm>
            <a:off x="3400425" y="193357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4" name="Freeform 53"/>
          <p:cNvSpPr>
            <a:spLocks/>
          </p:cNvSpPr>
          <p:nvPr/>
        </p:nvSpPr>
        <p:spPr bwMode="auto">
          <a:xfrm>
            <a:off x="3559175" y="1987550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5" name="Line 54"/>
          <p:cNvSpPr>
            <a:spLocks noChangeShapeType="1"/>
          </p:cNvSpPr>
          <p:nvPr/>
        </p:nvSpPr>
        <p:spPr bwMode="auto">
          <a:xfrm>
            <a:off x="3559175" y="19875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6" name="Freeform 55"/>
          <p:cNvSpPr>
            <a:spLocks/>
          </p:cNvSpPr>
          <p:nvPr/>
        </p:nvSpPr>
        <p:spPr bwMode="auto">
          <a:xfrm>
            <a:off x="3914775" y="140970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96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96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7" name="Freeform 56"/>
          <p:cNvSpPr>
            <a:spLocks/>
          </p:cNvSpPr>
          <p:nvPr/>
        </p:nvSpPr>
        <p:spPr bwMode="auto">
          <a:xfrm>
            <a:off x="3914775" y="14097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8" name="Freeform 57"/>
          <p:cNvSpPr>
            <a:spLocks/>
          </p:cNvSpPr>
          <p:nvPr/>
        </p:nvSpPr>
        <p:spPr bwMode="auto">
          <a:xfrm>
            <a:off x="3914775" y="14097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9" name="Freeform 58"/>
          <p:cNvSpPr>
            <a:spLocks/>
          </p:cNvSpPr>
          <p:nvPr/>
        </p:nvSpPr>
        <p:spPr bwMode="auto">
          <a:xfrm>
            <a:off x="4067175" y="1463675"/>
            <a:ext cx="15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h="100">
                <a:moveTo>
                  <a:pt x="0" y="0"/>
                </a:move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0" name="Line 59"/>
          <p:cNvSpPr>
            <a:spLocks noChangeShapeType="1"/>
          </p:cNvSpPr>
          <p:nvPr/>
        </p:nvSpPr>
        <p:spPr bwMode="auto">
          <a:xfrm>
            <a:off x="4067175" y="14636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1" name="Freeform 60"/>
          <p:cNvSpPr>
            <a:spLocks/>
          </p:cNvSpPr>
          <p:nvPr/>
        </p:nvSpPr>
        <p:spPr bwMode="auto">
          <a:xfrm>
            <a:off x="3648075" y="2397125"/>
            <a:ext cx="215900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2" name="Freeform 61"/>
          <p:cNvSpPr>
            <a:spLocks/>
          </p:cNvSpPr>
          <p:nvPr/>
        </p:nvSpPr>
        <p:spPr bwMode="auto">
          <a:xfrm>
            <a:off x="3648075" y="23971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3" name="Freeform 62"/>
          <p:cNvSpPr>
            <a:spLocks/>
          </p:cNvSpPr>
          <p:nvPr/>
        </p:nvSpPr>
        <p:spPr bwMode="auto">
          <a:xfrm>
            <a:off x="3810000" y="2397125"/>
            <a:ext cx="53975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4" h="130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4" name="Line 63"/>
          <p:cNvSpPr>
            <a:spLocks noChangeShapeType="1"/>
          </p:cNvSpPr>
          <p:nvPr/>
        </p:nvSpPr>
        <p:spPr bwMode="auto">
          <a:xfrm flipV="1">
            <a:off x="3587750" y="2524125"/>
            <a:ext cx="130175" cy="1333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5" name="Line 64"/>
          <p:cNvSpPr>
            <a:spLocks noChangeShapeType="1"/>
          </p:cNvSpPr>
          <p:nvPr/>
        </p:nvSpPr>
        <p:spPr bwMode="auto">
          <a:xfrm>
            <a:off x="3749675" y="1889125"/>
            <a:ext cx="1588" cy="52387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6" name="Line 65"/>
          <p:cNvSpPr>
            <a:spLocks noChangeShapeType="1"/>
          </p:cNvSpPr>
          <p:nvPr/>
        </p:nvSpPr>
        <p:spPr bwMode="auto">
          <a:xfrm>
            <a:off x="3749675" y="334645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7" name="Freeform 66"/>
          <p:cNvSpPr>
            <a:spLocks/>
          </p:cNvSpPr>
          <p:nvPr/>
        </p:nvSpPr>
        <p:spPr bwMode="auto">
          <a:xfrm>
            <a:off x="3657600" y="3130550"/>
            <a:ext cx="21272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8" name="Freeform 67"/>
          <p:cNvSpPr>
            <a:spLocks/>
          </p:cNvSpPr>
          <p:nvPr/>
        </p:nvSpPr>
        <p:spPr bwMode="auto">
          <a:xfrm>
            <a:off x="3657600" y="313055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2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9" name="Freeform 68"/>
          <p:cNvSpPr>
            <a:spLocks/>
          </p:cNvSpPr>
          <p:nvPr/>
        </p:nvSpPr>
        <p:spPr bwMode="auto">
          <a:xfrm>
            <a:off x="3819525" y="3130550"/>
            <a:ext cx="50800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2" y="0"/>
              </a:cxn>
              <a:cxn ang="0">
                <a:pos x="32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2" h="134">
                <a:moveTo>
                  <a:pt x="0" y="34"/>
                </a:moveTo>
                <a:lnTo>
                  <a:pt x="32" y="0"/>
                </a:lnTo>
                <a:lnTo>
                  <a:pt x="32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0" name="Line 69"/>
          <p:cNvSpPr>
            <a:spLocks noChangeShapeType="1"/>
          </p:cNvSpPr>
          <p:nvPr/>
        </p:nvSpPr>
        <p:spPr bwMode="auto">
          <a:xfrm flipV="1">
            <a:off x="3581400" y="3273425"/>
            <a:ext cx="133350" cy="13017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1" name="Line 70"/>
          <p:cNvSpPr>
            <a:spLocks noChangeShapeType="1"/>
          </p:cNvSpPr>
          <p:nvPr/>
        </p:nvSpPr>
        <p:spPr bwMode="auto">
          <a:xfrm>
            <a:off x="3749675" y="2609850"/>
            <a:ext cx="1588" cy="53340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2" name="Freeform 71"/>
          <p:cNvSpPr>
            <a:spLocks/>
          </p:cNvSpPr>
          <p:nvPr/>
        </p:nvSpPr>
        <p:spPr bwMode="auto">
          <a:xfrm>
            <a:off x="3400425" y="3397250"/>
            <a:ext cx="212725" cy="2127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34" y="100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34">
                <a:moveTo>
                  <a:pt x="32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34" y="100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3" name="Freeform 72"/>
          <p:cNvSpPr>
            <a:spLocks/>
          </p:cNvSpPr>
          <p:nvPr/>
        </p:nvSpPr>
        <p:spPr bwMode="auto">
          <a:xfrm>
            <a:off x="3400425" y="339725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2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2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4" name="Freeform 73"/>
          <p:cNvSpPr>
            <a:spLocks/>
          </p:cNvSpPr>
          <p:nvPr/>
        </p:nvSpPr>
        <p:spPr bwMode="auto">
          <a:xfrm>
            <a:off x="3559175" y="3397250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5" name="Line 74"/>
          <p:cNvSpPr>
            <a:spLocks noChangeShapeType="1"/>
          </p:cNvSpPr>
          <p:nvPr/>
        </p:nvSpPr>
        <p:spPr bwMode="auto">
          <a:xfrm flipV="1">
            <a:off x="3276600" y="3514725"/>
            <a:ext cx="196850" cy="1968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6" name="Freeform 75"/>
          <p:cNvSpPr>
            <a:spLocks/>
          </p:cNvSpPr>
          <p:nvPr/>
        </p:nvSpPr>
        <p:spPr bwMode="auto">
          <a:xfrm>
            <a:off x="3133725" y="3657600"/>
            <a:ext cx="212725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7" name="Freeform 76"/>
          <p:cNvSpPr>
            <a:spLocks/>
          </p:cNvSpPr>
          <p:nvPr/>
        </p:nvSpPr>
        <p:spPr bwMode="auto">
          <a:xfrm>
            <a:off x="3133725" y="36576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2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2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8" name="Freeform 77"/>
          <p:cNvSpPr>
            <a:spLocks/>
          </p:cNvSpPr>
          <p:nvPr/>
        </p:nvSpPr>
        <p:spPr bwMode="auto">
          <a:xfrm>
            <a:off x="3292475" y="36576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9" name="Freeform 78"/>
          <p:cNvSpPr>
            <a:spLocks/>
          </p:cNvSpPr>
          <p:nvPr/>
        </p:nvSpPr>
        <p:spPr bwMode="auto">
          <a:xfrm>
            <a:off x="3648075" y="1666875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0" name="Freeform 79"/>
          <p:cNvSpPr>
            <a:spLocks/>
          </p:cNvSpPr>
          <p:nvPr/>
        </p:nvSpPr>
        <p:spPr bwMode="auto">
          <a:xfrm>
            <a:off x="3648075" y="166687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1" name="Freeform 80"/>
          <p:cNvSpPr>
            <a:spLocks/>
          </p:cNvSpPr>
          <p:nvPr/>
        </p:nvSpPr>
        <p:spPr bwMode="auto">
          <a:xfrm>
            <a:off x="3648075" y="166687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2" name="Freeform 81"/>
          <p:cNvSpPr>
            <a:spLocks/>
          </p:cNvSpPr>
          <p:nvPr/>
        </p:nvSpPr>
        <p:spPr bwMode="auto">
          <a:xfrm>
            <a:off x="3810000" y="1720850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3" name="Line 82"/>
          <p:cNvSpPr>
            <a:spLocks noChangeShapeType="1"/>
          </p:cNvSpPr>
          <p:nvPr/>
        </p:nvSpPr>
        <p:spPr bwMode="auto">
          <a:xfrm>
            <a:off x="3810000" y="17208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4" name="Line 83"/>
          <p:cNvSpPr>
            <a:spLocks noChangeShapeType="1"/>
          </p:cNvSpPr>
          <p:nvPr/>
        </p:nvSpPr>
        <p:spPr bwMode="auto">
          <a:xfrm>
            <a:off x="3498850" y="28733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5" name="Line 84"/>
          <p:cNvSpPr>
            <a:spLocks noChangeShapeType="1"/>
          </p:cNvSpPr>
          <p:nvPr/>
        </p:nvSpPr>
        <p:spPr bwMode="auto">
          <a:xfrm>
            <a:off x="3498850" y="3622675"/>
            <a:ext cx="1588" cy="53657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6" name="Freeform 85"/>
          <p:cNvSpPr>
            <a:spLocks/>
          </p:cNvSpPr>
          <p:nvPr/>
        </p:nvSpPr>
        <p:spPr bwMode="auto">
          <a:xfrm>
            <a:off x="4445000" y="3130550"/>
            <a:ext cx="21272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7" name="Freeform 86"/>
          <p:cNvSpPr>
            <a:spLocks/>
          </p:cNvSpPr>
          <p:nvPr/>
        </p:nvSpPr>
        <p:spPr bwMode="auto">
          <a:xfrm>
            <a:off x="4445000" y="313055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8" name="Freeform 87"/>
          <p:cNvSpPr>
            <a:spLocks/>
          </p:cNvSpPr>
          <p:nvPr/>
        </p:nvSpPr>
        <p:spPr bwMode="auto">
          <a:xfrm>
            <a:off x="4603750" y="3130550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9" name="Line 88"/>
          <p:cNvSpPr>
            <a:spLocks noChangeShapeType="1"/>
          </p:cNvSpPr>
          <p:nvPr/>
        </p:nvSpPr>
        <p:spPr bwMode="auto">
          <a:xfrm>
            <a:off x="4552950" y="26066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0" name="Line 89"/>
          <p:cNvSpPr>
            <a:spLocks noChangeShapeType="1"/>
          </p:cNvSpPr>
          <p:nvPr/>
        </p:nvSpPr>
        <p:spPr bwMode="auto">
          <a:xfrm flipV="1">
            <a:off x="4397375" y="3270250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1" name="Line 90"/>
          <p:cNvSpPr>
            <a:spLocks noChangeShapeType="1"/>
          </p:cNvSpPr>
          <p:nvPr/>
        </p:nvSpPr>
        <p:spPr bwMode="auto">
          <a:xfrm flipV="1">
            <a:off x="5416550" y="2359025"/>
            <a:ext cx="60325" cy="5080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152" name="Group 1151"/>
          <p:cNvGrpSpPr/>
          <p:nvPr/>
        </p:nvGrpSpPr>
        <p:grpSpPr>
          <a:xfrm>
            <a:off x="4445000" y="2368550"/>
            <a:ext cx="247650" cy="234950"/>
            <a:chOff x="4445000" y="2216150"/>
            <a:chExt cx="247650" cy="234950"/>
          </a:xfrm>
          <a:solidFill>
            <a:srgbClr val="FF0000"/>
          </a:solidFill>
        </p:grpSpPr>
        <p:sp>
          <p:nvSpPr>
            <p:cNvPr id="1153" name="Line 91"/>
            <p:cNvSpPr>
              <a:spLocks noChangeShapeType="1"/>
            </p:cNvSpPr>
            <p:nvPr/>
          </p:nvSpPr>
          <p:spPr bwMode="auto">
            <a:xfrm flipV="1">
              <a:off x="4660900" y="2216150"/>
              <a:ext cx="31750" cy="31750"/>
            </a:xfrm>
            <a:prstGeom prst="line">
              <a:avLst/>
            </a:prstGeom>
            <a:grpFill/>
            <a:ln w="190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4" name="Freeform 92"/>
            <p:cNvSpPr>
              <a:spLocks/>
            </p:cNvSpPr>
            <p:nvPr/>
          </p:nvSpPr>
          <p:spPr bwMode="auto">
            <a:xfrm>
              <a:off x="4445000" y="2244725"/>
              <a:ext cx="212725" cy="2063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0"/>
                </a:cxn>
                <a:cxn ang="0">
                  <a:pos x="100" y="130"/>
                </a:cxn>
                <a:cxn ang="0">
                  <a:pos x="134" y="102"/>
                </a:cxn>
                <a:cxn ang="0">
                  <a:pos x="134" y="0"/>
                </a:cxn>
                <a:cxn ang="0">
                  <a:pos x="34" y="0"/>
                </a:cxn>
              </a:cxnLst>
              <a:rect l="0" t="0" r="r" b="b"/>
              <a:pathLst>
                <a:path w="134" h="130">
                  <a:moveTo>
                    <a:pt x="34" y="0"/>
                  </a:moveTo>
                  <a:lnTo>
                    <a:pt x="0" y="34"/>
                  </a:lnTo>
                  <a:lnTo>
                    <a:pt x="0" y="130"/>
                  </a:lnTo>
                  <a:lnTo>
                    <a:pt x="100" y="130"/>
                  </a:lnTo>
                  <a:lnTo>
                    <a:pt x="134" y="102"/>
                  </a:lnTo>
                  <a:lnTo>
                    <a:pt x="1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5" name="Freeform 93"/>
            <p:cNvSpPr>
              <a:spLocks/>
            </p:cNvSpPr>
            <p:nvPr/>
          </p:nvSpPr>
          <p:spPr bwMode="auto">
            <a:xfrm>
              <a:off x="4445000" y="2244725"/>
              <a:ext cx="21272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0" y="34"/>
                </a:cxn>
                <a:cxn ang="0">
                  <a:pos x="134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4" h="34">
                  <a:moveTo>
                    <a:pt x="0" y="34"/>
                  </a:moveTo>
                  <a:lnTo>
                    <a:pt x="100" y="34"/>
                  </a:lnTo>
                  <a:lnTo>
                    <a:pt x="134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6" name="Freeform 94"/>
            <p:cNvSpPr>
              <a:spLocks/>
            </p:cNvSpPr>
            <p:nvPr/>
          </p:nvSpPr>
          <p:spPr bwMode="auto">
            <a:xfrm>
              <a:off x="4603750" y="2244725"/>
              <a:ext cx="53975" cy="2063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34" y="102"/>
                </a:cxn>
                <a:cxn ang="0">
                  <a:pos x="0" y="130"/>
                </a:cxn>
                <a:cxn ang="0">
                  <a:pos x="0" y="34"/>
                </a:cxn>
              </a:cxnLst>
              <a:rect l="0" t="0" r="r" b="b"/>
              <a:pathLst>
                <a:path w="34" h="130">
                  <a:moveTo>
                    <a:pt x="0" y="34"/>
                  </a:moveTo>
                  <a:lnTo>
                    <a:pt x="34" y="0"/>
                  </a:lnTo>
                  <a:lnTo>
                    <a:pt x="34" y="102"/>
                  </a:lnTo>
                  <a:lnTo>
                    <a:pt x="0" y="13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57" name="Line 95"/>
          <p:cNvSpPr>
            <a:spLocks noChangeShapeType="1"/>
          </p:cNvSpPr>
          <p:nvPr/>
        </p:nvSpPr>
        <p:spPr bwMode="auto">
          <a:xfrm flipV="1">
            <a:off x="4397375" y="2543175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8" name="Freeform 96"/>
          <p:cNvSpPr>
            <a:spLocks/>
          </p:cNvSpPr>
          <p:nvPr/>
        </p:nvSpPr>
        <p:spPr bwMode="auto">
          <a:xfrm>
            <a:off x="4194175" y="3397250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9" name="Freeform 97"/>
          <p:cNvSpPr>
            <a:spLocks/>
          </p:cNvSpPr>
          <p:nvPr/>
        </p:nvSpPr>
        <p:spPr bwMode="auto">
          <a:xfrm>
            <a:off x="4194175" y="339725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0" name="Freeform 98"/>
          <p:cNvSpPr>
            <a:spLocks/>
          </p:cNvSpPr>
          <p:nvPr/>
        </p:nvSpPr>
        <p:spPr bwMode="auto">
          <a:xfrm>
            <a:off x="4356100" y="3397250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1" name="Freeform 99"/>
          <p:cNvSpPr>
            <a:spLocks/>
          </p:cNvSpPr>
          <p:nvPr/>
        </p:nvSpPr>
        <p:spPr bwMode="auto">
          <a:xfrm>
            <a:off x="4194175" y="2667000"/>
            <a:ext cx="215900" cy="2032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28"/>
              </a:cxn>
              <a:cxn ang="0">
                <a:pos x="102" y="128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28">
                <a:moveTo>
                  <a:pt x="34" y="0"/>
                </a:moveTo>
                <a:lnTo>
                  <a:pt x="0" y="34"/>
                </a:lnTo>
                <a:lnTo>
                  <a:pt x="0" y="128"/>
                </a:lnTo>
                <a:lnTo>
                  <a:pt x="102" y="128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2" name="Freeform 100"/>
          <p:cNvSpPr>
            <a:spLocks/>
          </p:cNvSpPr>
          <p:nvPr/>
        </p:nvSpPr>
        <p:spPr bwMode="auto">
          <a:xfrm>
            <a:off x="4194175" y="26670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3" name="Freeform 101"/>
          <p:cNvSpPr>
            <a:spLocks/>
          </p:cNvSpPr>
          <p:nvPr/>
        </p:nvSpPr>
        <p:spPr bwMode="auto">
          <a:xfrm>
            <a:off x="4356100" y="2667000"/>
            <a:ext cx="53975" cy="2032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28"/>
              </a:cxn>
              <a:cxn ang="0">
                <a:pos x="0" y="34"/>
              </a:cxn>
            </a:cxnLst>
            <a:rect l="0" t="0" r="r" b="b"/>
            <a:pathLst>
              <a:path w="34" h="128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28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4" name="Freeform 102"/>
          <p:cNvSpPr>
            <a:spLocks/>
          </p:cNvSpPr>
          <p:nvPr/>
        </p:nvSpPr>
        <p:spPr bwMode="auto">
          <a:xfrm>
            <a:off x="4711700" y="286067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96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96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5" name="Freeform 103"/>
          <p:cNvSpPr>
            <a:spLocks/>
          </p:cNvSpPr>
          <p:nvPr/>
        </p:nvSpPr>
        <p:spPr bwMode="auto">
          <a:xfrm>
            <a:off x="4711700" y="28606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6" name="Line 104"/>
          <p:cNvSpPr>
            <a:spLocks noChangeShapeType="1"/>
          </p:cNvSpPr>
          <p:nvPr/>
        </p:nvSpPr>
        <p:spPr bwMode="auto">
          <a:xfrm>
            <a:off x="4864100" y="29146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7" name="Freeform 105"/>
          <p:cNvSpPr>
            <a:spLocks/>
          </p:cNvSpPr>
          <p:nvPr/>
        </p:nvSpPr>
        <p:spPr bwMode="auto">
          <a:xfrm>
            <a:off x="4711700" y="213042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96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96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8" name="Freeform 106"/>
          <p:cNvSpPr>
            <a:spLocks/>
          </p:cNvSpPr>
          <p:nvPr/>
        </p:nvSpPr>
        <p:spPr bwMode="auto">
          <a:xfrm>
            <a:off x="4711700" y="213042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9" name="Line 107"/>
          <p:cNvSpPr>
            <a:spLocks noChangeShapeType="1"/>
          </p:cNvSpPr>
          <p:nvPr/>
        </p:nvSpPr>
        <p:spPr bwMode="auto">
          <a:xfrm>
            <a:off x="4864100" y="218440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0" name="Freeform 108"/>
          <p:cNvSpPr>
            <a:spLocks/>
          </p:cNvSpPr>
          <p:nvPr/>
        </p:nvSpPr>
        <p:spPr bwMode="auto">
          <a:xfrm>
            <a:off x="4711700" y="359410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96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96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1" name="Freeform 109"/>
          <p:cNvSpPr>
            <a:spLocks/>
          </p:cNvSpPr>
          <p:nvPr/>
        </p:nvSpPr>
        <p:spPr bwMode="auto">
          <a:xfrm>
            <a:off x="4711700" y="35941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2" name="Line 110"/>
          <p:cNvSpPr>
            <a:spLocks noChangeShapeType="1"/>
          </p:cNvSpPr>
          <p:nvPr/>
        </p:nvSpPr>
        <p:spPr bwMode="auto">
          <a:xfrm>
            <a:off x="4860925" y="36480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3" name="Freeform 111"/>
          <p:cNvSpPr>
            <a:spLocks/>
          </p:cNvSpPr>
          <p:nvPr/>
        </p:nvSpPr>
        <p:spPr bwMode="auto">
          <a:xfrm>
            <a:off x="5200650" y="2397125"/>
            <a:ext cx="215900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4" name="Freeform 112"/>
          <p:cNvSpPr>
            <a:spLocks/>
          </p:cNvSpPr>
          <p:nvPr/>
        </p:nvSpPr>
        <p:spPr bwMode="auto">
          <a:xfrm>
            <a:off x="5200650" y="23971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5" name="Freeform 113"/>
          <p:cNvSpPr>
            <a:spLocks/>
          </p:cNvSpPr>
          <p:nvPr/>
        </p:nvSpPr>
        <p:spPr bwMode="auto">
          <a:xfrm>
            <a:off x="5362575" y="2397125"/>
            <a:ext cx="53975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4" h="130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6" name="Freeform 114"/>
          <p:cNvSpPr>
            <a:spLocks/>
          </p:cNvSpPr>
          <p:nvPr/>
        </p:nvSpPr>
        <p:spPr bwMode="auto">
          <a:xfrm>
            <a:off x="5200650" y="3870325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7" name="Freeform 115"/>
          <p:cNvSpPr>
            <a:spLocks/>
          </p:cNvSpPr>
          <p:nvPr/>
        </p:nvSpPr>
        <p:spPr bwMode="auto">
          <a:xfrm>
            <a:off x="5200650" y="38703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8" name="Freeform 116"/>
          <p:cNvSpPr>
            <a:spLocks/>
          </p:cNvSpPr>
          <p:nvPr/>
        </p:nvSpPr>
        <p:spPr bwMode="auto">
          <a:xfrm>
            <a:off x="5362575" y="3870325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9" name="Freeform 117"/>
          <p:cNvSpPr>
            <a:spLocks/>
          </p:cNvSpPr>
          <p:nvPr/>
        </p:nvSpPr>
        <p:spPr bwMode="auto">
          <a:xfrm>
            <a:off x="5483225" y="2860675"/>
            <a:ext cx="203200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94" y="136"/>
              </a:cxn>
              <a:cxn ang="0">
                <a:pos x="128" y="102"/>
              </a:cxn>
              <a:cxn ang="0">
                <a:pos x="128" y="0"/>
              </a:cxn>
              <a:cxn ang="0">
                <a:pos x="32" y="0"/>
              </a:cxn>
            </a:cxnLst>
            <a:rect l="0" t="0" r="r" b="b"/>
            <a:pathLst>
              <a:path w="128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94" y="136"/>
                </a:lnTo>
                <a:lnTo>
                  <a:pt x="128" y="102"/>
                </a:lnTo>
                <a:lnTo>
                  <a:pt x="128" y="0"/>
                </a:lnTo>
                <a:lnTo>
                  <a:pt x="32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0" name="Freeform 118"/>
          <p:cNvSpPr>
            <a:spLocks/>
          </p:cNvSpPr>
          <p:nvPr/>
        </p:nvSpPr>
        <p:spPr bwMode="auto">
          <a:xfrm>
            <a:off x="5483225" y="2860675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4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94" y="34"/>
                </a:lnTo>
                <a:lnTo>
                  <a:pt x="128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1" name="Freeform 120"/>
          <p:cNvSpPr>
            <a:spLocks/>
          </p:cNvSpPr>
          <p:nvPr/>
        </p:nvSpPr>
        <p:spPr bwMode="auto">
          <a:xfrm>
            <a:off x="5483225" y="2130425"/>
            <a:ext cx="203200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94" y="136"/>
              </a:cxn>
              <a:cxn ang="0">
                <a:pos x="128" y="102"/>
              </a:cxn>
              <a:cxn ang="0">
                <a:pos x="128" y="0"/>
              </a:cxn>
              <a:cxn ang="0">
                <a:pos x="32" y="0"/>
              </a:cxn>
            </a:cxnLst>
            <a:rect l="0" t="0" r="r" b="b"/>
            <a:pathLst>
              <a:path w="128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94" y="136"/>
                </a:lnTo>
                <a:lnTo>
                  <a:pt x="128" y="102"/>
                </a:lnTo>
                <a:lnTo>
                  <a:pt x="128" y="0"/>
                </a:lnTo>
                <a:lnTo>
                  <a:pt x="32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2" name="Freeform 121"/>
          <p:cNvSpPr>
            <a:spLocks/>
          </p:cNvSpPr>
          <p:nvPr/>
        </p:nvSpPr>
        <p:spPr bwMode="auto">
          <a:xfrm>
            <a:off x="5483225" y="2130425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4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94" y="34"/>
                </a:lnTo>
                <a:lnTo>
                  <a:pt x="128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3" name="Line 122"/>
          <p:cNvSpPr>
            <a:spLocks noChangeShapeType="1"/>
          </p:cNvSpPr>
          <p:nvPr/>
        </p:nvSpPr>
        <p:spPr bwMode="auto">
          <a:xfrm>
            <a:off x="5632450" y="218440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4" name="Freeform 123"/>
          <p:cNvSpPr>
            <a:spLocks/>
          </p:cNvSpPr>
          <p:nvPr/>
        </p:nvSpPr>
        <p:spPr bwMode="auto">
          <a:xfrm>
            <a:off x="5483225" y="1409700"/>
            <a:ext cx="203200" cy="2127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4"/>
              </a:cxn>
              <a:cxn ang="0">
                <a:pos x="94" y="134"/>
              </a:cxn>
              <a:cxn ang="0">
                <a:pos x="128" y="100"/>
              </a:cxn>
              <a:cxn ang="0">
                <a:pos x="128" y="0"/>
              </a:cxn>
              <a:cxn ang="0">
                <a:pos x="32" y="0"/>
              </a:cxn>
            </a:cxnLst>
            <a:rect l="0" t="0" r="r" b="b"/>
            <a:pathLst>
              <a:path w="128" h="134">
                <a:moveTo>
                  <a:pt x="32" y="0"/>
                </a:moveTo>
                <a:lnTo>
                  <a:pt x="0" y="34"/>
                </a:lnTo>
                <a:lnTo>
                  <a:pt x="0" y="134"/>
                </a:lnTo>
                <a:lnTo>
                  <a:pt x="94" y="134"/>
                </a:lnTo>
                <a:lnTo>
                  <a:pt x="128" y="100"/>
                </a:lnTo>
                <a:lnTo>
                  <a:pt x="128" y="0"/>
                </a:lnTo>
                <a:lnTo>
                  <a:pt x="32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5" name="Freeform 124"/>
          <p:cNvSpPr>
            <a:spLocks/>
          </p:cNvSpPr>
          <p:nvPr/>
        </p:nvSpPr>
        <p:spPr bwMode="auto">
          <a:xfrm>
            <a:off x="5483225" y="1409700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4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94" y="34"/>
                </a:lnTo>
                <a:lnTo>
                  <a:pt x="128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6" name="Line 125"/>
          <p:cNvSpPr>
            <a:spLocks noChangeShapeType="1"/>
          </p:cNvSpPr>
          <p:nvPr/>
        </p:nvSpPr>
        <p:spPr bwMode="auto">
          <a:xfrm>
            <a:off x="5632450" y="14636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7" name="Freeform 126"/>
          <p:cNvSpPr>
            <a:spLocks/>
          </p:cNvSpPr>
          <p:nvPr/>
        </p:nvSpPr>
        <p:spPr bwMode="auto">
          <a:xfrm>
            <a:off x="5483225" y="3594100"/>
            <a:ext cx="203200" cy="2127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4"/>
              </a:cxn>
              <a:cxn ang="0">
                <a:pos x="94" y="134"/>
              </a:cxn>
              <a:cxn ang="0">
                <a:pos x="128" y="100"/>
              </a:cxn>
              <a:cxn ang="0">
                <a:pos x="128" y="0"/>
              </a:cxn>
              <a:cxn ang="0">
                <a:pos x="32" y="0"/>
              </a:cxn>
            </a:cxnLst>
            <a:rect l="0" t="0" r="r" b="b"/>
            <a:pathLst>
              <a:path w="128" h="134">
                <a:moveTo>
                  <a:pt x="32" y="0"/>
                </a:moveTo>
                <a:lnTo>
                  <a:pt x="0" y="34"/>
                </a:lnTo>
                <a:lnTo>
                  <a:pt x="0" y="134"/>
                </a:lnTo>
                <a:lnTo>
                  <a:pt x="94" y="134"/>
                </a:lnTo>
                <a:lnTo>
                  <a:pt x="128" y="100"/>
                </a:lnTo>
                <a:lnTo>
                  <a:pt x="128" y="0"/>
                </a:lnTo>
                <a:lnTo>
                  <a:pt x="32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8" name="Freeform 127"/>
          <p:cNvSpPr>
            <a:spLocks/>
          </p:cNvSpPr>
          <p:nvPr/>
        </p:nvSpPr>
        <p:spPr bwMode="auto">
          <a:xfrm>
            <a:off x="5483225" y="3594100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4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94" y="34"/>
                </a:lnTo>
                <a:lnTo>
                  <a:pt x="128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9" name="Line 128"/>
          <p:cNvSpPr>
            <a:spLocks noChangeShapeType="1"/>
          </p:cNvSpPr>
          <p:nvPr/>
        </p:nvSpPr>
        <p:spPr bwMode="auto">
          <a:xfrm>
            <a:off x="5632450" y="36480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0" name="Line 129"/>
          <p:cNvSpPr>
            <a:spLocks noChangeShapeType="1"/>
          </p:cNvSpPr>
          <p:nvPr/>
        </p:nvSpPr>
        <p:spPr bwMode="auto">
          <a:xfrm flipV="1">
            <a:off x="5400675" y="1533525"/>
            <a:ext cx="158750" cy="15557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1" name="Freeform 130"/>
          <p:cNvSpPr>
            <a:spLocks/>
          </p:cNvSpPr>
          <p:nvPr/>
        </p:nvSpPr>
        <p:spPr bwMode="auto">
          <a:xfrm>
            <a:off x="5200650" y="1666875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2" name="Freeform 131"/>
          <p:cNvSpPr>
            <a:spLocks/>
          </p:cNvSpPr>
          <p:nvPr/>
        </p:nvSpPr>
        <p:spPr bwMode="auto">
          <a:xfrm>
            <a:off x="5200650" y="166687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3" name="Line 132"/>
          <p:cNvSpPr>
            <a:spLocks noChangeShapeType="1"/>
          </p:cNvSpPr>
          <p:nvPr/>
        </p:nvSpPr>
        <p:spPr bwMode="auto">
          <a:xfrm>
            <a:off x="5362575" y="17208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4" name="Line 133"/>
          <p:cNvSpPr>
            <a:spLocks noChangeShapeType="1"/>
          </p:cNvSpPr>
          <p:nvPr/>
        </p:nvSpPr>
        <p:spPr bwMode="auto">
          <a:xfrm flipV="1">
            <a:off x="5165725" y="1806575"/>
            <a:ext cx="133350" cy="1333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5" name="Freeform 134"/>
          <p:cNvSpPr>
            <a:spLocks/>
          </p:cNvSpPr>
          <p:nvPr/>
        </p:nvSpPr>
        <p:spPr bwMode="auto">
          <a:xfrm>
            <a:off x="4965700" y="1933575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6" name="Freeform 135"/>
          <p:cNvSpPr>
            <a:spLocks/>
          </p:cNvSpPr>
          <p:nvPr/>
        </p:nvSpPr>
        <p:spPr bwMode="auto">
          <a:xfrm>
            <a:off x="4965700" y="193357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7" name="Line 136"/>
          <p:cNvSpPr>
            <a:spLocks noChangeShapeType="1"/>
          </p:cNvSpPr>
          <p:nvPr/>
        </p:nvSpPr>
        <p:spPr bwMode="auto">
          <a:xfrm>
            <a:off x="5124450" y="19875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8" name="Line 137"/>
          <p:cNvSpPr>
            <a:spLocks noChangeShapeType="1"/>
          </p:cNvSpPr>
          <p:nvPr/>
        </p:nvSpPr>
        <p:spPr bwMode="auto">
          <a:xfrm flipV="1">
            <a:off x="4845050" y="2063750"/>
            <a:ext cx="196850" cy="1968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9" name="Freeform 138"/>
          <p:cNvSpPr>
            <a:spLocks/>
          </p:cNvSpPr>
          <p:nvPr/>
        </p:nvSpPr>
        <p:spPr bwMode="auto">
          <a:xfrm>
            <a:off x="3927475" y="3657600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0" name="Freeform 139"/>
          <p:cNvSpPr>
            <a:spLocks/>
          </p:cNvSpPr>
          <p:nvPr/>
        </p:nvSpPr>
        <p:spPr bwMode="auto">
          <a:xfrm>
            <a:off x="3927475" y="36576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1" name="Freeform 140"/>
          <p:cNvSpPr>
            <a:spLocks/>
          </p:cNvSpPr>
          <p:nvPr/>
        </p:nvSpPr>
        <p:spPr bwMode="auto">
          <a:xfrm>
            <a:off x="4089400" y="36576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2" name="Line 141"/>
          <p:cNvSpPr>
            <a:spLocks noChangeShapeType="1"/>
          </p:cNvSpPr>
          <p:nvPr/>
        </p:nvSpPr>
        <p:spPr bwMode="auto">
          <a:xfrm flipV="1">
            <a:off x="4130675" y="2784475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3" name="Line 142"/>
          <p:cNvSpPr>
            <a:spLocks noChangeShapeType="1"/>
          </p:cNvSpPr>
          <p:nvPr/>
        </p:nvSpPr>
        <p:spPr bwMode="auto">
          <a:xfrm flipV="1">
            <a:off x="4660900" y="3095625"/>
            <a:ext cx="31750" cy="31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4" name="Line 143"/>
          <p:cNvSpPr>
            <a:spLocks noChangeShapeType="1"/>
          </p:cNvSpPr>
          <p:nvPr/>
        </p:nvSpPr>
        <p:spPr bwMode="auto">
          <a:xfrm flipV="1">
            <a:off x="4130675" y="3511550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5" name="Line 144"/>
          <p:cNvSpPr>
            <a:spLocks noChangeShapeType="1"/>
          </p:cNvSpPr>
          <p:nvPr/>
        </p:nvSpPr>
        <p:spPr bwMode="auto">
          <a:xfrm flipV="1">
            <a:off x="4664075" y="3841750"/>
            <a:ext cx="31750" cy="31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6" name="Freeform 145"/>
          <p:cNvSpPr>
            <a:spLocks/>
          </p:cNvSpPr>
          <p:nvPr/>
        </p:nvSpPr>
        <p:spPr bwMode="auto">
          <a:xfrm>
            <a:off x="3927475" y="2936875"/>
            <a:ext cx="21272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2"/>
              </a:cxn>
              <a:cxn ang="0">
                <a:pos x="0" y="134"/>
              </a:cxn>
              <a:cxn ang="0">
                <a:pos x="102" y="134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4">
                <a:moveTo>
                  <a:pt x="34" y="0"/>
                </a:moveTo>
                <a:lnTo>
                  <a:pt x="0" y="32"/>
                </a:lnTo>
                <a:lnTo>
                  <a:pt x="0" y="134"/>
                </a:lnTo>
                <a:lnTo>
                  <a:pt x="102" y="134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7" name="Freeform 146"/>
          <p:cNvSpPr>
            <a:spLocks/>
          </p:cNvSpPr>
          <p:nvPr/>
        </p:nvSpPr>
        <p:spPr bwMode="auto">
          <a:xfrm>
            <a:off x="3927475" y="2936875"/>
            <a:ext cx="212725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2" y="32"/>
              </a:cxn>
              <a:cxn ang="0">
                <a:pos x="134" y="0"/>
              </a:cxn>
            </a:cxnLst>
            <a:rect l="0" t="0" r="r" b="b"/>
            <a:pathLst>
              <a:path w="134" h="32">
                <a:moveTo>
                  <a:pt x="0" y="32"/>
                </a:moveTo>
                <a:lnTo>
                  <a:pt x="102" y="32"/>
                </a:lnTo>
                <a:lnTo>
                  <a:pt x="134" y="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8" name="Line 147"/>
          <p:cNvSpPr>
            <a:spLocks noChangeShapeType="1"/>
          </p:cNvSpPr>
          <p:nvPr/>
        </p:nvSpPr>
        <p:spPr bwMode="auto">
          <a:xfrm>
            <a:off x="4089400" y="2987675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9" name="Freeform 148"/>
          <p:cNvSpPr>
            <a:spLocks/>
          </p:cNvSpPr>
          <p:nvPr/>
        </p:nvSpPr>
        <p:spPr bwMode="auto">
          <a:xfrm>
            <a:off x="4460875" y="3870325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0" name="Freeform 149"/>
          <p:cNvSpPr>
            <a:spLocks/>
          </p:cNvSpPr>
          <p:nvPr/>
        </p:nvSpPr>
        <p:spPr bwMode="auto">
          <a:xfrm>
            <a:off x="4460875" y="38703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1" name="Freeform 150"/>
          <p:cNvSpPr>
            <a:spLocks/>
          </p:cNvSpPr>
          <p:nvPr/>
        </p:nvSpPr>
        <p:spPr bwMode="auto">
          <a:xfrm>
            <a:off x="4622800" y="3870325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2" name="Line 151"/>
          <p:cNvSpPr>
            <a:spLocks noChangeShapeType="1"/>
          </p:cNvSpPr>
          <p:nvPr/>
        </p:nvSpPr>
        <p:spPr bwMode="auto">
          <a:xfrm flipV="1">
            <a:off x="4400550" y="4016375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3" name="Freeform 152"/>
          <p:cNvSpPr>
            <a:spLocks/>
          </p:cNvSpPr>
          <p:nvPr/>
        </p:nvSpPr>
        <p:spPr bwMode="auto">
          <a:xfrm>
            <a:off x="4194175" y="4127500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4" name="Freeform 153"/>
          <p:cNvSpPr>
            <a:spLocks/>
          </p:cNvSpPr>
          <p:nvPr/>
        </p:nvSpPr>
        <p:spPr bwMode="auto">
          <a:xfrm>
            <a:off x="4194175" y="41275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5" name="Freeform 154"/>
          <p:cNvSpPr>
            <a:spLocks/>
          </p:cNvSpPr>
          <p:nvPr/>
        </p:nvSpPr>
        <p:spPr bwMode="auto">
          <a:xfrm>
            <a:off x="4356100" y="41275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6" name="Line 155"/>
          <p:cNvSpPr>
            <a:spLocks noChangeShapeType="1"/>
          </p:cNvSpPr>
          <p:nvPr/>
        </p:nvSpPr>
        <p:spPr bwMode="auto">
          <a:xfrm flipV="1">
            <a:off x="4133850" y="4257675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7" name="Line 156"/>
          <p:cNvSpPr>
            <a:spLocks noChangeShapeType="1"/>
          </p:cNvSpPr>
          <p:nvPr/>
        </p:nvSpPr>
        <p:spPr bwMode="auto">
          <a:xfrm flipV="1">
            <a:off x="5416550" y="3816350"/>
            <a:ext cx="60325" cy="5080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8" name="Line 157"/>
          <p:cNvSpPr>
            <a:spLocks noChangeShapeType="1"/>
          </p:cNvSpPr>
          <p:nvPr/>
        </p:nvSpPr>
        <p:spPr bwMode="auto">
          <a:xfrm flipV="1">
            <a:off x="5153025" y="4010025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9" name="Freeform 158"/>
          <p:cNvSpPr>
            <a:spLocks/>
          </p:cNvSpPr>
          <p:nvPr/>
        </p:nvSpPr>
        <p:spPr bwMode="auto">
          <a:xfrm>
            <a:off x="3927475" y="4403725"/>
            <a:ext cx="212725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0" name="Freeform 159"/>
          <p:cNvSpPr>
            <a:spLocks/>
          </p:cNvSpPr>
          <p:nvPr/>
        </p:nvSpPr>
        <p:spPr bwMode="auto">
          <a:xfrm>
            <a:off x="3927475" y="440372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2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1" name="Freeform 160"/>
          <p:cNvSpPr>
            <a:spLocks/>
          </p:cNvSpPr>
          <p:nvPr/>
        </p:nvSpPr>
        <p:spPr bwMode="auto">
          <a:xfrm>
            <a:off x="4089400" y="4403725"/>
            <a:ext cx="50800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2" y="0"/>
              </a:cxn>
              <a:cxn ang="0">
                <a:pos x="32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2" h="130">
                <a:moveTo>
                  <a:pt x="0" y="34"/>
                </a:moveTo>
                <a:lnTo>
                  <a:pt x="32" y="0"/>
                </a:lnTo>
                <a:lnTo>
                  <a:pt x="32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2" name="Line 161"/>
          <p:cNvSpPr>
            <a:spLocks noChangeShapeType="1"/>
          </p:cNvSpPr>
          <p:nvPr/>
        </p:nvSpPr>
        <p:spPr bwMode="auto">
          <a:xfrm>
            <a:off x="4292600" y="287020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3" name="Line 162"/>
          <p:cNvSpPr>
            <a:spLocks noChangeShapeType="1"/>
          </p:cNvSpPr>
          <p:nvPr/>
        </p:nvSpPr>
        <p:spPr bwMode="auto">
          <a:xfrm>
            <a:off x="4292600" y="21494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4" name="Line 163"/>
          <p:cNvSpPr>
            <a:spLocks noChangeShapeType="1"/>
          </p:cNvSpPr>
          <p:nvPr/>
        </p:nvSpPr>
        <p:spPr bwMode="auto">
          <a:xfrm>
            <a:off x="4292600" y="361632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5" name="Line 164"/>
          <p:cNvSpPr>
            <a:spLocks noChangeShapeType="1"/>
          </p:cNvSpPr>
          <p:nvPr/>
        </p:nvSpPr>
        <p:spPr bwMode="auto">
          <a:xfrm>
            <a:off x="4552950" y="188595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6" name="Line 165"/>
          <p:cNvSpPr>
            <a:spLocks noChangeShapeType="1"/>
          </p:cNvSpPr>
          <p:nvPr/>
        </p:nvSpPr>
        <p:spPr bwMode="auto">
          <a:xfrm>
            <a:off x="4552950" y="335280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7" name="Line 166"/>
          <p:cNvSpPr>
            <a:spLocks noChangeShapeType="1"/>
          </p:cNvSpPr>
          <p:nvPr/>
        </p:nvSpPr>
        <p:spPr bwMode="auto">
          <a:xfrm>
            <a:off x="4006850" y="2435225"/>
            <a:ext cx="1588" cy="44450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8" name="Line 167"/>
          <p:cNvSpPr>
            <a:spLocks noChangeShapeType="1"/>
          </p:cNvSpPr>
          <p:nvPr/>
        </p:nvSpPr>
        <p:spPr bwMode="auto">
          <a:xfrm>
            <a:off x="4006850" y="3162300"/>
            <a:ext cx="1588" cy="4635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9" name="Line 168"/>
          <p:cNvSpPr>
            <a:spLocks noChangeShapeType="1"/>
          </p:cNvSpPr>
          <p:nvPr/>
        </p:nvSpPr>
        <p:spPr bwMode="auto">
          <a:xfrm>
            <a:off x="4803775" y="1628775"/>
            <a:ext cx="1588" cy="5270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0" name="Line 169"/>
          <p:cNvSpPr>
            <a:spLocks noChangeShapeType="1"/>
          </p:cNvSpPr>
          <p:nvPr/>
        </p:nvSpPr>
        <p:spPr bwMode="auto">
          <a:xfrm>
            <a:off x="5581650" y="1631950"/>
            <a:ext cx="1588" cy="5143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1" name="Line 170"/>
          <p:cNvSpPr>
            <a:spLocks noChangeShapeType="1"/>
          </p:cNvSpPr>
          <p:nvPr/>
        </p:nvSpPr>
        <p:spPr bwMode="auto">
          <a:xfrm>
            <a:off x="5305425" y="26066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2" name="Line 171"/>
          <p:cNvSpPr>
            <a:spLocks noChangeShapeType="1"/>
          </p:cNvSpPr>
          <p:nvPr/>
        </p:nvSpPr>
        <p:spPr bwMode="auto">
          <a:xfrm>
            <a:off x="5305425" y="188595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3" name="Line 172"/>
          <p:cNvSpPr>
            <a:spLocks noChangeShapeType="1"/>
          </p:cNvSpPr>
          <p:nvPr/>
        </p:nvSpPr>
        <p:spPr bwMode="auto">
          <a:xfrm>
            <a:off x="5305425" y="335280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4" name="Freeform 173"/>
          <p:cNvSpPr>
            <a:spLocks/>
          </p:cNvSpPr>
          <p:nvPr/>
        </p:nvSpPr>
        <p:spPr bwMode="auto">
          <a:xfrm>
            <a:off x="4965700" y="4127500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5" name="Freeform 174"/>
          <p:cNvSpPr>
            <a:spLocks/>
          </p:cNvSpPr>
          <p:nvPr/>
        </p:nvSpPr>
        <p:spPr bwMode="auto">
          <a:xfrm>
            <a:off x="4965700" y="41275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6" name="Freeform 175"/>
          <p:cNvSpPr>
            <a:spLocks/>
          </p:cNvSpPr>
          <p:nvPr/>
        </p:nvSpPr>
        <p:spPr bwMode="auto">
          <a:xfrm>
            <a:off x="5124450" y="41275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7" name="Line 176"/>
          <p:cNvSpPr>
            <a:spLocks noChangeShapeType="1"/>
          </p:cNvSpPr>
          <p:nvPr/>
        </p:nvSpPr>
        <p:spPr bwMode="auto">
          <a:xfrm flipV="1">
            <a:off x="4886325" y="4251325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8" name="Freeform 178"/>
          <p:cNvSpPr>
            <a:spLocks/>
          </p:cNvSpPr>
          <p:nvPr/>
        </p:nvSpPr>
        <p:spPr bwMode="auto">
          <a:xfrm>
            <a:off x="4695825" y="4403725"/>
            <a:ext cx="215900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9" name="Freeform 179"/>
          <p:cNvSpPr>
            <a:spLocks/>
          </p:cNvSpPr>
          <p:nvPr/>
        </p:nvSpPr>
        <p:spPr bwMode="auto">
          <a:xfrm>
            <a:off x="4695825" y="44037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0" name="Freeform 180"/>
          <p:cNvSpPr>
            <a:spLocks/>
          </p:cNvSpPr>
          <p:nvPr/>
        </p:nvSpPr>
        <p:spPr bwMode="auto">
          <a:xfrm>
            <a:off x="4857750" y="4403725"/>
            <a:ext cx="53975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4" h="130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1" name="Freeform 181"/>
          <p:cNvSpPr>
            <a:spLocks/>
          </p:cNvSpPr>
          <p:nvPr/>
        </p:nvSpPr>
        <p:spPr bwMode="auto">
          <a:xfrm>
            <a:off x="5200650" y="3130550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2" name="Freeform 182"/>
          <p:cNvSpPr>
            <a:spLocks/>
          </p:cNvSpPr>
          <p:nvPr/>
        </p:nvSpPr>
        <p:spPr bwMode="auto">
          <a:xfrm>
            <a:off x="5200650" y="313055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3" name="Freeform 183"/>
          <p:cNvSpPr>
            <a:spLocks/>
          </p:cNvSpPr>
          <p:nvPr/>
        </p:nvSpPr>
        <p:spPr bwMode="auto">
          <a:xfrm>
            <a:off x="5362575" y="3130550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4" name="Line 184"/>
          <p:cNvSpPr>
            <a:spLocks noChangeShapeType="1"/>
          </p:cNvSpPr>
          <p:nvPr/>
        </p:nvSpPr>
        <p:spPr bwMode="auto">
          <a:xfrm flipV="1">
            <a:off x="5162550" y="3273425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45" name="Group 1244"/>
          <p:cNvGrpSpPr/>
          <p:nvPr/>
        </p:nvGrpSpPr>
        <p:grpSpPr>
          <a:xfrm>
            <a:off x="4965700" y="3397250"/>
            <a:ext cx="212725" cy="212725"/>
            <a:chOff x="4965700" y="3244850"/>
            <a:chExt cx="212725" cy="212725"/>
          </a:xfrm>
          <a:solidFill>
            <a:srgbClr val="FF0000"/>
          </a:solidFill>
        </p:grpSpPr>
        <p:sp>
          <p:nvSpPr>
            <p:cNvPr id="1246" name="Freeform 185"/>
            <p:cNvSpPr>
              <a:spLocks/>
            </p:cNvSpPr>
            <p:nvPr/>
          </p:nvSpPr>
          <p:spPr bwMode="auto">
            <a:xfrm>
              <a:off x="4965700" y="3244850"/>
              <a:ext cx="212725" cy="2127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4"/>
                </a:cxn>
                <a:cxn ang="0">
                  <a:pos x="100" y="134"/>
                </a:cxn>
                <a:cxn ang="0">
                  <a:pos x="134" y="100"/>
                </a:cxn>
                <a:cxn ang="0">
                  <a:pos x="134" y="0"/>
                </a:cxn>
                <a:cxn ang="0">
                  <a:pos x="34" y="0"/>
                </a:cxn>
              </a:cxnLst>
              <a:rect l="0" t="0" r="r" b="b"/>
              <a:pathLst>
                <a:path w="134" h="134">
                  <a:moveTo>
                    <a:pt x="34" y="0"/>
                  </a:moveTo>
                  <a:lnTo>
                    <a:pt x="0" y="34"/>
                  </a:lnTo>
                  <a:lnTo>
                    <a:pt x="0" y="134"/>
                  </a:lnTo>
                  <a:lnTo>
                    <a:pt x="100" y="134"/>
                  </a:lnTo>
                  <a:lnTo>
                    <a:pt x="134" y="100"/>
                  </a:lnTo>
                  <a:lnTo>
                    <a:pt x="1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7" name="Freeform 186"/>
            <p:cNvSpPr>
              <a:spLocks/>
            </p:cNvSpPr>
            <p:nvPr/>
          </p:nvSpPr>
          <p:spPr bwMode="auto">
            <a:xfrm>
              <a:off x="4965700" y="3244850"/>
              <a:ext cx="21272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0" y="34"/>
                </a:cxn>
                <a:cxn ang="0">
                  <a:pos x="134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4" h="34">
                  <a:moveTo>
                    <a:pt x="0" y="34"/>
                  </a:moveTo>
                  <a:lnTo>
                    <a:pt x="100" y="34"/>
                  </a:lnTo>
                  <a:lnTo>
                    <a:pt x="134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8" name="Freeform 187"/>
            <p:cNvSpPr>
              <a:spLocks/>
            </p:cNvSpPr>
            <p:nvPr/>
          </p:nvSpPr>
          <p:spPr bwMode="auto">
            <a:xfrm>
              <a:off x="5124450" y="3244850"/>
              <a:ext cx="53975" cy="21272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34" y="100"/>
                </a:cxn>
                <a:cxn ang="0">
                  <a:pos x="0" y="134"/>
                </a:cxn>
                <a:cxn ang="0">
                  <a:pos x="0" y="34"/>
                </a:cxn>
              </a:cxnLst>
              <a:rect l="0" t="0" r="r" b="b"/>
              <a:pathLst>
                <a:path w="34" h="134">
                  <a:moveTo>
                    <a:pt x="0" y="34"/>
                  </a:moveTo>
                  <a:lnTo>
                    <a:pt x="34" y="0"/>
                  </a:lnTo>
                  <a:lnTo>
                    <a:pt x="34" y="100"/>
                  </a:lnTo>
                  <a:lnTo>
                    <a:pt x="0" y="1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49" name="Line 188"/>
          <p:cNvSpPr>
            <a:spLocks noChangeShapeType="1"/>
          </p:cNvSpPr>
          <p:nvPr/>
        </p:nvSpPr>
        <p:spPr bwMode="auto">
          <a:xfrm flipV="1">
            <a:off x="4895850" y="3514725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0" name="Line 189"/>
          <p:cNvSpPr>
            <a:spLocks noChangeShapeType="1"/>
          </p:cNvSpPr>
          <p:nvPr/>
        </p:nvSpPr>
        <p:spPr bwMode="auto">
          <a:xfrm flipV="1">
            <a:off x="5162550" y="2546350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1" name="Freeform 190"/>
          <p:cNvSpPr>
            <a:spLocks/>
          </p:cNvSpPr>
          <p:nvPr/>
        </p:nvSpPr>
        <p:spPr bwMode="auto">
          <a:xfrm>
            <a:off x="4699000" y="3657600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2" name="Freeform 191"/>
          <p:cNvSpPr>
            <a:spLocks/>
          </p:cNvSpPr>
          <p:nvPr/>
        </p:nvSpPr>
        <p:spPr bwMode="auto">
          <a:xfrm>
            <a:off x="4699000" y="36576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3" name="Freeform 192"/>
          <p:cNvSpPr>
            <a:spLocks/>
          </p:cNvSpPr>
          <p:nvPr/>
        </p:nvSpPr>
        <p:spPr bwMode="auto">
          <a:xfrm>
            <a:off x="4857750" y="36576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4" name="Freeform 193"/>
          <p:cNvSpPr>
            <a:spLocks/>
          </p:cNvSpPr>
          <p:nvPr/>
        </p:nvSpPr>
        <p:spPr bwMode="auto">
          <a:xfrm>
            <a:off x="4965700" y="2667000"/>
            <a:ext cx="212725" cy="2032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28"/>
              </a:cxn>
              <a:cxn ang="0">
                <a:pos x="100" y="128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28">
                <a:moveTo>
                  <a:pt x="34" y="0"/>
                </a:moveTo>
                <a:lnTo>
                  <a:pt x="0" y="34"/>
                </a:lnTo>
                <a:lnTo>
                  <a:pt x="0" y="128"/>
                </a:lnTo>
                <a:lnTo>
                  <a:pt x="100" y="128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5" name="Freeform 194"/>
          <p:cNvSpPr>
            <a:spLocks/>
          </p:cNvSpPr>
          <p:nvPr/>
        </p:nvSpPr>
        <p:spPr bwMode="auto">
          <a:xfrm>
            <a:off x="4965700" y="26670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6" name="Freeform 195"/>
          <p:cNvSpPr>
            <a:spLocks/>
          </p:cNvSpPr>
          <p:nvPr/>
        </p:nvSpPr>
        <p:spPr bwMode="auto">
          <a:xfrm>
            <a:off x="5124450" y="2667000"/>
            <a:ext cx="53975" cy="2032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28"/>
              </a:cxn>
              <a:cxn ang="0">
                <a:pos x="0" y="34"/>
              </a:cxn>
            </a:cxnLst>
            <a:rect l="0" t="0" r="r" b="b"/>
            <a:pathLst>
              <a:path w="34" h="128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28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7" name="Line 196"/>
          <p:cNvSpPr>
            <a:spLocks noChangeShapeType="1"/>
          </p:cNvSpPr>
          <p:nvPr/>
        </p:nvSpPr>
        <p:spPr bwMode="auto">
          <a:xfrm flipV="1">
            <a:off x="4895850" y="2787650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8" name="Freeform 197"/>
          <p:cNvSpPr>
            <a:spLocks/>
          </p:cNvSpPr>
          <p:nvPr/>
        </p:nvSpPr>
        <p:spPr bwMode="auto">
          <a:xfrm>
            <a:off x="4695825" y="2933700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9" name="Freeform 198"/>
          <p:cNvSpPr>
            <a:spLocks/>
          </p:cNvSpPr>
          <p:nvPr/>
        </p:nvSpPr>
        <p:spPr bwMode="auto">
          <a:xfrm>
            <a:off x="4695825" y="29337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0" name="Line 199"/>
          <p:cNvSpPr>
            <a:spLocks noChangeShapeType="1"/>
          </p:cNvSpPr>
          <p:nvPr/>
        </p:nvSpPr>
        <p:spPr bwMode="auto">
          <a:xfrm>
            <a:off x="4857750" y="29876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1" name="Line 200"/>
          <p:cNvSpPr>
            <a:spLocks noChangeShapeType="1"/>
          </p:cNvSpPr>
          <p:nvPr/>
        </p:nvSpPr>
        <p:spPr bwMode="auto">
          <a:xfrm>
            <a:off x="5064125" y="361950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2" name="Line 201"/>
          <p:cNvSpPr>
            <a:spLocks noChangeShapeType="1"/>
          </p:cNvSpPr>
          <p:nvPr/>
        </p:nvSpPr>
        <p:spPr bwMode="auto">
          <a:xfrm>
            <a:off x="5064125" y="28733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3" name="Line 202"/>
          <p:cNvSpPr>
            <a:spLocks noChangeShapeType="1"/>
          </p:cNvSpPr>
          <p:nvPr/>
        </p:nvSpPr>
        <p:spPr bwMode="auto">
          <a:xfrm>
            <a:off x="5064125" y="215265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4" name="Freeform 203"/>
          <p:cNvSpPr>
            <a:spLocks/>
          </p:cNvSpPr>
          <p:nvPr/>
        </p:nvSpPr>
        <p:spPr bwMode="auto">
          <a:xfrm>
            <a:off x="4711700" y="140970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96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96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5" name="Freeform 204"/>
          <p:cNvSpPr>
            <a:spLocks/>
          </p:cNvSpPr>
          <p:nvPr/>
        </p:nvSpPr>
        <p:spPr bwMode="auto">
          <a:xfrm>
            <a:off x="4711700" y="14097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6" name="Line 206"/>
          <p:cNvSpPr>
            <a:spLocks noChangeShapeType="1"/>
          </p:cNvSpPr>
          <p:nvPr/>
        </p:nvSpPr>
        <p:spPr bwMode="auto">
          <a:xfrm>
            <a:off x="4864100" y="1463675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7" name="Line 207"/>
          <p:cNvSpPr>
            <a:spLocks noChangeShapeType="1"/>
          </p:cNvSpPr>
          <p:nvPr/>
        </p:nvSpPr>
        <p:spPr bwMode="auto">
          <a:xfrm flipV="1">
            <a:off x="4629150" y="1546225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8" name="Freeform 208"/>
          <p:cNvSpPr>
            <a:spLocks/>
          </p:cNvSpPr>
          <p:nvPr/>
        </p:nvSpPr>
        <p:spPr bwMode="auto">
          <a:xfrm>
            <a:off x="4445000" y="1666875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9" name="Freeform 209"/>
          <p:cNvSpPr>
            <a:spLocks/>
          </p:cNvSpPr>
          <p:nvPr/>
        </p:nvSpPr>
        <p:spPr bwMode="auto">
          <a:xfrm>
            <a:off x="4445000" y="166687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0" name="Line 210"/>
          <p:cNvSpPr>
            <a:spLocks noChangeShapeType="1"/>
          </p:cNvSpPr>
          <p:nvPr/>
        </p:nvSpPr>
        <p:spPr bwMode="auto">
          <a:xfrm>
            <a:off x="4603750" y="1720850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1" name="Line 211"/>
          <p:cNvSpPr>
            <a:spLocks noChangeShapeType="1"/>
          </p:cNvSpPr>
          <p:nvPr/>
        </p:nvSpPr>
        <p:spPr bwMode="auto">
          <a:xfrm flipV="1">
            <a:off x="4378325" y="1819275"/>
            <a:ext cx="130175" cy="133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2" name="Freeform 212"/>
          <p:cNvSpPr>
            <a:spLocks/>
          </p:cNvSpPr>
          <p:nvPr/>
        </p:nvSpPr>
        <p:spPr bwMode="auto">
          <a:xfrm>
            <a:off x="4194175" y="1933575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3" name="Freeform 213"/>
          <p:cNvSpPr>
            <a:spLocks/>
          </p:cNvSpPr>
          <p:nvPr/>
        </p:nvSpPr>
        <p:spPr bwMode="auto">
          <a:xfrm>
            <a:off x="4194175" y="193357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4" name="Line 214"/>
          <p:cNvSpPr>
            <a:spLocks noChangeShapeType="1"/>
          </p:cNvSpPr>
          <p:nvPr/>
        </p:nvSpPr>
        <p:spPr bwMode="auto">
          <a:xfrm>
            <a:off x="4356100" y="1987550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5" name="Line 215"/>
          <p:cNvSpPr>
            <a:spLocks noChangeShapeType="1"/>
          </p:cNvSpPr>
          <p:nvPr/>
        </p:nvSpPr>
        <p:spPr bwMode="auto">
          <a:xfrm flipV="1">
            <a:off x="4070350" y="2060575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6" name="Freeform 216"/>
          <p:cNvSpPr>
            <a:spLocks/>
          </p:cNvSpPr>
          <p:nvPr/>
        </p:nvSpPr>
        <p:spPr bwMode="auto">
          <a:xfrm>
            <a:off x="3927475" y="2209800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7" name="Freeform 217"/>
          <p:cNvSpPr>
            <a:spLocks/>
          </p:cNvSpPr>
          <p:nvPr/>
        </p:nvSpPr>
        <p:spPr bwMode="auto">
          <a:xfrm>
            <a:off x="4089400" y="2263775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AB4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8" name="Line 218"/>
          <p:cNvSpPr>
            <a:spLocks noChangeShapeType="1"/>
          </p:cNvSpPr>
          <p:nvPr/>
        </p:nvSpPr>
        <p:spPr bwMode="auto">
          <a:xfrm>
            <a:off x="4089400" y="22637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9" name="Freeform 219"/>
          <p:cNvSpPr>
            <a:spLocks/>
          </p:cNvSpPr>
          <p:nvPr/>
        </p:nvSpPr>
        <p:spPr bwMode="auto">
          <a:xfrm>
            <a:off x="3927475" y="22098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4" y="0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2" y="34"/>
                </a:lnTo>
                <a:lnTo>
                  <a:pt x="13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0" name="Line 220"/>
          <p:cNvSpPr>
            <a:spLocks noChangeShapeType="1"/>
          </p:cNvSpPr>
          <p:nvPr/>
        </p:nvSpPr>
        <p:spPr bwMode="auto">
          <a:xfrm>
            <a:off x="4794250" y="2419350"/>
            <a:ext cx="1588" cy="466725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1" name="Line 221"/>
          <p:cNvSpPr>
            <a:spLocks noChangeShapeType="1"/>
          </p:cNvSpPr>
          <p:nvPr/>
        </p:nvSpPr>
        <p:spPr bwMode="auto">
          <a:xfrm>
            <a:off x="5556250" y="2368550"/>
            <a:ext cx="1588" cy="514350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2" name="Line 222"/>
          <p:cNvSpPr>
            <a:spLocks noChangeShapeType="1"/>
          </p:cNvSpPr>
          <p:nvPr/>
        </p:nvSpPr>
        <p:spPr bwMode="auto">
          <a:xfrm>
            <a:off x="5562600" y="3098800"/>
            <a:ext cx="1588" cy="514350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3" name="Freeform 223"/>
          <p:cNvSpPr>
            <a:spLocks/>
          </p:cNvSpPr>
          <p:nvPr/>
        </p:nvSpPr>
        <p:spPr bwMode="auto">
          <a:xfrm>
            <a:off x="4695825" y="2209800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4" name="Freeform 224"/>
          <p:cNvSpPr>
            <a:spLocks/>
          </p:cNvSpPr>
          <p:nvPr/>
        </p:nvSpPr>
        <p:spPr bwMode="auto">
          <a:xfrm>
            <a:off x="4857750" y="2263775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AB4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5" name="Line 225"/>
          <p:cNvSpPr>
            <a:spLocks noChangeShapeType="1"/>
          </p:cNvSpPr>
          <p:nvPr/>
        </p:nvSpPr>
        <p:spPr bwMode="auto">
          <a:xfrm>
            <a:off x="4857750" y="22637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6" name="Freeform 226"/>
          <p:cNvSpPr>
            <a:spLocks/>
          </p:cNvSpPr>
          <p:nvPr/>
        </p:nvSpPr>
        <p:spPr bwMode="auto">
          <a:xfrm>
            <a:off x="4695825" y="22098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7" name="Line 227"/>
          <p:cNvSpPr>
            <a:spLocks noChangeShapeType="1"/>
          </p:cNvSpPr>
          <p:nvPr/>
        </p:nvSpPr>
        <p:spPr bwMode="auto">
          <a:xfrm>
            <a:off x="4794250" y="3155950"/>
            <a:ext cx="1588" cy="466725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8" name="Line 228"/>
          <p:cNvSpPr>
            <a:spLocks noChangeShapeType="1"/>
          </p:cNvSpPr>
          <p:nvPr/>
        </p:nvSpPr>
        <p:spPr bwMode="auto">
          <a:xfrm flipH="1">
            <a:off x="4378325" y="3502025"/>
            <a:ext cx="5746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9" name="Line 229"/>
          <p:cNvSpPr>
            <a:spLocks noChangeShapeType="1"/>
          </p:cNvSpPr>
          <p:nvPr/>
        </p:nvSpPr>
        <p:spPr bwMode="auto">
          <a:xfrm>
            <a:off x="5661025" y="1527175"/>
            <a:ext cx="5810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0" name="Line 230"/>
          <p:cNvSpPr>
            <a:spLocks noChangeShapeType="1"/>
          </p:cNvSpPr>
          <p:nvPr/>
        </p:nvSpPr>
        <p:spPr bwMode="auto">
          <a:xfrm>
            <a:off x="4889500" y="1527175"/>
            <a:ext cx="5778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1" name="Line 231"/>
          <p:cNvSpPr>
            <a:spLocks noChangeShapeType="1"/>
          </p:cNvSpPr>
          <p:nvPr/>
        </p:nvSpPr>
        <p:spPr bwMode="auto">
          <a:xfrm>
            <a:off x="4095750" y="1527175"/>
            <a:ext cx="60007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2" name="Line 232"/>
          <p:cNvSpPr>
            <a:spLocks noChangeShapeType="1"/>
          </p:cNvSpPr>
          <p:nvPr/>
        </p:nvSpPr>
        <p:spPr bwMode="auto">
          <a:xfrm>
            <a:off x="5400675" y="1771650"/>
            <a:ext cx="5683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3" name="Line 233"/>
          <p:cNvSpPr>
            <a:spLocks noChangeShapeType="1"/>
          </p:cNvSpPr>
          <p:nvPr/>
        </p:nvSpPr>
        <p:spPr bwMode="auto">
          <a:xfrm>
            <a:off x="4629150" y="1771650"/>
            <a:ext cx="5651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4" name="Line 234"/>
          <p:cNvSpPr>
            <a:spLocks noChangeShapeType="1"/>
          </p:cNvSpPr>
          <p:nvPr/>
        </p:nvSpPr>
        <p:spPr bwMode="auto">
          <a:xfrm>
            <a:off x="3835400" y="1771650"/>
            <a:ext cx="60007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5" name="Line 235"/>
          <p:cNvSpPr>
            <a:spLocks noChangeShapeType="1"/>
          </p:cNvSpPr>
          <p:nvPr/>
        </p:nvSpPr>
        <p:spPr bwMode="auto">
          <a:xfrm>
            <a:off x="5153025" y="2041525"/>
            <a:ext cx="5810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6" name="Line 236"/>
          <p:cNvSpPr>
            <a:spLocks noChangeShapeType="1"/>
          </p:cNvSpPr>
          <p:nvPr/>
        </p:nvSpPr>
        <p:spPr bwMode="auto">
          <a:xfrm>
            <a:off x="4384675" y="2041525"/>
            <a:ext cx="5683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7" name="Line 237"/>
          <p:cNvSpPr>
            <a:spLocks noChangeShapeType="1"/>
          </p:cNvSpPr>
          <p:nvPr/>
        </p:nvSpPr>
        <p:spPr bwMode="auto">
          <a:xfrm>
            <a:off x="3594100" y="2041525"/>
            <a:ext cx="58737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8" name="Line 238"/>
          <p:cNvSpPr>
            <a:spLocks noChangeShapeType="1"/>
          </p:cNvSpPr>
          <p:nvPr/>
        </p:nvSpPr>
        <p:spPr bwMode="auto">
          <a:xfrm>
            <a:off x="4889500" y="2324100"/>
            <a:ext cx="5810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9" name="Line 239"/>
          <p:cNvSpPr>
            <a:spLocks noChangeShapeType="1"/>
          </p:cNvSpPr>
          <p:nvPr/>
        </p:nvSpPr>
        <p:spPr bwMode="auto">
          <a:xfrm>
            <a:off x="4117975" y="2324100"/>
            <a:ext cx="5683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0" name="Line 240"/>
          <p:cNvSpPr>
            <a:spLocks noChangeShapeType="1"/>
          </p:cNvSpPr>
          <p:nvPr/>
        </p:nvSpPr>
        <p:spPr bwMode="auto">
          <a:xfrm>
            <a:off x="3324225" y="2324100"/>
            <a:ext cx="5905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1" name="Line 241"/>
          <p:cNvSpPr>
            <a:spLocks noChangeShapeType="1"/>
          </p:cNvSpPr>
          <p:nvPr/>
        </p:nvSpPr>
        <p:spPr bwMode="auto">
          <a:xfrm>
            <a:off x="4886325" y="3048000"/>
            <a:ext cx="58420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2" name="Line 242"/>
          <p:cNvSpPr>
            <a:spLocks noChangeShapeType="1"/>
          </p:cNvSpPr>
          <p:nvPr/>
        </p:nvSpPr>
        <p:spPr bwMode="auto">
          <a:xfrm>
            <a:off x="4121150" y="3048000"/>
            <a:ext cx="5651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3" name="Line 243"/>
          <p:cNvSpPr>
            <a:spLocks noChangeShapeType="1"/>
          </p:cNvSpPr>
          <p:nvPr/>
        </p:nvSpPr>
        <p:spPr bwMode="auto">
          <a:xfrm>
            <a:off x="3330575" y="3041650"/>
            <a:ext cx="5778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4" name="Line 244"/>
          <p:cNvSpPr>
            <a:spLocks noChangeShapeType="1"/>
          </p:cNvSpPr>
          <p:nvPr/>
        </p:nvSpPr>
        <p:spPr bwMode="auto">
          <a:xfrm>
            <a:off x="4886325" y="3771900"/>
            <a:ext cx="58420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5" name="Line 245"/>
          <p:cNvSpPr>
            <a:spLocks noChangeShapeType="1"/>
          </p:cNvSpPr>
          <p:nvPr/>
        </p:nvSpPr>
        <p:spPr bwMode="auto">
          <a:xfrm>
            <a:off x="4121150" y="3771900"/>
            <a:ext cx="5651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6" name="Line 246"/>
          <p:cNvSpPr>
            <a:spLocks noChangeShapeType="1"/>
          </p:cNvSpPr>
          <p:nvPr/>
        </p:nvSpPr>
        <p:spPr bwMode="auto">
          <a:xfrm>
            <a:off x="3330575" y="3765550"/>
            <a:ext cx="5778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7" name="Line 247"/>
          <p:cNvSpPr>
            <a:spLocks noChangeShapeType="1"/>
          </p:cNvSpPr>
          <p:nvPr/>
        </p:nvSpPr>
        <p:spPr bwMode="auto">
          <a:xfrm flipH="1">
            <a:off x="3590925" y="4238625"/>
            <a:ext cx="5969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8" name="Line 248"/>
          <p:cNvSpPr>
            <a:spLocks noChangeShapeType="1"/>
          </p:cNvSpPr>
          <p:nvPr/>
        </p:nvSpPr>
        <p:spPr bwMode="auto">
          <a:xfrm flipH="1">
            <a:off x="4381500" y="4238625"/>
            <a:ext cx="5746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9" name="Line 249"/>
          <p:cNvSpPr>
            <a:spLocks noChangeShapeType="1"/>
          </p:cNvSpPr>
          <p:nvPr/>
        </p:nvSpPr>
        <p:spPr bwMode="auto">
          <a:xfrm flipH="1">
            <a:off x="5149850" y="4238625"/>
            <a:ext cx="5905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0" name="Line 250"/>
          <p:cNvSpPr>
            <a:spLocks noChangeShapeType="1"/>
          </p:cNvSpPr>
          <p:nvPr/>
        </p:nvSpPr>
        <p:spPr bwMode="auto">
          <a:xfrm flipH="1">
            <a:off x="3584575" y="3502025"/>
            <a:ext cx="6000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1" name="Line 251"/>
          <p:cNvSpPr>
            <a:spLocks noChangeShapeType="1"/>
          </p:cNvSpPr>
          <p:nvPr/>
        </p:nvSpPr>
        <p:spPr bwMode="auto">
          <a:xfrm flipH="1">
            <a:off x="5143500" y="3502025"/>
            <a:ext cx="59372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2" name="Line 252"/>
          <p:cNvSpPr>
            <a:spLocks noChangeShapeType="1"/>
          </p:cNvSpPr>
          <p:nvPr/>
        </p:nvSpPr>
        <p:spPr bwMode="auto">
          <a:xfrm flipH="1">
            <a:off x="3594100" y="2771775"/>
            <a:ext cx="5873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3" name="Line 253"/>
          <p:cNvSpPr>
            <a:spLocks noChangeShapeType="1"/>
          </p:cNvSpPr>
          <p:nvPr/>
        </p:nvSpPr>
        <p:spPr bwMode="auto">
          <a:xfrm flipH="1">
            <a:off x="4384675" y="2771775"/>
            <a:ext cx="5746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4" name="Line 254"/>
          <p:cNvSpPr>
            <a:spLocks noChangeShapeType="1"/>
          </p:cNvSpPr>
          <p:nvPr/>
        </p:nvSpPr>
        <p:spPr bwMode="auto">
          <a:xfrm flipH="1">
            <a:off x="5153025" y="2771775"/>
            <a:ext cx="5905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5" name="Line 255"/>
          <p:cNvSpPr>
            <a:spLocks noChangeShapeType="1"/>
          </p:cNvSpPr>
          <p:nvPr/>
        </p:nvSpPr>
        <p:spPr bwMode="auto">
          <a:xfrm flipH="1">
            <a:off x="3860800" y="3968750"/>
            <a:ext cx="6000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6" name="Line 256"/>
          <p:cNvSpPr>
            <a:spLocks noChangeShapeType="1"/>
          </p:cNvSpPr>
          <p:nvPr/>
        </p:nvSpPr>
        <p:spPr bwMode="auto">
          <a:xfrm flipH="1">
            <a:off x="4654550" y="3968750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7" name="Line 257"/>
          <p:cNvSpPr>
            <a:spLocks noChangeShapeType="1"/>
          </p:cNvSpPr>
          <p:nvPr/>
        </p:nvSpPr>
        <p:spPr bwMode="auto">
          <a:xfrm flipH="1">
            <a:off x="5394325" y="3968750"/>
            <a:ext cx="5746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8" name="Line 258"/>
          <p:cNvSpPr>
            <a:spLocks noChangeShapeType="1"/>
          </p:cNvSpPr>
          <p:nvPr/>
        </p:nvSpPr>
        <p:spPr bwMode="auto">
          <a:xfrm flipH="1">
            <a:off x="4149725" y="2232025"/>
            <a:ext cx="5524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9" name="Line 259"/>
          <p:cNvSpPr>
            <a:spLocks noChangeShapeType="1"/>
          </p:cNvSpPr>
          <p:nvPr/>
        </p:nvSpPr>
        <p:spPr bwMode="auto">
          <a:xfrm flipH="1">
            <a:off x="4921250" y="2232025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0" name="Line 260"/>
          <p:cNvSpPr>
            <a:spLocks noChangeShapeType="1"/>
          </p:cNvSpPr>
          <p:nvPr/>
        </p:nvSpPr>
        <p:spPr bwMode="auto">
          <a:xfrm flipH="1">
            <a:off x="5689600" y="2232025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1" name="Line 261"/>
          <p:cNvSpPr>
            <a:spLocks noChangeShapeType="1"/>
          </p:cNvSpPr>
          <p:nvPr/>
        </p:nvSpPr>
        <p:spPr bwMode="auto">
          <a:xfrm flipH="1">
            <a:off x="3841750" y="3232150"/>
            <a:ext cx="5905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2" name="Line 262"/>
          <p:cNvSpPr>
            <a:spLocks noChangeShapeType="1"/>
          </p:cNvSpPr>
          <p:nvPr/>
        </p:nvSpPr>
        <p:spPr bwMode="auto">
          <a:xfrm flipH="1">
            <a:off x="4632325" y="3232150"/>
            <a:ext cx="5651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3" name="Line 263"/>
          <p:cNvSpPr>
            <a:spLocks noChangeShapeType="1"/>
          </p:cNvSpPr>
          <p:nvPr/>
        </p:nvSpPr>
        <p:spPr bwMode="auto">
          <a:xfrm flipH="1">
            <a:off x="5400675" y="3232150"/>
            <a:ext cx="5715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4" name="Line 264"/>
          <p:cNvSpPr>
            <a:spLocks noChangeShapeType="1"/>
          </p:cNvSpPr>
          <p:nvPr/>
        </p:nvSpPr>
        <p:spPr bwMode="auto">
          <a:xfrm flipH="1">
            <a:off x="3835400" y="2501900"/>
            <a:ext cx="6000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5" name="Line 265"/>
          <p:cNvSpPr>
            <a:spLocks noChangeShapeType="1"/>
          </p:cNvSpPr>
          <p:nvPr/>
        </p:nvSpPr>
        <p:spPr bwMode="auto">
          <a:xfrm flipH="1">
            <a:off x="4632325" y="2501900"/>
            <a:ext cx="55562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6" name="Line 266"/>
          <p:cNvSpPr>
            <a:spLocks noChangeShapeType="1"/>
          </p:cNvSpPr>
          <p:nvPr/>
        </p:nvSpPr>
        <p:spPr bwMode="auto">
          <a:xfrm flipH="1">
            <a:off x="5394325" y="2501900"/>
            <a:ext cx="5715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7" name="Line 267"/>
          <p:cNvSpPr>
            <a:spLocks noChangeShapeType="1"/>
          </p:cNvSpPr>
          <p:nvPr/>
        </p:nvSpPr>
        <p:spPr bwMode="auto">
          <a:xfrm flipH="1">
            <a:off x="4152900" y="3695700"/>
            <a:ext cx="5524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8" name="Line 268"/>
          <p:cNvSpPr>
            <a:spLocks noChangeShapeType="1"/>
          </p:cNvSpPr>
          <p:nvPr/>
        </p:nvSpPr>
        <p:spPr bwMode="auto">
          <a:xfrm flipH="1">
            <a:off x="4921250" y="3695700"/>
            <a:ext cx="55562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9" name="Line 269"/>
          <p:cNvSpPr>
            <a:spLocks noChangeShapeType="1"/>
          </p:cNvSpPr>
          <p:nvPr/>
        </p:nvSpPr>
        <p:spPr bwMode="auto">
          <a:xfrm flipH="1">
            <a:off x="5692775" y="3695700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0" name="Line 270"/>
          <p:cNvSpPr>
            <a:spLocks noChangeShapeType="1"/>
          </p:cNvSpPr>
          <p:nvPr/>
        </p:nvSpPr>
        <p:spPr bwMode="auto">
          <a:xfrm flipH="1">
            <a:off x="4152900" y="2968625"/>
            <a:ext cx="5524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1" name="Line 271"/>
          <p:cNvSpPr>
            <a:spLocks noChangeShapeType="1"/>
          </p:cNvSpPr>
          <p:nvPr/>
        </p:nvSpPr>
        <p:spPr bwMode="auto">
          <a:xfrm flipH="1">
            <a:off x="4921250" y="2968625"/>
            <a:ext cx="55562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2" name="Line 272"/>
          <p:cNvSpPr>
            <a:spLocks noChangeShapeType="1"/>
          </p:cNvSpPr>
          <p:nvPr/>
        </p:nvSpPr>
        <p:spPr bwMode="auto">
          <a:xfrm flipH="1">
            <a:off x="5692775" y="2968625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3" name="Line 273"/>
          <p:cNvSpPr>
            <a:spLocks noChangeShapeType="1"/>
          </p:cNvSpPr>
          <p:nvPr/>
        </p:nvSpPr>
        <p:spPr bwMode="auto">
          <a:xfrm>
            <a:off x="4029075" y="3165475"/>
            <a:ext cx="1588" cy="5111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4" name="Line 274"/>
          <p:cNvSpPr>
            <a:spLocks noChangeShapeType="1"/>
          </p:cNvSpPr>
          <p:nvPr/>
        </p:nvSpPr>
        <p:spPr bwMode="auto">
          <a:xfrm>
            <a:off x="4029075" y="2438400"/>
            <a:ext cx="1588" cy="5175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5" name="Line 275"/>
          <p:cNvSpPr>
            <a:spLocks noChangeShapeType="1"/>
          </p:cNvSpPr>
          <p:nvPr/>
        </p:nvSpPr>
        <p:spPr bwMode="auto">
          <a:xfrm>
            <a:off x="4029075" y="388302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6" name="Line 276"/>
          <p:cNvSpPr>
            <a:spLocks noChangeShapeType="1"/>
          </p:cNvSpPr>
          <p:nvPr/>
        </p:nvSpPr>
        <p:spPr bwMode="auto">
          <a:xfrm>
            <a:off x="4806950" y="388302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7" name="Line 277"/>
          <p:cNvSpPr>
            <a:spLocks noChangeShapeType="1"/>
          </p:cNvSpPr>
          <p:nvPr/>
        </p:nvSpPr>
        <p:spPr bwMode="auto">
          <a:xfrm>
            <a:off x="4819650" y="3159125"/>
            <a:ext cx="1588" cy="514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8" name="Line 278"/>
          <p:cNvSpPr>
            <a:spLocks noChangeShapeType="1"/>
          </p:cNvSpPr>
          <p:nvPr/>
        </p:nvSpPr>
        <p:spPr bwMode="auto">
          <a:xfrm>
            <a:off x="4819650" y="2438400"/>
            <a:ext cx="1588" cy="514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9" name="Freeform 279"/>
          <p:cNvSpPr>
            <a:spLocks/>
          </p:cNvSpPr>
          <p:nvPr/>
        </p:nvSpPr>
        <p:spPr bwMode="auto">
          <a:xfrm>
            <a:off x="5683250" y="4435475"/>
            <a:ext cx="129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8" y="0"/>
              </a:cxn>
              <a:cxn ang="0">
                <a:pos x="0" y="0"/>
              </a:cxn>
            </a:cxnLst>
            <a:rect l="0" t="0" r="r" b="b"/>
            <a:pathLst>
              <a:path w="818">
                <a:moveTo>
                  <a:pt x="0" y="0"/>
                </a:moveTo>
                <a:lnTo>
                  <a:pt x="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1898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0" name="Line 281"/>
          <p:cNvSpPr>
            <a:spLocks noChangeShapeType="1"/>
          </p:cNvSpPr>
          <p:nvPr/>
        </p:nvSpPr>
        <p:spPr bwMode="auto">
          <a:xfrm flipV="1">
            <a:off x="6451600" y="2898775"/>
            <a:ext cx="1273175" cy="9525"/>
          </a:xfrm>
          <a:prstGeom prst="line">
            <a:avLst/>
          </a:prstGeom>
          <a:noFill/>
          <a:ln w="15875">
            <a:solidFill>
              <a:srgbClr val="1898C3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1" name="Freeform 282"/>
          <p:cNvSpPr>
            <a:spLocks/>
          </p:cNvSpPr>
          <p:nvPr/>
        </p:nvSpPr>
        <p:spPr bwMode="auto">
          <a:xfrm>
            <a:off x="6200775" y="4171950"/>
            <a:ext cx="10953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0" y="0"/>
              </a:cxn>
              <a:cxn ang="0">
                <a:pos x="0" y="0"/>
              </a:cxn>
            </a:cxnLst>
            <a:rect l="0" t="0" r="r" b="b"/>
            <a:pathLst>
              <a:path w="690">
                <a:moveTo>
                  <a:pt x="0" y="0"/>
                </a:moveTo>
                <a:lnTo>
                  <a:pt x="690" y="0"/>
                </a:lnTo>
                <a:lnTo>
                  <a:pt x="0" y="0"/>
                </a:lnTo>
                <a:close/>
              </a:path>
            </a:pathLst>
          </a:custGeom>
          <a:solidFill>
            <a:srgbClr val="168A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2" name="Line 283"/>
          <p:cNvSpPr>
            <a:spLocks noChangeShapeType="1"/>
          </p:cNvSpPr>
          <p:nvPr/>
        </p:nvSpPr>
        <p:spPr bwMode="auto">
          <a:xfrm flipV="1">
            <a:off x="6200775" y="3898900"/>
            <a:ext cx="1295400" cy="1270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4" name="Freeform 285"/>
          <p:cNvSpPr>
            <a:spLocks/>
          </p:cNvSpPr>
          <p:nvPr/>
        </p:nvSpPr>
        <p:spPr bwMode="auto">
          <a:xfrm>
            <a:off x="6200775" y="3975100"/>
            <a:ext cx="10922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8" y="0"/>
              </a:cxn>
              <a:cxn ang="0">
                <a:pos x="0" y="0"/>
              </a:cxn>
            </a:cxnLst>
            <a:rect l="0" t="0" r="r" b="b"/>
            <a:pathLst>
              <a:path w="688">
                <a:moveTo>
                  <a:pt x="0" y="0"/>
                </a:moveTo>
                <a:lnTo>
                  <a:pt x="688" y="0"/>
                </a:lnTo>
                <a:lnTo>
                  <a:pt x="0" y="0"/>
                </a:lnTo>
                <a:close/>
              </a:path>
            </a:pathLst>
          </a:custGeom>
          <a:solidFill>
            <a:srgbClr val="168A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5" name="Line 286"/>
          <p:cNvSpPr>
            <a:spLocks noChangeShapeType="1"/>
          </p:cNvSpPr>
          <p:nvPr/>
        </p:nvSpPr>
        <p:spPr bwMode="auto">
          <a:xfrm>
            <a:off x="6200775" y="3975100"/>
            <a:ext cx="1295400" cy="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6" name="Freeform 287"/>
          <p:cNvSpPr>
            <a:spLocks/>
          </p:cNvSpPr>
          <p:nvPr/>
        </p:nvSpPr>
        <p:spPr bwMode="auto">
          <a:xfrm>
            <a:off x="6454775" y="1476375"/>
            <a:ext cx="727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8" y="0"/>
              </a:cxn>
              <a:cxn ang="0">
                <a:pos x="0" y="0"/>
              </a:cxn>
            </a:cxnLst>
            <a:rect l="0" t="0" r="r" b="b"/>
            <a:pathLst>
              <a:path w="458">
                <a:moveTo>
                  <a:pt x="0" y="0"/>
                </a:moveTo>
                <a:lnTo>
                  <a:pt x="458" y="0"/>
                </a:lnTo>
                <a:lnTo>
                  <a:pt x="0" y="0"/>
                </a:lnTo>
                <a:close/>
              </a:path>
            </a:pathLst>
          </a:custGeom>
          <a:solidFill>
            <a:srgbClr val="1898C3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47" name="Line 288"/>
          <p:cNvSpPr>
            <a:spLocks noChangeShapeType="1"/>
          </p:cNvSpPr>
          <p:nvPr/>
        </p:nvSpPr>
        <p:spPr bwMode="auto">
          <a:xfrm>
            <a:off x="6454775" y="1476375"/>
            <a:ext cx="727075" cy="1588"/>
          </a:xfrm>
          <a:prstGeom prst="line">
            <a:avLst/>
          </a:prstGeom>
          <a:noFill/>
          <a:ln w="158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48" name="Freeform 289"/>
          <p:cNvSpPr>
            <a:spLocks/>
          </p:cNvSpPr>
          <p:nvPr/>
        </p:nvSpPr>
        <p:spPr bwMode="auto">
          <a:xfrm>
            <a:off x="6457950" y="1539875"/>
            <a:ext cx="720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0"/>
              </a:cxn>
              <a:cxn ang="0">
                <a:pos x="0" y="0"/>
              </a:cxn>
            </a:cxnLst>
            <a:rect l="0" t="0" r="r" b="b"/>
            <a:pathLst>
              <a:path w="454">
                <a:moveTo>
                  <a:pt x="0" y="0"/>
                </a:moveTo>
                <a:lnTo>
                  <a:pt x="454" y="0"/>
                </a:lnTo>
                <a:lnTo>
                  <a:pt x="0" y="0"/>
                </a:lnTo>
                <a:close/>
              </a:path>
            </a:pathLst>
          </a:custGeom>
          <a:solidFill>
            <a:srgbClr val="1898C3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49" name="Line 290"/>
          <p:cNvSpPr>
            <a:spLocks noChangeShapeType="1"/>
          </p:cNvSpPr>
          <p:nvPr/>
        </p:nvSpPr>
        <p:spPr bwMode="auto">
          <a:xfrm>
            <a:off x="6457950" y="1539875"/>
            <a:ext cx="720725" cy="1588"/>
          </a:xfrm>
          <a:prstGeom prst="line">
            <a:avLst/>
          </a:prstGeom>
          <a:noFill/>
          <a:ln w="158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50" name="Freeform 295"/>
          <p:cNvSpPr>
            <a:spLocks/>
          </p:cNvSpPr>
          <p:nvPr/>
        </p:nvSpPr>
        <p:spPr bwMode="auto">
          <a:xfrm>
            <a:off x="5686425" y="4492625"/>
            <a:ext cx="129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8" y="0"/>
              </a:cxn>
              <a:cxn ang="0">
                <a:pos x="0" y="0"/>
              </a:cxn>
            </a:cxnLst>
            <a:rect l="0" t="0" r="r" b="b"/>
            <a:pathLst>
              <a:path w="818">
                <a:moveTo>
                  <a:pt x="0" y="0"/>
                </a:moveTo>
                <a:lnTo>
                  <a:pt x="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1898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1" name="Freeform 297"/>
          <p:cNvSpPr>
            <a:spLocks/>
          </p:cNvSpPr>
          <p:nvPr/>
        </p:nvSpPr>
        <p:spPr bwMode="auto">
          <a:xfrm>
            <a:off x="6048375" y="2755900"/>
            <a:ext cx="1752600" cy="454025"/>
          </a:xfrm>
          <a:custGeom>
            <a:avLst/>
            <a:gdLst/>
            <a:ahLst/>
            <a:cxnLst>
              <a:cxn ang="0">
                <a:pos x="0" y="766"/>
              </a:cxn>
              <a:cxn ang="0">
                <a:pos x="624" y="766"/>
              </a:cxn>
              <a:cxn ang="0">
                <a:pos x="624" y="0"/>
              </a:cxn>
              <a:cxn ang="0">
                <a:pos x="844" y="0"/>
              </a:cxn>
            </a:cxnLst>
            <a:rect l="0" t="0" r="r" b="b"/>
            <a:pathLst>
              <a:path w="844" h="766">
                <a:moveTo>
                  <a:pt x="0" y="766"/>
                </a:moveTo>
                <a:lnTo>
                  <a:pt x="624" y="766"/>
                </a:lnTo>
                <a:lnTo>
                  <a:pt x="624" y="0"/>
                </a:lnTo>
                <a:lnTo>
                  <a:pt x="844" y="0"/>
                </a:lnTo>
              </a:path>
            </a:pathLst>
          </a:custGeom>
          <a:noFill/>
          <a:ln w="15875">
            <a:solidFill>
              <a:srgbClr val="1898C3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2" name="Freeform 302"/>
          <p:cNvSpPr>
            <a:spLocks/>
          </p:cNvSpPr>
          <p:nvPr/>
        </p:nvSpPr>
        <p:spPr bwMode="auto">
          <a:xfrm>
            <a:off x="6454775" y="2978150"/>
            <a:ext cx="1117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0" y="0"/>
              </a:cxn>
              <a:cxn ang="0">
                <a:pos x="420" y="192"/>
              </a:cxn>
            </a:cxnLst>
            <a:rect l="0" t="0" r="r" b="b"/>
            <a:pathLst>
              <a:path w="420" h="192">
                <a:moveTo>
                  <a:pt x="0" y="0"/>
                </a:moveTo>
                <a:lnTo>
                  <a:pt x="420" y="0"/>
                </a:lnTo>
                <a:lnTo>
                  <a:pt x="420" y="192"/>
                </a:lnTo>
              </a:path>
            </a:pathLst>
          </a:custGeom>
          <a:noFill/>
          <a:ln w="15875">
            <a:solidFill>
              <a:srgbClr val="AE0F8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3" name="Freeform 303"/>
          <p:cNvSpPr>
            <a:spLocks/>
          </p:cNvSpPr>
          <p:nvPr/>
        </p:nvSpPr>
        <p:spPr bwMode="auto">
          <a:xfrm>
            <a:off x="6248400" y="286067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4" name="Freeform 304"/>
          <p:cNvSpPr>
            <a:spLocks/>
          </p:cNvSpPr>
          <p:nvPr/>
        </p:nvSpPr>
        <p:spPr bwMode="auto">
          <a:xfrm>
            <a:off x="6248400" y="28606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0" y="34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5" name="Freeform 305"/>
          <p:cNvSpPr>
            <a:spLocks/>
          </p:cNvSpPr>
          <p:nvPr/>
        </p:nvSpPr>
        <p:spPr bwMode="auto">
          <a:xfrm>
            <a:off x="6403975" y="2914650"/>
            <a:ext cx="15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h="100">
                <a:moveTo>
                  <a:pt x="0" y="0"/>
                </a:move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3B69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6" name="Line 306"/>
          <p:cNvSpPr>
            <a:spLocks noChangeShapeType="1"/>
          </p:cNvSpPr>
          <p:nvPr/>
        </p:nvSpPr>
        <p:spPr bwMode="auto">
          <a:xfrm>
            <a:off x="6403975" y="2914650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7" name="Line 307"/>
          <p:cNvSpPr>
            <a:spLocks noChangeShapeType="1"/>
          </p:cNvSpPr>
          <p:nvPr/>
        </p:nvSpPr>
        <p:spPr bwMode="auto">
          <a:xfrm flipV="1">
            <a:off x="6178550" y="2994025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8" name="Freeform 308"/>
          <p:cNvSpPr>
            <a:spLocks/>
          </p:cNvSpPr>
          <p:nvPr/>
        </p:nvSpPr>
        <p:spPr bwMode="auto">
          <a:xfrm>
            <a:off x="5981700" y="3130550"/>
            <a:ext cx="2032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28" y="100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28" y="100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4C81B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9" name="Freeform 309"/>
          <p:cNvSpPr>
            <a:spLocks/>
          </p:cNvSpPr>
          <p:nvPr/>
        </p:nvSpPr>
        <p:spPr bwMode="auto">
          <a:xfrm>
            <a:off x="5981700" y="3130550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00" y="34"/>
                </a:lnTo>
                <a:lnTo>
                  <a:pt x="12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0" name="Freeform 310"/>
          <p:cNvSpPr>
            <a:spLocks/>
          </p:cNvSpPr>
          <p:nvPr/>
        </p:nvSpPr>
        <p:spPr bwMode="auto">
          <a:xfrm>
            <a:off x="6137275" y="3184525"/>
            <a:ext cx="1588" cy="155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8"/>
              </a:cxn>
              <a:cxn ang="0">
                <a:pos x="0" y="0"/>
              </a:cxn>
            </a:cxnLst>
            <a:rect l="0" t="0" r="r" b="b"/>
            <a:pathLst>
              <a:path h="98">
                <a:moveTo>
                  <a:pt x="0" y="0"/>
                </a:move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rgbClr val="3B69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1" name="Line 311"/>
          <p:cNvSpPr>
            <a:spLocks noChangeShapeType="1"/>
          </p:cNvSpPr>
          <p:nvPr/>
        </p:nvSpPr>
        <p:spPr bwMode="auto">
          <a:xfrm>
            <a:off x="6137275" y="3184525"/>
            <a:ext cx="1588" cy="155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362" name="Group 1361"/>
          <p:cNvGrpSpPr/>
          <p:nvPr/>
        </p:nvGrpSpPr>
        <p:grpSpPr>
          <a:xfrm>
            <a:off x="6242050" y="3594100"/>
            <a:ext cx="206375" cy="215900"/>
            <a:chOff x="6242050" y="3441700"/>
            <a:chExt cx="206375" cy="215900"/>
          </a:xfrm>
          <a:solidFill>
            <a:srgbClr val="A6A6A6"/>
          </a:solidFill>
        </p:grpSpPr>
        <p:sp>
          <p:nvSpPr>
            <p:cNvPr id="1363" name="Freeform 312"/>
            <p:cNvSpPr>
              <a:spLocks/>
            </p:cNvSpPr>
            <p:nvPr/>
          </p:nvSpPr>
          <p:spPr bwMode="auto">
            <a:xfrm>
              <a:off x="6242050" y="3441700"/>
              <a:ext cx="203200" cy="2159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6"/>
                </a:cxn>
                <a:cxn ang="0">
                  <a:pos x="100" y="136"/>
                </a:cxn>
                <a:cxn ang="0">
                  <a:pos x="128" y="102"/>
                </a:cxn>
                <a:cxn ang="0">
                  <a:pos x="128" y="0"/>
                </a:cxn>
                <a:cxn ang="0">
                  <a:pos x="34" y="0"/>
                </a:cxn>
              </a:cxnLst>
              <a:rect l="0" t="0" r="r" b="b"/>
              <a:pathLst>
                <a:path w="128" h="136">
                  <a:moveTo>
                    <a:pt x="34" y="0"/>
                  </a:moveTo>
                  <a:lnTo>
                    <a:pt x="0" y="34"/>
                  </a:lnTo>
                  <a:lnTo>
                    <a:pt x="0" y="136"/>
                  </a:lnTo>
                  <a:lnTo>
                    <a:pt x="100" y="136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4" name="Freeform 313"/>
            <p:cNvSpPr>
              <a:spLocks/>
            </p:cNvSpPr>
            <p:nvPr/>
          </p:nvSpPr>
          <p:spPr bwMode="auto">
            <a:xfrm>
              <a:off x="6242050" y="3441700"/>
              <a:ext cx="20637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2" y="34"/>
                </a:cxn>
                <a:cxn ang="0">
                  <a:pos x="130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0" h="34">
                  <a:moveTo>
                    <a:pt x="0" y="34"/>
                  </a:moveTo>
                  <a:lnTo>
                    <a:pt x="102" y="34"/>
                  </a:lnTo>
                  <a:lnTo>
                    <a:pt x="130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5" name="Freeform 314"/>
            <p:cNvSpPr>
              <a:spLocks/>
            </p:cNvSpPr>
            <p:nvPr/>
          </p:nvSpPr>
          <p:spPr bwMode="auto">
            <a:xfrm>
              <a:off x="6400800" y="3498850"/>
              <a:ext cx="1588" cy="155575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0"/>
                </a:cxn>
                <a:cxn ang="0">
                  <a:pos x="0" y="98"/>
                </a:cxn>
              </a:cxnLst>
              <a:rect l="0" t="0" r="r" b="b"/>
              <a:pathLst>
                <a:path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6" name="Line 315"/>
            <p:cNvSpPr>
              <a:spLocks noChangeShapeType="1"/>
            </p:cNvSpPr>
            <p:nvPr/>
          </p:nvSpPr>
          <p:spPr bwMode="auto">
            <a:xfrm flipV="1">
              <a:off x="6400800" y="3498850"/>
              <a:ext cx="1588" cy="15557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67" name="Freeform 316"/>
          <p:cNvSpPr>
            <a:spLocks/>
          </p:cNvSpPr>
          <p:nvPr/>
        </p:nvSpPr>
        <p:spPr bwMode="auto">
          <a:xfrm>
            <a:off x="6248400" y="2130425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8" name="Freeform 317"/>
          <p:cNvSpPr>
            <a:spLocks/>
          </p:cNvSpPr>
          <p:nvPr/>
        </p:nvSpPr>
        <p:spPr bwMode="auto">
          <a:xfrm>
            <a:off x="6407150" y="2130425"/>
            <a:ext cx="44450" cy="21272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" y="0"/>
              </a:cxn>
              <a:cxn ang="0">
                <a:pos x="28" y="100"/>
              </a:cxn>
              <a:cxn ang="0">
                <a:pos x="0" y="134"/>
              </a:cxn>
              <a:cxn ang="0">
                <a:pos x="0" y="32"/>
              </a:cxn>
            </a:cxnLst>
            <a:rect l="0" t="0" r="r" b="b"/>
            <a:pathLst>
              <a:path w="28" h="134">
                <a:moveTo>
                  <a:pt x="0" y="32"/>
                </a:moveTo>
                <a:lnTo>
                  <a:pt x="28" y="0"/>
                </a:lnTo>
                <a:lnTo>
                  <a:pt x="28" y="100"/>
                </a:lnTo>
                <a:lnTo>
                  <a:pt x="0" y="134"/>
                </a:lnTo>
                <a:lnTo>
                  <a:pt x="0" y="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9" name="Freeform 318"/>
          <p:cNvSpPr>
            <a:spLocks/>
          </p:cNvSpPr>
          <p:nvPr/>
        </p:nvSpPr>
        <p:spPr bwMode="auto">
          <a:xfrm>
            <a:off x="6248400" y="213042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0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2" y="34"/>
                </a:lnTo>
                <a:lnTo>
                  <a:pt x="130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0" name="Freeform 319"/>
          <p:cNvSpPr>
            <a:spLocks/>
          </p:cNvSpPr>
          <p:nvPr/>
        </p:nvSpPr>
        <p:spPr bwMode="auto">
          <a:xfrm>
            <a:off x="6248400" y="1409700"/>
            <a:ext cx="2032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28" y="100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28" y="100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D577C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1" name="Freeform 320"/>
          <p:cNvSpPr>
            <a:spLocks/>
          </p:cNvSpPr>
          <p:nvPr/>
        </p:nvSpPr>
        <p:spPr bwMode="auto">
          <a:xfrm>
            <a:off x="6407150" y="1406525"/>
            <a:ext cx="44450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28" h="136">
                <a:moveTo>
                  <a:pt x="0" y="34"/>
                </a:moveTo>
                <a:lnTo>
                  <a:pt x="28" y="0"/>
                </a:lnTo>
                <a:lnTo>
                  <a:pt x="28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D577C3"/>
          </a:solidFill>
          <a:ln w="952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2" name="Freeform 321"/>
          <p:cNvSpPr>
            <a:spLocks/>
          </p:cNvSpPr>
          <p:nvPr/>
        </p:nvSpPr>
        <p:spPr bwMode="auto">
          <a:xfrm>
            <a:off x="6248400" y="14097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0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2" y="34"/>
                </a:lnTo>
                <a:lnTo>
                  <a:pt x="130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D577C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3" name="Line 322"/>
          <p:cNvSpPr>
            <a:spLocks noChangeShapeType="1"/>
          </p:cNvSpPr>
          <p:nvPr/>
        </p:nvSpPr>
        <p:spPr bwMode="auto">
          <a:xfrm flipV="1">
            <a:off x="6178550" y="2257425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4" name="Line 323"/>
          <p:cNvSpPr>
            <a:spLocks noChangeShapeType="1"/>
          </p:cNvSpPr>
          <p:nvPr/>
        </p:nvSpPr>
        <p:spPr bwMode="auto">
          <a:xfrm flipV="1">
            <a:off x="6178550" y="1552575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375" name="Group 1374"/>
          <p:cNvGrpSpPr/>
          <p:nvPr/>
        </p:nvGrpSpPr>
        <p:grpSpPr>
          <a:xfrm>
            <a:off x="5981700" y="2387600"/>
            <a:ext cx="203200" cy="215900"/>
            <a:chOff x="5981700" y="2235200"/>
            <a:chExt cx="203200" cy="215900"/>
          </a:xfrm>
          <a:solidFill>
            <a:srgbClr val="A6A6A6"/>
          </a:solidFill>
        </p:grpSpPr>
        <p:sp>
          <p:nvSpPr>
            <p:cNvPr id="1376" name="Freeform 324"/>
            <p:cNvSpPr>
              <a:spLocks/>
            </p:cNvSpPr>
            <p:nvPr/>
          </p:nvSpPr>
          <p:spPr bwMode="auto">
            <a:xfrm>
              <a:off x="5981700" y="2238375"/>
              <a:ext cx="203200" cy="2127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2"/>
                </a:cxn>
                <a:cxn ang="0">
                  <a:pos x="0" y="134"/>
                </a:cxn>
                <a:cxn ang="0">
                  <a:pos x="100" y="134"/>
                </a:cxn>
                <a:cxn ang="0">
                  <a:pos x="128" y="100"/>
                </a:cxn>
                <a:cxn ang="0">
                  <a:pos x="128" y="0"/>
                </a:cxn>
                <a:cxn ang="0">
                  <a:pos x="34" y="0"/>
                </a:cxn>
              </a:cxnLst>
              <a:rect l="0" t="0" r="r" b="b"/>
              <a:pathLst>
                <a:path w="128" h="134">
                  <a:moveTo>
                    <a:pt x="34" y="0"/>
                  </a:moveTo>
                  <a:lnTo>
                    <a:pt x="0" y="32"/>
                  </a:lnTo>
                  <a:lnTo>
                    <a:pt x="0" y="134"/>
                  </a:lnTo>
                  <a:lnTo>
                    <a:pt x="100" y="134"/>
                  </a:lnTo>
                  <a:lnTo>
                    <a:pt x="128" y="100"/>
                  </a:lnTo>
                  <a:lnTo>
                    <a:pt x="128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7" name="Freeform 325"/>
            <p:cNvSpPr>
              <a:spLocks/>
            </p:cNvSpPr>
            <p:nvPr/>
          </p:nvSpPr>
          <p:spPr bwMode="auto">
            <a:xfrm>
              <a:off x="6140450" y="2235200"/>
              <a:ext cx="44450" cy="21272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8" y="0"/>
                </a:cxn>
                <a:cxn ang="0">
                  <a:pos x="28" y="102"/>
                </a:cxn>
                <a:cxn ang="0">
                  <a:pos x="0" y="134"/>
                </a:cxn>
                <a:cxn ang="0">
                  <a:pos x="0" y="34"/>
                </a:cxn>
              </a:cxnLst>
              <a:rect l="0" t="0" r="r" b="b"/>
              <a:pathLst>
                <a:path w="28" h="134">
                  <a:moveTo>
                    <a:pt x="0" y="34"/>
                  </a:moveTo>
                  <a:lnTo>
                    <a:pt x="28" y="0"/>
                  </a:lnTo>
                  <a:lnTo>
                    <a:pt x="28" y="102"/>
                  </a:lnTo>
                  <a:lnTo>
                    <a:pt x="0" y="1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8" name="Freeform 326"/>
            <p:cNvSpPr>
              <a:spLocks/>
            </p:cNvSpPr>
            <p:nvPr/>
          </p:nvSpPr>
          <p:spPr bwMode="auto">
            <a:xfrm>
              <a:off x="5981700" y="2238375"/>
              <a:ext cx="203200" cy="5080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00" y="32"/>
                </a:cxn>
                <a:cxn ang="0">
                  <a:pos x="128" y="0"/>
                </a:cxn>
                <a:cxn ang="0">
                  <a:pos x="34" y="0"/>
                </a:cxn>
                <a:cxn ang="0">
                  <a:pos x="0" y="32"/>
                </a:cxn>
              </a:cxnLst>
              <a:rect l="0" t="0" r="r" b="b"/>
              <a:pathLst>
                <a:path w="128" h="32">
                  <a:moveTo>
                    <a:pt x="0" y="32"/>
                  </a:moveTo>
                  <a:lnTo>
                    <a:pt x="100" y="32"/>
                  </a:lnTo>
                  <a:lnTo>
                    <a:pt x="128" y="0"/>
                  </a:lnTo>
                  <a:lnTo>
                    <a:pt x="34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79" name="Line 327"/>
          <p:cNvSpPr>
            <a:spLocks noChangeShapeType="1"/>
          </p:cNvSpPr>
          <p:nvPr/>
        </p:nvSpPr>
        <p:spPr bwMode="auto">
          <a:xfrm flipV="1">
            <a:off x="5927725" y="2533650"/>
            <a:ext cx="130175" cy="1301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0" name="Freeform 328"/>
          <p:cNvSpPr>
            <a:spLocks/>
          </p:cNvSpPr>
          <p:nvPr/>
        </p:nvSpPr>
        <p:spPr bwMode="auto">
          <a:xfrm>
            <a:off x="5746750" y="2657475"/>
            <a:ext cx="2032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28" y="100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28" y="100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1" name="Freeform 329"/>
          <p:cNvSpPr>
            <a:spLocks/>
          </p:cNvSpPr>
          <p:nvPr/>
        </p:nvSpPr>
        <p:spPr bwMode="auto">
          <a:xfrm>
            <a:off x="5905500" y="2654300"/>
            <a:ext cx="44450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28" h="136">
                <a:moveTo>
                  <a:pt x="0" y="34"/>
                </a:moveTo>
                <a:lnTo>
                  <a:pt x="28" y="0"/>
                </a:lnTo>
                <a:lnTo>
                  <a:pt x="28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2" name="Freeform 330"/>
          <p:cNvSpPr>
            <a:spLocks/>
          </p:cNvSpPr>
          <p:nvPr/>
        </p:nvSpPr>
        <p:spPr bwMode="auto">
          <a:xfrm>
            <a:off x="5746750" y="26574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0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2" y="34"/>
                </a:lnTo>
                <a:lnTo>
                  <a:pt x="130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3" name="Line 331"/>
          <p:cNvSpPr>
            <a:spLocks noChangeShapeType="1"/>
          </p:cNvSpPr>
          <p:nvPr/>
        </p:nvSpPr>
        <p:spPr bwMode="auto">
          <a:xfrm flipV="1">
            <a:off x="5619750" y="2774950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4" name="Line 332"/>
          <p:cNvSpPr>
            <a:spLocks noChangeShapeType="1"/>
          </p:cNvSpPr>
          <p:nvPr/>
        </p:nvSpPr>
        <p:spPr bwMode="auto">
          <a:xfrm>
            <a:off x="5845175" y="213677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5" name="Line 333"/>
          <p:cNvSpPr>
            <a:spLocks noChangeShapeType="1"/>
          </p:cNvSpPr>
          <p:nvPr/>
        </p:nvSpPr>
        <p:spPr bwMode="auto">
          <a:xfrm flipV="1">
            <a:off x="5927725" y="3267075"/>
            <a:ext cx="130175" cy="133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6" name="Freeform 334"/>
          <p:cNvSpPr>
            <a:spLocks/>
          </p:cNvSpPr>
          <p:nvPr/>
        </p:nvSpPr>
        <p:spPr bwMode="auto">
          <a:xfrm>
            <a:off x="5746750" y="339725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FA2B1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7" name="Freeform 335"/>
          <p:cNvSpPr>
            <a:spLocks/>
          </p:cNvSpPr>
          <p:nvPr/>
        </p:nvSpPr>
        <p:spPr bwMode="auto">
          <a:xfrm>
            <a:off x="5749925" y="3400425"/>
            <a:ext cx="196850" cy="50800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96" y="32"/>
              </a:cxn>
              <a:cxn ang="0">
                <a:pos x="0" y="32"/>
              </a:cxn>
            </a:cxnLst>
            <a:rect l="0" t="0" r="r" b="b"/>
            <a:pathLst>
              <a:path w="124" h="32">
                <a:moveTo>
                  <a:pt x="124" y="0"/>
                </a:moveTo>
                <a:lnTo>
                  <a:pt x="96" y="32"/>
                </a:lnTo>
                <a:lnTo>
                  <a:pt x="0" y="3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8" name="Line 336"/>
          <p:cNvSpPr>
            <a:spLocks noChangeShapeType="1"/>
          </p:cNvSpPr>
          <p:nvPr/>
        </p:nvSpPr>
        <p:spPr bwMode="auto">
          <a:xfrm flipV="1">
            <a:off x="5902325" y="3451225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9" name="Line 337"/>
          <p:cNvSpPr>
            <a:spLocks noChangeShapeType="1"/>
          </p:cNvSpPr>
          <p:nvPr/>
        </p:nvSpPr>
        <p:spPr bwMode="auto">
          <a:xfrm>
            <a:off x="6073775" y="261302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0" name="Line 338"/>
          <p:cNvSpPr>
            <a:spLocks noChangeShapeType="1"/>
          </p:cNvSpPr>
          <p:nvPr/>
        </p:nvSpPr>
        <p:spPr bwMode="auto">
          <a:xfrm>
            <a:off x="5845175" y="2882900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1" name="Line 339"/>
          <p:cNvSpPr>
            <a:spLocks noChangeShapeType="1"/>
          </p:cNvSpPr>
          <p:nvPr/>
        </p:nvSpPr>
        <p:spPr bwMode="auto">
          <a:xfrm>
            <a:off x="6073775" y="1879600"/>
            <a:ext cx="1588" cy="5270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2" name="Line 340"/>
          <p:cNvSpPr>
            <a:spLocks noChangeShapeType="1"/>
          </p:cNvSpPr>
          <p:nvPr/>
        </p:nvSpPr>
        <p:spPr bwMode="auto">
          <a:xfrm>
            <a:off x="6343650" y="3086100"/>
            <a:ext cx="1588" cy="5270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3" name="Line 341"/>
          <p:cNvSpPr>
            <a:spLocks noChangeShapeType="1"/>
          </p:cNvSpPr>
          <p:nvPr/>
        </p:nvSpPr>
        <p:spPr bwMode="auto">
          <a:xfrm>
            <a:off x="6343650" y="2355850"/>
            <a:ext cx="1588" cy="5270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4" name="Line 342"/>
          <p:cNvSpPr>
            <a:spLocks noChangeShapeType="1"/>
          </p:cNvSpPr>
          <p:nvPr/>
        </p:nvSpPr>
        <p:spPr bwMode="auto">
          <a:xfrm>
            <a:off x="6343650" y="1631950"/>
            <a:ext cx="1588" cy="514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5" name="Freeform 343"/>
          <p:cNvSpPr>
            <a:spLocks/>
          </p:cNvSpPr>
          <p:nvPr/>
        </p:nvSpPr>
        <p:spPr bwMode="auto">
          <a:xfrm>
            <a:off x="5981700" y="1666875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6" name="Freeform 344"/>
          <p:cNvSpPr>
            <a:spLocks/>
          </p:cNvSpPr>
          <p:nvPr/>
        </p:nvSpPr>
        <p:spPr bwMode="auto">
          <a:xfrm>
            <a:off x="6140450" y="1666875"/>
            <a:ext cx="44450" cy="21272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" y="0"/>
              </a:cxn>
              <a:cxn ang="0">
                <a:pos x="28" y="100"/>
              </a:cxn>
              <a:cxn ang="0">
                <a:pos x="0" y="134"/>
              </a:cxn>
              <a:cxn ang="0">
                <a:pos x="0" y="32"/>
              </a:cxn>
            </a:cxnLst>
            <a:rect l="0" t="0" r="r" b="b"/>
            <a:pathLst>
              <a:path w="28" h="134">
                <a:moveTo>
                  <a:pt x="0" y="32"/>
                </a:moveTo>
                <a:lnTo>
                  <a:pt x="28" y="0"/>
                </a:lnTo>
                <a:lnTo>
                  <a:pt x="28" y="100"/>
                </a:lnTo>
                <a:lnTo>
                  <a:pt x="0" y="134"/>
                </a:lnTo>
                <a:lnTo>
                  <a:pt x="0" y="32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7" name="Freeform 345"/>
          <p:cNvSpPr>
            <a:spLocks/>
          </p:cNvSpPr>
          <p:nvPr/>
        </p:nvSpPr>
        <p:spPr bwMode="auto">
          <a:xfrm>
            <a:off x="5981700" y="1666875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28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00" y="34"/>
                </a:lnTo>
                <a:lnTo>
                  <a:pt x="128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8" name="Line 346"/>
          <p:cNvSpPr>
            <a:spLocks noChangeShapeType="1"/>
          </p:cNvSpPr>
          <p:nvPr/>
        </p:nvSpPr>
        <p:spPr bwMode="auto">
          <a:xfrm flipV="1">
            <a:off x="5927725" y="1825625"/>
            <a:ext cx="130175" cy="133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9" name="Freeform 347"/>
          <p:cNvSpPr>
            <a:spLocks/>
          </p:cNvSpPr>
          <p:nvPr/>
        </p:nvSpPr>
        <p:spPr bwMode="auto">
          <a:xfrm>
            <a:off x="5746750" y="1933575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0" name="Freeform 348"/>
          <p:cNvSpPr>
            <a:spLocks/>
          </p:cNvSpPr>
          <p:nvPr/>
        </p:nvSpPr>
        <p:spPr bwMode="auto">
          <a:xfrm>
            <a:off x="5905500" y="1933575"/>
            <a:ext cx="44450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28" h="134">
                <a:moveTo>
                  <a:pt x="0" y="34"/>
                </a:moveTo>
                <a:lnTo>
                  <a:pt x="28" y="0"/>
                </a:lnTo>
                <a:lnTo>
                  <a:pt x="28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1" name="Freeform 349"/>
          <p:cNvSpPr>
            <a:spLocks/>
          </p:cNvSpPr>
          <p:nvPr/>
        </p:nvSpPr>
        <p:spPr bwMode="auto">
          <a:xfrm>
            <a:off x="5746750" y="19335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0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2" y="34"/>
                </a:lnTo>
                <a:lnTo>
                  <a:pt x="130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2" name="Line 350"/>
          <p:cNvSpPr>
            <a:spLocks noChangeShapeType="1"/>
          </p:cNvSpPr>
          <p:nvPr/>
        </p:nvSpPr>
        <p:spPr bwMode="auto">
          <a:xfrm flipV="1">
            <a:off x="5619750" y="2066925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3" name="Line 351"/>
          <p:cNvSpPr>
            <a:spLocks noChangeShapeType="1"/>
          </p:cNvSpPr>
          <p:nvPr/>
        </p:nvSpPr>
        <p:spPr bwMode="auto">
          <a:xfrm flipV="1">
            <a:off x="5619750" y="3521075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4" name="Freeform 352"/>
          <p:cNvSpPr>
            <a:spLocks/>
          </p:cNvSpPr>
          <p:nvPr/>
        </p:nvSpPr>
        <p:spPr bwMode="auto">
          <a:xfrm>
            <a:off x="5480050" y="3657600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5" name="Freeform 353"/>
          <p:cNvSpPr>
            <a:spLocks/>
          </p:cNvSpPr>
          <p:nvPr/>
        </p:nvSpPr>
        <p:spPr bwMode="auto">
          <a:xfrm>
            <a:off x="5483225" y="3663950"/>
            <a:ext cx="196850" cy="50800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96" y="32"/>
              </a:cxn>
              <a:cxn ang="0">
                <a:pos x="0" y="32"/>
              </a:cxn>
            </a:cxnLst>
            <a:rect l="0" t="0" r="r" b="b"/>
            <a:pathLst>
              <a:path w="124" h="32">
                <a:moveTo>
                  <a:pt x="124" y="0"/>
                </a:moveTo>
                <a:lnTo>
                  <a:pt x="96" y="32"/>
                </a:lnTo>
                <a:lnTo>
                  <a:pt x="0" y="3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6" name="Freeform 354"/>
          <p:cNvSpPr>
            <a:spLocks/>
          </p:cNvSpPr>
          <p:nvPr/>
        </p:nvSpPr>
        <p:spPr bwMode="auto">
          <a:xfrm>
            <a:off x="5638800" y="3711575"/>
            <a:ext cx="15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h="100">
                <a:moveTo>
                  <a:pt x="0" y="0"/>
                </a:move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FB0F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7" name="Line 355"/>
          <p:cNvSpPr>
            <a:spLocks noChangeShapeType="1"/>
          </p:cNvSpPr>
          <p:nvPr/>
        </p:nvSpPr>
        <p:spPr bwMode="auto">
          <a:xfrm>
            <a:off x="5638800" y="3711575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8" name="Line 356"/>
          <p:cNvSpPr>
            <a:spLocks noChangeShapeType="1"/>
          </p:cNvSpPr>
          <p:nvPr/>
        </p:nvSpPr>
        <p:spPr bwMode="auto">
          <a:xfrm>
            <a:off x="5588000" y="313372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409" name="Group 1408"/>
          <p:cNvGrpSpPr/>
          <p:nvPr/>
        </p:nvGrpSpPr>
        <p:grpSpPr>
          <a:xfrm>
            <a:off x="5416550" y="2914650"/>
            <a:ext cx="269875" cy="231775"/>
            <a:chOff x="5416550" y="2762250"/>
            <a:chExt cx="269875" cy="231775"/>
          </a:xfrm>
          <a:solidFill>
            <a:srgbClr val="A6A6A6"/>
          </a:solidFill>
        </p:grpSpPr>
        <p:sp>
          <p:nvSpPr>
            <p:cNvPr id="1410" name="Line 119"/>
            <p:cNvSpPr>
              <a:spLocks noChangeShapeType="1"/>
            </p:cNvSpPr>
            <p:nvPr/>
          </p:nvSpPr>
          <p:spPr bwMode="auto">
            <a:xfrm>
              <a:off x="5632450" y="2762250"/>
              <a:ext cx="1588" cy="161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1" name="Line 177"/>
            <p:cNvSpPr>
              <a:spLocks noChangeShapeType="1"/>
            </p:cNvSpPr>
            <p:nvPr/>
          </p:nvSpPr>
          <p:spPr bwMode="auto">
            <a:xfrm flipV="1">
              <a:off x="5416550" y="2933700"/>
              <a:ext cx="60325" cy="50800"/>
            </a:xfrm>
            <a:prstGeom prst="line">
              <a:avLst/>
            </a:prstGeom>
            <a:grpFill/>
            <a:ln w="190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2" name="Freeform 357"/>
            <p:cNvSpPr>
              <a:spLocks/>
            </p:cNvSpPr>
            <p:nvPr/>
          </p:nvSpPr>
          <p:spPr bwMode="auto">
            <a:xfrm>
              <a:off x="5480050" y="2781300"/>
              <a:ext cx="203200" cy="2127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4"/>
                </a:cxn>
                <a:cxn ang="0">
                  <a:pos x="100" y="134"/>
                </a:cxn>
                <a:cxn ang="0">
                  <a:pos x="128" y="100"/>
                </a:cxn>
                <a:cxn ang="0">
                  <a:pos x="128" y="0"/>
                </a:cxn>
                <a:cxn ang="0">
                  <a:pos x="34" y="0"/>
                </a:cxn>
              </a:cxnLst>
              <a:rect l="0" t="0" r="r" b="b"/>
              <a:pathLst>
                <a:path w="128" h="134">
                  <a:moveTo>
                    <a:pt x="34" y="0"/>
                  </a:moveTo>
                  <a:lnTo>
                    <a:pt x="0" y="34"/>
                  </a:lnTo>
                  <a:lnTo>
                    <a:pt x="0" y="134"/>
                  </a:lnTo>
                  <a:lnTo>
                    <a:pt x="100" y="134"/>
                  </a:lnTo>
                  <a:lnTo>
                    <a:pt x="128" y="100"/>
                  </a:lnTo>
                  <a:lnTo>
                    <a:pt x="128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3" name="Freeform 358"/>
            <p:cNvSpPr>
              <a:spLocks/>
            </p:cNvSpPr>
            <p:nvPr/>
          </p:nvSpPr>
          <p:spPr bwMode="auto">
            <a:xfrm>
              <a:off x="5638800" y="2778125"/>
              <a:ext cx="44450" cy="2159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8" y="0"/>
                </a:cxn>
                <a:cxn ang="0">
                  <a:pos x="28" y="102"/>
                </a:cxn>
                <a:cxn ang="0">
                  <a:pos x="0" y="136"/>
                </a:cxn>
                <a:cxn ang="0">
                  <a:pos x="0" y="34"/>
                </a:cxn>
              </a:cxnLst>
              <a:rect l="0" t="0" r="r" b="b"/>
              <a:pathLst>
                <a:path w="28" h="136">
                  <a:moveTo>
                    <a:pt x="0" y="34"/>
                  </a:moveTo>
                  <a:lnTo>
                    <a:pt x="28" y="0"/>
                  </a:lnTo>
                  <a:lnTo>
                    <a:pt x="28" y="102"/>
                  </a:lnTo>
                  <a:lnTo>
                    <a:pt x="0" y="136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4" name="Freeform 359"/>
            <p:cNvSpPr>
              <a:spLocks/>
            </p:cNvSpPr>
            <p:nvPr/>
          </p:nvSpPr>
          <p:spPr bwMode="auto">
            <a:xfrm>
              <a:off x="5480050" y="2781300"/>
              <a:ext cx="20637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2" y="34"/>
                </a:cxn>
                <a:cxn ang="0">
                  <a:pos x="130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0" h="34">
                  <a:moveTo>
                    <a:pt x="0" y="34"/>
                  </a:moveTo>
                  <a:lnTo>
                    <a:pt x="102" y="34"/>
                  </a:lnTo>
                  <a:lnTo>
                    <a:pt x="130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15" name="Line 360"/>
          <p:cNvSpPr>
            <a:spLocks noChangeShapeType="1"/>
          </p:cNvSpPr>
          <p:nvPr/>
        </p:nvSpPr>
        <p:spPr bwMode="auto">
          <a:xfrm>
            <a:off x="5588000" y="2425700"/>
            <a:ext cx="1588" cy="5270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16" name="Freeform 361"/>
          <p:cNvSpPr>
            <a:spLocks/>
          </p:cNvSpPr>
          <p:nvPr/>
        </p:nvSpPr>
        <p:spPr bwMode="auto">
          <a:xfrm>
            <a:off x="5480050" y="2209800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17" name="Freeform 362"/>
          <p:cNvSpPr>
            <a:spLocks/>
          </p:cNvSpPr>
          <p:nvPr/>
        </p:nvSpPr>
        <p:spPr bwMode="auto">
          <a:xfrm>
            <a:off x="5638800" y="2263775"/>
            <a:ext cx="1588" cy="16192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0" y="0"/>
              </a:cxn>
              <a:cxn ang="0">
                <a:pos x="0" y="102"/>
              </a:cxn>
            </a:cxnLst>
            <a:rect l="0" t="0" r="r" b="b"/>
            <a:pathLst>
              <a:path h="102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18" name="Line 363"/>
          <p:cNvSpPr>
            <a:spLocks noChangeShapeType="1"/>
          </p:cNvSpPr>
          <p:nvPr/>
        </p:nvSpPr>
        <p:spPr bwMode="auto">
          <a:xfrm flipV="1">
            <a:off x="5638800" y="22637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19" name="Freeform 364"/>
          <p:cNvSpPr>
            <a:spLocks/>
          </p:cNvSpPr>
          <p:nvPr/>
        </p:nvSpPr>
        <p:spPr bwMode="auto">
          <a:xfrm>
            <a:off x="5480050" y="2216150"/>
            <a:ext cx="206375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0" y="30"/>
              </a:cxn>
              <a:cxn ang="0">
                <a:pos x="130" y="0"/>
              </a:cxn>
              <a:cxn ang="0">
                <a:pos x="0" y="30"/>
              </a:cxn>
            </a:cxnLst>
            <a:rect l="0" t="0" r="r" b="b"/>
            <a:pathLst>
              <a:path w="130" h="30">
                <a:moveTo>
                  <a:pt x="0" y="30"/>
                </a:moveTo>
                <a:lnTo>
                  <a:pt x="100" y="30"/>
                </a:lnTo>
                <a:lnTo>
                  <a:pt x="130" y="0"/>
                </a:lnTo>
                <a:lnTo>
                  <a:pt x="0" y="3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0" name="Freeform 365"/>
          <p:cNvSpPr>
            <a:spLocks/>
          </p:cNvSpPr>
          <p:nvPr/>
        </p:nvSpPr>
        <p:spPr bwMode="auto">
          <a:xfrm>
            <a:off x="5480050" y="2216150"/>
            <a:ext cx="206375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0" y="30"/>
              </a:cxn>
              <a:cxn ang="0">
                <a:pos x="130" y="0"/>
              </a:cxn>
            </a:cxnLst>
            <a:rect l="0" t="0" r="r" b="b"/>
            <a:pathLst>
              <a:path w="130" h="30">
                <a:moveTo>
                  <a:pt x="0" y="30"/>
                </a:moveTo>
                <a:lnTo>
                  <a:pt x="100" y="30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1" name="Line 366"/>
          <p:cNvSpPr>
            <a:spLocks noChangeShapeType="1"/>
          </p:cNvSpPr>
          <p:nvPr/>
        </p:nvSpPr>
        <p:spPr bwMode="auto">
          <a:xfrm flipV="1">
            <a:off x="6181725" y="3727450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2" name="Freeform 367"/>
          <p:cNvSpPr>
            <a:spLocks/>
          </p:cNvSpPr>
          <p:nvPr/>
        </p:nvSpPr>
        <p:spPr bwMode="auto">
          <a:xfrm>
            <a:off x="5981700" y="3870325"/>
            <a:ext cx="2032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28" y="100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28" y="100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3" name="Freeform 368"/>
          <p:cNvSpPr>
            <a:spLocks/>
          </p:cNvSpPr>
          <p:nvPr/>
        </p:nvSpPr>
        <p:spPr bwMode="auto">
          <a:xfrm>
            <a:off x="6140450" y="3867150"/>
            <a:ext cx="44450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28" h="136">
                <a:moveTo>
                  <a:pt x="0" y="34"/>
                </a:moveTo>
                <a:lnTo>
                  <a:pt x="28" y="0"/>
                </a:lnTo>
                <a:lnTo>
                  <a:pt x="28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4" name="Freeform 369"/>
          <p:cNvSpPr>
            <a:spLocks/>
          </p:cNvSpPr>
          <p:nvPr/>
        </p:nvSpPr>
        <p:spPr bwMode="auto">
          <a:xfrm>
            <a:off x="5981700" y="3870325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28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00" y="34"/>
                </a:lnTo>
                <a:lnTo>
                  <a:pt x="128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5" name="Line 370"/>
          <p:cNvSpPr>
            <a:spLocks noChangeShapeType="1"/>
          </p:cNvSpPr>
          <p:nvPr/>
        </p:nvSpPr>
        <p:spPr bwMode="auto">
          <a:xfrm flipV="1">
            <a:off x="5930900" y="4000500"/>
            <a:ext cx="130175" cy="133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426" name="Group 1425"/>
          <p:cNvGrpSpPr/>
          <p:nvPr/>
        </p:nvGrpSpPr>
        <p:grpSpPr>
          <a:xfrm>
            <a:off x="5740400" y="4130675"/>
            <a:ext cx="206375" cy="215900"/>
            <a:chOff x="5740400" y="3978275"/>
            <a:chExt cx="206375" cy="215900"/>
          </a:xfrm>
          <a:solidFill>
            <a:srgbClr val="A6A6A6"/>
          </a:solidFill>
        </p:grpSpPr>
        <p:sp>
          <p:nvSpPr>
            <p:cNvPr id="1427" name="Freeform 371"/>
            <p:cNvSpPr>
              <a:spLocks/>
            </p:cNvSpPr>
            <p:nvPr/>
          </p:nvSpPr>
          <p:spPr bwMode="auto">
            <a:xfrm>
              <a:off x="5740400" y="3981450"/>
              <a:ext cx="203200" cy="2127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4"/>
                </a:cxn>
                <a:cxn ang="0">
                  <a:pos x="100" y="134"/>
                </a:cxn>
                <a:cxn ang="0">
                  <a:pos x="128" y="100"/>
                </a:cxn>
                <a:cxn ang="0">
                  <a:pos x="128" y="0"/>
                </a:cxn>
                <a:cxn ang="0">
                  <a:pos x="34" y="0"/>
                </a:cxn>
              </a:cxnLst>
              <a:rect l="0" t="0" r="r" b="b"/>
              <a:pathLst>
                <a:path w="128" h="134">
                  <a:moveTo>
                    <a:pt x="34" y="0"/>
                  </a:moveTo>
                  <a:lnTo>
                    <a:pt x="0" y="34"/>
                  </a:lnTo>
                  <a:lnTo>
                    <a:pt x="0" y="134"/>
                  </a:lnTo>
                  <a:lnTo>
                    <a:pt x="100" y="134"/>
                  </a:lnTo>
                  <a:lnTo>
                    <a:pt x="128" y="100"/>
                  </a:lnTo>
                  <a:lnTo>
                    <a:pt x="128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8" name="Freeform 372"/>
            <p:cNvSpPr>
              <a:spLocks/>
            </p:cNvSpPr>
            <p:nvPr/>
          </p:nvSpPr>
          <p:spPr bwMode="auto">
            <a:xfrm>
              <a:off x="5899150" y="3978275"/>
              <a:ext cx="44450" cy="2159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8" y="0"/>
                </a:cxn>
                <a:cxn ang="0">
                  <a:pos x="28" y="102"/>
                </a:cxn>
                <a:cxn ang="0">
                  <a:pos x="0" y="136"/>
                </a:cxn>
                <a:cxn ang="0">
                  <a:pos x="0" y="34"/>
                </a:cxn>
              </a:cxnLst>
              <a:rect l="0" t="0" r="r" b="b"/>
              <a:pathLst>
                <a:path w="28" h="136">
                  <a:moveTo>
                    <a:pt x="0" y="34"/>
                  </a:moveTo>
                  <a:lnTo>
                    <a:pt x="28" y="0"/>
                  </a:lnTo>
                  <a:lnTo>
                    <a:pt x="28" y="102"/>
                  </a:lnTo>
                  <a:lnTo>
                    <a:pt x="0" y="136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9" name="Freeform 373"/>
            <p:cNvSpPr>
              <a:spLocks/>
            </p:cNvSpPr>
            <p:nvPr/>
          </p:nvSpPr>
          <p:spPr bwMode="auto">
            <a:xfrm>
              <a:off x="5740400" y="3981450"/>
              <a:ext cx="20637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2" y="34"/>
                </a:cxn>
                <a:cxn ang="0">
                  <a:pos x="130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0" h="34">
                  <a:moveTo>
                    <a:pt x="0" y="34"/>
                  </a:moveTo>
                  <a:lnTo>
                    <a:pt x="102" y="34"/>
                  </a:lnTo>
                  <a:lnTo>
                    <a:pt x="130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30" name="Line 374"/>
          <p:cNvSpPr>
            <a:spLocks noChangeShapeType="1"/>
          </p:cNvSpPr>
          <p:nvPr/>
        </p:nvSpPr>
        <p:spPr bwMode="auto">
          <a:xfrm flipV="1">
            <a:off x="5622925" y="4267200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1" name="Freeform 375"/>
          <p:cNvSpPr>
            <a:spLocks/>
          </p:cNvSpPr>
          <p:nvPr/>
        </p:nvSpPr>
        <p:spPr bwMode="auto">
          <a:xfrm>
            <a:off x="5480050" y="4394200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2" name="Freeform 376"/>
          <p:cNvSpPr>
            <a:spLocks/>
          </p:cNvSpPr>
          <p:nvPr/>
        </p:nvSpPr>
        <p:spPr bwMode="auto">
          <a:xfrm>
            <a:off x="5638800" y="4394200"/>
            <a:ext cx="44450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28" h="136">
                <a:moveTo>
                  <a:pt x="0" y="34"/>
                </a:moveTo>
                <a:lnTo>
                  <a:pt x="28" y="0"/>
                </a:lnTo>
                <a:lnTo>
                  <a:pt x="28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3" name="Freeform 377"/>
          <p:cNvSpPr>
            <a:spLocks/>
          </p:cNvSpPr>
          <p:nvPr/>
        </p:nvSpPr>
        <p:spPr bwMode="auto">
          <a:xfrm>
            <a:off x="5480050" y="4394200"/>
            <a:ext cx="206375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2" y="32"/>
              </a:cxn>
              <a:cxn ang="0">
                <a:pos x="130" y="0"/>
              </a:cxn>
              <a:cxn ang="0">
                <a:pos x="34" y="0"/>
              </a:cxn>
              <a:cxn ang="0">
                <a:pos x="0" y="32"/>
              </a:cxn>
            </a:cxnLst>
            <a:rect l="0" t="0" r="r" b="b"/>
            <a:pathLst>
              <a:path w="130" h="32">
                <a:moveTo>
                  <a:pt x="0" y="32"/>
                </a:moveTo>
                <a:lnTo>
                  <a:pt x="102" y="32"/>
                </a:lnTo>
                <a:lnTo>
                  <a:pt x="130" y="0"/>
                </a:lnTo>
                <a:lnTo>
                  <a:pt x="34" y="0"/>
                </a:lnTo>
                <a:lnTo>
                  <a:pt x="0" y="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4" name="Line 378"/>
          <p:cNvSpPr>
            <a:spLocks noChangeShapeType="1"/>
          </p:cNvSpPr>
          <p:nvPr/>
        </p:nvSpPr>
        <p:spPr bwMode="auto">
          <a:xfrm>
            <a:off x="5588000" y="3879850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5" name="Line 379"/>
          <p:cNvSpPr>
            <a:spLocks noChangeShapeType="1"/>
          </p:cNvSpPr>
          <p:nvPr/>
        </p:nvSpPr>
        <p:spPr bwMode="auto">
          <a:xfrm>
            <a:off x="5845175" y="3625850"/>
            <a:ext cx="1588" cy="5302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6" name="Line 380"/>
          <p:cNvSpPr>
            <a:spLocks noChangeShapeType="1"/>
          </p:cNvSpPr>
          <p:nvPr/>
        </p:nvSpPr>
        <p:spPr bwMode="auto">
          <a:xfrm>
            <a:off x="6073775" y="3349625"/>
            <a:ext cx="1588" cy="5429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7" name="Freeform 381"/>
          <p:cNvSpPr>
            <a:spLocks/>
          </p:cNvSpPr>
          <p:nvPr/>
        </p:nvSpPr>
        <p:spPr bwMode="auto">
          <a:xfrm>
            <a:off x="3054350" y="1860550"/>
            <a:ext cx="177800" cy="3171825"/>
          </a:xfrm>
          <a:custGeom>
            <a:avLst/>
            <a:gdLst/>
            <a:ahLst/>
            <a:cxnLst>
              <a:cxn ang="0">
                <a:pos x="112" y="1738"/>
              </a:cxn>
              <a:cxn ang="0">
                <a:pos x="112" y="1922"/>
              </a:cxn>
              <a:cxn ang="0">
                <a:pos x="112" y="1922"/>
              </a:cxn>
              <a:cxn ang="0">
                <a:pos x="110" y="1938"/>
              </a:cxn>
              <a:cxn ang="0">
                <a:pos x="106" y="1952"/>
              </a:cxn>
              <a:cxn ang="0">
                <a:pos x="102" y="1964"/>
              </a:cxn>
              <a:cxn ang="0">
                <a:pos x="94" y="1976"/>
              </a:cxn>
              <a:cxn ang="0">
                <a:pos x="86" y="1984"/>
              </a:cxn>
              <a:cxn ang="0">
                <a:pos x="76" y="1992"/>
              </a:cxn>
              <a:cxn ang="0">
                <a:pos x="66" y="1996"/>
              </a:cxn>
              <a:cxn ang="0">
                <a:pos x="56" y="1998"/>
              </a:cxn>
              <a:cxn ang="0">
                <a:pos x="56" y="1998"/>
              </a:cxn>
              <a:cxn ang="0">
                <a:pos x="56" y="1998"/>
              </a:cxn>
              <a:cxn ang="0">
                <a:pos x="44" y="1996"/>
              </a:cxn>
              <a:cxn ang="0">
                <a:pos x="34" y="1992"/>
              </a:cxn>
              <a:cxn ang="0">
                <a:pos x="24" y="1984"/>
              </a:cxn>
              <a:cxn ang="0">
                <a:pos x="16" y="1976"/>
              </a:cxn>
              <a:cxn ang="0">
                <a:pos x="8" y="1964"/>
              </a:cxn>
              <a:cxn ang="0">
                <a:pos x="4" y="1952"/>
              </a:cxn>
              <a:cxn ang="0">
                <a:pos x="0" y="1938"/>
              </a:cxn>
              <a:cxn ang="0">
                <a:pos x="0" y="1922"/>
              </a:cxn>
              <a:cxn ang="0">
                <a:pos x="0" y="74"/>
              </a:cxn>
              <a:cxn ang="0">
                <a:pos x="0" y="74"/>
              </a:cxn>
              <a:cxn ang="0">
                <a:pos x="0" y="60"/>
              </a:cxn>
              <a:cxn ang="0">
                <a:pos x="4" y="46"/>
              </a:cxn>
              <a:cxn ang="0">
                <a:pos x="8" y="32"/>
              </a:cxn>
              <a:cxn ang="0">
                <a:pos x="16" y="22"/>
              </a:cxn>
              <a:cxn ang="0">
                <a:pos x="24" y="12"/>
              </a:cxn>
              <a:cxn ang="0">
                <a:pos x="34" y="6"/>
              </a:cxn>
              <a:cxn ang="0">
                <a:pos x="44" y="0"/>
              </a:cxn>
              <a:cxn ang="0">
                <a:pos x="56" y="0"/>
              </a:cxn>
              <a:cxn ang="0">
                <a:pos x="56" y="0"/>
              </a:cxn>
              <a:cxn ang="0">
                <a:pos x="56" y="0"/>
              </a:cxn>
              <a:cxn ang="0">
                <a:pos x="66" y="0"/>
              </a:cxn>
              <a:cxn ang="0">
                <a:pos x="76" y="6"/>
              </a:cxn>
              <a:cxn ang="0">
                <a:pos x="86" y="12"/>
              </a:cxn>
              <a:cxn ang="0">
                <a:pos x="94" y="22"/>
              </a:cxn>
              <a:cxn ang="0">
                <a:pos x="102" y="32"/>
              </a:cxn>
              <a:cxn ang="0">
                <a:pos x="106" y="46"/>
              </a:cxn>
              <a:cxn ang="0">
                <a:pos x="110" y="60"/>
              </a:cxn>
              <a:cxn ang="0">
                <a:pos x="112" y="74"/>
              </a:cxn>
              <a:cxn ang="0">
                <a:pos x="112" y="234"/>
              </a:cxn>
            </a:cxnLst>
            <a:rect l="0" t="0" r="r" b="b"/>
            <a:pathLst>
              <a:path w="112" h="1998">
                <a:moveTo>
                  <a:pt x="112" y="1738"/>
                </a:moveTo>
                <a:lnTo>
                  <a:pt x="112" y="1922"/>
                </a:lnTo>
                <a:lnTo>
                  <a:pt x="112" y="1922"/>
                </a:lnTo>
                <a:lnTo>
                  <a:pt x="110" y="1938"/>
                </a:lnTo>
                <a:lnTo>
                  <a:pt x="106" y="1952"/>
                </a:lnTo>
                <a:lnTo>
                  <a:pt x="102" y="1964"/>
                </a:lnTo>
                <a:lnTo>
                  <a:pt x="94" y="1976"/>
                </a:lnTo>
                <a:lnTo>
                  <a:pt x="86" y="1984"/>
                </a:lnTo>
                <a:lnTo>
                  <a:pt x="76" y="1992"/>
                </a:lnTo>
                <a:lnTo>
                  <a:pt x="66" y="1996"/>
                </a:lnTo>
                <a:lnTo>
                  <a:pt x="56" y="1998"/>
                </a:lnTo>
                <a:lnTo>
                  <a:pt x="56" y="1998"/>
                </a:lnTo>
                <a:lnTo>
                  <a:pt x="56" y="1998"/>
                </a:lnTo>
                <a:lnTo>
                  <a:pt x="44" y="1996"/>
                </a:lnTo>
                <a:lnTo>
                  <a:pt x="34" y="1992"/>
                </a:lnTo>
                <a:lnTo>
                  <a:pt x="24" y="1984"/>
                </a:lnTo>
                <a:lnTo>
                  <a:pt x="16" y="1976"/>
                </a:lnTo>
                <a:lnTo>
                  <a:pt x="8" y="1964"/>
                </a:lnTo>
                <a:lnTo>
                  <a:pt x="4" y="1952"/>
                </a:lnTo>
                <a:lnTo>
                  <a:pt x="0" y="1938"/>
                </a:lnTo>
                <a:lnTo>
                  <a:pt x="0" y="1922"/>
                </a:lnTo>
                <a:lnTo>
                  <a:pt x="0" y="74"/>
                </a:lnTo>
                <a:lnTo>
                  <a:pt x="0" y="74"/>
                </a:lnTo>
                <a:lnTo>
                  <a:pt x="0" y="60"/>
                </a:lnTo>
                <a:lnTo>
                  <a:pt x="4" y="46"/>
                </a:lnTo>
                <a:lnTo>
                  <a:pt x="8" y="32"/>
                </a:lnTo>
                <a:lnTo>
                  <a:pt x="16" y="22"/>
                </a:lnTo>
                <a:lnTo>
                  <a:pt x="24" y="12"/>
                </a:lnTo>
                <a:lnTo>
                  <a:pt x="34" y="6"/>
                </a:lnTo>
                <a:lnTo>
                  <a:pt x="44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6" y="0"/>
                </a:lnTo>
                <a:lnTo>
                  <a:pt x="76" y="6"/>
                </a:lnTo>
                <a:lnTo>
                  <a:pt x="86" y="12"/>
                </a:lnTo>
                <a:lnTo>
                  <a:pt x="94" y="22"/>
                </a:lnTo>
                <a:lnTo>
                  <a:pt x="102" y="32"/>
                </a:lnTo>
                <a:lnTo>
                  <a:pt x="106" y="46"/>
                </a:lnTo>
                <a:lnTo>
                  <a:pt x="110" y="60"/>
                </a:lnTo>
                <a:lnTo>
                  <a:pt x="112" y="74"/>
                </a:lnTo>
                <a:lnTo>
                  <a:pt x="112" y="234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8" name="Line 382"/>
          <p:cNvSpPr>
            <a:spLocks noChangeShapeType="1"/>
          </p:cNvSpPr>
          <p:nvPr/>
        </p:nvSpPr>
        <p:spPr bwMode="auto">
          <a:xfrm>
            <a:off x="3232150" y="3879850"/>
            <a:ext cx="1588" cy="54292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9" name="Line 383"/>
          <p:cNvSpPr>
            <a:spLocks noChangeShapeType="1"/>
          </p:cNvSpPr>
          <p:nvPr/>
        </p:nvSpPr>
        <p:spPr bwMode="auto">
          <a:xfrm>
            <a:off x="3232150" y="3162300"/>
            <a:ext cx="1588" cy="5143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0" name="Line 384"/>
          <p:cNvSpPr>
            <a:spLocks noChangeShapeType="1"/>
          </p:cNvSpPr>
          <p:nvPr/>
        </p:nvSpPr>
        <p:spPr bwMode="auto">
          <a:xfrm>
            <a:off x="3232150" y="2435225"/>
            <a:ext cx="1588" cy="51752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1" name="Line 385"/>
          <p:cNvSpPr>
            <a:spLocks noChangeShapeType="1"/>
          </p:cNvSpPr>
          <p:nvPr/>
        </p:nvSpPr>
        <p:spPr bwMode="auto">
          <a:xfrm flipH="1">
            <a:off x="3327400" y="2063750"/>
            <a:ext cx="139700" cy="1428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2" name="Line 386"/>
          <p:cNvSpPr>
            <a:spLocks noChangeShapeType="1"/>
          </p:cNvSpPr>
          <p:nvPr/>
        </p:nvSpPr>
        <p:spPr bwMode="auto">
          <a:xfrm flipH="1">
            <a:off x="3603625" y="1797050"/>
            <a:ext cx="127000" cy="1301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3" name="Freeform 387"/>
          <p:cNvSpPr>
            <a:spLocks/>
          </p:cNvSpPr>
          <p:nvPr/>
        </p:nvSpPr>
        <p:spPr bwMode="auto">
          <a:xfrm>
            <a:off x="2832100" y="1162050"/>
            <a:ext cx="1381125" cy="1393825"/>
          </a:xfrm>
          <a:custGeom>
            <a:avLst/>
            <a:gdLst/>
            <a:ahLst/>
            <a:cxnLst>
              <a:cxn ang="0">
                <a:pos x="234" y="736"/>
              </a:cxn>
              <a:cxn ang="0">
                <a:pos x="118" y="854"/>
              </a:cxn>
              <a:cxn ang="0">
                <a:pos x="118" y="854"/>
              </a:cxn>
              <a:cxn ang="0">
                <a:pos x="106" y="864"/>
              </a:cxn>
              <a:cxn ang="0">
                <a:pos x="94" y="872"/>
              </a:cxn>
              <a:cxn ang="0">
                <a:pos x="80" y="876"/>
              </a:cxn>
              <a:cxn ang="0">
                <a:pos x="66" y="878"/>
              </a:cxn>
              <a:cxn ang="0">
                <a:pos x="52" y="878"/>
              </a:cxn>
              <a:cxn ang="0">
                <a:pos x="40" y="874"/>
              </a:cxn>
              <a:cxn ang="0">
                <a:pos x="28" y="868"/>
              </a:cxn>
              <a:cxn ang="0">
                <a:pos x="18" y="860"/>
              </a:cxn>
              <a:cxn ang="0">
                <a:pos x="18" y="860"/>
              </a:cxn>
              <a:cxn ang="0">
                <a:pos x="18" y="860"/>
              </a:cxn>
              <a:cxn ang="0">
                <a:pos x="10" y="850"/>
              </a:cxn>
              <a:cxn ang="0">
                <a:pos x="4" y="838"/>
              </a:cxn>
              <a:cxn ang="0">
                <a:pos x="0" y="826"/>
              </a:cxn>
              <a:cxn ang="0">
                <a:pos x="0" y="812"/>
              </a:cxn>
              <a:cxn ang="0">
                <a:pos x="2" y="798"/>
              </a:cxn>
              <a:cxn ang="0">
                <a:pos x="8" y="784"/>
              </a:cxn>
              <a:cxn ang="0">
                <a:pos x="14" y="772"/>
              </a:cxn>
              <a:cxn ang="0">
                <a:pos x="24" y="760"/>
              </a:cxn>
              <a:cxn ang="0">
                <a:pos x="752" y="24"/>
              </a:cxn>
              <a:cxn ang="0">
                <a:pos x="752" y="24"/>
              </a:cxn>
              <a:cxn ang="0">
                <a:pos x="764" y="14"/>
              </a:cxn>
              <a:cxn ang="0">
                <a:pos x="776" y="8"/>
              </a:cxn>
              <a:cxn ang="0">
                <a:pos x="790" y="2"/>
              </a:cxn>
              <a:cxn ang="0">
                <a:pos x="804" y="0"/>
              </a:cxn>
              <a:cxn ang="0">
                <a:pos x="816" y="0"/>
              </a:cxn>
              <a:cxn ang="0">
                <a:pos x="830" y="4"/>
              </a:cxn>
              <a:cxn ang="0">
                <a:pos x="842" y="10"/>
              </a:cxn>
              <a:cxn ang="0">
                <a:pos x="852" y="18"/>
              </a:cxn>
              <a:cxn ang="0">
                <a:pos x="852" y="18"/>
              </a:cxn>
              <a:cxn ang="0">
                <a:pos x="852" y="18"/>
              </a:cxn>
              <a:cxn ang="0">
                <a:pos x="860" y="28"/>
              </a:cxn>
              <a:cxn ang="0">
                <a:pos x="866" y="40"/>
              </a:cxn>
              <a:cxn ang="0">
                <a:pos x="870" y="52"/>
              </a:cxn>
              <a:cxn ang="0">
                <a:pos x="870" y="66"/>
              </a:cxn>
              <a:cxn ang="0">
                <a:pos x="868" y="80"/>
              </a:cxn>
              <a:cxn ang="0">
                <a:pos x="862" y="94"/>
              </a:cxn>
              <a:cxn ang="0">
                <a:pos x="856" y="106"/>
              </a:cxn>
              <a:cxn ang="0">
                <a:pos x="846" y="118"/>
              </a:cxn>
              <a:cxn ang="0">
                <a:pos x="810" y="156"/>
              </a:cxn>
            </a:cxnLst>
            <a:rect l="0" t="0" r="r" b="b"/>
            <a:pathLst>
              <a:path w="870" h="878">
                <a:moveTo>
                  <a:pt x="234" y="736"/>
                </a:moveTo>
                <a:lnTo>
                  <a:pt x="118" y="854"/>
                </a:lnTo>
                <a:lnTo>
                  <a:pt x="118" y="854"/>
                </a:lnTo>
                <a:lnTo>
                  <a:pt x="106" y="864"/>
                </a:lnTo>
                <a:lnTo>
                  <a:pt x="94" y="872"/>
                </a:lnTo>
                <a:lnTo>
                  <a:pt x="80" y="876"/>
                </a:lnTo>
                <a:lnTo>
                  <a:pt x="66" y="878"/>
                </a:lnTo>
                <a:lnTo>
                  <a:pt x="52" y="878"/>
                </a:lnTo>
                <a:lnTo>
                  <a:pt x="40" y="874"/>
                </a:lnTo>
                <a:lnTo>
                  <a:pt x="28" y="868"/>
                </a:lnTo>
                <a:lnTo>
                  <a:pt x="18" y="860"/>
                </a:lnTo>
                <a:lnTo>
                  <a:pt x="18" y="860"/>
                </a:lnTo>
                <a:lnTo>
                  <a:pt x="18" y="860"/>
                </a:lnTo>
                <a:lnTo>
                  <a:pt x="10" y="850"/>
                </a:lnTo>
                <a:lnTo>
                  <a:pt x="4" y="838"/>
                </a:lnTo>
                <a:lnTo>
                  <a:pt x="0" y="826"/>
                </a:lnTo>
                <a:lnTo>
                  <a:pt x="0" y="812"/>
                </a:lnTo>
                <a:lnTo>
                  <a:pt x="2" y="798"/>
                </a:lnTo>
                <a:lnTo>
                  <a:pt x="8" y="784"/>
                </a:lnTo>
                <a:lnTo>
                  <a:pt x="14" y="772"/>
                </a:lnTo>
                <a:lnTo>
                  <a:pt x="24" y="760"/>
                </a:lnTo>
                <a:lnTo>
                  <a:pt x="752" y="24"/>
                </a:lnTo>
                <a:lnTo>
                  <a:pt x="752" y="24"/>
                </a:lnTo>
                <a:lnTo>
                  <a:pt x="764" y="14"/>
                </a:lnTo>
                <a:lnTo>
                  <a:pt x="776" y="8"/>
                </a:lnTo>
                <a:lnTo>
                  <a:pt x="790" y="2"/>
                </a:lnTo>
                <a:lnTo>
                  <a:pt x="804" y="0"/>
                </a:lnTo>
                <a:lnTo>
                  <a:pt x="816" y="0"/>
                </a:lnTo>
                <a:lnTo>
                  <a:pt x="830" y="4"/>
                </a:lnTo>
                <a:lnTo>
                  <a:pt x="842" y="10"/>
                </a:lnTo>
                <a:lnTo>
                  <a:pt x="852" y="18"/>
                </a:lnTo>
                <a:lnTo>
                  <a:pt x="852" y="18"/>
                </a:lnTo>
                <a:lnTo>
                  <a:pt x="852" y="18"/>
                </a:lnTo>
                <a:lnTo>
                  <a:pt x="860" y="28"/>
                </a:lnTo>
                <a:lnTo>
                  <a:pt x="866" y="40"/>
                </a:lnTo>
                <a:lnTo>
                  <a:pt x="870" y="52"/>
                </a:lnTo>
                <a:lnTo>
                  <a:pt x="870" y="66"/>
                </a:lnTo>
                <a:lnTo>
                  <a:pt x="868" y="80"/>
                </a:lnTo>
                <a:lnTo>
                  <a:pt x="862" y="94"/>
                </a:lnTo>
                <a:lnTo>
                  <a:pt x="856" y="106"/>
                </a:lnTo>
                <a:lnTo>
                  <a:pt x="846" y="118"/>
                </a:lnTo>
                <a:lnTo>
                  <a:pt x="810" y="1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4" name="Freeform 388"/>
          <p:cNvSpPr>
            <a:spLocks/>
          </p:cNvSpPr>
          <p:nvPr/>
        </p:nvSpPr>
        <p:spPr bwMode="auto">
          <a:xfrm>
            <a:off x="2844800" y="4524375"/>
            <a:ext cx="3000375" cy="187325"/>
          </a:xfrm>
          <a:custGeom>
            <a:avLst/>
            <a:gdLst/>
            <a:ahLst/>
            <a:cxnLst>
              <a:cxn ang="0">
                <a:pos x="1778" y="0"/>
              </a:cxn>
              <a:cxn ang="0">
                <a:pos x="1810" y="0"/>
              </a:cxn>
              <a:cxn ang="0">
                <a:pos x="1810" y="0"/>
              </a:cxn>
              <a:cxn ang="0">
                <a:pos x="1826" y="0"/>
              </a:cxn>
              <a:cxn ang="0">
                <a:pos x="1842" y="4"/>
              </a:cxn>
              <a:cxn ang="0">
                <a:pos x="1854" y="10"/>
              </a:cxn>
              <a:cxn ang="0">
                <a:pos x="1866" y="16"/>
              </a:cxn>
              <a:cxn ang="0">
                <a:pos x="1876" y="26"/>
              </a:cxn>
              <a:cxn ang="0">
                <a:pos x="1884" y="36"/>
              </a:cxn>
              <a:cxn ang="0">
                <a:pos x="1888" y="48"/>
              </a:cxn>
              <a:cxn ang="0">
                <a:pos x="1890" y="58"/>
              </a:cxn>
              <a:cxn ang="0">
                <a:pos x="1890" y="58"/>
              </a:cxn>
              <a:cxn ang="0">
                <a:pos x="1890" y="58"/>
              </a:cxn>
              <a:cxn ang="0">
                <a:pos x="1888" y="70"/>
              </a:cxn>
              <a:cxn ang="0">
                <a:pos x="1884" y="82"/>
              </a:cxn>
              <a:cxn ang="0">
                <a:pos x="1876" y="92"/>
              </a:cxn>
              <a:cxn ang="0">
                <a:pos x="1866" y="100"/>
              </a:cxn>
              <a:cxn ang="0">
                <a:pos x="1854" y="108"/>
              </a:cxn>
              <a:cxn ang="0">
                <a:pos x="1842" y="114"/>
              </a:cxn>
              <a:cxn ang="0">
                <a:pos x="1826" y="118"/>
              </a:cxn>
              <a:cxn ang="0">
                <a:pos x="1810" y="118"/>
              </a:cxn>
              <a:cxn ang="0">
                <a:pos x="80" y="118"/>
              </a:cxn>
              <a:cxn ang="0">
                <a:pos x="80" y="118"/>
              </a:cxn>
              <a:cxn ang="0">
                <a:pos x="64" y="118"/>
              </a:cxn>
              <a:cxn ang="0">
                <a:pos x="48" y="114"/>
              </a:cxn>
              <a:cxn ang="0">
                <a:pos x="36" y="108"/>
              </a:cxn>
              <a:cxn ang="0">
                <a:pos x="24" y="100"/>
              </a:cxn>
              <a:cxn ang="0">
                <a:pos x="14" y="92"/>
              </a:cxn>
              <a:cxn ang="0">
                <a:pos x="6" y="82"/>
              </a:cxn>
              <a:cxn ang="0">
                <a:pos x="2" y="70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2" y="48"/>
              </a:cxn>
              <a:cxn ang="0">
                <a:pos x="6" y="36"/>
              </a:cxn>
              <a:cxn ang="0">
                <a:pos x="14" y="26"/>
              </a:cxn>
              <a:cxn ang="0">
                <a:pos x="24" y="16"/>
              </a:cxn>
              <a:cxn ang="0">
                <a:pos x="36" y="10"/>
              </a:cxn>
              <a:cxn ang="0">
                <a:pos x="48" y="4"/>
              </a:cxn>
              <a:cxn ang="0">
                <a:pos x="64" y="0"/>
              </a:cxn>
              <a:cxn ang="0">
                <a:pos x="80" y="0"/>
              </a:cxn>
              <a:cxn ang="0">
                <a:pos x="176" y="0"/>
              </a:cxn>
            </a:cxnLst>
            <a:rect l="0" t="0" r="r" b="b"/>
            <a:pathLst>
              <a:path w="1890" h="118">
                <a:moveTo>
                  <a:pt x="1778" y="0"/>
                </a:moveTo>
                <a:lnTo>
                  <a:pt x="1810" y="0"/>
                </a:lnTo>
                <a:lnTo>
                  <a:pt x="1810" y="0"/>
                </a:lnTo>
                <a:lnTo>
                  <a:pt x="1826" y="0"/>
                </a:lnTo>
                <a:lnTo>
                  <a:pt x="1842" y="4"/>
                </a:lnTo>
                <a:lnTo>
                  <a:pt x="1854" y="10"/>
                </a:lnTo>
                <a:lnTo>
                  <a:pt x="1866" y="16"/>
                </a:lnTo>
                <a:lnTo>
                  <a:pt x="1876" y="26"/>
                </a:lnTo>
                <a:lnTo>
                  <a:pt x="1884" y="36"/>
                </a:lnTo>
                <a:lnTo>
                  <a:pt x="1888" y="48"/>
                </a:lnTo>
                <a:lnTo>
                  <a:pt x="1890" y="58"/>
                </a:lnTo>
                <a:lnTo>
                  <a:pt x="1890" y="58"/>
                </a:lnTo>
                <a:lnTo>
                  <a:pt x="1890" y="58"/>
                </a:lnTo>
                <a:lnTo>
                  <a:pt x="1888" y="70"/>
                </a:lnTo>
                <a:lnTo>
                  <a:pt x="1884" y="82"/>
                </a:lnTo>
                <a:lnTo>
                  <a:pt x="1876" y="92"/>
                </a:lnTo>
                <a:lnTo>
                  <a:pt x="1866" y="100"/>
                </a:lnTo>
                <a:lnTo>
                  <a:pt x="1854" y="108"/>
                </a:lnTo>
                <a:lnTo>
                  <a:pt x="1842" y="114"/>
                </a:lnTo>
                <a:lnTo>
                  <a:pt x="1826" y="118"/>
                </a:lnTo>
                <a:lnTo>
                  <a:pt x="1810" y="118"/>
                </a:lnTo>
                <a:lnTo>
                  <a:pt x="80" y="118"/>
                </a:lnTo>
                <a:lnTo>
                  <a:pt x="80" y="118"/>
                </a:lnTo>
                <a:lnTo>
                  <a:pt x="64" y="118"/>
                </a:lnTo>
                <a:lnTo>
                  <a:pt x="48" y="114"/>
                </a:lnTo>
                <a:lnTo>
                  <a:pt x="36" y="108"/>
                </a:lnTo>
                <a:lnTo>
                  <a:pt x="24" y="100"/>
                </a:lnTo>
                <a:lnTo>
                  <a:pt x="14" y="92"/>
                </a:lnTo>
                <a:lnTo>
                  <a:pt x="6" y="82"/>
                </a:lnTo>
                <a:lnTo>
                  <a:pt x="2" y="70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2" y="48"/>
                </a:lnTo>
                <a:lnTo>
                  <a:pt x="6" y="36"/>
                </a:lnTo>
                <a:lnTo>
                  <a:pt x="14" y="26"/>
                </a:lnTo>
                <a:lnTo>
                  <a:pt x="24" y="16"/>
                </a:lnTo>
                <a:lnTo>
                  <a:pt x="36" y="10"/>
                </a:lnTo>
                <a:lnTo>
                  <a:pt x="48" y="4"/>
                </a:lnTo>
                <a:lnTo>
                  <a:pt x="64" y="0"/>
                </a:lnTo>
                <a:lnTo>
                  <a:pt x="80" y="0"/>
                </a:lnTo>
                <a:lnTo>
                  <a:pt x="176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5" name="Line 389"/>
          <p:cNvSpPr>
            <a:spLocks noChangeShapeType="1"/>
          </p:cNvSpPr>
          <p:nvPr/>
        </p:nvSpPr>
        <p:spPr bwMode="auto">
          <a:xfrm>
            <a:off x="4883150" y="4511675"/>
            <a:ext cx="587375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6" name="Line 390"/>
          <p:cNvSpPr>
            <a:spLocks noChangeShapeType="1"/>
          </p:cNvSpPr>
          <p:nvPr/>
        </p:nvSpPr>
        <p:spPr bwMode="auto">
          <a:xfrm>
            <a:off x="4114800" y="4511675"/>
            <a:ext cx="574675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7" name="Line 391"/>
          <p:cNvSpPr>
            <a:spLocks noChangeShapeType="1"/>
          </p:cNvSpPr>
          <p:nvPr/>
        </p:nvSpPr>
        <p:spPr bwMode="auto">
          <a:xfrm>
            <a:off x="3321050" y="4511675"/>
            <a:ext cx="5969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8" name="Line 392"/>
          <p:cNvSpPr>
            <a:spLocks noChangeShapeType="1"/>
          </p:cNvSpPr>
          <p:nvPr/>
        </p:nvSpPr>
        <p:spPr bwMode="auto">
          <a:xfrm flipH="1">
            <a:off x="3863975" y="1536700"/>
            <a:ext cx="123825" cy="127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9" name="Rectangle 393"/>
          <p:cNvSpPr>
            <a:spLocks noChangeArrowheads="1"/>
          </p:cNvSpPr>
          <p:nvPr/>
        </p:nvSpPr>
        <p:spPr bwMode="auto">
          <a:xfrm>
            <a:off x="7667625" y="2711450"/>
            <a:ext cx="520700" cy="273050"/>
          </a:xfrm>
          <a:prstGeom prst="rect">
            <a:avLst/>
          </a:prstGeom>
          <a:solidFill>
            <a:srgbClr val="E8EBD9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51" name="Rectangle 396"/>
          <p:cNvSpPr>
            <a:spLocks noChangeArrowheads="1"/>
          </p:cNvSpPr>
          <p:nvPr/>
        </p:nvSpPr>
        <p:spPr bwMode="auto">
          <a:xfrm>
            <a:off x="6564313" y="1317625"/>
            <a:ext cx="5699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 err="1">
                <a:solidFill>
                  <a:srgbClr val="00B050"/>
                </a:solidFill>
                <a:latin typeface="+mj-lt"/>
              </a:rPr>
              <a:t>InfiniBand</a:t>
            </a:r>
            <a:endParaRPr lang="en-US" kern="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452" name="Rectangle 398"/>
          <p:cNvSpPr>
            <a:spLocks noChangeArrowheads="1"/>
          </p:cNvSpPr>
          <p:nvPr/>
        </p:nvSpPr>
        <p:spPr bwMode="auto">
          <a:xfrm>
            <a:off x="7769225" y="2778125"/>
            <a:ext cx="30777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>
                <a:solidFill>
                  <a:srgbClr val="000000"/>
                </a:solidFill>
                <a:latin typeface="+mj-lt"/>
              </a:rPr>
              <a:t>SMW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53" name="Rectangle 399"/>
          <p:cNvSpPr>
            <a:spLocks noChangeArrowheads="1"/>
          </p:cNvSpPr>
          <p:nvPr/>
        </p:nvSpPr>
        <p:spPr bwMode="auto">
          <a:xfrm>
            <a:off x="6721475" y="2743200"/>
            <a:ext cx="2436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900" kern="0" dirty="0">
                <a:solidFill>
                  <a:srgbClr val="1898C3"/>
                </a:solidFill>
                <a:latin typeface="+mj-lt"/>
              </a:rPr>
              <a:t>GigE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54" name="Rectangle 400"/>
          <p:cNvSpPr>
            <a:spLocks noChangeArrowheads="1"/>
          </p:cNvSpPr>
          <p:nvPr/>
        </p:nvSpPr>
        <p:spPr bwMode="auto">
          <a:xfrm>
            <a:off x="7210425" y="1355725"/>
            <a:ext cx="391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 smtClean="0">
                <a:solidFill>
                  <a:srgbClr val="000000"/>
                </a:solidFill>
                <a:latin typeface="+mj-lt"/>
              </a:rPr>
              <a:t>Login</a:t>
            </a:r>
          </a:p>
          <a:p>
            <a:pPr defTabSz="914400">
              <a:defRPr/>
            </a:pPr>
            <a:r>
              <a:rPr lang="en-US" sz="1000" kern="0" dirty="0" smtClean="0">
                <a:solidFill>
                  <a:srgbClr val="000000"/>
                </a:solidFill>
                <a:latin typeface="+mj-lt"/>
              </a:rPr>
              <a:t>Servers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56" name="Rectangle 402"/>
          <p:cNvSpPr>
            <a:spLocks noChangeArrowheads="1"/>
          </p:cNvSpPr>
          <p:nvPr/>
        </p:nvSpPr>
        <p:spPr bwMode="auto">
          <a:xfrm>
            <a:off x="7210425" y="1720850"/>
            <a:ext cx="5986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>
                <a:solidFill>
                  <a:srgbClr val="000000"/>
                </a:solidFill>
                <a:latin typeface="+mj-lt"/>
              </a:rPr>
              <a:t>Network(s)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91400" y="3190875"/>
            <a:ext cx="1304925" cy="352425"/>
            <a:chOff x="6956425" y="3076575"/>
            <a:chExt cx="1304925" cy="352425"/>
          </a:xfrm>
        </p:grpSpPr>
        <p:sp>
          <p:nvSpPr>
            <p:cNvPr id="1450" name="Rectangle 394"/>
            <p:cNvSpPr>
              <a:spLocks noChangeArrowheads="1"/>
            </p:cNvSpPr>
            <p:nvPr/>
          </p:nvSpPr>
          <p:spPr bwMode="auto">
            <a:xfrm>
              <a:off x="6956425" y="3076575"/>
              <a:ext cx="1060450" cy="352425"/>
            </a:xfrm>
            <a:prstGeom prst="rect">
              <a:avLst/>
            </a:prstGeom>
            <a:solidFill>
              <a:srgbClr val="E6EADE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7" name="Rectangle 403"/>
            <p:cNvSpPr>
              <a:spLocks noChangeArrowheads="1"/>
            </p:cNvSpPr>
            <p:nvPr/>
          </p:nvSpPr>
          <p:spPr bwMode="auto">
            <a:xfrm>
              <a:off x="7702550" y="3159125"/>
              <a:ext cx="5588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+mj-lt"/>
                </a:rPr>
                <a:t>Boot Raid</a:t>
              </a:r>
              <a:endParaRPr lang="en-US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58" name="Rectangle 430"/>
            <p:cNvSpPr>
              <a:spLocks noChangeArrowheads="1"/>
            </p:cNvSpPr>
            <p:nvPr/>
          </p:nvSpPr>
          <p:spPr bwMode="auto">
            <a:xfrm>
              <a:off x="7483475" y="3181350"/>
              <a:ext cx="158750" cy="117475"/>
            </a:xfrm>
            <a:prstGeom prst="rect">
              <a:avLst/>
            </a:prstGeom>
            <a:solidFill>
              <a:srgbClr val="FFFF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9" name="Freeform 431"/>
            <p:cNvSpPr>
              <a:spLocks/>
            </p:cNvSpPr>
            <p:nvPr/>
          </p:nvSpPr>
          <p:spPr bwMode="auto">
            <a:xfrm>
              <a:off x="7483475" y="327660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6"/>
                </a:cxn>
                <a:cxn ang="0">
                  <a:pos x="84" y="32"/>
                </a:cxn>
                <a:cxn ang="0">
                  <a:pos x="68" y="36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6"/>
                </a:cxn>
                <a:cxn ang="0">
                  <a:pos x="14" y="32"/>
                </a:cxn>
                <a:cxn ang="0">
                  <a:pos x="4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6"/>
                  </a:lnTo>
                  <a:lnTo>
                    <a:pt x="84" y="32"/>
                  </a:lnTo>
                  <a:lnTo>
                    <a:pt x="68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6"/>
                  </a:lnTo>
                  <a:lnTo>
                    <a:pt x="14" y="32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FF4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0" name="Freeform 432"/>
            <p:cNvSpPr>
              <a:spLocks/>
            </p:cNvSpPr>
            <p:nvPr/>
          </p:nvSpPr>
          <p:spPr bwMode="auto">
            <a:xfrm>
              <a:off x="7483475" y="315277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6"/>
                </a:cxn>
                <a:cxn ang="0">
                  <a:pos x="84" y="32"/>
                </a:cxn>
                <a:cxn ang="0">
                  <a:pos x="68" y="36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6"/>
                </a:cxn>
                <a:cxn ang="0">
                  <a:pos x="14" y="32"/>
                </a:cxn>
                <a:cxn ang="0">
                  <a:pos x="4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6"/>
                  </a:lnTo>
                  <a:lnTo>
                    <a:pt x="84" y="32"/>
                  </a:lnTo>
                  <a:lnTo>
                    <a:pt x="68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6"/>
                  </a:lnTo>
                  <a:lnTo>
                    <a:pt x="14" y="32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FF4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1" name="Freeform 433"/>
            <p:cNvSpPr>
              <a:spLocks/>
            </p:cNvSpPr>
            <p:nvPr/>
          </p:nvSpPr>
          <p:spPr bwMode="auto">
            <a:xfrm>
              <a:off x="7483475" y="3178175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2" name="Line 434"/>
            <p:cNvSpPr>
              <a:spLocks noChangeShapeType="1"/>
            </p:cNvSpPr>
            <p:nvPr/>
          </p:nvSpPr>
          <p:spPr bwMode="auto">
            <a:xfrm>
              <a:off x="7483475" y="3178175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3" name="Rectangle 435"/>
            <p:cNvSpPr>
              <a:spLocks noChangeArrowheads="1"/>
            </p:cNvSpPr>
            <p:nvPr/>
          </p:nvSpPr>
          <p:spPr bwMode="auto">
            <a:xfrm>
              <a:off x="7489825" y="3270250"/>
              <a:ext cx="146050" cy="34925"/>
            </a:xfrm>
            <a:prstGeom prst="rect">
              <a:avLst/>
            </a:prstGeom>
            <a:solidFill>
              <a:srgbClr val="FFFF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4" name="Freeform 436"/>
            <p:cNvSpPr>
              <a:spLocks/>
            </p:cNvSpPr>
            <p:nvPr/>
          </p:nvSpPr>
          <p:spPr bwMode="auto">
            <a:xfrm>
              <a:off x="7639050" y="3181350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5" name="Line 437"/>
            <p:cNvSpPr>
              <a:spLocks noChangeShapeType="1"/>
            </p:cNvSpPr>
            <p:nvPr/>
          </p:nvSpPr>
          <p:spPr bwMode="auto">
            <a:xfrm>
              <a:off x="7639050" y="3181350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66" name="Rectangle 438"/>
          <p:cNvSpPr>
            <a:spLocks noChangeArrowheads="1"/>
          </p:cNvSpPr>
          <p:nvPr/>
        </p:nvSpPr>
        <p:spPr bwMode="auto">
          <a:xfrm>
            <a:off x="6505575" y="2984500"/>
            <a:ext cx="7249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900" kern="0" dirty="0" err="1" smtClean="0">
                <a:solidFill>
                  <a:srgbClr val="AE0F82"/>
                </a:solidFill>
                <a:latin typeface="Arial" pitchFamily="34" charset="0"/>
              </a:rPr>
              <a:t>Fibre</a:t>
            </a:r>
            <a:r>
              <a:rPr lang="en-US" sz="900" kern="0" dirty="0" smtClean="0">
                <a:solidFill>
                  <a:srgbClr val="AE0F82"/>
                </a:solidFill>
                <a:latin typeface="Arial" pitchFamily="34" charset="0"/>
              </a:rPr>
              <a:t> Channel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468" name="Rectangle 440"/>
          <p:cNvSpPr>
            <a:spLocks noChangeArrowheads="1"/>
          </p:cNvSpPr>
          <p:nvPr/>
        </p:nvSpPr>
        <p:spPr bwMode="auto">
          <a:xfrm>
            <a:off x="6642100" y="3744913"/>
            <a:ext cx="5508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 err="1">
                <a:solidFill>
                  <a:srgbClr val="168A36"/>
                </a:solidFill>
                <a:latin typeface="Arial" pitchFamily="34" charset="0"/>
              </a:rPr>
              <a:t>Infiniband</a:t>
            </a:r>
            <a:endParaRPr lang="en-US" sz="20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5174" y="4981575"/>
            <a:ext cx="1647825" cy="695325"/>
            <a:chOff x="3305174" y="4867275"/>
            <a:chExt cx="1647825" cy="695325"/>
          </a:xfrm>
        </p:grpSpPr>
        <p:sp>
          <p:nvSpPr>
            <p:cNvPr id="1481" name="Rectangle 456"/>
            <p:cNvSpPr>
              <a:spLocks noChangeArrowheads="1"/>
            </p:cNvSpPr>
            <p:nvPr/>
          </p:nvSpPr>
          <p:spPr bwMode="auto">
            <a:xfrm>
              <a:off x="3305174" y="4867275"/>
              <a:ext cx="1647825" cy="695325"/>
            </a:xfrm>
            <a:prstGeom prst="rect">
              <a:avLst/>
            </a:prstGeom>
            <a:solidFill>
              <a:srgbClr val="F7F3D8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2" name="Rectangle 457"/>
            <p:cNvSpPr>
              <a:spLocks noChangeArrowheads="1"/>
            </p:cNvSpPr>
            <p:nvPr/>
          </p:nvSpPr>
          <p:spPr bwMode="auto">
            <a:xfrm>
              <a:off x="3346450" y="4914900"/>
              <a:ext cx="89806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+mj-lt"/>
                </a:rPr>
                <a:t>Compute Nodes</a:t>
              </a:r>
              <a:endParaRPr lang="en-US" sz="10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83" name="Rectangle 458"/>
            <p:cNvSpPr>
              <a:spLocks noChangeArrowheads="1"/>
            </p:cNvSpPr>
            <p:nvPr/>
          </p:nvSpPr>
          <p:spPr bwMode="auto">
            <a:xfrm>
              <a:off x="3683000" y="5129312"/>
              <a:ext cx="104758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Cray XE6 Compute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84" name="Rectangle 459"/>
            <p:cNvSpPr>
              <a:spLocks noChangeArrowheads="1"/>
            </p:cNvSpPr>
            <p:nvPr/>
          </p:nvSpPr>
          <p:spPr bwMode="auto">
            <a:xfrm>
              <a:off x="3676650" y="5332512"/>
              <a:ext cx="119263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Cray XK7 Accelerator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85" name="Freeform 460"/>
            <p:cNvSpPr>
              <a:spLocks/>
            </p:cNvSpPr>
            <p:nvPr/>
          </p:nvSpPr>
          <p:spPr bwMode="auto">
            <a:xfrm>
              <a:off x="3482975" y="5122962"/>
              <a:ext cx="161925" cy="1524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6" y="96"/>
                </a:cxn>
                <a:cxn ang="0">
                  <a:pos x="102" y="76"/>
                </a:cxn>
                <a:cxn ang="0">
                  <a:pos x="102" y="0"/>
                </a:cxn>
                <a:cxn ang="0">
                  <a:pos x="26" y="0"/>
                </a:cxn>
              </a:cxnLst>
              <a:rect l="0" t="0" r="r" b="b"/>
              <a:pathLst>
                <a:path w="102" h="96">
                  <a:moveTo>
                    <a:pt x="26" y="0"/>
                  </a:moveTo>
                  <a:lnTo>
                    <a:pt x="0" y="26"/>
                  </a:lnTo>
                  <a:lnTo>
                    <a:pt x="0" y="96"/>
                  </a:lnTo>
                  <a:lnTo>
                    <a:pt x="76" y="96"/>
                  </a:lnTo>
                  <a:lnTo>
                    <a:pt x="102" y="76"/>
                  </a:lnTo>
                  <a:lnTo>
                    <a:pt x="10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6" name="Freeform 461"/>
            <p:cNvSpPr>
              <a:spLocks/>
            </p:cNvSpPr>
            <p:nvPr/>
          </p:nvSpPr>
          <p:spPr bwMode="auto">
            <a:xfrm>
              <a:off x="3482975" y="5095875"/>
              <a:ext cx="161925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6" y="26"/>
                </a:cxn>
                <a:cxn ang="0">
                  <a:pos x="102" y="0"/>
                </a:cxn>
                <a:cxn ang="0">
                  <a:pos x="26" y="0"/>
                </a:cxn>
                <a:cxn ang="0">
                  <a:pos x="0" y="26"/>
                </a:cxn>
              </a:cxnLst>
              <a:rect l="0" t="0" r="r" b="b"/>
              <a:pathLst>
                <a:path w="102" h="26">
                  <a:moveTo>
                    <a:pt x="0" y="26"/>
                  </a:moveTo>
                  <a:lnTo>
                    <a:pt x="76" y="26"/>
                  </a:lnTo>
                  <a:lnTo>
                    <a:pt x="102" y="0"/>
                  </a:lnTo>
                  <a:lnTo>
                    <a:pt x="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7" name="Freeform 462"/>
            <p:cNvSpPr>
              <a:spLocks/>
            </p:cNvSpPr>
            <p:nvPr/>
          </p:nvSpPr>
          <p:spPr bwMode="auto">
            <a:xfrm>
              <a:off x="3603625" y="5095875"/>
              <a:ext cx="41275" cy="1524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6" y="0"/>
                </a:cxn>
                <a:cxn ang="0">
                  <a:pos x="26" y="76"/>
                </a:cxn>
                <a:cxn ang="0">
                  <a:pos x="0" y="96"/>
                </a:cxn>
                <a:cxn ang="0">
                  <a:pos x="0" y="26"/>
                </a:cxn>
              </a:cxnLst>
              <a:rect l="0" t="0" r="r" b="b"/>
              <a:pathLst>
                <a:path w="26" h="96">
                  <a:moveTo>
                    <a:pt x="0" y="26"/>
                  </a:moveTo>
                  <a:lnTo>
                    <a:pt x="26" y="0"/>
                  </a:lnTo>
                  <a:lnTo>
                    <a:pt x="26" y="76"/>
                  </a:lnTo>
                  <a:lnTo>
                    <a:pt x="0" y="9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8" name="Freeform 463"/>
            <p:cNvSpPr>
              <a:spLocks/>
            </p:cNvSpPr>
            <p:nvPr/>
          </p:nvSpPr>
          <p:spPr bwMode="auto">
            <a:xfrm>
              <a:off x="3476625" y="5329337"/>
              <a:ext cx="158750" cy="1555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6"/>
                </a:cxn>
                <a:cxn ang="0">
                  <a:pos x="0" y="98"/>
                </a:cxn>
                <a:cxn ang="0">
                  <a:pos x="76" y="98"/>
                </a:cxn>
                <a:cxn ang="0">
                  <a:pos x="100" y="76"/>
                </a:cxn>
                <a:cxn ang="0">
                  <a:pos x="100" y="0"/>
                </a:cxn>
                <a:cxn ang="0">
                  <a:pos x="24" y="0"/>
                </a:cxn>
              </a:cxnLst>
              <a:rect l="0" t="0" r="r" b="b"/>
              <a:pathLst>
                <a:path w="100" h="98">
                  <a:moveTo>
                    <a:pt x="24" y="0"/>
                  </a:moveTo>
                  <a:lnTo>
                    <a:pt x="0" y="26"/>
                  </a:lnTo>
                  <a:lnTo>
                    <a:pt x="0" y="98"/>
                  </a:lnTo>
                  <a:lnTo>
                    <a:pt x="76" y="98"/>
                  </a:lnTo>
                  <a:lnTo>
                    <a:pt x="100" y="76"/>
                  </a:lnTo>
                  <a:lnTo>
                    <a:pt x="10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9" name="Freeform 464"/>
            <p:cNvSpPr>
              <a:spLocks/>
            </p:cNvSpPr>
            <p:nvPr/>
          </p:nvSpPr>
          <p:spPr bwMode="auto">
            <a:xfrm>
              <a:off x="3476625" y="5302250"/>
              <a:ext cx="158750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6" y="26"/>
                </a:cxn>
                <a:cxn ang="0">
                  <a:pos x="100" y="0"/>
                </a:cxn>
                <a:cxn ang="0">
                  <a:pos x="24" y="0"/>
                </a:cxn>
                <a:cxn ang="0">
                  <a:pos x="0" y="26"/>
                </a:cxn>
              </a:cxnLst>
              <a:rect l="0" t="0" r="r" b="b"/>
              <a:pathLst>
                <a:path w="100" h="26">
                  <a:moveTo>
                    <a:pt x="0" y="26"/>
                  </a:moveTo>
                  <a:lnTo>
                    <a:pt x="76" y="26"/>
                  </a:lnTo>
                  <a:lnTo>
                    <a:pt x="100" y="0"/>
                  </a:lnTo>
                  <a:lnTo>
                    <a:pt x="2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0" name="Freeform 465"/>
            <p:cNvSpPr>
              <a:spLocks/>
            </p:cNvSpPr>
            <p:nvPr/>
          </p:nvSpPr>
          <p:spPr bwMode="auto">
            <a:xfrm>
              <a:off x="3597275" y="5302250"/>
              <a:ext cx="38100" cy="1555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4" y="0"/>
                </a:cxn>
                <a:cxn ang="0">
                  <a:pos x="24" y="76"/>
                </a:cxn>
                <a:cxn ang="0">
                  <a:pos x="0" y="98"/>
                </a:cxn>
                <a:cxn ang="0">
                  <a:pos x="0" y="26"/>
                </a:cxn>
              </a:cxnLst>
              <a:rect l="0" t="0" r="r" b="b"/>
              <a:pathLst>
                <a:path w="24" h="98">
                  <a:moveTo>
                    <a:pt x="0" y="26"/>
                  </a:moveTo>
                  <a:lnTo>
                    <a:pt x="24" y="0"/>
                  </a:lnTo>
                  <a:lnTo>
                    <a:pt x="24" y="76"/>
                  </a:lnTo>
                  <a:lnTo>
                    <a:pt x="0" y="9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57775" y="4965700"/>
            <a:ext cx="3006725" cy="1397000"/>
            <a:chOff x="5057775" y="4851400"/>
            <a:chExt cx="3006725" cy="1397000"/>
          </a:xfrm>
        </p:grpSpPr>
        <p:sp>
          <p:nvSpPr>
            <p:cNvPr id="1491" name="Rectangle 466"/>
            <p:cNvSpPr>
              <a:spLocks noChangeArrowheads="1"/>
            </p:cNvSpPr>
            <p:nvPr/>
          </p:nvSpPr>
          <p:spPr bwMode="auto">
            <a:xfrm>
              <a:off x="5057775" y="4851400"/>
              <a:ext cx="3006725" cy="1397000"/>
            </a:xfrm>
            <a:prstGeom prst="rect">
              <a:avLst/>
            </a:prstGeom>
            <a:solidFill>
              <a:srgbClr val="F7F3D8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2" name="Rectangle 467"/>
            <p:cNvSpPr>
              <a:spLocks noChangeArrowheads="1"/>
            </p:cNvSpPr>
            <p:nvPr/>
          </p:nvSpPr>
          <p:spPr bwMode="auto">
            <a:xfrm>
              <a:off x="6143216" y="4926112"/>
              <a:ext cx="7909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+mj-lt"/>
                </a:rPr>
                <a:t>Service Nodes</a:t>
              </a:r>
              <a:endParaRPr lang="en-US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3" name="Rectangle 468"/>
            <p:cNvSpPr>
              <a:spLocks noChangeArrowheads="1"/>
            </p:cNvSpPr>
            <p:nvPr/>
          </p:nvSpPr>
          <p:spPr bwMode="auto">
            <a:xfrm>
              <a:off x="5133975" y="5092700"/>
              <a:ext cx="97616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Operating System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4" name="Rectangle 469"/>
            <p:cNvSpPr>
              <a:spLocks noChangeArrowheads="1"/>
            </p:cNvSpPr>
            <p:nvPr/>
          </p:nvSpPr>
          <p:spPr bwMode="auto">
            <a:xfrm>
              <a:off x="5489575" y="5289550"/>
              <a:ext cx="25660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Boot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5" name="Freeform 470"/>
            <p:cNvSpPr>
              <a:spLocks/>
            </p:cNvSpPr>
            <p:nvPr/>
          </p:nvSpPr>
          <p:spPr bwMode="auto">
            <a:xfrm>
              <a:off x="5299075" y="5473700"/>
              <a:ext cx="152400" cy="1587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4"/>
                </a:cxn>
                <a:cxn ang="0">
                  <a:pos x="0" y="100"/>
                </a:cxn>
                <a:cxn ang="0">
                  <a:pos x="76" y="100"/>
                </a:cxn>
                <a:cxn ang="0">
                  <a:pos x="96" y="76"/>
                </a:cxn>
                <a:cxn ang="0">
                  <a:pos x="96" y="0"/>
                </a:cxn>
                <a:cxn ang="0">
                  <a:pos x="26" y="0"/>
                </a:cxn>
              </a:cxnLst>
              <a:rect l="0" t="0" r="r" b="b"/>
              <a:pathLst>
                <a:path w="96" h="100">
                  <a:moveTo>
                    <a:pt x="26" y="0"/>
                  </a:moveTo>
                  <a:lnTo>
                    <a:pt x="0" y="24"/>
                  </a:lnTo>
                  <a:lnTo>
                    <a:pt x="0" y="100"/>
                  </a:lnTo>
                  <a:lnTo>
                    <a:pt x="76" y="100"/>
                  </a:lnTo>
                  <a:lnTo>
                    <a:pt x="96" y="76"/>
                  </a:lnTo>
                  <a:lnTo>
                    <a:pt x="9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6" name="Rectangle 471"/>
            <p:cNvSpPr>
              <a:spLocks noChangeArrowheads="1"/>
            </p:cNvSpPr>
            <p:nvPr/>
          </p:nvSpPr>
          <p:spPr bwMode="auto">
            <a:xfrm>
              <a:off x="5489575" y="5483225"/>
              <a:ext cx="93345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System Database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7" name="Rectangle 472"/>
            <p:cNvSpPr>
              <a:spLocks noChangeArrowheads="1"/>
            </p:cNvSpPr>
            <p:nvPr/>
          </p:nvSpPr>
          <p:spPr bwMode="auto">
            <a:xfrm>
              <a:off x="6937375" y="5299075"/>
              <a:ext cx="8837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Login Gateways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8" name="Freeform 473"/>
            <p:cNvSpPr>
              <a:spLocks/>
            </p:cNvSpPr>
            <p:nvPr/>
          </p:nvSpPr>
          <p:spPr bwMode="auto">
            <a:xfrm>
              <a:off x="6746875" y="5486400"/>
              <a:ext cx="152400" cy="1619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0" y="102"/>
                </a:cxn>
                <a:cxn ang="0">
                  <a:pos x="76" y="102"/>
                </a:cxn>
                <a:cxn ang="0">
                  <a:pos x="96" y="76"/>
                </a:cxn>
                <a:cxn ang="0">
                  <a:pos x="96" y="0"/>
                </a:cxn>
                <a:cxn ang="0">
                  <a:pos x="26" y="0"/>
                </a:cxn>
              </a:cxnLst>
              <a:rect l="0" t="0" r="r" b="b"/>
              <a:pathLst>
                <a:path w="96" h="102">
                  <a:moveTo>
                    <a:pt x="26" y="0"/>
                  </a:moveTo>
                  <a:lnTo>
                    <a:pt x="0" y="26"/>
                  </a:lnTo>
                  <a:lnTo>
                    <a:pt x="0" y="102"/>
                  </a:lnTo>
                  <a:lnTo>
                    <a:pt x="76" y="102"/>
                  </a:lnTo>
                  <a:lnTo>
                    <a:pt x="96" y="76"/>
                  </a:lnTo>
                  <a:lnTo>
                    <a:pt x="9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49A3E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9" name="Freeform 474"/>
            <p:cNvSpPr>
              <a:spLocks/>
            </p:cNvSpPr>
            <p:nvPr/>
          </p:nvSpPr>
          <p:spPr bwMode="auto">
            <a:xfrm>
              <a:off x="6864350" y="5486400"/>
              <a:ext cx="34925" cy="1587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22" y="76"/>
                </a:cxn>
                <a:cxn ang="0">
                  <a:pos x="0" y="100"/>
                </a:cxn>
                <a:cxn ang="0">
                  <a:pos x="0" y="24"/>
                </a:cxn>
              </a:cxnLst>
              <a:rect l="0" t="0" r="r" b="b"/>
              <a:pathLst>
                <a:path w="22" h="100">
                  <a:moveTo>
                    <a:pt x="0" y="24"/>
                  </a:moveTo>
                  <a:lnTo>
                    <a:pt x="22" y="0"/>
                  </a:lnTo>
                  <a:lnTo>
                    <a:pt x="22" y="76"/>
                  </a:lnTo>
                  <a:lnTo>
                    <a:pt x="0" y="10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18E34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0" name="Freeform 475"/>
            <p:cNvSpPr>
              <a:spLocks/>
            </p:cNvSpPr>
            <p:nvPr/>
          </p:nvSpPr>
          <p:spPr bwMode="auto">
            <a:xfrm>
              <a:off x="6746875" y="5486400"/>
              <a:ext cx="152400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6" y="26"/>
                </a:cxn>
                <a:cxn ang="0">
                  <a:pos x="96" y="0"/>
                </a:cxn>
                <a:cxn ang="0">
                  <a:pos x="26" y="0"/>
                </a:cxn>
                <a:cxn ang="0">
                  <a:pos x="0" y="26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lnTo>
                    <a:pt x="76" y="26"/>
                  </a:lnTo>
                  <a:lnTo>
                    <a:pt x="96" y="0"/>
                  </a:lnTo>
                  <a:lnTo>
                    <a:pt x="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1AA4E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1" name="Rectangle 476"/>
            <p:cNvSpPr>
              <a:spLocks noChangeArrowheads="1"/>
            </p:cNvSpPr>
            <p:nvPr/>
          </p:nvSpPr>
          <p:spPr bwMode="auto">
            <a:xfrm>
              <a:off x="6937375" y="5499100"/>
              <a:ext cx="48731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Network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2" name="Rectangle 477"/>
            <p:cNvSpPr>
              <a:spLocks noChangeArrowheads="1"/>
            </p:cNvSpPr>
            <p:nvPr/>
          </p:nvSpPr>
          <p:spPr bwMode="auto">
            <a:xfrm>
              <a:off x="6581775" y="5092700"/>
              <a:ext cx="83356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Login/Network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3" name="Rectangle 478"/>
            <p:cNvSpPr>
              <a:spLocks noChangeArrowheads="1"/>
            </p:cNvSpPr>
            <p:nvPr/>
          </p:nvSpPr>
          <p:spPr bwMode="auto">
            <a:xfrm>
              <a:off x="5972175" y="5778500"/>
              <a:ext cx="9833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 err="1">
                  <a:solidFill>
                    <a:srgbClr val="000000"/>
                  </a:solidFill>
                  <a:latin typeface="+mj-lt"/>
                </a:rPr>
                <a:t>Lustre</a:t>
              </a: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 File System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4" name="Rectangle 479"/>
            <p:cNvSpPr>
              <a:spLocks noChangeArrowheads="1"/>
            </p:cNvSpPr>
            <p:nvPr/>
          </p:nvSpPr>
          <p:spPr bwMode="auto">
            <a:xfrm>
              <a:off x="6327775" y="5984875"/>
              <a:ext cx="74827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LNET Routers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5" name="Freeform 483"/>
            <p:cNvSpPr>
              <a:spLocks/>
            </p:cNvSpPr>
            <p:nvPr/>
          </p:nvSpPr>
          <p:spPr bwMode="auto">
            <a:xfrm>
              <a:off x="6746875" y="5283200"/>
              <a:ext cx="152400" cy="1587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0" y="100"/>
                </a:cxn>
                <a:cxn ang="0">
                  <a:pos x="76" y="100"/>
                </a:cxn>
                <a:cxn ang="0">
                  <a:pos x="96" y="74"/>
                </a:cxn>
                <a:cxn ang="0">
                  <a:pos x="96" y="0"/>
                </a:cxn>
                <a:cxn ang="0">
                  <a:pos x="24" y="0"/>
                </a:cxn>
              </a:cxnLst>
              <a:rect l="0" t="0" r="r" b="b"/>
              <a:pathLst>
                <a:path w="96" h="100">
                  <a:moveTo>
                    <a:pt x="24" y="0"/>
                  </a:moveTo>
                  <a:lnTo>
                    <a:pt x="0" y="24"/>
                  </a:lnTo>
                  <a:lnTo>
                    <a:pt x="0" y="100"/>
                  </a:lnTo>
                  <a:lnTo>
                    <a:pt x="76" y="100"/>
                  </a:lnTo>
                  <a:lnTo>
                    <a:pt x="96" y="74"/>
                  </a:lnTo>
                  <a:lnTo>
                    <a:pt x="9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577C3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6" name="Freeform 484"/>
            <p:cNvSpPr>
              <a:spLocks/>
            </p:cNvSpPr>
            <p:nvPr/>
          </p:nvSpPr>
          <p:spPr bwMode="auto">
            <a:xfrm>
              <a:off x="6867525" y="5321300"/>
              <a:ext cx="1588" cy="120650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0"/>
                </a:cxn>
                <a:cxn ang="0">
                  <a:pos x="0" y="76"/>
                </a:cxn>
              </a:cxnLst>
              <a:rect l="0" t="0" r="r" b="b"/>
              <a:pathLst>
                <a:path h="76">
                  <a:moveTo>
                    <a:pt x="0" y="76"/>
                  </a:move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BC80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7" name="Line 485"/>
            <p:cNvSpPr>
              <a:spLocks noChangeShapeType="1"/>
            </p:cNvSpPr>
            <p:nvPr/>
          </p:nvSpPr>
          <p:spPr bwMode="auto">
            <a:xfrm flipV="1">
              <a:off x="6867525" y="5321300"/>
              <a:ext cx="1588" cy="120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8" name="Freeform 486"/>
            <p:cNvSpPr>
              <a:spLocks/>
            </p:cNvSpPr>
            <p:nvPr/>
          </p:nvSpPr>
          <p:spPr bwMode="auto">
            <a:xfrm>
              <a:off x="6746875" y="5286375"/>
              <a:ext cx="155575" cy="349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6" y="22"/>
                </a:cxn>
                <a:cxn ang="0">
                  <a:pos x="98" y="0"/>
                </a:cxn>
                <a:cxn ang="0">
                  <a:pos x="0" y="22"/>
                </a:cxn>
              </a:cxnLst>
              <a:rect l="0" t="0" r="r" b="b"/>
              <a:pathLst>
                <a:path w="98" h="22">
                  <a:moveTo>
                    <a:pt x="0" y="22"/>
                  </a:moveTo>
                  <a:lnTo>
                    <a:pt x="76" y="22"/>
                  </a:lnTo>
                  <a:lnTo>
                    <a:pt x="9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C80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9" name="Freeform 487"/>
            <p:cNvSpPr>
              <a:spLocks/>
            </p:cNvSpPr>
            <p:nvPr/>
          </p:nvSpPr>
          <p:spPr bwMode="auto">
            <a:xfrm>
              <a:off x="6746875" y="5286375"/>
              <a:ext cx="155575" cy="349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6" y="22"/>
                </a:cxn>
                <a:cxn ang="0">
                  <a:pos x="98" y="0"/>
                </a:cxn>
              </a:cxnLst>
              <a:rect l="0" t="0" r="r" b="b"/>
              <a:pathLst>
                <a:path w="98" h="22">
                  <a:moveTo>
                    <a:pt x="0" y="22"/>
                  </a:moveTo>
                  <a:lnTo>
                    <a:pt x="76" y="22"/>
                  </a:lnTo>
                  <a:lnTo>
                    <a:pt x="9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0" name="Freeform 488"/>
            <p:cNvSpPr>
              <a:spLocks/>
            </p:cNvSpPr>
            <p:nvPr/>
          </p:nvSpPr>
          <p:spPr bwMode="auto">
            <a:xfrm>
              <a:off x="5299075" y="5276850"/>
              <a:ext cx="152400" cy="1587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4"/>
                </a:cxn>
                <a:cxn ang="0">
                  <a:pos x="0" y="100"/>
                </a:cxn>
                <a:cxn ang="0">
                  <a:pos x="76" y="100"/>
                </a:cxn>
                <a:cxn ang="0">
                  <a:pos x="96" y="76"/>
                </a:cxn>
                <a:cxn ang="0">
                  <a:pos x="96" y="0"/>
                </a:cxn>
                <a:cxn ang="0">
                  <a:pos x="26" y="0"/>
                </a:cxn>
              </a:cxnLst>
              <a:rect l="0" t="0" r="r" b="b"/>
              <a:pathLst>
                <a:path w="96" h="100">
                  <a:moveTo>
                    <a:pt x="26" y="0"/>
                  </a:moveTo>
                  <a:lnTo>
                    <a:pt x="0" y="24"/>
                  </a:lnTo>
                  <a:lnTo>
                    <a:pt x="0" y="100"/>
                  </a:lnTo>
                  <a:lnTo>
                    <a:pt x="76" y="100"/>
                  </a:lnTo>
                  <a:lnTo>
                    <a:pt x="96" y="76"/>
                  </a:lnTo>
                  <a:lnTo>
                    <a:pt x="9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C81BA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1" name="Freeform 489"/>
            <p:cNvSpPr>
              <a:spLocks/>
            </p:cNvSpPr>
            <p:nvPr/>
          </p:nvSpPr>
          <p:spPr bwMode="auto">
            <a:xfrm>
              <a:off x="5299075" y="5276850"/>
              <a:ext cx="15240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4" y="24"/>
                </a:cxn>
                <a:cxn ang="0">
                  <a:pos x="96" y="0"/>
                </a:cxn>
              </a:cxnLst>
              <a:rect l="0" t="0" r="r" b="b"/>
              <a:pathLst>
                <a:path w="96" h="24">
                  <a:moveTo>
                    <a:pt x="0" y="24"/>
                  </a:moveTo>
                  <a:lnTo>
                    <a:pt x="74" y="24"/>
                  </a:lnTo>
                  <a:lnTo>
                    <a:pt x="9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2" name="Freeform 490"/>
            <p:cNvSpPr>
              <a:spLocks/>
            </p:cNvSpPr>
            <p:nvPr/>
          </p:nvSpPr>
          <p:spPr bwMode="auto">
            <a:xfrm>
              <a:off x="5416550" y="5318125"/>
              <a:ext cx="1588" cy="117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0"/>
                  </a:move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9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3" name="Line 491"/>
            <p:cNvSpPr>
              <a:spLocks noChangeShapeType="1"/>
            </p:cNvSpPr>
            <p:nvPr/>
          </p:nvSpPr>
          <p:spPr bwMode="auto">
            <a:xfrm>
              <a:off x="5416550" y="5318125"/>
              <a:ext cx="1588" cy="1174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34100" y="5981700"/>
              <a:ext cx="155575" cy="158750"/>
              <a:chOff x="6134100" y="5981700"/>
              <a:chExt cx="155575" cy="158750"/>
            </a:xfrm>
          </p:grpSpPr>
          <p:sp>
            <p:nvSpPr>
              <p:cNvPr id="1514" name="Freeform 495"/>
              <p:cNvSpPr>
                <a:spLocks/>
              </p:cNvSpPr>
              <p:nvPr/>
            </p:nvSpPr>
            <p:spPr bwMode="auto">
              <a:xfrm>
                <a:off x="6134100" y="5981700"/>
                <a:ext cx="155575" cy="15875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6"/>
                  </a:cxn>
                  <a:cxn ang="0">
                    <a:pos x="0" y="100"/>
                  </a:cxn>
                  <a:cxn ang="0">
                    <a:pos x="76" y="100"/>
                  </a:cxn>
                  <a:cxn ang="0">
                    <a:pos x="98" y="76"/>
                  </a:cxn>
                  <a:cxn ang="0">
                    <a:pos x="98" y="0"/>
                  </a:cxn>
                  <a:cxn ang="0">
                    <a:pos x="26" y="0"/>
                  </a:cxn>
                </a:cxnLst>
                <a:rect l="0" t="0" r="r" b="b"/>
                <a:pathLst>
                  <a:path w="98" h="100">
                    <a:moveTo>
                      <a:pt x="26" y="0"/>
                    </a:moveTo>
                    <a:lnTo>
                      <a:pt x="0" y="26"/>
                    </a:lnTo>
                    <a:lnTo>
                      <a:pt x="0" y="100"/>
                    </a:lnTo>
                    <a:lnTo>
                      <a:pt x="76" y="100"/>
                    </a:lnTo>
                    <a:lnTo>
                      <a:pt x="98" y="76"/>
                    </a:lnTo>
                    <a:lnTo>
                      <a:pt x="98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A2B1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  <p:sp>
            <p:nvSpPr>
              <p:cNvPr id="1515" name="Freeform 496"/>
              <p:cNvSpPr>
                <a:spLocks/>
              </p:cNvSpPr>
              <p:nvPr/>
            </p:nvSpPr>
            <p:spPr bwMode="auto">
              <a:xfrm>
                <a:off x="6134100" y="5981700"/>
                <a:ext cx="155575" cy="4127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76" y="26"/>
                  </a:cxn>
                  <a:cxn ang="0">
                    <a:pos x="98" y="0"/>
                  </a:cxn>
                  <a:cxn ang="0">
                    <a:pos x="26" y="0"/>
                  </a:cxn>
                  <a:cxn ang="0">
                    <a:pos x="0" y="26"/>
                  </a:cxn>
                </a:cxnLst>
                <a:rect l="0" t="0" r="r" b="b"/>
                <a:pathLst>
                  <a:path w="98" h="26">
                    <a:moveTo>
                      <a:pt x="0" y="26"/>
                    </a:moveTo>
                    <a:lnTo>
                      <a:pt x="76" y="26"/>
                    </a:lnTo>
                    <a:lnTo>
                      <a:pt x="98" y="0"/>
                    </a:lnTo>
                    <a:lnTo>
                      <a:pt x="2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A3926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  <p:sp>
            <p:nvSpPr>
              <p:cNvPr id="1516" name="Freeform 497"/>
              <p:cNvSpPr>
                <a:spLocks/>
              </p:cNvSpPr>
              <p:nvPr/>
            </p:nvSpPr>
            <p:spPr bwMode="auto">
              <a:xfrm>
                <a:off x="6254750" y="6022975"/>
                <a:ext cx="1588" cy="11747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0" y="0"/>
                  </a:cxn>
                  <a:cxn ang="0">
                    <a:pos x="0" y="74"/>
                  </a:cxn>
                </a:cxnLst>
                <a:rect l="0" t="0" r="r" b="b"/>
                <a:pathLst>
                  <a:path h="74">
                    <a:moveTo>
                      <a:pt x="0" y="74"/>
                    </a:move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3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  <p:sp>
            <p:nvSpPr>
              <p:cNvPr id="1517" name="Line 498"/>
              <p:cNvSpPr>
                <a:spLocks noChangeShapeType="1"/>
              </p:cNvSpPr>
              <p:nvPr/>
            </p:nvSpPr>
            <p:spPr bwMode="auto">
              <a:xfrm flipV="1">
                <a:off x="6254750" y="6022975"/>
                <a:ext cx="1588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</p:grpSp>
        <p:sp>
          <p:nvSpPr>
            <p:cNvPr id="1518" name="Freeform 499"/>
            <p:cNvSpPr>
              <a:spLocks/>
            </p:cNvSpPr>
            <p:nvPr/>
          </p:nvSpPr>
          <p:spPr bwMode="auto">
            <a:xfrm>
              <a:off x="5419725" y="5514975"/>
              <a:ext cx="1588" cy="11747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9" name="Line 500"/>
            <p:cNvSpPr>
              <a:spLocks noChangeShapeType="1"/>
            </p:cNvSpPr>
            <p:nvPr/>
          </p:nvSpPr>
          <p:spPr bwMode="auto">
            <a:xfrm flipV="1">
              <a:off x="5419725" y="5514975"/>
              <a:ext cx="1588" cy="117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20" name="Freeform 501"/>
            <p:cNvSpPr>
              <a:spLocks/>
            </p:cNvSpPr>
            <p:nvPr/>
          </p:nvSpPr>
          <p:spPr bwMode="auto">
            <a:xfrm>
              <a:off x="5299075" y="5473700"/>
              <a:ext cx="152400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4" y="26"/>
                </a:cxn>
                <a:cxn ang="0">
                  <a:pos x="96" y="0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lnTo>
                    <a:pt x="74" y="26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09800" y="2952750"/>
            <a:ext cx="705197" cy="1272977"/>
            <a:chOff x="2209800" y="2838450"/>
            <a:chExt cx="705197" cy="1272977"/>
          </a:xfrm>
        </p:grpSpPr>
        <p:sp>
          <p:nvSpPr>
            <p:cNvPr id="1469" name="Line 443"/>
            <p:cNvSpPr>
              <a:spLocks noChangeShapeType="1"/>
            </p:cNvSpPr>
            <p:nvPr/>
          </p:nvSpPr>
          <p:spPr bwMode="auto">
            <a:xfrm>
              <a:off x="2584450" y="3019425"/>
              <a:ext cx="1588" cy="514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0" name="Freeform 444"/>
            <p:cNvSpPr>
              <a:spLocks/>
            </p:cNvSpPr>
            <p:nvPr/>
          </p:nvSpPr>
          <p:spPr bwMode="auto">
            <a:xfrm>
              <a:off x="2565400" y="3524250"/>
              <a:ext cx="412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38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38">
                  <a:moveTo>
                    <a:pt x="0" y="0"/>
                  </a:moveTo>
                  <a:lnTo>
                    <a:pt x="12" y="3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1" name="Freeform 445"/>
            <p:cNvSpPr>
              <a:spLocks/>
            </p:cNvSpPr>
            <p:nvPr/>
          </p:nvSpPr>
          <p:spPr bwMode="auto">
            <a:xfrm>
              <a:off x="2562225" y="2968625"/>
              <a:ext cx="41275" cy="60325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14" y="0"/>
                </a:cxn>
                <a:cxn ang="0">
                  <a:pos x="0" y="38"/>
                </a:cxn>
                <a:cxn ang="0">
                  <a:pos x="26" y="38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14" y="0"/>
                  </a:lnTo>
                  <a:lnTo>
                    <a:pt x="0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2" name="Line 446"/>
            <p:cNvSpPr>
              <a:spLocks noChangeShapeType="1"/>
            </p:cNvSpPr>
            <p:nvPr/>
          </p:nvSpPr>
          <p:spPr bwMode="auto">
            <a:xfrm flipH="1">
              <a:off x="2425700" y="3111500"/>
              <a:ext cx="301625" cy="336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3" name="Freeform 447"/>
            <p:cNvSpPr>
              <a:spLocks/>
            </p:cNvSpPr>
            <p:nvPr/>
          </p:nvSpPr>
          <p:spPr bwMode="auto">
            <a:xfrm>
              <a:off x="2397125" y="3429000"/>
              <a:ext cx="47625" cy="508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2"/>
                </a:cxn>
                <a:cxn ang="0">
                  <a:pos x="30" y="14"/>
                </a:cxn>
                <a:cxn ang="0">
                  <a:pos x="16" y="0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lnTo>
                    <a:pt x="0" y="32"/>
                  </a:lnTo>
                  <a:lnTo>
                    <a:pt x="30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4" name="Freeform 448"/>
            <p:cNvSpPr>
              <a:spLocks/>
            </p:cNvSpPr>
            <p:nvPr/>
          </p:nvSpPr>
          <p:spPr bwMode="auto">
            <a:xfrm>
              <a:off x="2711450" y="3079750"/>
              <a:ext cx="44450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28" y="0"/>
                </a:cxn>
                <a:cxn ang="0">
                  <a:pos x="0" y="18"/>
                </a:cxn>
                <a:cxn ang="0">
                  <a:pos x="12" y="30"/>
                </a:cxn>
              </a:cxnLst>
              <a:rect l="0" t="0" r="r" b="b"/>
              <a:pathLst>
                <a:path w="28" h="30">
                  <a:moveTo>
                    <a:pt x="12" y="30"/>
                  </a:moveTo>
                  <a:lnTo>
                    <a:pt x="28" y="0"/>
                  </a:lnTo>
                  <a:lnTo>
                    <a:pt x="0" y="1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5" name="Line 449"/>
            <p:cNvSpPr>
              <a:spLocks noChangeShapeType="1"/>
            </p:cNvSpPr>
            <p:nvPr/>
          </p:nvSpPr>
          <p:spPr bwMode="auto">
            <a:xfrm>
              <a:off x="2343150" y="3273425"/>
              <a:ext cx="469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6" name="Freeform 450"/>
            <p:cNvSpPr>
              <a:spLocks/>
            </p:cNvSpPr>
            <p:nvPr/>
          </p:nvSpPr>
          <p:spPr bwMode="auto">
            <a:xfrm>
              <a:off x="2803525" y="3257550"/>
              <a:ext cx="57150" cy="317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10"/>
                </a:cxn>
                <a:cxn ang="0">
                  <a:pos x="0" y="0"/>
                </a:cxn>
                <a:cxn ang="0">
                  <a:pos x="0" y="20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lnTo>
                    <a:pt x="36" y="1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7" name="Freeform 451"/>
            <p:cNvSpPr>
              <a:spLocks/>
            </p:cNvSpPr>
            <p:nvPr/>
          </p:nvSpPr>
          <p:spPr bwMode="auto">
            <a:xfrm>
              <a:off x="2298700" y="3257550"/>
              <a:ext cx="57150" cy="285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0"/>
                </a:cxn>
                <a:cxn ang="0">
                  <a:pos x="36" y="18"/>
                </a:cxn>
                <a:cxn ang="0">
                  <a:pos x="36" y="0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0" y="10"/>
                  </a:lnTo>
                  <a:lnTo>
                    <a:pt x="36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8" name="Rectangle 452"/>
            <p:cNvSpPr>
              <a:spLocks noChangeArrowheads="1"/>
            </p:cNvSpPr>
            <p:nvPr/>
          </p:nvSpPr>
          <p:spPr bwMode="auto">
            <a:xfrm>
              <a:off x="2543175" y="2838450"/>
              <a:ext cx="8976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Y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79" name="Rectangle 453"/>
            <p:cNvSpPr>
              <a:spLocks noChangeArrowheads="1"/>
            </p:cNvSpPr>
            <p:nvPr/>
          </p:nvSpPr>
          <p:spPr bwMode="auto">
            <a:xfrm>
              <a:off x="2209800" y="3206750"/>
              <a:ext cx="7835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X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80" name="Rectangle 454"/>
            <p:cNvSpPr>
              <a:spLocks noChangeArrowheads="1"/>
            </p:cNvSpPr>
            <p:nvPr/>
          </p:nvSpPr>
          <p:spPr bwMode="auto">
            <a:xfrm>
              <a:off x="2308225" y="3470275"/>
              <a:ext cx="7835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Z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21" name="Rectangle 506"/>
            <p:cNvSpPr>
              <a:spLocks noChangeArrowheads="1"/>
            </p:cNvSpPr>
            <p:nvPr/>
          </p:nvSpPr>
          <p:spPr bwMode="auto">
            <a:xfrm>
              <a:off x="2222500" y="3803650"/>
              <a:ext cx="6924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+mj-lt"/>
                </a:rPr>
                <a:t>Interconnect</a:t>
              </a:r>
            </a:p>
            <a:p>
              <a:pPr defTabSz="914400"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+mj-lt"/>
                </a:rPr>
                <a:t>Network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1523" name="Line 283"/>
          <p:cNvSpPr>
            <a:spLocks noChangeShapeType="1"/>
          </p:cNvSpPr>
          <p:nvPr/>
        </p:nvSpPr>
        <p:spPr bwMode="auto">
          <a:xfrm>
            <a:off x="5200650" y="3511550"/>
            <a:ext cx="2371725" cy="69215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4" name="Line 286"/>
          <p:cNvSpPr>
            <a:spLocks noChangeShapeType="1"/>
          </p:cNvSpPr>
          <p:nvPr/>
        </p:nvSpPr>
        <p:spPr bwMode="auto">
          <a:xfrm>
            <a:off x="5124450" y="3562350"/>
            <a:ext cx="2447925" cy="71755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5" name="Line 283"/>
          <p:cNvSpPr>
            <a:spLocks noChangeShapeType="1"/>
          </p:cNvSpPr>
          <p:nvPr/>
        </p:nvSpPr>
        <p:spPr bwMode="auto">
          <a:xfrm flipV="1">
            <a:off x="5667375" y="4432300"/>
            <a:ext cx="1905000" cy="1270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6" name="Line 286"/>
          <p:cNvSpPr>
            <a:spLocks noChangeShapeType="1"/>
          </p:cNvSpPr>
          <p:nvPr/>
        </p:nvSpPr>
        <p:spPr bwMode="auto">
          <a:xfrm>
            <a:off x="5667375" y="4508500"/>
            <a:ext cx="1828800" cy="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7" name="Rectangle 395"/>
          <p:cNvSpPr>
            <a:spLocks noChangeArrowheads="1"/>
          </p:cNvSpPr>
          <p:nvPr/>
        </p:nvSpPr>
        <p:spPr bwMode="auto">
          <a:xfrm>
            <a:off x="7381875" y="3746500"/>
            <a:ext cx="1104900" cy="1066800"/>
          </a:xfrm>
          <a:prstGeom prst="rect">
            <a:avLst/>
          </a:prstGeom>
          <a:solidFill>
            <a:srgbClr val="E8EBD9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528" name="Group 531"/>
          <p:cNvGrpSpPr>
            <a:grpSpLocks/>
          </p:cNvGrpSpPr>
          <p:nvPr/>
        </p:nvGrpSpPr>
        <p:grpSpPr bwMode="auto">
          <a:xfrm>
            <a:off x="7426325" y="3822700"/>
            <a:ext cx="158750" cy="180975"/>
            <a:chOff x="7080250" y="4302124"/>
            <a:chExt cx="158750" cy="180975"/>
          </a:xfrm>
        </p:grpSpPr>
        <p:sp>
          <p:nvSpPr>
            <p:cNvPr id="1529" name="Rectangle 422"/>
            <p:cNvSpPr>
              <a:spLocks noChangeArrowheads="1"/>
            </p:cNvSpPr>
            <p:nvPr/>
          </p:nvSpPr>
          <p:spPr bwMode="auto">
            <a:xfrm>
              <a:off x="7080250" y="4330699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0" name="Freeform 423"/>
            <p:cNvSpPr>
              <a:spLocks/>
            </p:cNvSpPr>
            <p:nvPr/>
          </p:nvSpPr>
          <p:spPr bwMode="auto">
            <a:xfrm>
              <a:off x="7080250" y="4425949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1" name="Freeform 424"/>
            <p:cNvSpPr>
              <a:spLocks/>
            </p:cNvSpPr>
            <p:nvPr/>
          </p:nvSpPr>
          <p:spPr bwMode="auto">
            <a:xfrm>
              <a:off x="7080250" y="4302124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2" name="Freeform 425"/>
            <p:cNvSpPr>
              <a:spLocks/>
            </p:cNvSpPr>
            <p:nvPr/>
          </p:nvSpPr>
          <p:spPr bwMode="auto">
            <a:xfrm>
              <a:off x="7080250" y="4324349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3" name="Line 426"/>
            <p:cNvSpPr>
              <a:spLocks noChangeShapeType="1"/>
            </p:cNvSpPr>
            <p:nvPr/>
          </p:nvSpPr>
          <p:spPr bwMode="auto">
            <a:xfrm>
              <a:off x="7080250" y="4324349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4" name="Freeform 427"/>
            <p:cNvSpPr>
              <a:spLocks/>
            </p:cNvSpPr>
            <p:nvPr/>
          </p:nvSpPr>
          <p:spPr bwMode="auto">
            <a:xfrm>
              <a:off x="7235825" y="4327524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5" name="Line 428"/>
            <p:cNvSpPr>
              <a:spLocks noChangeShapeType="1"/>
            </p:cNvSpPr>
            <p:nvPr/>
          </p:nvSpPr>
          <p:spPr bwMode="auto">
            <a:xfrm>
              <a:off x="7235825" y="4327524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6" name="Rectangle 429"/>
            <p:cNvSpPr>
              <a:spLocks noChangeArrowheads="1"/>
            </p:cNvSpPr>
            <p:nvPr/>
          </p:nvSpPr>
          <p:spPr bwMode="auto">
            <a:xfrm>
              <a:off x="7086600" y="4419599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37" name="Group 532"/>
          <p:cNvGrpSpPr>
            <a:grpSpLocks/>
          </p:cNvGrpSpPr>
          <p:nvPr/>
        </p:nvGrpSpPr>
        <p:grpSpPr bwMode="auto">
          <a:xfrm>
            <a:off x="7426325" y="4076700"/>
            <a:ext cx="158750" cy="180975"/>
            <a:chOff x="7080250" y="4302125"/>
            <a:chExt cx="158750" cy="180975"/>
          </a:xfrm>
        </p:grpSpPr>
        <p:sp>
          <p:nvSpPr>
            <p:cNvPr id="1538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9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0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1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2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3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4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5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46" name="Group 541"/>
          <p:cNvGrpSpPr>
            <a:grpSpLocks/>
          </p:cNvGrpSpPr>
          <p:nvPr/>
        </p:nvGrpSpPr>
        <p:grpSpPr bwMode="auto">
          <a:xfrm>
            <a:off x="7426325" y="4330700"/>
            <a:ext cx="158750" cy="180975"/>
            <a:chOff x="7080250" y="4302125"/>
            <a:chExt cx="158750" cy="180975"/>
          </a:xfrm>
        </p:grpSpPr>
        <p:sp>
          <p:nvSpPr>
            <p:cNvPr id="1547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8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9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0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1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2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3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4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55" name="Group 550"/>
          <p:cNvGrpSpPr>
            <a:grpSpLocks/>
          </p:cNvGrpSpPr>
          <p:nvPr/>
        </p:nvGrpSpPr>
        <p:grpSpPr bwMode="auto">
          <a:xfrm>
            <a:off x="7426325" y="4584700"/>
            <a:ext cx="158750" cy="180975"/>
            <a:chOff x="7080250" y="4302125"/>
            <a:chExt cx="158750" cy="180975"/>
          </a:xfrm>
        </p:grpSpPr>
        <p:sp>
          <p:nvSpPr>
            <p:cNvPr id="1556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7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8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9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0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1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2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3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64" name="Rectangle 403"/>
          <p:cNvSpPr>
            <a:spLocks noChangeArrowheads="1"/>
          </p:cNvSpPr>
          <p:nvPr/>
        </p:nvSpPr>
        <p:spPr bwMode="auto">
          <a:xfrm>
            <a:off x="8077200" y="4127500"/>
            <a:ext cx="3462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b="1" kern="0" dirty="0" err="1">
                <a:solidFill>
                  <a:srgbClr val="000000"/>
                </a:solidFill>
                <a:latin typeface="+mj-lt"/>
              </a:rPr>
              <a:t>Lustre</a:t>
            </a:r>
            <a:r>
              <a:rPr lang="en-US" sz="1000" b="1" kern="0" dirty="0">
                <a:solidFill>
                  <a:srgbClr val="000000"/>
                </a:solidFill>
                <a:latin typeface="+mj-lt"/>
              </a:rPr>
              <a:t> </a:t>
            </a:r>
            <a:endParaRPr lang="en-US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65" name="Line 288"/>
          <p:cNvSpPr>
            <a:spLocks noChangeShapeType="1"/>
          </p:cNvSpPr>
          <p:nvPr/>
        </p:nvSpPr>
        <p:spPr bwMode="auto">
          <a:xfrm>
            <a:off x="6167438" y="1771650"/>
            <a:ext cx="947737" cy="0"/>
          </a:xfrm>
          <a:prstGeom prst="line">
            <a:avLst/>
          </a:prstGeom>
          <a:noFill/>
          <a:ln w="158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66" name="Line 290"/>
          <p:cNvSpPr>
            <a:spLocks noChangeShapeType="1"/>
          </p:cNvSpPr>
          <p:nvPr/>
        </p:nvSpPr>
        <p:spPr bwMode="auto">
          <a:xfrm>
            <a:off x="6170613" y="1835150"/>
            <a:ext cx="944562" cy="0"/>
          </a:xfrm>
          <a:prstGeom prst="line">
            <a:avLst/>
          </a:prstGeom>
          <a:noFill/>
          <a:ln w="158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567" name="Group 531"/>
          <p:cNvGrpSpPr>
            <a:grpSpLocks/>
          </p:cNvGrpSpPr>
          <p:nvPr/>
        </p:nvGrpSpPr>
        <p:grpSpPr bwMode="auto">
          <a:xfrm>
            <a:off x="7608888" y="3829050"/>
            <a:ext cx="158750" cy="180975"/>
            <a:chOff x="7080250" y="4302124"/>
            <a:chExt cx="158750" cy="180975"/>
          </a:xfrm>
        </p:grpSpPr>
        <p:sp>
          <p:nvSpPr>
            <p:cNvPr id="1568" name="Rectangle 422"/>
            <p:cNvSpPr>
              <a:spLocks noChangeArrowheads="1"/>
            </p:cNvSpPr>
            <p:nvPr/>
          </p:nvSpPr>
          <p:spPr bwMode="auto">
            <a:xfrm>
              <a:off x="7080250" y="4330699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9" name="Freeform 423"/>
            <p:cNvSpPr>
              <a:spLocks/>
            </p:cNvSpPr>
            <p:nvPr/>
          </p:nvSpPr>
          <p:spPr bwMode="auto">
            <a:xfrm>
              <a:off x="7080250" y="4425949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0" name="Freeform 424"/>
            <p:cNvSpPr>
              <a:spLocks/>
            </p:cNvSpPr>
            <p:nvPr/>
          </p:nvSpPr>
          <p:spPr bwMode="auto">
            <a:xfrm>
              <a:off x="7080250" y="4302124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1" name="Freeform 425"/>
            <p:cNvSpPr>
              <a:spLocks/>
            </p:cNvSpPr>
            <p:nvPr/>
          </p:nvSpPr>
          <p:spPr bwMode="auto">
            <a:xfrm>
              <a:off x="7080250" y="4324349"/>
              <a:ext cx="1587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2" name="Line 426"/>
            <p:cNvSpPr>
              <a:spLocks noChangeShapeType="1"/>
            </p:cNvSpPr>
            <p:nvPr/>
          </p:nvSpPr>
          <p:spPr bwMode="auto">
            <a:xfrm>
              <a:off x="7080250" y="4324349"/>
              <a:ext cx="1587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3" name="Freeform 427"/>
            <p:cNvSpPr>
              <a:spLocks/>
            </p:cNvSpPr>
            <p:nvPr/>
          </p:nvSpPr>
          <p:spPr bwMode="auto">
            <a:xfrm>
              <a:off x="7235825" y="4327524"/>
              <a:ext cx="1587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4" name="Line 428"/>
            <p:cNvSpPr>
              <a:spLocks noChangeShapeType="1"/>
            </p:cNvSpPr>
            <p:nvPr/>
          </p:nvSpPr>
          <p:spPr bwMode="auto">
            <a:xfrm>
              <a:off x="7235825" y="4327524"/>
              <a:ext cx="1587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5" name="Rectangle 429"/>
            <p:cNvSpPr>
              <a:spLocks noChangeArrowheads="1"/>
            </p:cNvSpPr>
            <p:nvPr/>
          </p:nvSpPr>
          <p:spPr bwMode="auto">
            <a:xfrm>
              <a:off x="7086600" y="4419599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76" name="Group 532"/>
          <p:cNvGrpSpPr>
            <a:grpSpLocks/>
          </p:cNvGrpSpPr>
          <p:nvPr/>
        </p:nvGrpSpPr>
        <p:grpSpPr bwMode="auto">
          <a:xfrm>
            <a:off x="7608888" y="4083050"/>
            <a:ext cx="158750" cy="180975"/>
            <a:chOff x="7080250" y="4302125"/>
            <a:chExt cx="158750" cy="180975"/>
          </a:xfrm>
        </p:grpSpPr>
        <p:sp>
          <p:nvSpPr>
            <p:cNvPr id="1577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8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9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0" name="Freeform 425"/>
            <p:cNvSpPr>
              <a:spLocks/>
            </p:cNvSpPr>
            <p:nvPr/>
          </p:nvSpPr>
          <p:spPr bwMode="auto">
            <a:xfrm>
              <a:off x="7080250" y="4324350"/>
              <a:ext cx="1587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1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7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2" name="Freeform 427"/>
            <p:cNvSpPr>
              <a:spLocks/>
            </p:cNvSpPr>
            <p:nvPr/>
          </p:nvSpPr>
          <p:spPr bwMode="auto">
            <a:xfrm>
              <a:off x="7235825" y="4327525"/>
              <a:ext cx="1587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3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7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4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85" name="Group 541"/>
          <p:cNvGrpSpPr>
            <a:grpSpLocks/>
          </p:cNvGrpSpPr>
          <p:nvPr/>
        </p:nvGrpSpPr>
        <p:grpSpPr bwMode="auto">
          <a:xfrm>
            <a:off x="7608888" y="4337050"/>
            <a:ext cx="158750" cy="180975"/>
            <a:chOff x="7080250" y="4302125"/>
            <a:chExt cx="158750" cy="180975"/>
          </a:xfrm>
        </p:grpSpPr>
        <p:sp>
          <p:nvSpPr>
            <p:cNvPr id="1586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7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8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9" name="Freeform 425"/>
            <p:cNvSpPr>
              <a:spLocks/>
            </p:cNvSpPr>
            <p:nvPr/>
          </p:nvSpPr>
          <p:spPr bwMode="auto">
            <a:xfrm>
              <a:off x="7080250" y="4324350"/>
              <a:ext cx="1587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0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7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1" name="Freeform 427"/>
            <p:cNvSpPr>
              <a:spLocks/>
            </p:cNvSpPr>
            <p:nvPr/>
          </p:nvSpPr>
          <p:spPr bwMode="auto">
            <a:xfrm>
              <a:off x="7235825" y="4327525"/>
              <a:ext cx="1587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2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7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3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94" name="Group 550"/>
          <p:cNvGrpSpPr>
            <a:grpSpLocks/>
          </p:cNvGrpSpPr>
          <p:nvPr/>
        </p:nvGrpSpPr>
        <p:grpSpPr bwMode="auto">
          <a:xfrm>
            <a:off x="7608888" y="4591050"/>
            <a:ext cx="158750" cy="180975"/>
            <a:chOff x="7080250" y="4302125"/>
            <a:chExt cx="158750" cy="180975"/>
          </a:xfrm>
        </p:grpSpPr>
        <p:sp>
          <p:nvSpPr>
            <p:cNvPr id="1595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6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7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8" name="Freeform 425"/>
            <p:cNvSpPr>
              <a:spLocks/>
            </p:cNvSpPr>
            <p:nvPr/>
          </p:nvSpPr>
          <p:spPr bwMode="auto">
            <a:xfrm>
              <a:off x="7080250" y="4324350"/>
              <a:ext cx="1587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9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7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0" name="Freeform 427"/>
            <p:cNvSpPr>
              <a:spLocks/>
            </p:cNvSpPr>
            <p:nvPr/>
          </p:nvSpPr>
          <p:spPr bwMode="auto">
            <a:xfrm>
              <a:off x="7235825" y="4327525"/>
              <a:ext cx="1587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1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7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2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03" name="Group 531"/>
          <p:cNvGrpSpPr>
            <a:grpSpLocks/>
          </p:cNvGrpSpPr>
          <p:nvPr/>
        </p:nvGrpSpPr>
        <p:grpSpPr bwMode="auto">
          <a:xfrm>
            <a:off x="7800975" y="3829050"/>
            <a:ext cx="158750" cy="180975"/>
            <a:chOff x="7080250" y="4302124"/>
            <a:chExt cx="158750" cy="180975"/>
          </a:xfrm>
        </p:grpSpPr>
        <p:sp>
          <p:nvSpPr>
            <p:cNvPr id="1604" name="Rectangle 422"/>
            <p:cNvSpPr>
              <a:spLocks noChangeArrowheads="1"/>
            </p:cNvSpPr>
            <p:nvPr/>
          </p:nvSpPr>
          <p:spPr bwMode="auto">
            <a:xfrm>
              <a:off x="7080250" y="4330699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5" name="Freeform 423"/>
            <p:cNvSpPr>
              <a:spLocks/>
            </p:cNvSpPr>
            <p:nvPr/>
          </p:nvSpPr>
          <p:spPr bwMode="auto">
            <a:xfrm>
              <a:off x="7080250" y="4425949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6" name="Freeform 424"/>
            <p:cNvSpPr>
              <a:spLocks/>
            </p:cNvSpPr>
            <p:nvPr/>
          </p:nvSpPr>
          <p:spPr bwMode="auto">
            <a:xfrm>
              <a:off x="7080250" y="4302124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7" name="Freeform 425"/>
            <p:cNvSpPr>
              <a:spLocks/>
            </p:cNvSpPr>
            <p:nvPr/>
          </p:nvSpPr>
          <p:spPr bwMode="auto">
            <a:xfrm>
              <a:off x="7080250" y="4324349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8" name="Line 426"/>
            <p:cNvSpPr>
              <a:spLocks noChangeShapeType="1"/>
            </p:cNvSpPr>
            <p:nvPr/>
          </p:nvSpPr>
          <p:spPr bwMode="auto">
            <a:xfrm>
              <a:off x="7080250" y="4324349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9" name="Freeform 427"/>
            <p:cNvSpPr>
              <a:spLocks/>
            </p:cNvSpPr>
            <p:nvPr/>
          </p:nvSpPr>
          <p:spPr bwMode="auto">
            <a:xfrm>
              <a:off x="7235825" y="4327524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0" name="Line 428"/>
            <p:cNvSpPr>
              <a:spLocks noChangeShapeType="1"/>
            </p:cNvSpPr>
            <p:nvPr/>
          </p:nvSpPr>
          <p:spPr bwMode="auto">
            <a:xfrm>
              <a:off x="7235825" y="4327524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1" name="Rectangle 429"/>
            <p:cNvSpPr>
              <a:spLocks noChangeArrowheads="1"/>
            </p:cNvSpPr>
            <p:nvPr/>
          </p:nvSpPr>
          <p:spPr bwMode="auto">
            <a:xfrm>
              <a:off x="7086600" y="4419599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12" name="Group 532"/>
          <p:cNvGrpSpPr>
            <a:grpSpLocks/>
          </p:cNvGrpSpPr>
          <p:nvPr/>
        </p:nvGrpSpPr>
        <p:grpSpPr bwMode="auto">
          <a:xfrm>
            <a:off x="7800975" y="4083050"/>
            <a:ext cx="158750" cy="180975"/>
            <a:chOff x="7080250" y="4302125"/>
            <a:chExt cx="158750" cy="180975"/>
          </a:xfrm>
        </p:grpSpPr>
        <p:sp>
          <p:nvSpPr>
            <p:cNvPr id="1613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4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5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6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7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8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9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0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21" name="Group 541"/>
          <p:cNvGrpSpPr>
            <a:grpSpLocks/>
          </p:cNvGrpSpPr>
          <p:nvPr/>
        </p:nvGrpSpPr>
        <p:grpSpPr bwMode="auto">
          <a:xfrm>
            <a:off x="7800975" y="4337050"/>
            <a:ext cx="158750" cy="180975"/>
            <a:chOff x="7080250" y="4302125"/>
            <a:chExt cx="158750" cy="180975"/>
          </a:xfrm>
        </p:grpSpPr>
        <p:sp>
          <p:nvSpPr>
            <p:cNvPr id="1622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3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4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5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6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7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8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9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30" name="Group 550"/>
          <p:cNvGrpSpPr>
            <a:grpSpLocks/>
          </p:cNvGrpSpPr>
          <p:nvPr/>
        </p:nvGrpSpPr>
        <p:grpSpPr bwMode="auto">
          <a:xfrm>
            <a:off x="7800975" y="4591050"/>
            <a:ext cx="158750" cy="180975"/>
            <a:chOff x="7080250" y="4302125"/>
            <a:chExt cx="158750" cy="180975"/>
          </a:xfrm>
        </p:grpSpPr>
        <p:sp>
          <p:nvSpPr>
            <p:cNvPr id="1631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2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3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4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5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6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7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8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39" name="TextBox 44035"/>
          <p:cNvSpPr txBox="1">
            <a:spLocks noChangeArrowheads="1"/>
          </p:cNvSpPr>
          <p:nvPr/>
        </p:nvSpPr>
        <p:spPr bwMode="auto">
          <a:xfrm>
            <a:off x="457200" y="5372100"/>
            <a:ext cx="2974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  <a:latin typeface="+mn-lt"/>
              </a:rPr>
              <a:t>Service Nodes spread </a:t>
            </a:r>
          </a:p>
          <a:p>
            <a:pPr eaLnBrk="1" hangingPunct="1"/>
            <a:r>
              <a:rPr lang="en-US" sz="2000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hroughout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the torus</a:t>
            </a:r>
          </a:p>
        </p:txBody>
      </p:sp>
    </p:spTree>
    <p:extLst>
      <p:ext uri="{BB962C8B-B14F-4D97-AF65-F5344CB8AC3E}">
        <p14:creationId xmlns:p14="http://schemas.microsoft.com/office/powerpoint/2010/main" val="198664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IUC-pAtIL">
  <a:themeElements>
    <a:clrScheme name="">
      <a:dk1>
        <a:srgbClr val="000000"/>
      </a:dk1>
      <a:lt1>
        <a:srgbClr val="FFFFFF"/>
      </a:lt1>
      <a:dk2>
        <a:srgbClr val="FF0000"/>
      </a:dk2>
      <a:lt2>
        <a:srgbClr val="868686"/>
      </a:lt2>
      <a:accent1>
        <a:srgbClr val="0000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8A00"/>
      </a:accent6>
      <a:hlink>
        <a:srgbClr val="FF0033"/>
      </a:hlink>
      <a:folHlink>
        <a:srgbClr val="9999F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UIUC-pAtIL.thmx</Template>
  <TotalTime>7836</TotalTime>
  <Words>1759</Words>
  <Application>Microsoft Macintosh PowerPoint</Application>
  <PresentationFormat>On-screen Show (4:3)</PresentationFormat>
  <Paragraphs>374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UIUC-pAtIL</vt:lpstr>
      <vt:lpstr>Worksheet</vt:lpstr>
      <vt:lpstr>Simulation at Extreme Scale</vt:lpstr>
      <vt:lpstr>Why Talk About Simulation? </vt:lpstr>
      <vt:lpstr>HPC in 2011</vt:lpstr>
      <vt:lpstr>Sustained Petascale computing will enable advances in a broad range of science and engineering disciplines</vt:lpstr>
      <vt:lpstr>Blue Waters Science Team Characteristics</vt:lpstr>
      <vt:lpstr>Heart of Blue Waters: Two New Chips</vt:lpstr>
      <vt:lpstr>Cray XE6 Nodes</vt:lpstr>
      <vt:lpstr>Cray XK7 Nodes</vt:lpstr>
      <vt:lpstr>Gemini Interconnect Network</vt:lpstr>
      <vt:lpstr>Blue Waters Disk Subsystem</vt:lpstr>
      <vt:lpstr>Blue Waters Archive System </vt:lpstr>
      <vt:lpstr>Blue Waters Computing System</vt:lpstr>
      <vt:lpstr>How Do We Make Effective Use of These Systems?</vt:lpstr>
      <vt:lpstr>Common Themes</vt:lpstr>
      <vt:lpstr>Four Levels of Collective I/O</vt:lpstr>
      <vt:lpstr>Distributed Array Access: Write Bandwidth</vt:lpstr>
      <vt:lpstr>Better Algorithms and  Data Structures</vt:lpstr>
      <vt:lpstr>Sparse Matrix-Vector Multiply</vt:lpstr>
      <vt:lpstr>What Does This Mean For You?</vt:lpstr>
      <vt:lpstr>Processes and SMP nodes</vt:lpstr>
      <vt:lpstr>Happy Medium Scheduling</vt:lpstr>
      <vt:lpstr>Needs for Big Data and  Extreme Scale Simulation</vt:lpstr>
      <vt:lpstr>Thanks</vt:lpstr>
      <vt:lpstr>PowerPoint Presentation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Generation of High Performance Computing</dc:title>
  <dc:creator>William Gropp</dc:creator>
  <cp:lastModifiedBy>William Gropp</cp:lastModifiedBy>
  <cp:revision>97</cp:revision>
  <cp:lastPrinted>2012-10-25T16:58:11Z</cp:lastPrinted>
  <dcterms:created xsi:type="dcterms:W3CDTF">2012-06-15T18:11:57Z</dcterms:created>
  <dcterms:modified xsi:type="dcterms:W3CDTF">2012-10-26T16:09:11Z</dcterms:modified>
</cp:coreProperties>
</file>