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68"/>
  </p:notesMasterIdLst>
  <p:sldIdLst>
    <p:sldId id="256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71" r:id="rId14"/>
    <p:sldId id="300" r:id="rId15"/>
    <p:sldId id="272" r:id="rId16"/>
    <p:sldId id="274" r:id="rId17"/>
    <p:sldId id="275" r:id="rId18"/>
    <p:sldId id="266" r:id="rId19"/>
    <p:sldId id="276" r:id="rId20"/>
    <p:sldId id="277" r:id="rId21"/>
    <p:sldId id="280" r:id="rId22"/>
    <p:sldId id="323" r:id="rId23"/>
    <p:sldId id="324" r:id="rId24"/>
    <p:sldId id="281" r:id="rId25"/>
    <p:sldId id="302" r:id="rId26"/>
    <p:sldId id="303" r:id="rId27"/>
    <p:sldId id="304" r:id="rId28"/>
    <p:sldId id="305" r:id="rId29"/>
    <p:sldId id="301" r:id="rId30"/>
    <p:sldId id="306" r:id="rId31"/>
    <p:sldId id="307" r:id="rId32"/>
    <p:sldId id="308" r:id="rId33"/>
    <p:sldId id="309" r:id="rId34"/>
    <p:sldId id="310" r:id="rId35"/>
    <p:sldId id="311" r:id="rId36"/>
    <p:sldId id="282" r:id="rId37"/>
    <p:sldId id="283" r:id="rId38"/>
    <p:sldId id="284" r:id="rId39"/>
    <p:sldId id="285" r:id="rId40"/>
    <p:sldId id="312" r:id="rId41"/>
    <p:sldId id="313" r:id="rId42"/>
    <p:sldId id="314" r:id="rId43"/>
    <p:sldId id="315" r:id="rId44"/>
    <p:sldId id="316" r:id="rId45"/>
    <p:sldId id="317" r:id="rId46"/>
    <p:sldId id="321" r:id="rId47"/>
    <p:sldId id="322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19" r:id="rId56"/>
    <p:sldId id="320" r:id="rId57"/>
    <p:sldId id="334" r:id="rId58"/>
    <p:sldId id="333" r:id="rId59"/>
    <p:sldId id="286" r:id="rId60"/>
    <p:sldId id="287" r:id="rId61"/>
    <p:sldId id="288" r:id="rId62"/>
    <p:sldId id="289" r:id="rId63"/>
    <p:sldId id="290" r:id="rId64"/>
    <p:sldId id="291" r:id="rId65"/>
    <p:sldId id="269" r:id="rId66"/>
    <p:sldId id="268" r:id="rId67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Rosewood" initials="" lastIdx="2" clrIdx="0"/>
  <p:cmAuthor id="1" name="Kyle Ellrot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commentAuthors" Target="commentAuthors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Sheet19!$D$1:$D$17</c:f>
              <c:strCache>
                <c:ptCount val="17"/>
                <c:pt idx="0">
                  <c:v>D-Loop</c:v>
                </c:pt>
                <c:pt idx="1">
                  <c:v>COX1</c:v>
                </c:pt>
                <c:pt idx="2">
                  <c:v>RNR1</c:v>
                </c:pt>
                <c:pt idx="3">
                  <c:v>ND5</c:v>
                </c:pt>
                <c:pt idx="4">
                  <c:v>RNR2</c:v>
                </c:pt>
                <c:pt idx="5">
                  <c:v>ND4</c:v>
                </c:pt>
                <c:pt idx="6">
                  <c:v>COX3</c:v>
                </c:pt>
                <c:pt idx="7">
                  <c:v>CYTB</c:v>
                </c:pt>
                <c:pt idx="8">
                  <c:v>ND1</c:v>
                </c:pt>
                <c:pt idx="9">
                  <c:v>ND2</c:v>
                </c:pt>
                <c:pt idx="10">
                  <c:v>ATP6</c:v>
                </c:pt>
                <c:pt idx="11">
                  <c:v>ND3</c:v>
                </c:pt>
                <c:pt idx="12">
                  <c:v>ND6</c:v>
                </c:pt>
                <c:pt idx="13">
                  <c:v>TRND</c:v>
                </c:pt>
                <c:pt idx="14">
                  <c:v>TRNG</c:v>
                </c:pt>
                <c:pt idx="15">
                  <c:v>TRNH</c:v>
                </c:pt>
                <c:pt idx="16">
                  <c:v>TRNI</c:v>
                </c:pt>
              </c:strCache>
            </c:strRef>
          </c:cat>
          <c:val>
            <c:numRef>
              <c:f>Sheet19!$E$1:$E$17</c:f>
              <c:numCache>
                <c:formatCode>General</c:formatCode>
                <c:ptCount val="17"/>
                <c:pt idx="0">
                  <c:v>8.0</c:v>
                </c:pt>
                <c:pt idx="1">
                  <c:v>6.0</c:v>
                </c:pt>
                <c:pt idx="2">
                  <c:v>6.0</c:v>
                </c:pt>
                <c:pt idx="3">
                  <c:v>5.0</c:v>
                </c:pt>
                <c:pt idx="4">
                  <c:v>4.0</c:v>
                </c:pt>
                <c:pt idx="5">
                  <c:v>3.0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2641304"/>
        <c:axId val="2142917688"/>
      </c:barChart>
      <c:catAx>
        <c:axId val="-1962641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2917688"/>
        <c:crosses val="autoZero"/>
        <c:auto val="1"/>
        <c:lblAlgn val="ctr"/>
        <c:lblOffset val="100"/>
        <c:noMultiLvlLbl val="0"/>
      </c:catAx>
      <c:valAx>
        <c:axId val="2142917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962641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+cwilks@soe.ucsc.edu +kellrott@soe.ucsc.edu can one or both of you update these two slides? Feel free to add other lines as well</p:text>
  </p:cm>
  <p:cm authorId="0" idx="2">
    <p:pos x="6000" y="100"/>
    <p:text>Rather than drafting an announcement, it would help if one of you could make a slide or two giving an update on the availability of realigned genomes on CGHub. Slide one: Discuss how the new NCI cluster was deployed to do XXX alignments in YYY days.</p:text>
  </p:cm>
  <p:cm authorId="1" idx="1">
    <p:pos x="6000" y="200"/>
    <p:text>the 100 peak was an anomaly from 'build up' of work, that all finished and submitted on the same day. maybe a bit misleading to have here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35A15-7DD3-9243-9AA7-A755BC58F67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BD1E2-0E57-264A-9947-330C3B41D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7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0300" y="686193"/>
            <a:ext cx="6097398" cy="34293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40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1B72AB-4F3F-9B42-84C1-CA4FFBE41610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w/ Train 2.0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1E2-0E57-264A-9947-330C3B41D3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2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83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93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48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467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633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8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374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883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54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055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955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3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3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368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957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404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64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003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271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284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239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067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78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05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919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958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22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50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696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925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15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5156-1492-2048-820E-D662815DAEF2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DE56-D34A-B440-813E-559C0A42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241093" indent="-241093" algn="ctr" defTabSz="410751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522368" indent="-200911" algn="ctr" defTabSz="410751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803643" indent="-160729" algn="ctr" defTabSz="410751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1125101" indent="-160729" algn="ctr" defTabSz="410751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1446558" indent="-160729" algn="ctr" defTabSz="410751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F35FCD-1BC1-0542-B772-1BE61396E1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3D522C2-6F9F-5944-98C2-B32E43E0B1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93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33D8AA6-360A-2C41-A2AE-08AADD916C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10/26/14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50BDBB7-1EDA-904F-8DE9-D65C8CBFA2F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7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docs.google.com/a/ucsc.edu/spreadsheets/d/19b1h4RDeQKcdsiqQYVkZ-mnEa8J5wc44Hq0XPDbsUdQ/edit%23gid=485994831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s://docs.google.com/spreadsheets/d/1ukkgAO_G1g2PwFa-s4-%200Pe8mjXOVH7EfRNMPRp2ydG4/edit%20-%20gid=2094076621" TargetMode="Externa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s://docs.google.com/spreadsheets/d/1ukkgAO_G1g2PwFa-s4-%200Pe8mjXOVH7EfRNMPRp2ydG4/edit%20-%20gid=2094076621" TargetMode="Externa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ucsc.edu/spreadsheets/d/14NItsHKJUevHZIuFkFTwNF-C12WbXTrFe0oM0Xq6b4M/edit%23gid=398607055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s://wiki.oicr.on.ca/display/PANCANCER/PCAWG-12:+Exploratory:+portals,+visualization+and+software+infrastructure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ucsc.edu/spreadsheets/d/14NItsHKJUevHZIuFkFTwNF-C12WbXTrFe0oM0Xq6b4M/edit%23gid=398607055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se.bioinfo.cnio.es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ucsc.edu/spreadsheets/d/14NItsHKJUevHZIuFkFTwNF-C12WbXTrFe0oM0Xq6b4M/edit%23gid=398607055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849" y="2130426"/>
            <a:ext cx="8321288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ICGC Pan-Cancer Analysis of Whole Genomes (PCAWG)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Stuart (UCSC), Gad Getz (Broad)</a:t>
            </a:r>
            <a:endParaRPr lang="en-US" dirty="0" smtClean="0"/>
          </a:p>
          <a:p>
            <a:r>
              <a:rPr lang="en-US" dirty="0" smtClean="0"/>
              <a:t>TCGA Meeting Oct </a:t>
            </a:r>
            <a:r>
              <a:rPr lang="en-US" dirty="0" smtClean="0"/>
              <a:t>28,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4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Core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WGS Alignments for Train 2 to completed in 2 weeks (by Nov </a:t>
            </a:r>
            <a:r>
              <a:rPr lang="en-US" dirty="0" smtClean="0">
                <a:solidFill>
                  <a:srgbClr val="FF0000"/>
                </a:solidFill>
              </a:rPr>
              <a:t>14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Variant Calling Now Launching</a:t>
            </a:r>
          </a:p>
          <a:p>
            <a:r>
              <a:rPr lang="en-US" dirty="0" smtClean="0"/>
              <a:t>mRNA-</a:t>
            </a:r>
            <a:r>
              <a:rPr lang="en-US" dirty="0" err="1" smtClean="0"/>
              <a:t>Seq</a:t>
            </a:r>
            <a:r>
              <a:rPr lang="en-US" dirty="0" smtClean="0"/>
              <a:t> alignments will start Dec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Delay of overall project by 2-3 months (now looking at June-July completion).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1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Train 2.0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48725" y="5526133"/>
            <a:ext cx="8537100" cy="11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Overall project behind 2-3 months at this point.</a:t>
            </a:r>
            <a:endParaRPr lang="en" sz="2400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24975" y="274616"/>
            <a:ext cx="5228374" cy="4455365"/>
          </a:xfrm>
          <a:prstGeom prst="rect">
            <a:avLst/>
          </a:prstGeom>
        </p:spPr>
      </p:pic>
      <p:sp>
        <p:nvSpPr>
          <p:cNvPr id="131" name="Shape 131"/>
          <p:cNvSpPr txBox="1"/>
          <p:nvPr/>
        </p:nvSpPr>
        <p:spPr>
          <a:xfrm>
            <a:off x="5037676" y="4772449"/>
            <a:ext cx="2765699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Link to Train Schedule</a:t>
            </a:r>
            <a:r>
              <a:rPr lang="en" sz="1800"/>
              <a:t>)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" name="Shape 128"/>
          <p:cNvSpPr txBox="1">
            <a:spLocks/>
          </p:cNvSpPr>
          <p:nvPr/>
        </p:nvSpPr>
        <p:spPr>
          <a:xfrm>
            <a:off x="457200" y="205978"/>
            <a:ext cx="2432525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457177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" smtClean="0"/>
              <a:t>Train 2.0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870016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Analyses: WGS 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28" y="1600201"/>
            <a:ext cx="8538235" cy="4525963"/>
          </a:xfrm>
        </p:spPr>
        <p:txBody>
          <a:bodyPr/>
          <a:lstStyle/>
          <a:p>
            <a:r>
              <a:rPr lang="en-US" dirty="0" smtClean="0"/>
              <a:t>All TCGA WGS alignments available from </a:t>
            </a:r>
            <a:r>
              <a:rPr lang="en-US" dirty="0" err="1" smtClean="0"/>
              <a:t>CGHub</a:t>
            </a:r>
            <a:endParaRPr lang="en-US" dirty="0" smtClean="0"/>
          </a:p>
          <a:p>
            <a:r>
              <a:rPr lang="en-US" dirty="0" smtClean="0"/>
              <a:t>~80% ICGC WGS alignments available from other servers.</a:t>
            </a:r>
          </a:p>
          <a:p>
            <a:r>
              <a:rPr lang="en-US" dirty="0" smtClean="0"/>
              <a:t>Amazon clouds stepping in to help w/ ICGC alignments from genomes at EBI and </a:t>
            </a:r>
            <a:r>
              <a:rPr lang="en-US" dirty="0" err="1" smtClean="0"/>
              <a:t>Bionimbus</a:t>
            </a:r>
            <a:endParaRPr lang="en-US" dirty="0" smtClean="0"/>
          </a:p>
          <a:p>
            <a:r>
              <a:rPr lang="en-US" dirty="0" smtClean="0"/>
              <a:t>Completed by Dec </a:t>
            </a:r>
            <a:r>
              <a:rPr lang="en-US" dirty="0" smtClean="0">
                <a:solidFill>
                  <a:srgbClr val="FF0000"/>
                </a:solidFill>
              </a:rPr>
              <a:t>14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8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52401"/>
            <a:ext cx="7772400" cy="224676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b="1" dirty="0"/>
              <a:t>Challenge:</a:t>
            </a:r>
            <a:r>
              <a:rPr lang="en-US" sz="2800" dirty="0"/>
              <a:t> The two cloud data </a:t>
            </a:r>
            <a:r>
              <a:rPr lang="en-US" sz="2800" dirty="0" err="1"/>
              <a:t>centres</a:t>
            </a:r>
            <a:r>
              <a:rPr lang="en-US" sz="2800" dirty="0"/>
              <a:t> that hold the largest number of genomes are underperforming due to stability issues. Expected alignment throughput was 20-50 alignments/day. We are getting &lt;20 alignments</a:t>
            </a:r>
            <a:r>
              <a:rPr lang="en-US" sz="2800" i="1" dirty="0"/>
              <a:t>/week</a:t>
            </a:r>
            <a:r>
              <a:rPr lang="en-US" sz="2800" dirty="0"/>
              <a:t>.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51067" r="5850" b="21137"/>
          <a:stretch/>
        </p:blipFill>
        <p:spPr bwMode="auto">
          <a:xfrm>
            <a:off x="179614" y="2536370"/>
            <a:ext cx="8937172" cy="234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895600" y="253637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1" y="2536371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4953000"/>
            <a:ext cx="8229600" cy="156966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400" i="1" dirty="0"/>
              <a:t>Shared responsibility for this situation: </a:t>
            </a:r>
            <a:r>
              <a:rPr lang="en-US" sz="2400" dirty="0"/>
              <a:t>OICR staff deployed a workflow system that worked on Amazon at scale and at small scale in the academic </a:t>
            </a:r>
            <a:r>
              <a:rPr lang="en-US" sz="2400" dirty="0" err="1"/>
              <a:t>centres</a:t>
            </a:r>
            <a:r>
              <a:rPr lang="en-US" sz="2400" dirty="0"/>
              <a:t>. We didn’t have the opportunity to perform full scalability testing on the academic </a:t>
            </a:r>
            <a:r>
              <a:rPr lang="en-US" sz="2400" dirty="0" err="1"/>
              <a:t>centres</a:t>
            </a:r>
            <a:r>
              <a:rPr lang="en-US" sz="2400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991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5" y="146477"/>
            <a:ext cx="9004175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Amazon Compute Helping ICGC Alignments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69" y="1594509"/>
            <a:ext cx="1482283" cy="117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45" y="3604240"/>
            <a:ext cx="1482283" cy="117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169" y="2660067"/>
            <a:ext cx="932053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Chicago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9850" y="4668019"/>
            <a:ext cx="900000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pic>
        <p:nvPicPr>
          <p:cNvPr id="2050" name="Picture 2" descr="http://1.bp.blogspot.com/9Bk4oH2bTUksBs-Q-E1VSw6Nu4GLq5NNus3hDdIGtXxXdT0Khr2VLfhv7axtQRxDcCs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36" y="1515287"/>
            <a:ext cx="1329447" cy="13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8976" y="2443684"/>
            <a:ext cx="906640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Virginia</a:t>
            </a:r>
            <a:endParaRPr lang="en-US" dirty="0"/>
          </a:p>
        </p:txBody>
      </p:sp>
      <p:pic>
        <p:nvPicPr>
          <p:cNvPr id="10" name="Picture 2" descr="http://1.bp.blogspot.com/9Bk4oH2bTUksBs-Q-E1VSw6Nu4GLq5NNus3hDdIGtXxXdT0Khr2VLfhv7axtQRxDcCs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82" y="2765512"/>
            <a:ext cx="1329447" cy="13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81518" y="3725626"/>
            <a:ext cx="854555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Ireland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3"/>
            <a:endCxn id="2050" idx="1"/>
          </p:cNvCxnSpPr>
          <p:nvPr/>
        </p:nvCxnSpPr>
        <p:spPr>
          <a:xfrm>
            <a:off x="3166453" y="2180010"/>
            <a:ext cx="21965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0" idx="1"/>
          </p:cNvCxnSpPr>
          <p:nvPr/>
        </p:nvCxnSpPr>
        <p:spPr>
          <a:xfrm flipV="1">
            <a:off x="3139127" y="3430235"/>
            <a:ext cx="2334154" cy="7595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98180" y="1227351"/>
            <a:ext cx="6465184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Offload jobs into Amazon Web Services, and to other data </a:t>
            </a:r>
            <a:r>
              <a:rPr lang="en-US" dirty="0" err="1" smtClean="0"/>
              <a:t>centres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5470098"/>
            <a:ext cx="7134448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Bandwidth is main limitation: transfers limited to 5-6 genomes/day. London alignments will be finished in mid-December in best realistic case.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35" y="4094958"/>
            <a:ext cx="1482283" cy="117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00602" y="5067855"/>
            <a:ext cx="1134897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Barcelona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5" idx="3"/>
            <a:endCxn id="26" idx="1"/>
          </p:cNvCxnSpPr>
          <p:nvPr/>
        </p:nvCxnSpPr>
        <p:spPr>
          <a:xfrm>
            <a:off x="3139127" y="4189742"/>
            <a:ext cx="2223908" cy="4907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13430" y="2180010"/>
            <a:ext cx="1239570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/>
              <a:t>ICGC genomes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3430" y="3982220"/>
            <a:ext cx="1239570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/>
              <a:t>ICGC genomes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24144" y="6477889"/>
            <a:ext cx="3085390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Slide Provided by Lincoln 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69"/>
            <a:ext cx="8229600" cy="727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 Analyses: Variant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24" y="780608"/>
            <a:ext cx="8526583" cy="57788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 ICGC pipelines proposed originally</a:t>
            </a:r>
          </a:p>
          <a:p>
            <a:pPr lvl="1"/>
            <a:r>
              <a:rPr lang="en-US" dirty="0" smtClean="0"/>
              <a:t>Broad, Sanger, DKFZ</a:t>
            </a:r>
          </a:p>
          <a:p>
            <a:r>
              <a:rPr lang="en-US" dirty="0" smtClean="0"/>
              <a:t>Additional proposed from TCGA groups</a:t>
            </a:r>
          </a:p>
          <a:p>
            <a:pPr lvl="1"/>
            <a:r>
              <a:rPr lang="en-US" dirty="0" err="1" smtClean="0"/>
              <a:t>WashU</a:t>
            </a:r>
            <a:r>
              <a:rPr lang="en-US" dirty="0" smtClean="0"/>
              <a:t>, Baylor</a:t>
            </a:r>
          </a:p>
          <a:p>
            <a:pPr lvl="1"/>
            <a:r>
              <a:rPr lang="en-US" dirty="0" smtClean="0"/>
              <a:t>Broad, </a:t>
            </a:r>
            <a:r>
              <a:rPr lang="en-US" dirty="0" err="1" smtClean="0"/>
              <a:t>WashU</a:t>
            </a:r>
            <a:r>
              <a:rPr lang="en-US" dirty="0" smtClean="0"/>
              <a:t>, Baylor in 3-way tie on DREAM-SMC</a:t>
            </a:r>
          </a:p>
          <a:p>
            <a:r>
              <a:rPr lang="en-US" dirty="0" smtClean="0"/>
              <a:t>Limited compute available from centers</a:t>
            </a:r>
          </a:p>
          <a:p>
            <a:r>
              <a:rPr lang="en-US" dirty="0" smtClean="0"/>
              <a:t>Slow transfer of aligned BAMs from everywhere but </a:t>
            </a:r>
            <a:r>
              <a:rPr lang="en-US" dirty="0" err="1" smtClean="0"/>
              <a:t>CGHub</a:t>
            </a:r>
            <a:r>
              <a:rPr lang="en-US" dirty="0"/>
              <a:t> </a:t>
            </a:r>
            <a:r>
              <a:rPr lang="en-US" dirty="0" smtClean="0"/>
              <a:t>(see O’Connor transfer graph)</a:t>
            </a:r>
          </a:p>
          <a:p>
            <a:r>
              <a:rPr lang="en-US" dirty="0" smtClean="0"/>
              <a:t>NCI-Cluster installing callers.</a:t>
            </a:r>
          </a:p>
          <a:p>
            <a:r>
              <a:rPr lang="en-US" dirty="0" smtClean="0"/>
              <a:t>VCFs of TCGA exchanged on NCI SFTP</a:t>
            </a:r>
          </a:p>
          <a:p>
            <a:pPr lvl="1"/>
            <a:r>
              <a:rPr lang="en-US" dirty="0" smtClean="0"/>
              <a:t>Synapse frontend will help organize.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405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0"/>
            <a:ext cx="8229600" cy="8504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Running </a:t>
            </a:r>
            <a:r>
              <a:rPr lang="en-US" dirty="0" smtClean="0"/>
              <a:t>Variant Callers Locally</a:t>
            </a:r>
            <a:br>
              <a:rPr lang="en-US" dirty="0" smtClean="0"/>
            </a:br>
            <a:r>
              <a:rPr lang="en-US" sz="3100" dirty="0"/>
              <a:t>leverage compute, data movement is a mess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3355" y="1447800"/>
            <a:ext cx="1585562" cy="101566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2000" dirty="0" err="1"/>
              <a:t>CGHub</a:t>
            </a:r>
            <a:endParaRPr lang="en-US" sz="2000" dirty="0"/>
          </a:p>
          <a:p>
            <a:pPr algn="ctr"/>
            <a:r>
              <a:rPr lang="en-US" sz="2000" dirty="0"/>
              <a:t> GNOS Server</a:t>
            </a:r>
          </a:p>
          <a:p>
            <a:pPr algn="ctr"/>
            <a:r>
              <a:rPr lang="en-US" sz="2000" dirty="0"/>
              <a:t>(TCGA)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5322" y="2697351"/>
            <a:ext cx="1585562" cy="101566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2000" dirty="0"/>
              <a:t>London</a:t>
            </a:r>
            <a:endParaRPr lang="en-US" sz="2000" dirty="0"/>
          </a:p>
          <a:p>
            <a:pPr algn="ctr"/>
            <a:r>
              <a:rPr lang="en-US" sz="2000" dirty="0"/>
              <a:t> GNOS Server</a:t>
            </a:r>
          </a:p>
          <a:p>
            <a:pPr algn="ctr"/>
            <a:r>
              <a:rPr lang="en-US" sz="2000" dirty="0"/>
              <a:t>(ICGC)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3355" y="3885208"/>
            <a:ext cx="1585562" cy="132343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2000" dirty="0"/>
              <a:t>Chicago</a:t>
            </a:r>
            <a:endParaRPr lang="en-US" sz="2000" dirty="0"/>
          </a:p>
          <a:p>
            <a:pPr algn="ctr"/>
            <a:r>
              <a:rPr lang="en-US" sz="2000" dirty="0"/>
              <a:t> GNOS Server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/>
              <a:t>ICGC</a:t>
            </a:r>
            <a:r>
              <a:rPr lang="en-US" sz="2000" dirty="0"/>
              <a:t>)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1390" y="5257800"/>
            <a:ext cx="1669495" cy="7078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2000" dirty="0"/>
              <a:t>…and 4 others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/>
              <a:t>ICGC</a:t>
            </a:r>
            <a:r>
              <a:rPr lang="en-US" sz="2000" dirty="0"/>
              <a:t>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368" y="1770965"/>
            <a:ext cx="1190214" cy="59006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/>
              <a:t>Broad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0369" y="4170651"/>
            <a:ext cx="1338059" cy="59006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/>
              <a:t>Sanger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7403" y="5073135"/>
            <a:ext cx="1030475" cy="58477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/>
              <a:t>DKFZ</a:t>
            </a:r>
            <a:endParaRPr lang="en-US" sz="3200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3336696" y="1034063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7983959">
            <a:off x="3277923" y="1863268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026214" flipH="1">
            <a:off x="3651093" y="3014564"/>
            <a:ext cx="128401" cy="2739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4529505">
            <a:off x="3330316" y="1718522"/>
            <a:ext cx="145923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674866">
            <a:off x="3491179" y="2490438"/>
            <a:ext cx="146148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488624">
            <a:off x="3211961" y="3321737"/>
            <a:ext cx="314810" cy="250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2725439" y="4437735"/>
            <a:ext cx="314810" cy="122251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47457" y="4575638"/>
            <a:ext cx="478972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22" name="Can 21"/>
          <p:cNvSpPr/>
          <p:nvPr/>
        </p:nvSpPr>
        <p:spPr>
          <a:xfrm>
            <a:off x="7315201" y="1770966"/>
            <a:ext cx="1161607" cy="12509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NCI SFTP Site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65010" y="3422050"/>
            <a:ext cx="467181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7315201" y="3953961"/>
            <a:ext cx="1161607" cy="12509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GNOS Server of Origin</a:t>
            </a:r>
            <a:endParaRPr lang="en-US" dirty="0"/>
          </a:p>
        </p:txBody>
      </p:sp>
      <p:sp>
        <p:nvSpPr>
          <p:cNvPr id="3" name="Arc 2"/>
          <p:cNvSpPr/>
          <p:nvPr/>
        </p:nvSpPr>
        <p:spPr>
          <a:xfrm>
            <a:off x="8476807" y="2256950"/>
            <a:ext cx="514793" cy="2503355"/>
          </a:xfrm>
          <a:prstGeom prst="arc">
            <a:avLst>
              <a:gd name="adj1" fmla="val 16200000"/>
              <a:gd name="adj2" fmla="val 54207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28076" y="2634787"/>
            <a:ext cx="1385716" cy="58477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 err="1"/>
              <a:t>WashU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699935" y="3403506"/>
            <a:ext cx="1243850" cy="58477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3200" dirty="0"/>
              <a:t>Baylor</a:t>
            </a:r>
            <a:endParaRPr lang="en-US" sz="3200" dirty="0"/>
          </a:p>
        </p:txBody>
      </p:sp>
      <p:sp>
        <p:nvSpPr>
          <p:cNvPr id="28" name="Down Arrow 27"/>
          <p:cNvSpPr/>
          <p:nvPr/>
        </p:nvSpPr>
        <p:spPr>
          <a:xfrm rot="16200000">
            <a:off x="3395880" y="1361227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5594636">
            <a:off x="3517273" y="2047198"/>
            <a:ext cx="179403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4529505">
            <a:off x="3388083" y="2776406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>
            <a:off x="6460440" y="1620769"/>
            <a:ext cx="314810" cy="1089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7983959">
            <a:off x="6471973" y="2185113"/>
            <a:ext cx="314810" cy="108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026214">
            <a:off x="6427723" y="2739802"/>
            <a:ext cx="234453" cy="1771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4529505">
            <a:off x="6470871" y="2536106"/>
            <a:ext cx="314810" cy="108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16674866">
            <a:off x="6547288" y="3048244"/>
            <a:ext cx="314812" cy="108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8488624">
            <a:off x="6431745" y="3571987"/>
            <a:ext cx="346401" cy="140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6200000">
            <a:off x="6519624" y="1947934"/>
            <a:ext cx="314810" cy="1089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5594636">
            <a:off x="6569709" y="2684110"/>
            <a:ext cx="314810" cy="108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3065099">
            <a:off x="6632150" y="2925244"/>
            <a:ext cx="314810" cy="2384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 rot="14529505">
            <a:off x="6254243" y="4609059"/>
            <a:ext cx="314810" cy="108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244575" y="1528952"/>
            <a:ext cx="57489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63184" y="1032803"/>
            <a:ext cx="1450938" cy="4616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WGS Data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11101" y="1020213"/>
            <a:ext cx="1739629" cy="4616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Variant Calls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30781" y="5874227"/>
            <a:ext cx="1341458" cy="7078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Bandwidth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constraints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3494104" y="4575639"/>
            <a:ext cx="378134" cy="1298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67777" y="5741860"/>
            <a:ext cx="2318037" cy="7078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Complain about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Compute availability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775563" y="5550188"/>
            <a:ext cx="633102" cy="228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80048" y="1063725"/>
            <a:ext cx="2000067" cy="4616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Variant Callers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93121" y="6466237"/>
            <a:ext cx="4545941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Adapted from slide provided by Lincoln 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Core Pipelines Locally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3355" y="1447800"/>
            <a:ext cx="1585562" cy="101566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2000" dirty="0" err="1"/>
              <a:t>CGHub</a:t>
            </a:r>
            <a:endParaRPr lang="en-US" sz="2000" dirty="0"/>
          </a:p>
          <a:p>
            <a:pPr algn="ctr"/>
            <a:r>
              <a:rPr lang="en-US" sz="2000" dirty="0"/>
              <a:t> GNOS Server</a:t>
            </a:r>
          </a:p>
          <a:p>
            <a:pPr algn="ctr"/>
            <a:r>
              <a:rPr lang="en-US" sz="2000" dirty="0"/>
              <a:t>(TCGA)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5322" y="2697351"/>
            <a:ext cx="1585562" cy="101566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2000" dirty="0"/>
              <a:t>London</a:t>
            </a:r>
            <a:endParaRPr lang="en-US" sz="2000" dirty="0"/>
          </a:p>
          <a:p>
            <a:pPr algn="ctr"/>
            <a:r>
              <a:rPr lang="en-US" sz="2000" dirty="0"/>
              <a:t> GNOS Server</a:t>
            </a:r>
          </a:p>
          <a:p>
            <a:pPr algn="ctr"/>
            <a:r>
              <a:rPr lang="en-US" sz="2000" dirty="0"/>
              <a:t>(ICGC)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3355" y="3885208"/>
            <a:ext cx="1585562" cy="132343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2000" dirty="0"/>
              <a:t>Chicago</a:t>
            </a:r>
            <a:endParaRPr lang="en-US" sz="2000" dirty="0"/>
          </a:p>
          <a:p>
            <a:pPr algn="ctr"/>
            <a:r>
              <a:rPr lang="en-US" sz="2000" dirty="0"/>
              <a:t> GNOS Server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/>
              <a:t>ICGC</a:t>
            </a:r>
            <a:r>
              <a:rPr lang="en-US" sz="2000" dirty="0"/>
              <a:t>)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1390" y="5257800"/>
            <a:ext cx="1669495" cy="7078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2000" dirty="0"/>
              <a:t>…and 4 others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/>
              <a:t>ICGC</a:t>
            </a:r>
            <a:r>
              <a:rPr lang="en-US" sz="2000" dirty="0"/>
              <a:t>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368" y="1770965"/>
            <a:ext cx="1190214" cy="59006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/>
              <a:t>Broad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1" y="3422050"/>
            <a:ext cx="1338059" cy="59006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/>
              <a:t>Sanger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7403" y="5073135"/>
            <a:ext cx="1030475" cy="58477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/>
              <a:t>DKFZ</a:t>
            </a:r>
            <a:endParaRPr lang="en-US" sz="3200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3336696" y="1034063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7983959">
            <a:off x="3277923" y="1863268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026214">
            <a:off x="3381490" y="2357567"/>
            <a:ext cx="314809" cy="3342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4529505">
            <a:off x="3285309" y="1699984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674866">
            <a:off x="3418459" y="2535071"/>
            <a:ext cx="314812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488624">
            <a:off x="3211961" y="3321737"/>
            <a:ext cx="314810" cy="250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2725439" y="4437735"/>
            <a:ext cx="314810" cy="122251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47457" y="4575638"/>
            <a:ext cx="478972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22" name="Can 21"/>
          <p:cNvSpPr/>
          <p:nvPr/>
        </p:nvSpPr>
        <p:spPr>
          <a:xfrm>
            <a:off x="7315201" y="1770966"/>
            <a:ext cx="1161607" cy="12509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NCI SFTP Site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6200000">
            <a:off x="4371452" y="3007187"/>
            <a:ext cx="4483356" cy="107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VCF Files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65010" y="3422050"/>
            <a:ext cx="467181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7315201" y="3953961"/>
            <a:ext cx="1161607" cy="12509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dirty="0" smtClean="0"/>
              <a:t>GNOS Server of Origin</a:t>
            </a:r>
            <a:endParaRPr lang="en-US" dirty="0"/>
          </a:p>
        </p:txBody>
      </p:sp>
      <p:sp>
        <p:nvSpPr>
          <p:cNvPr id="3" name="Arc 2"/>
          <p:cNvSpPr/>
          <p:nvPr/>
        </p:nvSpPr>
        <p:spPr>
          <a:xfrm>
            <a:off x="8476807" y="2256950"/>
            <a:ext cx="514793" cy="2503355"/>
          </a:xfrm>
          <a:prstGeom prst="arc">
            <a:avLst>
              <a:gd name="adj1" fmla="val 16200000"/>
              <a:gd name="adj2" fmla="val 54207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28076" y="2202989"/>
            <a:ext cx="1385716" cy="58477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 err="1"/>
              <a:t>WashU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699935" y="2658315"/>
            <a:ext cx="1243850" cy="58477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3200" dirty="0"/>
              <a:t>Baylor</a:t>
            </a:r>
            <a:endParaRPr lang="en-US" sz="3200" dirty="0"/>
          </a:p>
        </p:txBody>
      </p:sp>
      <p:sp>
        <p:nvSpPr>
          <p:cNvPr id="28" name="Down Arrow 27"/>
          <p:cNvSpPr/>
          <p:nvPr/>
        </p:nvSpPr>
        <p:spPr>
          <a:xfrm rot="16200000">
            <a:off x="3395880" y="1361227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5594636">
            <a:off x="3437709" y="2003846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4529505">
            <a:off x="3388083" y="2776406"/>
            <a:ext cx="314810" cy="2157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93121" y="6466237"/>
            <a:ext cx="4545941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Adapted from slide provided by Lincoln 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8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 smtClean="0"/>
              <a:t>for </a:t>
            </a:r>
            <a:r>
              <a:rPr lang="en-US" dirty="0" smtClean="0"/>
              <a:t>Variant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80" y="1600201"/>
            <a:ext cx="8514931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Broad, </a:t>
            </a:r>
            <a:r>
              <a:rPr lang="en-US" dirty="0" err="1" smtClean="0"/>
              <a:t>WashU</a:t>
            </a:r>
            <a:r>
              <a:rPr lang="en-US" dirty="0" smtClean="0"/>
              <a:t>, Baylor</a:t>
            </a:r>
          </a:p>
          <a:p>
            <a:pPr lvl="1"/>
            <a:r>
              <a:rPr lang="en-US" dirty="0" smtClean="0"/>
              <a:t>Run pipeline on NCI-Cluster.</a:t>
            </a:r>
          </a:p>
          <a:p>
            <a:pPr lvl="2"/>
            <a:r>
              <a:rPr lang="en-US" dirty="0" smtClean="0"/>
              <a:t>ICGC WGS alignments available locally on Hitachi store</a:t>
            </a:r>
            <a:endParaRPr lang="en-US" dirty="0" smtClean="0"/>
          </a:p>
          <a:p>
            <a:pPr lvl="2"/>
            <a:r>
              <a:rPr lang="en-US" dirty="0" smtClean="0"/>
              <a:t>Upload VCFs into NCI SFTP site</a:t>
            </a:r>
            <a:r>
              <a:rPr lang="en-US" dirty="0" smtClean="0"/>
              <a:t>.</a:t>
            </a:r>
          </a:p>
          <a:p>
            <a:r>
              <a:rPr lang="en-US" dirty="0"/>
              <a:t>DKFZ &amp; Sanger</a:t>
            </a:r>
          </a:p>
          <a:p>
            <a:pPr lvl="1"/>
            <a:r>
              <a:rPr lang="en-US" dirty="0"/>
              <a:t>Start running native pipeline on </a:t>
            </a:r>
            <a:r>
              <a:rPr lang="en-US" dirty="0" err="1"/>
              <a:t>CGHub</a:t>
            </a:r>
            <a:r>
              <a:rPr lang="en-US" dirty="0"/>
              <a:t> (TCGA) and London (ICGC) alignments now.</a:t>
            </a:r>
          </a:p>
          <a:p>
            <a:pPr lvl="2"/>
            <a:r>
              <a:rPr lang="en-US" dirty="0"/>
              <a:t>Investigate whether their HPCs can support VMs.</a:t>
            </a:r>
          </a:p>
          <a:p>
            <a:pPr lvl="2"/>
            <a:r>
              <a:rPr lang="en-US" dirty="0"/>
              <a:t>Upload VCFs back into GNOS server of origin.</a:t>
            </a:r>
          </a:p>
          <a:p>
            <a:pPr lvl="1"/>
            <a:r>
              <a:rPr lang="en-US" dirty="0"/>
              <a:t>As cloud data </a:t>
            </a:r>
            <a:r>
              <a:rPr lang="en-US" dirty="0" err="1"/>
              <a:t>centres</a:t>
            </a:r>
            <a:r>
              <a:rPr lang="en-US" dirty="0"/>
              <a:t> finish their alignments (including AWS), start running the two virtual pipelines on cloud holdings.</a:t>
            </a:r>
            <a:endParaRPr lang="en-US" dirty="0" smtClean="0"/>
          </a:p>
          <a:p>
            <a:r>
              <a:rPr lang="en-US" i="1" dirty="0" smtClean="0"/>
              <a:t>Defer work on virtualization of pipeline to 2015.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28077" y="6466237"/>
            <a:ext cx="4545941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Adapted from slide provided by Lincoln 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7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Analyses: RNA-</a:t>
            </a:r>
            <a:r>
              <a:rPr lang="en-US" dirty="0" err="1" smtClean="0"/>
              <a:t>Seq</a:t>
            </a:r>
            <a:r>
              <a:rPr lang="en-US" dirty="0" smtClean="0"/>
              <a:t> 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56"/>
            <a:ext cx="8229600" cy="5708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availability in Release 17 (</a:t>
            </a:r>
            <a:r>
              <a:rPr lang="en-US" dirty="0" smtClean="0">
                <a:hlinkClick r:id="rId2"/>
              </a:rPr>
              <a:t>see table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3210"/>
            <a:ext cx="9144000" cy="1663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0216" y="6466237"/>
            <a:ext cx="5493802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Data provided by Marc Perry and Francis Ouellette, OICR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5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4294967295"/>
          </p:nvPr>
        </p:nvSpPr>
        <p:spPr>
          <a:xfrm>
            <a:off x="6705601" y="6324600"/>
            <a:ext cx="2133599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457200" y="300234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1" i="0" u="none" strike="noStrike" cap="none" baseline="0">
                <a:latin typeface="Verdana"/>
                <a:ea typeface="Verdana"/>
                <a:cs typeface="Verdana"/>
                <a:sym typeface="Verdana"/>
              </a:rPr>
              <a:t>Pan-Can Analysis of Whole Genomes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266701" y="1490116"/>
            <a:ext cx="8610599" cy="463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Activities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 computing centres with synchronized mutation calls for 2,000 whole cancer genomes </a:t>
            </a:r>
            <a:r>
              <a:rPr lang="en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(+ UCSC/NCI cluster)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Establishment of a governance structure: </a:t>
            </a:r>
          </a:p>
          <a:p>
            <a:pPr marL="800100" marR="0" lvl="1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Steering Committee &amp; Technical Working Group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More than 150 abstracts submitted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16 Thematic Groups formed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Establishment of timelines of overall project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Timeline of Data Freezes and Availability</a:t>
            </a:r>
          </a:p>
          <a:p>
            <a:pPr marL="342900" marR="0" lvl="0" indent="-215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7595100" y="6248433"/>
            <a:ext cx="1548900" cy="6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Tom Hudson</a:t>
            </a:r>
          </a:p>
        </p:txBody>
      </p:sp>
    </p:spTree>
    <p:extLst>
      <p:ext uri="{BB962C8B-B14F-4D97-AF65-F5344CB8AC3E}">
        <p14:creationId xmlns:p14="http://schemas.microsoft.com/office/powerpoint/2010/main" val="197798997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144" y="554262"/>
            <a:ext cx="2709259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Core Analyses: RNA-</a:t>
            </a:r>
            <a:r>
              <a:rPr lang="en-US" sz="4000" dirty="0" err="1" smtClean="0"/>
              <a:t>Seq</a:t>
            </a:r>
            <a:r>
              <a:rPr lang="en-US" sz="4000" dirty="0" smtClean="0"/>
              <a:t> Alignments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144" y="2668052"/>
            <a:ext cx="2793596" cy="2831171"/>
          </a:xfrm>
        </p:spPr>
        <p:txBody>
          <a:bodyPr>
            <a:noAutofit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availability in Release 17 (</a:t>
            </a:r>
            <a:r>
              <a:rPr lang="en-US" dirty="0" smtClean="0">
                <a:hlinkClick r:id="rId2"/>
              </a:rPr>
              <a:t>see table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6904" y="5900588"/>
            <a:ext cx="2637184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Data provided by Marc Perry and Francis Ouellette, OICR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35"/>
            <a:ext cx="6089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Face-to-Face in Boston next week 11/4-11/5</a:t>
            </a:r>
          </a:p>
          <a:p>
            <a:pPr lvl="1"/>
            <a:r>
              <a:rPr lang="en-US" dirty="0" smtClean="0"/>
              <a:t>WG presentations</a:t>
            </a:r>
          </a:p>
          <a:p>
            <a:r>
              <a:rPr lang="en-US" dirty="0" smtClean="0"/>
              <a:t>Working group pilot analyses</a:t>
            </a:r>
          </a:p>
          <a:p>
            <a:r>
              <a:rPr lang="en-US" dirty="0" smtClean="0"/>
              <a:t>Re-organization of some groups to maximize harmonization of datasets (e.g. gene annotations) and outputs (e.g. consensus calling)</a:t>
            </a:r>
          </a:p>
        </p:txBody>
      </p:sp>
    </p:spTree>
    <p:extLst>
      <p:ext uri="{BB962C8B-B14F-4D97-AF65-F5344CB8AC3E}">
        <p14:creationId xmlns:p14="http://schemas.microsoft.com/office/powerpoint/2010/main" val="355341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SV analysis: participant labs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Dmitry Gordenin (NIH)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Peter Park (Harvard)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Li Ding (Wash U)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Gaddy Getz (Broad)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Mark Gerstein (Yale)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Lynda Chin (MDACC)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Rosalind Eeles (ICR)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Rebecca Fitzgerald (MRC CU)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Jongsun Jung (Syntekabio)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Satoru Miyano (Tokyo)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Suzanne Sindi (UC Merced)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Alfonso Valencia (CNIO)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Kevin White (Chicago)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Ken Chen (MDACC)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Jan Korbel (EMBL)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Shamil Sunyaev (BWH)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Matthew Meyerson (Broad)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Lars Feuerbach (DKFZ)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Andy Lynch (Cambridge)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Ben Rafael (Brown)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David Haussler (UCSC)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David Bowtell (Peter Mac)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Benedikt Brors (DKFZ)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Robert Grossman (Chicago)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Karsten Rippe (DKFZ)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David Torrents (ICREA)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Sungsoo Yoon (Seoul National)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Sean Grimmond (Glasgow)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762000" y="9906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Chairs: Peter Campbell (Sanger), Rameen Beroukhim (Broad)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971800" y="5893513"/>
            <a:ext cx="232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&gt;80 participants total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2014" y="6466237"/>
            <a:ext cx="5602004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Peter Campbell and </a:t>
            </a:r>
            <a:r>
              <a:rPr lang="en-US" dirty="0" err="1" smtClean="0"/>
              <a:t>Rameen</a:t>
            </a:r>
            <a:r>
              <a:rPr lang="en-US" dirty="0" smtClean="0"/>
              <a:t> </a:t>
            </a:r>
            <a:r>
              <a:rPr lang="en-US" dirty="0" err="1" smtClean="0"/>
              <a:t>Beroukhim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SV working group goals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Detect fusions, copy-number alterations, and the events that contributed to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them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Detect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mechanistic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signatures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Detect signatures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selection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Determine networks of associated events</a:t>
            </a:r>
          </a:p>
        </p:txBody>
      </p:sp>
    </p:spTree>
    <p:extLst>
      <p:ext uri="{BB962C8B-B14F-4D97-AF65-F5344CB8AC3E}">
        <p14:creationId xmlns:p14="http://schemas.microsoft.com/office/powerpoint/2010/main" val="34539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rearrangement and copy-number calls from different callers</a:t>
            </a:r>
          </a:p>
          <a:p>
            <a:r>
              <a:rPr lang="en-US" dirty="0" smtClean="0"/>
              <a:t>Integrating rearrangements and copy-number changes into a unified profile</a:t>
            </a:r>
          </a:p>
          <a:p>
            <a:r>
              <a:rPr lang="en-US" dirty="0" smtClean="0"/>
              <a:t>Distinguishing positively selected recurrent events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9013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Disparate fusion calls from different tools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4" name="Content Placeholder 3" descr="SVintegration_ysj_visual_inspection_3samples[1]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35788" r="46028" b="20113"/>
          <a:stretch>
            <a:fillRect/>
          </a:stretch>
        </p:blipFill>
        <p:spPr>
          <a:xfrm>
            <a:off x="228600" y="1752600"/>
            <a:ext cx="5321300" cy="3352800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447800" y="5181600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Wingdings" charset="0"/>
              </a:rPr>
              <a:t> </a:t>
            </a:r>
            <a:r>
              <a:rPr lang="en-US"/>
              <a:t>Fusion callers </a:t>
            </a:r>
            <a:r>
              <a:rPr lang="en-US">
                <a:sym typeface="Wingdings" charset="0"/>
              </a:rPr>
              <a:t> </a:t>
            </a:r>
            <a:endParaRPr lang="en-US"/>
          </a:p>
        </p:txBody>
      </p:sp>
      <p:pic>
        <p:nvPicPr>
          <p:cNvPr id="28676" name="Picture 2" descr="SVintegration_ysj_visual_inspection_3samples[1]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6" t="37535" r="7362" b="24432"/>
          <a:stretch>
            <a:fillRect/>
          </a:stretch>
        </p:blipFill>
        <p:spPr bwMode="auto">
          <a:xfrm>
            <a:off x="6096000" y="2187575"/>
            <a:ext cx="284162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6421438" y="5181600"/>
            <a:ext cx="218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ym typeface="Wingdings" charset="0"/>
              </a:rPr>
              <a:t> </a:t>
            </a:r>
            <a:r>
              <a:rPr lang="en-US" sz="1800"/>
              <a:t>Fusion callers </a:t>
            </a:r>
            <a:r>
              <a:rPr lang="en-US" sz="1800">
                <a:sym typeface="Wingdings" charset="0"/>
              </a:rPr>
              <a:t> </a:t>
            </a:r>
            <a:endParaRPr lang="en-US" sz="1800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 rot="-5400000">
            <a:off x="4699000" y="3681413"/>
            <a:ext cx="2189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ym typeface="Wingdings" charset="0"/>
              </a:rPr>
              <a:t> </a:t>
            </a:r>
            <a:r>
              <a:rPr lang="en-US" sz="1800"/>
              <a:t>Fusion callers </a:t>
            </a:r>
            <a:r>
              <a:rPr lang="en-US" sz="1800">
                <a:sym typeface="Wingdings" charset="0"/>
              </a:rPr>
              <a:t> </a:t>
            </a:r>
            <a:endParaRPr lang="en-US" sz="1800"/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6934200" y="62484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Young Seok Ju</a:t>
            </a:r>
          </a:p>
        </p:txBody>
      </p:sp>
    </p:spTree>
    <p:extLst>
      <p:ext uri="{BB962C8B-B14F-4D97-AF65-F5344CB8AC3E}">
        <p14:creationId xmlns:p14="http://schemas.microsoft.com/office/powerpoint/2010/main" val="269166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PCAWG</a:t>
            </a:r>
            <a:r>
              <a:rPr lang="en-US" dirty="0" smtClean="0"/>
              <a:t> 7 – Mutation Signatures and Processes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Leaders: </a:t>
            </a:r>
            <a:r>
              <a:rPr lang="en-US" dirty="0" smtClean="0"/>
              <a:t>Mike Stratton, Bin Tean Teh, Steve </a:t>
            </a:r>
            <a:r>
              <a:rPr lang="en-US" dirty="0" err="1" smtClean="0"/>
              <a:t>Rozen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Objective: </a:t>
            </a:r>
            <a:r>
              <a:rPr lang="en-US" dirty="0" smtClean="0"/>
              <a:t>Analyze the somatic mutations from the ICGC Pan-Cancer genomes for physical mutation signatures reflecting endogenous mutagenic processes and exogenous mutagenic exposures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Current efforts: </a:t>
            </a:r>
            <a:r>
              <a:rPr lang="en-US" dirty="0" smtClean="0"/>
              <a:t>Improving the previously developed mutational signatures framework to identify low burden mutational signatures and </a:t>
            </a:r>
            <a:r>
              <a:rPr lang="en-US" dirty="0"/>
              <a:t>c</a:t>
            </a:r>
            <a:r>
              <a:rPr lang="en-US" dirty="0" smtClean="0"/>
              <a:t>urating previously published data for mutational signatures analysis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PAN-CAN Analysis: </a:t>
            </a:r>
            <a:r>
              <a:rPr lang="en-US" dirty="0" smtClean="0"/>
              <a:t>Will commence after somatic mutation calling by ICGC Pan-Cancer pipelines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36432" y="6454584"/>
            <a:ext cx="565723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Mike Stratton Bin </a:t>
            </a:r>
            <a:r>
              <a:rPr lang="en-US" dirty="0" err="1" smtClean="0"/>
              <a:t>Tean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, Steve </a:t>
            </a:r>
            <a:r>
              <a:rPr lang="en-US" dirty="0" err="1" smtClean="0"/>
              <a:t>Rozen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1804" y="980728"/>
            <a:ext cx="7772400" cy="14700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b="1" dirty="0" smtClean="0"/>
              <a:t>Integration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Epigenome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Genome (PCAWG-4)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55787"/>
            <a:ext cx="6400800" cy="2385784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Working Group </a:t>
            </a:r>
            <a:r>
              <a:rPr lang="de-DE" b="1" dirty="0" err="1" smtClean="0">
                <a:solidFill>
                  <a:schemeClr val="tx1"/>
                </a:solidFill>
              </a:rPr>
              <a:t>leaders</a:t>
            </a:r>
            <a:r>
              <a:rPr lang="de-DE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de-DE" dirty="0">
                <a:solidFill>
                  <a:schemeClr val="tx1"/>
                </a:solidFill>
              </a:rPr>
              <a:t>Benedikt </a:t>
            </a:r>
            <a:r>
              <a:rPr lang="de-DE" dirty="0" err="1">
                <a:solidFill>
                  <a:schemeClr val="tx1"/>
                </a:solidFill>
              </a:rPr>
              <a:t>Brors</a:t>
            </a:r>
            <a:r>
              <a:rPr lang="de-DE" dirty="0">
                <a:solidFill>
                  <a:schemeClr val="tx1"/>
                </a:solidFill>
              </a:rPr>
              <a:t>, DKFZ</a:t>
            </a:r>
          </a:p>
          <a:p>
            <a:r>
              <a:rPr lang="de-DE" dirty="0">
                <a:solidFill>
                  <a:schemeClr val="tx1"/>
                </a:solidFill>
              </a:rPr>
              <a:t>Christoph </a:t>
            </a:r>
            <a:r>
              <a:rPr lang="de-DE" dirty="0" err="1">
                <a:solidFill>
                  <a:schemeClr val="tx1"/>
                </a:solidFill>
              </a:rPr>
              <a:t>Plass</a:t>
            </a:r>
            <a:r>
              <a:rPr lang="de-DE" dirty="0">
                <a:solidFill>
                  <a:schemeClr val="tx1"/>
                </a:solidFill>
              </a:rPr>
              <a:t>, DKFZ</a:t>
            </a:r>
          </a:p>
          <a:p>
            <a:r>
              <a:rPr lang="de-DE" dirty="0">
                <a:solidFill>
                  <a:schemeClr val="tx1"/>
                </a:solidFill>
              </a:rPr>
              <a:t>Hui Shen, Van Andel Research Institute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Ben </a:t>
            </a:r>
            <a:r>
              <a:rPr lang="de-DE" dirty="0">
                <a:solidFill>
                  <a:schemeClr val="tx1"/>
                </a:solidFill>
              </a:rPr>
              <a:t>Berman, </a:t>
            </a:r>
            <a:r>
              <a:rPr lang="de-DE" dirty="0" err="1">
                <a:solidFill>
                  <a:schemeClr val="tx1"/>
                </a:solidFill>
              </a:rPr>
              <a:t>Cedars</a:t>
            </a:r>
            <a:r>
              <a:rPr lang="de-DE" dirty="0">
                <a:solidFill>
                  <a:schemeClr val="tx1"/>
                </a:solidFill>
              </a:rPr>
              <a:t>-</a:t>
            </a:r>
            <a:r>
              <a:rPr lang="de-DE" dirty="0" smtClean="0">
                <a:solidFill>
                  <a:schemeClr val="tx1"/>
                </a:solidFill>
              </a:rPr>
              <a:t>Sinai Medical Center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8" y="4046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Pan-</a:t>
            </a:r>
            <a:r>
              <a:rPr lang="de-DE" b="1" dirty="0" err="1" smtClean="0"/>
              <a:t>Cancer</a:t>
            </a:r>
            <a:r>
              <a:rPr lang="de-DE" b="1" dirty="0" smtClean="0"/>
              <a:t> Analysis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Whole</a:t>
            </a:r>
            <a:r>
              <a:rPr lang="de-DE" b="1" dirty="0" smtClean="0"/>
              <a:t> </a:t>
            </a:r>
            <a:r>
              <a:rPr lang="de-DE" b="1" dirty="0" err="1" smtClean="0"/>
              <a:t>Genomes</a:t>
            </a:r>
            <a:r>
              <a:rPr lang="de-DE" b="1" dirty="0" smtClean="0"/>
              <a:t> (PCAWG) </a:t>
            </a:r>
            <a:endParaRPr lang="de-D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17374" y="6454584"/>
            <a:ext cx="697629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</a:t>
            </a:r>
            <a:r>
              <a:rPr lang="en-US" dirty="0" err="1" smtClean="0"/>
              <a:t>Benedikt</a:t>
            </a:r>
            <a:r>
              <a:rPr lang="en-US" dirty="0" smtClean="0"/>
              <a:t> </a:t>
            </a:r>
            <a:r>
              <a:rPr lang="en-US" dirty="0" err="1" smtClean="0"/>
              <a:t>Brors</a:t>
            </a:r>
            <a:r>
              <a:rPr lang="en-US" dirty="0" smtClean="0"/>
              <a:t>, </a:t>
            </a: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Plass</a:t>
            </a:r>
            <a:r>
              <a:rPr lang="en-US" dirty="0" smtClean="0"/>
              <a:t>, </a:t>
            </a:r>
            <a:r>
              <a:rPr lang="en-US" dirty="0" err="1" smtClean="0"/>
              <a:t>Hui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, Ben Berman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de-DE" sz="3200" b="1" dirty="0"/>
              <a:t>Integration </a:t>
            </a:r>
            <a:r>
              <a:rPr lang="de-DE" sz="3200" b="1" dirty="0" err="1"/>
              <a:t>of</a:t>
            </a:r>
            <a:r>
              <a:rPr lang="de-DE" sz="3200" b="1" dirty="0"/>
              <a:t> Epigenome </a:t>
            </a:r>
            <a:r>
              <a:rPr lang="de-DE" sz="3200" b="1" dirty="0" err="1"/>
              <a:t>and</a:t>
            </a:r>
            <a:r>
              <a:rPr lang="de-DE" sz="3200" b="1" dirty="0"/>
              <a:t> Genome (PCAWG-4)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01722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de-DE" u="sng" dirty="0" smtClean="0"/>
          </a:p>
          <a:p>
            <a:pPr marL="457200" lvl="1" indent="0">
              <a:buNone/>
            </a:pPr>
            <a:r>
              <a:rPr lang="de-DE" u="sng" dirty="0" smtClean="0"/>
              <a:t>DKFZ </a:t>
            </a:r>
            <a:r>
              <a:rPr lang="de-DE" u="sng" dirty="0" err="1" smtClean="0"/>
              <a:t>group</a:t>
            </a:r>
            <a:r>
              <a:rPr lang="de-DE" u="sng" dirty="0" smtClean="0"/>
              <a:t>:</a:t>
            </a:r>
            <a:r>
              <a:rPr lang="de-DE" dirty="0" smtClean="0"/>
              <a:t> Benedikt </a:t>
            </a:r>
            <a:r>
              <a:rPr lang="de-DE" dirty="0" err="1"/>
              <a:t>Brors</a:t>
            </a:r>
            <a:r>
              <a:rPr lang="de-DE" dirty="0"/>
              <a:t>, Lars </a:t>
            </a:r>
            <a:r>
              <a:rPr lang="de-DE" dirty="0" err="1" smtClean="0"/>
              <a:t>Feuerbach</a:t>
            </a:r>
            <a:r>
              <a:rPr lang="de-DE" dirty="0" err="1"/>
              <a:t>Yassen</a:t>
            </a:r>
            <a:r>
              <a:rPr lang="de-DE" dirty="0"/>
              <a:t> </a:t>
            </a:r>
            <a:r>
              <a:rPr lang="de-DE" dirty="0" err="1"/>
              <a:t>Assenov</a:t>
            </a:r>
            <a:r>
              <a:rPr lang="de-DE" dirty="0"/>
              <a:t>, Olga </a:t>
            </a:r>
            <a:r>
              <a:rPr lang="de-DE" dirty="0" err="1" smtClean="0"/>
              <a:t>Bogatyrova</a:t>
            </a:r>
            <a:r>
              <a:rPr lang="de-DE" dirty="0" smtClean="0"/>
              <a:t>, </a:t>
            </a:r>
            <a:r>
              <a:rPr lang="de-DE" dirty="0"/>
              <a:t>Christoph </a:t>
            </a:r>
            <a:r>
              <a:rPr lang="de-DE" dirty="0" err="1" smtClean="0"/>
              <a:t>Plass</a:t>
            </a:r>
            <a:r>
              <a:rPr lang="de-DE" dirty="0" smtClean="0"/>
              <a:t>, Ting Wang (</a:t>
            </a:r>
            <a:r>
              <a:rPr lang="de-DE" dirty="0" err="1" smtClean="0"/>
              <a:t>Wash</a:t>
            </a:r>
            <a:r>
              <a:rPr lang="de-DE" dirty="0" smtClean="0"/>
              <a:t> U), Joseph Costello (UCSF)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u="sng" dirty="0" err="1" smtClean="0"/>
              <a:t>Cedars</a:t>
            </a:r>
            <a:r>
              <a:rPr lang="de-DE" u="sng" dirty="0" smtClean="0"/>
              <a:t>-Sinai/Van Andel </a:t>
            </a:r>
            <a:r>
              <a:rPr lang="de-DE" u="sng" dirty="0" err="1" smtClean="0"/>
              <a:t>group</a:t>
            </a:r>
            <a:r>
              <a:rPr lang="de-DE" dirty="0" smtClean="0"/>
              <a:t>: Hui Shen, </a:t>
            </a:r>
            <a:r>
              <a:rPr lang="de-DE" dirty="0" err="1"/>
              <a:t>Huy</a:t>
            </a:r>
            <a:r>
              <a:rPr lang="de-DE" dirty="0"/>
              <a:t> </a:t>
            </a:r>
            <a:r>
              <a:rPr lang="de-DE" dirty="0" smtClean="0"/>
              <a:t>Dinh, Peter </a:t>
            </a:r>
            <a:r>
              <a:rPr lang="de-DE" smtClean="0"/>
              <a:t>Laird, Ben </a:t>
            </a:r>
            <a:r>
              <a:rPr lang="de-DE" dirty="0" smtClean="0"/>
              <a:t>Berman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u="sng" dirty="0" err="1" smtClean="0"/>
              <a:t>Broad</a:t>
            </a:r>
            <a:r>
              <a:rPr lang="de-DE" u="sng" dirty="0" smtClean="0"/>
              <a:t> </a:t>
            </a:r>
            <a:r>
              <a:rPr lang="de-DE" u="sng" dirty="0" err="1" smtClean="0"/>
              <a:t>group</a:t>
            </a:r>
            <a:r>
              <a:rPr lang="de-DE" u="sng" dirty="0"/>
              <a:t>:</a:t>
            </a:r>
            <a:r>
              <a:rPr lang="de-DE" dirty="0"/>
              <a:t> </a:t>
            </a:r>
            <a:r>
              <a:rPr lang="de-DE" dirty="0" err="1"/>
              <a:t>Gaddy</a:t>
            </a:r>
            <a:r>
              <a:rPr lang="de-DE" dirty="0"/>
              <a:t> Getz, Matthew </a:t>
            </a:r>
            <a:r>
              <a:rPr lang="de-DE" dirty="0" err="1"/>
              <a:t>Meyerson</a:t>
            </a:r>
            <a:r>
              <a:rPr lang="de-DE" dirty="0"/>
              <a:t>, Marcin </a:t>
            </a:r>
            <a:r>
              <a:rPr lang="de-DE" dirty="0" err="1"/>
              <a:t>Imielinski</a:t>
            </a:r>
            <a:r>
              <a:rPr lang="de-DE" dirty="0"/>
              <a:t>, Cheng-Zhong </a:t>
            </a:r>
            <a:r>
              <a:rPr lang="de-DE" dirty="0" smtClean="0"/>
              <a:t>Zhang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u="sng" dirty="0" smtClean="0"/>
              <a:t>CNAG/Barcelona </a:t>
            </a:r>
            <a:r>
              <a:rPr lang="de-DE" u="sng" dirty="0" err="1" smtClean="0"/>
              <a:t>group</a:t>
            </a:r>
            <a:r>
              <a:rPr lang="de-DE" dirty="0" smtClean="0"/>
              <a:t>: Ivo Gut</a:t>
            </a:r>
            <a:r>
              <a:rPr lang="de-DE" dirty="0"/>
              <a:t>, José Ignacio </a:t>
            </a:r>
            <a:r>
              <a:rPr lang="de-DE" dirty="0" err="1" smtClean="0"/>
              <a:t>Martín-Subero</a:t>
            </a:r>
            <a:endParaRPr lang="de-DE" dirty="0"/>
          </a:p>
          <a:p>
            <a:pPr marL="457200" lvl="1" indent="0">
              <a:buNone/>
            </a:pPr>
            <a:endParaRPr lang="de-D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36432" y="6454584"/>
            <a:ext cx="565723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Mike Stratton Bin </a:t>
            </a:r>
            <a:r>
              <a:rPr lang="en-US" dirty="0" err="1" smtClean="0"/>
              <a:t>Tean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, Steve </a:t>
            </a:r>
            <a:r>
              <a:rPr lang="en-US" dirty="0" err="1" smtClean="0"/>
              <a:t>Rozen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2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de-DE" b="1" dirty="0" smtClean="0"/>
              <a:t>PCAWG-4: </a:t>
            </a:r>
            <a:r>
              <a:rPr lang="de-DE" b="1" dirty="0" err="1" smtClean="0"/>
              <a:t>Themes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en-US" sz="5000" dirty="0" smtClean="0"/>
              <a:t>Investigating the </a:t>
            </a:r>
            <a:r>
              <a:rPr lang="en-US" sz="5000" i="1" dirty="0" smtClean="0"/>
              <a:t>trans</a:t>
            </a:r>
            <a:r>
              <a:rPr lang="en-US" sz="5000" dirty="0" smtClean="0"/>
              <a:t> effects of mutations in chromatin regulators on the </a:t>
            </a:r>
            <a:r>
              <a:rPr lang="en-US" sz="5000" dirty="0" err="1" smtClean="0"/>
              <a:t>epigenome</a:t>
            </a:r>
            <a:endParaRPr lang="en-US" sz="5000" dirty="0" smtClean="0">
              <a:effectLst/>
            </a:endParaRPr>
          </a:p>
          <a:p>
            <a:pPr lvl="1"/>
            <a:r>
              <a:rPr lang="en-US" sz="5000" b="1" dirty="0" smtClean="0">
                <a:effectLst/>
              </a:rPr>
              <a:t>Mutations in regulators of the epigenome and their effects on the DNA methylome </a:t>
            </a:r>
            <a:r>
              <a:rPr lang="en-US" sz="5000" dirty="0" smtClean="0">
                <a:effectLst/>
              </a:rPr>
              <a:t>(</a:t>
            </a:r>
            <a:r>
              <a:rPr lang="en-US" sz="5000" dirty="0" smtClean="0"/>
              <a:t>DKFZ</a:t>
            </a:r>
            <a:r>
              <a:rPr lang="en-US" sz="5000" dirty="0" smtClean="0">
                <a:effectLst/>
              </a:rPr>
              <a:t>)</a:t>
            </a:r>
          </a:p>
          <a:p>
            <a:pPr lvl="1"/>
            <a:r>
              <a:rPr lang="en-US" sz="5000" b="1" dirty="0"/>
              <a:t>Functional Mutations </a:t>
            </a:r>
            <a:r>
              <a:rPr lang="en-US" sz="5000" dirty="0" smtClean="0"/>
              <a:t>(CNAG/Barcelona)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3400" b="1" dirty="0" smtClean="0">
              <a:effectLst/>
            </a:endParaRPr>
          </a:p>
          <a:p>
            <a:r>
              <a:rPr lang="en-US" sz="5000" dirty="0" smtClean="0"/>
              <a:t>Investigating the </a:t>
            </a:r>
            <a:r>
              <a:rPr lang="en-US" sz="5000" i="1" dirty="0" smtClean="0"/>
              <a:t>cis </a:t>
            </a:r>
            <a:r>
              <a:rPr lang="en-US" sz="5000" dirty="0" smtClean="0"/>
              <a:t>effects of non-coding regulatory mutations (single-nucleotide and structural) on local epigenetic and transcriptional state</a:t>
            </a:r>
            <a:endParaRPr lang="en-US" sz="5000" dirty="0"/>
          </a:p>
          <a:p>
            <a:pPr lvl="1"/>
            <a:r>
              <a:rPr lang="en-US" sz="5000" b="1" dirty="0" smtClean="0">
                <a:effectLst/>
              </a:rPr>
              <a:t>The interplay between non-coding regulatory mutations and the cancer epigenome </a:t>
            </a:r>
            <a:r>
              <a:rPr lang="en-US" sz="5000" dirty="0" smtClean="0">
                <a:effectLst/>
              </a:rPr>
              <a:t>(CS/VARI)</a:t>
            </a:r>
          </a:p>
          <a:p>
            <a:pPr lvl="1"/>
            <a:r>
              <a:rPr lang="en-US" sz="5000" b="1" dirty="0" smtClean="0">
                <a:effectLst/>
              </a:rPr>
              <a:t>Mining the epigenomic consequences of non-coding structural genomic alterations </a:t>
            </a:r>
            <a:r>
              <a:rPr lang="en-US" sz="5000" dirty="0" smtClean="0">
                <a:effectLst/>
              </a:rPr>
              <a:t>(Broad)</a:t>
            </a:r>
          </a:p>
          <a:p>
            <a:pPr lvl="1"/>
            <a:endParaRPr lang="en-US" sz="3800" dirty="0"/>
          </a:p>
          <a:p>
            <a:pPr marL="457200" lvl="1" indent="0">
              <a:buNone/>
            </a:pPr>
            <a:endParaRPr lang="en-US" sz="3400" dirty="0" smtClean="0">
              <a:effectLst/>
            </a:endParaRPr>
          </a:p>
          <a:p>
            <a:endParaRPr lang="en-US" sz="3400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6432" y="6454584"/>
            <a:ext cx="565723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Mike Stratton Bin </a:t>
            </a:r>
            <a:r>
              <a:rPr lang="en-US" dirty="0" err="1" smtClean="0"/>
              <a:t>Tean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, Steve </a:t>
            </a:r>
            <a:r>
              <a:rPr lang="en-US" dirty="0" err="1" smtClean="0"/>
              <a:t>Rozen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4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52400" y="71435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Steering committee and 16 working groups 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563" y="832133"/>
            <a:ext cx="8820875" cy="5993167"/>
          </a:xfrm>
          <a:prstGeom prst="rect">
            <a:avLst/>
          </a:prstGeom>
        </p:spPr>
      </p:pic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52400" y="436396"/>
            <a:ext cx="8229600" cy="54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/>
              <a:t>SC: Peter Campbell, Lincoln Stein, Jan Korbel, Gad Getz, Josh Stuart   </a:t>
            </a:r>
          </a:p>
        </p:txBody>
      </p:sp>
    </p:spTree>
    <p:extLst>
      <p:ext uri="{BB962C8B-B14F-4D97-AF65-F5344CB8AC3E}">
        <p14:creationId xmlns:p14="http://schemas.microsoft.com/office/powerpoint/2010/main" val="24706793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de-DE" b="1" dirty="0" smtClean="0"/>
              <a:t>PCAWG-4: Work </a:t>
            </a:r>
            <a:r>
              <a:rPr lang="de-DE" b="1" dirty="0" err="1" smtClean="0"/>
              <a:t>phases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645" y="971179"/>
            <a:ext cx="8430891" cy="5544616"/>
          </a:xfrm>
        </p:spPr>
        <p:txBody>
          <a:bodyPr>
            <a:noAutofit/>
          </a:bodyPr>
          <a:lstStyle/>
          <a:p>
            <a:r>
              <a:rPr lang="en-US" sz="2000" dirty="0" smtClean="0"/>
              <a:t>Phase I: Collect methylation datasets</a:t>
            </a:r>
          </a:p>
          <a:p>
            <a:pPr lvl="1"/>
            <a:r>
              <a:rPr lang="en-US" sz="1800" dirty="0" smtClean="0"/>
              <a:t>Platforms: HM450k (thousands of cases), WGBS (100-200 cases) </a:t>
            </a:r>
          </a:p>
          <a:p>
            <a:pPr lvl="1"/>
            <a:r>
              <a:rPr lang="en-US" sz="1800" dirty="0" smtClean="0"/>
              <a:t>Status: Using TCGA and DKFZ train 2.0 samples, requesting submission from others</a:t>
            </a:r>
          </a:p>
          <a:p>
            <a:r>
              <a:rPr lang="en-US" sz="2000" dirty="0" smtClean="0"/>
              <a:t>Phase II: Harmonization</a:t>
            </a:r>
          </a:p>
          <a:p>
            <a:pPr lvl="1"/>
            <a:r>
              <a:rPr lang="en-US" sz="1800" dirty="0" smtClean="0"/>
              <a:t>HM450k: Compare and combine TCGA and DKFZ normalization pipelines (in progress)</a:t>
            </a:r>
          </a:p>
          <a:p>
            <a:pPr lvl="1"/>
            <a:r>
              <a:rPr lang="en-US" sz="1800" dirty="0" smtClean="0"/>
              <a:t>WGBS: Use TCGA Bis-SNP pipeline (realignment required, not started yet)</a:t>
            </a:r>
          </a:p>
          <a:p>
            <a:r>
              <a:rPr lang="en-US" sz="2000" dirty="0" smtClean="0"/>
              <a:t>Phase III: Identify </a:t>
            </a:r>
            <a:r>
              <a:rPr lang="en-US" sz="2000" dirty="0" err="1" smtClean="0"/>
              <a:t>methlyation</a:t>
            </a:r>
            <a:r>
              <a:rPr lang="en-US" sz="2000" dirty="0" smtClean="0"/>
              <a:t> changes</a:t>
            </a:r>
          </a:p>
          <a:p>
            <a:pPr lvl="1"/>
            <a:r>
              <a:rPr lang="en-US" sz="1800" dirty="0" smtClean="0"/>
              <a:t>Benchmark “Differentially Methylated Region” (DMR) methods: </a:t>
            </a:r>
            <a:r>
              <a:rPr lang="en-US" sz="1800" dirty="0" err="1" smtClean="0"/>
              <a:t>minfi</a:t>
            </a:r>
            <a:r>
              <a:rPr lang="en-US" sz="1800" dirty="0" smtClean="0"/>
              <a:t>, </a:t>
            </a:r>
            <a:r>
              <a:rPr lang="en-US" sz="1800" dirty="0" err="1" smtClean="0"/>
              <a:t>DMRcate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Define unsupervised clusters</a:t>
            </a:r>
            <a:endParaRPr lang="en-US" sz="1800" dirty="0"/>
          </a:p>
          <a:p>
            <a:pPr lvl="1"/>
            <a:r>
              <a:rPr lang="en-US" sz="1800" dirty="0" smtClean="0"/>
              <a:t>Identify epigenetic drivers (Requires transcriptome calls from PCAWG-2)</a:t>
            </a:r>
          </a:p>
          <a:p>
            <a:pPr lvl="1"/>
            <a:r>
              <a:rPr lang="en-US" sz="1800" dirty="0" smtClean="0"/>
              <a:t>Functional annotation of non-coding DMRs (Use annotations from PCAWG-3)</a:t>
            </a:r>
          </a:p>
          <a:p>
            <a:r>
              <a:rPr lang="en-US" sz="2000" dirty="0" smtClean="0"/>
              <a:t>Phase IV: Associate methylation changes with genetic mutations</a:t>
            </a:r>
          </a:p>
          <a:p>
            <a:pPr lvl="1"/>
            <a:r>
              <a:rPr lang="en-US" sz="1800" i="1" dirty="0" smtClean="0"/>
              <a:t>Trans</a:t>
            </a:r>
            <a:r>
              <a:rPr lang="en-US" sz="1800" dirty="0" smtClean="0"/>
              <a:t> effect mutations in chromatin modifier genes (DKFZ group, CNAG/Barcelona group)</a:t>
            </a:r>
          </a:p>
          <a:p>
            <a:pPr lvl="1"/>
            <a:r>
              <a:rPr lang="en-US" sz="1800" i="1" dirty="0" smtClean="0"/>
              <a:t>Cis</a:t>
            </a:r>
            <a:r>
              <a:rPr lang="en-US" sz="1800" dirty="0" smtClean="0"/>
              <a:t>-regulatory mutations (CS/VARI group, Broad Institute group)</a:t>
            </a:r>
          </a:p>
          <a:p>
            <a:pPr lvl="1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436432" y="6524490"/>
            <a:ext cx="565723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Mike Stratton Bin </a:t>
            </a:r>
            <a:r>
              <a:rPr lang="en-US" dirty="0" err="1" smtClean="0"/>
              <a:t>Tean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, Steve </a:t>
            </a:r>
            <a:r>
              <a:rPr lang="en-US" dirty="0" err="1" smtClean="0"/>
              <a:t>Rozen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6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de-DE" sz="4000" b="1" dirty="0" smtClean="0"/>
              <a:t>Phase I: </a:t>
            </a:r>
            <a:r>
              <a:rPr lang="de-DE" sz="4000" b="1" dirty="0" err="1" smtClean="0"/>
              <a:t>Collect</a:t>
            </a:r>
            <a:r>
              <a:rPr lang="de-DE" sz="4000" b="1" dirty="0" smtClean="0"/>
              <a:t> Methylation Datasets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Two platforms supported: HM450k, WGBS</a:t>
            </a:r>
          </a:p>
          <a:p>
            <a:pPr lvl="1"/>
            <a:r>
              <a:rPr lang="en-US" sz="1800" dirty="0"/>
              <a:t>Status: Currently harmonizing TCGA and DKFZ train 2.0 datasets, and requesting </a:t>
            </a:r>
            <a:r>
              <a:rPr lang="en-US" sz="1800" dirty="0" smtClean="0"/>
              <a:t>submissions </a:t>
            </a:r>
            <a:r>
              <a:rPr lang="en-US" sz="1800" dirty="0"/>
              <a:t>for all other projects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Instructions for submission on </a:t>
            </a:r>
            <a:r>
              <a:rPr lang="en-US" sz="1800" dirty="0"/>
              <a:t>wiki: </a:t>
            </a:r>
            <a:r>
              <a:rPr lang="en-US" sz="1800" dirty="0" smtClean="0"/>
              <a:t>“PCAWG Methylation </a:t>
            </a:r>
            <a:r>
              <a:rPr lang="en-US" sz="1800" dirty="0"/>
              <a:t>Submission SOP - </a:t>
            </a:r>
            <a:r>
              <a:rPr lang="en-US" sz="1800" dirty="0" smtClean="0"/>
              <a:t>v1.0”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Train 2.0 HM450k datasets included so far:</a:t>
            </a:r>
          </a:p>
          <a:p>
            <a:pPr lvl="2"/>
            <a:r>
              <a:rPr lang="en-US" sz="1400" dirty="0" smtClean="0"/>
              <a:t>All TCGA samples (935 cases)</a:t>
            </a:r>
          </a:p>
          <a:p>
            <a:pPr lvl="2"/>
            <a:r>
              <a:rPr lang="en-US" sz="1400" dirty="0" smtClean="0"/>
              <a:t>DKFZ PBCA (238 cases), MALY (97 cases), and EOPC (71 cases)</a:t>
            </a:r>
          </a:p>
          <a:p>
            <a:pPr lvl="2"/>
            <a:endParaRPr lang="en-US" sz="1400" dirty="0" smtClean="0"/>
          </a:p>
          <a:p>
            <a:pPr lvl="1"/>
            <a:r>
              <a:rPr lang="en-US" sz="1800" dirty="0" smtClean="0"/>
              <a:t>Train 2.0 WGBS datasets included so far:</a:t>
            </a:r>
          </a:p>
          <a:p>
            <a:pPr lvl="2"/>
            <a:r>
              <a:rPr lang="en-US" sz="1400" dirty="0" smtClean="0"/>
              <a:t>All TCGA WGBS samples (</a:t>
            </a:r>
            <a:r>
              <a:rPr lang="en-US" sz="1400" dirty="0" smtClean="0">
                <a:solidFill>
                  <a:srgbClr val="FF0000"/>
                </a:solidFill>
              </a:rPr>
              <a:t>xx cases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DKFZ PBCA (</a:t>
            </a:r>
            <a:r>
              <a:rPr lang="en-US" sz="1400" dirty="0" smtClean="0">
                <a:solidFill>
                  <a:srgbClr val="FF0000"/>
                </a:solidFill>
              </a:rPr>
              <a:t>xx cases</a:t>
            </a:r>
            <a:r>
              <a:rPr lang="en-US" sz="1400" dirty="0" smtClean="0"/>
              <a:t>), EOPC (xx cases), MALY (</a:t>
            </a:r>
            <a:r>
              <a:rPr lang="en-US" sz="1400" dirty="0" smtClean="0">
                <a:solidFill>
                  <a:srgbClr val="FF0000"/>
                </a:solidFill>
              </a:rPr>
              <a:t>xx cases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CNAG CLLE (</a:t>
            </a:r>
            <a:r>
              <a:rPr lang="en-US" sz="1400" dirty="0" smtClean="0">
                <a:solidFill>
                  <a:srgbClr val="FF0000"/>
                </a:solidFill>
              </a:rPr>
              <a:t>xx cases</a:t>
            </a:r>
            <a:r>
              <a:rPr lang="en-US" sz="1400" dirty="0" smtClean="0"/>
              <a:t>)</a:t>
            </a:r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1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436432" y="6454584"/>
            <a:ext cx="565723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Mike Stratton Bin </a:t>
            </a:r>
            <a:r>
              <a:rPr lang="en-US" dirty="0" err="1" smtClean="0"/>
              <a:t>Tean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, Steve </a:t>
            </a:r>
            <a:r>
              <a:rPr lang="en-US" dirty="0" err="1" smtClean="0"/>
              <a:t>Rozen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7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de-DE" sz="4000" b="1" dirty="0" smtClean="0"/>
              <a:t>Phase II: </a:t>
            </a:r>
            <a:r>
              <a:rPr lang="de-DE" sz="4000" b="1" dirty="0" err="1" smtClean="0"/>
              <a:t>Harmonization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r>
              <a:rPr lang="en-US" sz="1800" dirty="0" smtClean="0"/>
              <a:t>HM450k harmonization in progress</a:t>
            </a:r>
          </a:p>
          <a:p>
            <a:pPr lvl="1"/>
            <a:r>
              <a:rPr lang="en-US" sz="1200" dirty="0" smtClean="0"/>
              <a:t>Compare TCGA and DKFZ pipelines, which are slightly different</a:t>
            </a:r>
          </a:p>
          <a:p>
            <a:pPr lvl="1"/>
            <a:r>
              <a:rPr lang="en-US" sz="1200" dirty="0" smtClean="0"/>
              <a:t>Both use </a:t>
            </a:r>
            <a:r>
              <a:rPr lang="en-US" sz="1200" dirty="0" err="1" smtClean="0"/>
              <a:t>methylumi</a:t>
            </a:r>
            <a:r>
              <a:rPr lang="en-US" sz="1200" dirty="0" smtClean="0"/>
              <a:t> “</a:t>
            </a:r>
            <a:r>
              <a:rPr lang="en-US" sz="1200" dirty="0" err="1" smtClean="0"/>
              <a:t>noob</a:t>
            </a:r>
            <a:r>
              <a:rPr lang="en-US" sz="1200" dirty="0" smtClean="0"/>
              <a:t>” (Normal exponential using out-of-band probes) background correction</a:t>
            </a:r>
          </a:p>
          <a:p>
            <a:pPr lvl="1"/>
            <a:r>
              <a:rPr lang="en-US" sz="1200" dirty="0" smtClean="0"/>
              <a:t>DKFZ pipeline uses SWAN </a:t>
            </a:r>
            <a:r>
              <a:rPr lang="en-US" sz="1200" dirty="0" err="1" smtClean="0"/>
              <a:t>quantile</a:t>
            </a:r>
            <a:r>
              <a:rPr lang="en-US" sz="1200" dirty="0" smtClean="0"/>
              <a:t> normalization in </a:t>
            </a:r>
            <a:r>
              <a:rPr lang="en-US" sz="1200" dirty="0" err="1" smtClean="0"/>
              <a:t>minfi</a:t>
            </a:r>
            <a:r>
              <a:rPr lang="en-US" sz="1200" dirty="0" smtClean="0"/>
              <a:t> package, while TCGA uses BMIQ beta-mixture </a:t>
            </a:r>
            <a:r>
              <a:rPr lang="en-US" sz="1200" dirty="0" err="1" smtClean="0"/>
              <a:t>quantile</a:t>
            </a:r>
            <a:r>
              <a:rPr lang="en-US" sz="1200" dirty="0" smtClean="0"/>
              <a:t> method</a:t>
            </a:r>
          </a:p>
          <a:p>
            <a:pPr lvl="1"/>
            <a:r>
              <a:rPr lang="en-US" sz="1200" dirty="0" smtClean="0"/>
              <a:t>Use </a:t>
            </a:r>
            <a:r>
              <a:rPr lang="en-US" sz="1200" dirty="0" err="1" smtClean="0"/>
              <a:t>RNBeads</a:t>
            </a:r>
            <a:r>
              <a:rPr lang="en-US" sz="1200" dirty="0" smtClean="0"/>
              <a:t> and/or TCGA “</a:t>
            </a:r>
            <a:r>
              <a:rPr lang="en-US" sz="1200" dirty="0" err="1" smtClean="0"/>
              <a:t>EGCtools</a:t>
            </a:r>
            <a:r>
              <a:rPr lang="en-US" sz="1200" dirty="0" smtClean="0"/>
              <a:t>” for Q/C plotting, SNP removal, etc.</a:t>
            </a:r>
          </a:p>
          <a:p>
            <a:r>
              <a:rPr lang="en-US" sz="1800" dirty="0" smtClean="0"/>
              <a:t>Publications:</a:t>
            </a:r>
          </a:p>
          <a:p>
            <a:pPr lvl="1"/>
            <a:r>
              <a:rPr lang="en-US" sz="1400" dirty="0" err="1"/>
              <a:t>Triche</a:t>
            </a:r>
            <a:r>
              <a:rPr lang="en-US" sz="1400" dirty="0"/>
              <a:t>, T. J., </a:t>
            </a:r>
            <a:r>
              <a:rPr lang="en-US" sz="1400" dirty="0" err="1"/>
              <a:t>Weisenberger</a:t>
            </a:r>
            <a:r>
              <a:rPr lang="en-US" sz="1400" dirty="0"/>
              <a:t>, D. J., Van Den Berg, D., Laird, P. W., &amp; Siegmund, K. D. (2013). Low-level processing of Illumina Infinium DNA Methylation </a:t>
            </a:r>
            <a:r>
              <a:rPr lang="en-US" sz="1400" dirty="0" err="1"/>
              <a:t>BeadArrays</a:t>
            </a:r>
            <a:r>
              <a:rPr lang="en-US" sz="1400" dirty="0"/>
              <a:t>. </a:t>
            </a:r>
            <a:r>
              <a:rPr lang="en-US" sz="1400" b="1" i="1" dirty="0"/>
              <a:t>Nucleic Acids Research</a:t>
            </a:r>
            <a:r>
              <a:rPr lang="en-US" sz="1400" dirty="0"/>
              <a:t>, 41(7), 1–11</a:t>
            </a:r>
          </a:p>
          <a:p>
            <a:pPr lvl="1"/>
            <a:r>
              <a:rPr lang="en-US" sz="1400" dirty="0" err="1"/>
              <a:t>Assenov</a:t>
            </a:r>
            <a:r>
              <a:rPr lang="en-US" sz="1400" dirty="0"/>
              <a:t>, Y., Müller, F., </a:t>
            </a:r>
            <a:r>
              <a:rPr lang="en-US" sz="1400" dirty="0" err="1"/>
              <a:t>Lutsik</a:t>
            </a:r>
            <a:r>
              <a:rPr lang="en-US" sz="1400" dirty="0"/>
              <a:t>, P., Walter, J., </a:t>
            </a:r>
            <a:r>
              <a:rPr lang="en-US" sz="1400" dirty="0" err="1"/>
              <a:t>Lengauer</a:t>
            </a:r>
            <a:r>
              <a:rPr lang="en-US" sz="1400" dirty="0"/>
              <a:t>, T., &amp; Bock, C. (2014). Comprehensive analysis of DNA methylation data with </a:t>
            </a:r>
            <a:r>
              <a:rPr lang="en-US" sz="1400" dirty="0" err="1"/>
              <a:t>RnBeads</a:t>
            </a:r>
            <a:r>
              <a:rPr lang="en-US" sz="1400" dirty="0"/>
              <a:t>. </a:t>
            </a:r>
            <a:r>
              <a:rPr lang="en-US" sz="1400" b="1" i="1" dirty="0"/>
              <a:t>Nature methods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  <a:p>
            <a:r>
              <a:rPr lang="en-US" sz="2000" dirty="0"/>
              <a:t>WGBS does not need harmonization, </a:t>
            </a:r>
            <a:r>
              <a:rPr lang="en-US" sz="2000" dirty="0" smtClean="0"/>
              <a:t>we will re-process everything using TCGA Bis-SNP pipeline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36432" y="6454584"/>
            <a:ext cx="565723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Mike Stratton Bin </a:t>
            </a:r>
            <a:r>
              <a:rPr lang="en-US" dirty="0" err="1" smtClean="0"/>
              <a:t>Tean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, Steve </a:t>
            </a:r>
            <a:r>
              <a:rPr lang="en-US" dirty="0" err="1" smtClean="0"/>
              <a:t>Rozen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5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83446" y="1099469"/>
            <a:ext cx="1276945" cy="1215553"/>
          </a:xfrm>
        </p:spPr>
        <p:txBody>
          <a:bodyPr lIns="0" tIns="0" rIns="0" bIns="0"/>
          <a:lstStyle/>
          <a:p>
            <a:pPr marL="0" indent="0" algn="l" eaLnBrk="1">
              <a:spcBef>
                <a:spcPts val="0"/>
              </a:spcBef>
              <a:defRPr/>
            </a:pPr>
            <a:r>
              <a:rPr lang="en-US" sz="1400" b="1" u="sng" dirty="0">
                <a:latin typeface="Helvetica Light" charset="0"/>
                <a:cs typeface="Helvetica Light" charset="0"/>
                <a:sym typeface="Helvetica Light" charset="0"/>
              </a:rPr>
              <a:t>WG leaders</a:t>
            </a:r>
            <a:r>
              <a:rPr lang="en-US" sz="1400" dirty="0">
                <a:latin typeface="Helvetica Light" charset="0"/>
                <a:cs typeface="Helvetica Light" charset="0"/>
                <a:sym typeface="Helvetica Light" charset="0"/>
              </a:rPr>
              <a:t>: </a:t>
            </a:r>
          </a:p>
          <a:p>
            <a:pPr marL="0" indent="0" algn="l" eaLnBrk="1">
              <a:spcBef>
                <a:spcPts val="0"/>
              </a:spcBef>
              <a:defRPr/>
            </a:pPr>
            <a:r>
              <a:rPr lang="en-US" sz="1400" dirty="0">
                <a:latin typeface="Helvetica Light" charset="0"/>
                <a:cs typeface="Helvetica Light" charset="0"/>
                <a:sym typeface="Helvetica Light" charset="0"/>
              </a:rPr>
              <a:t>Xavier </a:t>
            </a:r>
            <a:r>
              <a:rPr lang="en-US" sz="1400" dirty="0" err="1">
                <a:latin typeface="Helvetica Light" charset="0"/>
                <a:cs typeface="Helvetica Light" charset="0"/>
                <a:sym typeface="Helvetica Light" charset="0"/>
              </a:rPr>
              <a:t>Estivill</a:t>
            </a:r>
            <a:endParaRPr lang="en-US" sz="1400" dirty="0">
              <a:latin typeface="Helvetica Light" charset="0"/>
              <a:cs typeface="Helvetica Light" charset="0"/>
              <a:sym typeface="Helvetica Light" charset="0"/>
            </a:endParaRPr>
          </a:p>
          <a:p>
            <a:pPr marL="0" indent="0" algn="l" eaLnBrk="1">
              <a:spcBef>
                <a:spcPts val="0"/>
              </a:spcBef>
              <a:defRPr/>
            </a:pPr>
            <a:r>
              <a:rPr lang="en-US" sz="1400" dirty="0">
                <a:latin typeface="Helvetica Light" charset="0"/>
                <a:cs typeface="Helvetica Light" charset="0"/>
                <a:sym typeface="Helvetica Light" charset="0"/>
              </a:rPr>
              <a:t>Jan </a:t>
            </a:r>
            <a:r>
              <a:rPr lang="en-US" sz="1400" dirty="0" err="1">
                <a:latin typeface="Helvetica Light" charset="0"/>
                <a:cs typeface="Helvetica Light" charset="0"/>
                <a:sym typeface="Helvetica Light" charset="0"/>
              </a:rPr>
              <a:t>Korbel</a:t>
            </a:r>
            <a:endParaRPr lang="en-US" sz="1400" dirty="0"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" y="1"/>
            <a:ext cx="8926339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9pPr>
          </a:lstStyle>
          <a:p>
            <a:pPr defTabSz="401801" eaLnBrk="1">
              <a:defRPr/>
            </a:pPr>
            <a:r>
              <a:rPr lang="en-US" sz="2800" b="1" dirty="0" err="1">
                <a:latin typeface="Helvetica Light" charset="0"/>
                <a:ea typeface="ＭＳ Ｐゴシック"/>
                <a:cs typeface="Helvetica Light" charset="0"/>
                <a:sym typeface="Helvetica Light" charset="0"/>
              </a:rPr>
              <a:t>Germline</a:t>
            </a:r>
            <a:r>
              <a:rPr lang="en-US" sz="2800" b="1" dirty="0">
                <a:latin typeface="Helvetica Light" charset="0"/>
                <a:ea typeface="ＭＳ Ｐゴシック"/>
                <a:cs typeface="Helvetica Light" charset="0"/>
                <a:sym typeface="Helvetica Light" charset="0"/>
              </a:rPr>
              <a:t> PCAWG working group leaders &amp; members</a:t>
            </a:r>
            <a:endParaRPr lang="en-US" sz="2800" dirty="0"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4166816" y="1352849"/>
            <a:ext cx="4607719" cy="504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/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WG membership</a:t>
            </a:r>
            <a:r>
              <a:rPr lang="en-US" sz="1400" b="1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: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Sebastian Waszak, EMBL Heidelberg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Stephan Ossowski, CRG Barcelona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Oliver Drechsel, CRG Barcelona 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Georgia Escaramis, CRG Barcelona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Erik Garrison, Boston College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Ken Chen, MD Anderson 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Reyka Jayasinghe, Washington University in St. Louis 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Bo Peng, MD Anderson Cancer Center 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Ji Wan Park, Hallym University 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SG Luke Heo, Hallym University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Eun Pyo Hong, Hallym University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Youngil Koh, Seoul National University Hospital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Sungsoo Yoon,Seoul National University Hospital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Mi Kyeong Lee, Seoul National University Hospital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Yeun-Jun Chung, Catholic Medical Center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Youngwook Kim, Samsung Medical Center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Keunchil Park, Samsung Medical Center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Ayellet Segre, Broad Institute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Ying Wu, Annai Systems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Francisco De La Vega, Annai Systems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Suyash Shringarpure, Stanford University</a:t>
            </a:r>
          </a:p>
          <a:p>
            <a:pPr defTabSz="41073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Carlos Bustamante, Stanford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9768" y="6454584"/>
            <a:ext cx="4623897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Xavier </a:t>
            </a:r>
            <a:r>
              <a:rPr lang="en-US" dirty="0" err="1" smtClean="0"/>
              <a:t>Estivill</a:t>
            </a:r>
            <a:r>
              <a:rPr lang="en-US" dirty="0" smtClean="0"/>
              <a:t> and Jan </a:t>
            </a:r>
            <a:r>
              <a:rPr lang="en-US" dirty="0" err="1" smtClean="0"/>
              <a:t>Korbel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95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075" y="1192113"/>
            <a:ext cx="7804547" cy="4420195"/>
          </a:xfrm>
        </p:spPr>
        <p:txBody>
          <a:bodyPr lIns="0" tIns="0" rIns="0" bIns="0"/>
          <a:lstStyle/>
          <a:p>
            <a:pPr marL="522341" indent="-522341" algn="l" eaLnBrk="1">
              <a:spcBef>
                <a:spcPts val="0"/>
              </a:spcBef>
              <a:buFontTx/>
              <a:buAutoNum type="arabicParenR"/>
              <a:defRPr/>
            </a:pPr>
            <a:r>
              <a:rPr lang="en-US" sz="2500" b="1" dirty="0">
                <a:latin typeface="Helvetica Light" charset="0"/>
                <a:cs typeface="Helvetica Light" charset="0"/>
                <a:sym typeface="Helvetica Light" charset="0"/>
              </a:rPr>
              <a:t>Generating high-quality </a:t>
            </a:r>
            <a:r>
              <a:rPr lang="en-US" sz="2500" b="1" dirty="0" err="1">
                <a:latin typeface="Helvetica Light" charset="0"/>
                <a:cs typeface="Helvetica Light" charset="0"/>
                <a:sym typeface="Helvetica Light" charset="0"/>
              </a:rPr>
              <a:t>germline</a:t>
            </a:r>
            <a:r>
              <a:rPr lang="en-US" sz="2500" b="1" dirty="0">
                <a:latin typeface="Helvetica Light" charset="0"/>
                <a:cs typeface="Helvetica Light" charset="0"/>
                <a:sym typeface="Helvetica Light" charset="0"/>
              </a:rPr>
              <a:t> variant calls from raw (unfiltered) calls generated by PCAWG variant calling pipelines (10 SNV/INDEL/SV callers)</a:t>
            </a:r>
          </a:p>
          <a:p>
            <a:pPr marL="522341" indent="-522341" algn="l" eaLnBrk="1">
              <a:spcBef>
                <a:spcPts val="0"/>
              </a:spcBef>
              <a:buFontTx/>
              <a:buAutoNum type="arabicParenR"/>
              <a:defRPr/>
            </a:pPr>
            <a:r>
              <a:rPr lang="en-US" sz="2500" b="1" dirty="0">
                <a:latin typeface="Helvetica Light" charset="0"/>
                <a:cs typeface="Helvetica Light" charset="0"/>
                <a:sym typeface="Helvetica Light" charset="0"/>
              </a:rPr>
              <a:t>Defining suitable filters based on site validation data, using support vector machine</a:t>
            </a:r>
          </a:p>
          <a:p>
            <a:pPr marL="522341" indent="-522341" algn="l" eaLnBrk="1">
              <a:spcBef>
                <a:spcPts val="0"/>
              </a:spcBef>
              <a:buFontTx/>
              <a:buAutoNum type="arabicParenR"/>
              <a:defRPr/>
            </a:pPr>
            <a:r>
              <a:rPr lang="en-US" sz="2500" b="1" dirty="0">
                <a:latin typeface="Helvetica Light" charset="0"/>
                <a:cs typeface="Helvetica Light" charset="0"/>
                <a:sym typeface="Helvetica Light" charset="0"/>
              </a:rPr>
              <a:t>Re-genotyping all variant sites across all samples (required for harmonization of calls)</a:t>
            </a:r>
          </a:p>
          <a:p>
            <a:pPr marL="522341" indent="-522341" algn="l" eaLnBrk="1">
              <a:spcBef>
                <a:spcPts val="0"/>
              </a:spcBef>
              <a:buFontTx/>
              <a:buAutoNum type="arabicParenR"/>
              <a:defRPr/>
            </a:pPr>
            <a:r>
              <a:rPr lang="en-US" sz="2500" b="1" dirty="0">
                <a:latin typeface="Helvetica Light" charset="0"/>
                <a:cs typeface="Helvetica Light" charset="0"/>
                <a:sym typeface="Helvetica Light" charset="0"/>
              </a:rPr>
              <a:t>Constructing a high-quality </a:t>
            </a:r>
            <a:r>
              <a:rPr lang="en-US" sz="2500" b="1" dirty="0" err="1">
                <a:latin typeface="Helvetica Light" charset="0"/>
                <a:cs typeface="Helvetica Light" charset="0"/>
                <a:sym typeface="Helvetica Light" charset="0"/>
              </a:rPr>
              <a:t>haplotyped</a:t>
            </a:r>
            <a:r>
              <a:rPr lang="en-US" sz="2500" b="1" dirty="0">
                <a:latin typeface="Helvetica Light" charset="0"/>
                <a:cs typeface="Helvetica Light" charset="0"/>
                <a:sym typeface="Helvetica Light" charset="0"/>
              </a:rPr>
              <a:t> </a:t>
            </a:r>
            <a:r>
              <a:rPr lang="en-US" sz="2500" b="1" dirty="0" err="1">
                <a:latin typeface="Helvetica Light" charset="0"/>
                <a:cs typeface="Helvetica Light" charset="0"/>
                <a:sym typeface="Helvetica Light" charset="0"/>
              </a:rPr>
              <a:t>germline</a:t>
            </a:r>
            <a:r>
              <a:rPr lang="en-US" sz="2500" b="1" dirty="0">
                <a:latin typeface="Helvetica Light" charset="0"/>
                <a:cs typeface="Helvetica Light" charset="0"/>
                <a:sym typeface="Helvetica Light" charset="0"/>
              </a:rPr>
              <a:t> variant set that can be used for imputation in GWAS</a:t>
            </a:r>
            <a:endParaRPr lang="en-US" sz="2500" dirty="0"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" y="1"/>
            <a:ext cx="8926339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9pPr>
          </a:lstStyle>
          <a:p>
            <a:pPr defTabSz="401801" eaLnBrk="1">
              <a:defRPr/>
            </a:pPr>
            <a:r>
              <a:rPr lang="en-US" sz="2800" b="1" dirty="0">
                <a:latin typeface="Helvetica Light" charset="0"/>
                <a:ea typeface="ＭＳ Ｐゴシック"/>
                <a:cs typeface="Helvetica Light" charset="0"/>
                <a:sym typeface="Helvetica Light" charset="0"/>
              </a:rPr>
              <a:t>Challenges facing the </a:t>
            </a:r>
            <a:r>
              <a:rPr lang="en-US" sz="2800" b="1" dirty="0" err="1">
                <a:latin typeface="Helvetica Light" charset="0"/>
                <a:ea typeface="ＭＳ Ｐゴシック"/>
                <a:cs typeface="Helvetica Light" charset="0"/>
                <a:sym typeface="Helvetica Light" charset="0"/>
              </a:rPr>
              <a:t>germline</a:t>
            </a:r>
            <a:r>
              <a:rPr lang="en-US" sz="2800" b="1" dirty="0">
                <a:latin typeface="Helvetica Light" charset="0"/>
                <a:ea typeface="ＭＳ Ｐゴシック"/>
                <a:cs typeface="Helvetica Light" charset="0"/>
                <a:sym typeface="Helvetica Light" charset="0"/>
              </a:rPr>
              <a:t> WG</a:t>
            </a:r>
            <a:endParaRPr lang="en-US" sz="2800" dirty="0"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3072" y="6454584"/>
            <a:ext cx="4623897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Xavier </a:t>
            </a:r>
            <a:r>
              <a:rPr lang="en-US" dirty="0" err="1" smtClean="0"/>
              <a:t>Estivill</a:t>
            </a:r>
            <a:r>
              <a:rPr lang="en-US" dirty="0" smtClean="0"/>
              <a:t> and Jan </a:t>
            </a:r>
            <a:r>
              <a:rPr lang="en-US" dirty="0" err="1" smtClean="0"/>
              <a:t>Korbel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54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1566045" y="1031379"/>
            <a:ext cx="5631284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1572743" y="1439912"/>
            <a:ext cx="502295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2140893" y="1439912"/>
            <a:ext cx="503411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2710161" y="1439912"/>
            <a:ext cx="502295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3278312" y="1439912"/>
            <a:ext cx="503411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3847581" y="1439912"/>
            <a:ext cx="502295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4415732" y="1439912"/>
            <a:ext cx="503411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4984999" y="1439912"/>
            <a:ext cx="502295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5553150" y="1439912"/>
            <a:ext cx="503411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6" name="AutoShape 10"/>
          <p:cNvSpPr>
            <a:spLocks/>
          </p:cNvSpPr>
          <p:nvPr/>
        </p:nvSpPr>
        <p:spPr bwMode="auto">
          <a:xfrm>
            <a:off x="6122419" y="1439912"/>
            <a:ext cx="502295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7" name="AutoShape 11"/>
          <p:cNvSpPr>
            <a:spLocks/>
          </p:cNvSpPr>
          <p:nvPr/>
        </p:nvSpPr>
        <p:spPr bwMode="auto">
          <a:xfrm>
            <a:off x="6690570" y="1439912"/>
            <a:ext cx="503411" cy="474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BF41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08" name="AutoShape 12"/>
          <p:cNvSpPr>
            <a:spLocks/>
          </p:cNvSpPr>
          <p:nvPr/>
        </p:nvSpPr>
        <p:spPr bwMode="auto">
          <a:xfrm>
            <a:off x="1615159" y="1533674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09" name="AutoShape 13"/>
          <p:cNvSpPr>
            <a:spLocks/>
          </p:cNvSpPr>
          <p:nvPr/>
        </p:nvSpPr>
        <p:spPr bwMode="auto">
          <a:xfrm>
            <a:off x="2183309" y="1533674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0" name="AutoShape 14"/>
          <p:cNvSpPr>
            <a:spLocks/>
          </p:cNvSpPr>
          <p:nvPr/>
        </p:nvSpPr>
        <p:spPr bwMode="auto">
          <a:xfrm>
            <a:off x="2752577" y="1533674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1" name="AutoShape 15"/>
          <p:cNvSpPr>
            <a:spLocks/>
          </p:cNvSpPr>
          <p:nvPr/>
        </p:nvSpPr>
        <p:spPr bwMode="auto">
          <a:xfrm>
            <a:off x="3320728" y="1533674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2" name="AutoShape 16"/>
          <p:cNvSpPr>
            <a:spLocks/>
          </p:cNvSpPr>
          <p:nvPr/>
        </p:nvSpPr>
        <p:spPr bwMode="auto">
          <a:xfrm>
            <a:off x="3889997" y="1533674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3" name="AutoShape 17"/>
          <p:cNvSpPr>
            <a:spLocks/>
          </p:cNvSpPr>
          <p:nvPr/>
        </p:nvSpPr>
        <p:spPr bwMode="auto">
          <a:xfrm>
            <a:off x="4458148" y="1533674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4" name="AutoShape 18"/>
          <p:cNvSpPr>
            <a:spLocks/>
          </p:cNvSpPr>
          <p:nvPr/>
        </p:nvSpPr>
        <p:spPr bwMode="auto">
          <a:xfrm>
            <a:off x="5027415" y="1533674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5" name="AutoShape 19"/>
          <p:cNvSpPr>
            <a:spLocks/>
          </p:cNvSpPr>
          <p:nvPr/>
        </p:nvSpPr>
        <p:spPr bwMode="auto">
          <a:xfrm>
            <a:off x="5595566" y="1533674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6" name="AutoShape 20"/>
          <p:cNvSpPr>
            <a:spLocks/>
          </p:cNvSpPr>
          <p:nvPr/>
        </p:nvSpPr>
        <p:spPr bwMode="auto">
          <a:xfrm>
            <a:off x="6164835" y="1533674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7" name="AutoShape 21"/>
          <p:cNvSpPr>
            <a:spLocks/>
          </p:cNvSpPr>
          <p:nvPr/>
        </p:nvSpPr>
        <p:spPr bwMode="auto">
          <a:xfrm>
            <a:off x="6732986" y="1533674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>
          <a:xfrm>
            <a:off x="167432" y="36837"/>
            <a:ext cx="8874994" cy="885155"/>
          </a:xfrm>
        </p:spPr>
        <p:txBody>
          <a:bodyPr lIns="0" tIns="0" rIns="0" bIns="0"/>
          <a:lstStyle/>
          <a:p>
            <a:pPr eaLnBrk="1">
              <a:defRPr/>
            </a:pPr>
            <a:r>
              <a:rPr lang="en-US" sz="3500" b="1" dirty="0">
                <a:latin typeface="Helvetica Light" charset="0"/>
                <a:cs typeface="Helvetica Light" charset="0"/>
                <a:sym typeface="Helvetica Light" charset="0"/>
              </a:rPr>
              <a:t>Pan-cancer </a:t>
            </a:r>
            <a:r>
              <a:rPr lang="en-US" sz="3500" b="1" dirty="0" err="1">
                <a:latin typeface="Helvetica Light" charset="0"/>
                <a:cs typeface="Helvetica Light" charset="0"/>
                <a:sym typeface="Helvetica Light" charset="0"/>
              </a:rPr>
              <a:t>germline</a:t>
            </a:r>
            <a:r>
              <a:rPr lang="en-US" sz="3500" b="1" dirty="0">
                <a:latin typeface="Helvetica Light" charset="0"/>
                <a:cs typeface="Helvetica Light" charset="0"/>
                <a:sym typeface="Helvetica Light" charset="0"/>
              </a:rPr>
              <a:t> cancer genome analysis workflow</a:t>
            </a:r>
            <a:endParaRPr lang="en-US" dirty="0" smtClean="0"/>
          </a:p>
        </p:txBody>
      </p:sp>
      <p:sp>
        <p:nvSpPr>
          <p:cNvPr id="4119" name="AutoShape 23"/>
          <p:cNvSpPr>
            <a:spLocks/>
          </p:cNvSpPr>
          <p:nvPr/>
        </p:nvSpPr>
        <p:spPr bwMode="auto">
          <a:xfrm>
            <a:off x="1787054" y="1049239"/>
            <a:ext cx="5316512" cy="3036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Raw </a:t>
            </a:r>
            <a:r>
              <a:rPr lang="en-US" b="1" dirty="0" err="1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germline</a:t>
            </a:r>
            <a:r>
              <a:rPr lang="en-US" b="1" dirty="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 variant discovery (PCAWG pipelines)</a:t>
            </a: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1561580" y="2323952"/>
            <a:ext cx="5631284" cy="357188"/>
            <a:chOff x="0" y="0"/>
            <a:chExt cx="8009730" cy="508001"/>
          </a:xfrm>
        </p:grpSpPr>
        <p:sp>
          <p:nvSpPr>
            <p:cNvPr id="4121" name="AutoShape 25"/>
            <p:cNvSpPr>
              <a:spLocks/>
            </p:cNvSpPr>
            <p:nvPr/>
          </p:nvSpPr>
          <p:spPr bwMode="auto">
            <a:xfrm>
              <a:off x="0" y="0"/>
              <a:ext cx="8009730" cy="5080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5D328">
                <a:alpha val="4171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122" name="AutoShape 26"/>
            <p:cNvSpPr>
              <a:spLocks/>
            </p:cNvSpPr>
            <p:nvPr/>
          </p:nvSpPr>
          <p:spPr bwMode="auto">
            <a:xfrm>
              <a:off x="1309817" y="6350"/>
              <a:ext cx="5390097" cy="482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latin typeface="Helvetica Light" charset="0"/>
                  <a:ea typeface="ＭＳ Ｐゴシック" charset="0"/>
                  <a:cs typeface="Helvetica Light" charset="0"/>
                  <a:sym typeface="Helvetica Light" charset="0"/>
                </a:rPr>
                <a:t>Variant integration &amp; normalisation</a:t>
              </a:r>
              <a:endPara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4362152" y="2739182"/>
            <a:ext cx="0" cy="29021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24" name="AutoShape 28"/>
          <p:cNvSpPr>
            <a:spLocks/>
          </p:cNvSpPr>
          <p:nvPr/>
        </p:nvSpPr>
        <p:spPr bwMode="auto">
          <a:xfrm>
            <a:off x="1569393" y="3506019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25" name="AutoShape 29"/>
          <p:cNvSpPr>
            <a:spLocks/>
          </p:cNvSpPr>
          <p:nvPr/>
        </p:nvSpPr>
        <p:spPr bwMode="auto">
          <a:xfrm>
            <a:off x="2138661" y="3506019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26" name="AutoShape 30"/>
          <p:cNvSpPr>
            <a:spLocks/>
          </p:cNvSpPr>
          <p:nvPr/>
        </p:nvSpPr>
        <p:spPr bwMode="auto">
          <a:xfrm>
            <a:off x="2706812" y="3506019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27" name="AutoShape 31"/>
          <p:cNvSpPr>
            <a:spLocks/>
          </p:cNvSpPr>
          <p:nvPr/>
        </p:nvSpPr>
        <p:spPr bwMode="auto">
          <a:xfrm>
            <a:off x="3276081" y="3506019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28" name="AutoShape 32"/>
          <p:cNvSpPr>
            <a:spLocks/>
          </p:cNvSpPr>
          <p:nvPr/>
        </p:nvSpPr>
        <p:spPr bwMode="auto">
          <a:xfrm>
            <a:off x="3844232" y="3506019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29" name="AutoShape 33"/>
          <p:cNvSpPr>
            <a:spLocks/>
          </p:cNvSpPr>
          <p:nvPr/>
        </p:nvSpPr>
        <p:spPr bwMode="auto">
          <a:xfrm>
            <a:off x="4413499" y="3506019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30" name="AutoShape 34"/>
          <p:cNvSpPr>
            <a:spLocks/>
          </p:cNvSpPr>
          <p:nvPr/>
        </p:nvSpPr>
        <p:spPr bwMode="auto">
          <a:xfrm>
            <a:off x="4981650" y="3506019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31" name="AutoShape 35"/>
          <p:cNvSpPr>
            <a:spLocks/>
          </p:cNvSpPr>
          <p:nvPr/>
        </p:nvSpPr>
        <p:spPr bwMode="auto">
          <a:xfrm>
            <a:off x="5550919" y="3506019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32" name="AutoShape 36"/>
          <p:cNvSpPr>
            <a:spLocks/>
          </p:cNvSpPr>
          <p:nvPr/>
        </p:nvSpPr>
        <p:spPr bwMode="auto">
          <a:xfrm>
            <a:off x="6119070" y="3506019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33" name="AutoShape 37"/>
          <p:cNvSpPr>
            <a:spLocks/>
          </p:cNvSpPr>
          <p:nvPr/>
        </p:nvSpPr>
        <p:spPr bwMode="auto">
          <a:xfrm>
            <a:off x="6688337" y="3506019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34" name="AutoShape 38"/>
          <p:cNvSpPr>
            <a:spLocks/>
          </p:cNvSpPr>
          <p:nvPr/>
        </p:nvSpPr>
        <p:spPr bwMode="auto">
          <a:xfrm>
            <a:off x="1611810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35" name="AutoShape 39"/>
          <p:cNvSpPr>
            <a:spLocks/>
          </p:cNvSpPr>
          <p:nvPr/>
        </p:nvSpPr>
        <p:spPr bwMode="auto">
          <a:xfrm>
            <a:off x="2181077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36" name="AutoShape 40"/>
          <p:cNvSpPr>
            <a:spLocks/>
          </p:cNvSpPr>
          <p:nvPr/>
        </p:nvSpPr>
        <p:spPr bwMode="auto">
          <a:xfrm>
            <a:off x="2749229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37" name="AutoShape 41"/>
          <p:cNvSpPr>
            <a:spLocks/>
          </p:cNvSpPr>
          <p:nvPr/>
        </p:nvSpPr>
        <p:spPr bwMode="auto">
          <a:xfrm>
            <a:off x="3318497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38" name="AutoShape 42"/>
          <p:cNvSpPr>
            <a:spLocks/>
          </p:cNvSpPr>
          <p:nvPr/>
        </p:nvSpPr>
        <p:spPr bwMode="auto">
          <a:xfrm>
            <a:off x="3886648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39" name="AutoShape 43"/>
          <p:cNvSpPr>
            <a:spLocks/>
          </p:cNvSpPr>
          <p:nvPr/>
        </p:nvSpPr>
        <p:spPr bwMode="auto">
          <a:xfrm>
            <a:off x="4455915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40" name="AutoShape 44"/>
          <p:cNvSpPr>
            <a:spLocks/>
          </p:cNvSpPr>
          <p:nvPr/>
        </p:nvSpPr>
        <p:spPr bwMode="auto">
          <a:xfrm>
            <a:off x="5024067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41" name="AutoShape 45"/>
          <p:cNvSpPr>
            <a:spLocks/>
          </p:cNvSpPr>
          <p:nvPr/>
        </p:nvSpPr>
        <p:spPr bwMode="auto">
          <a:xfrm>
            <a:off x="5593335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42" name="AutoShape 46"/>
          <p:cNvSpPr>
            <a:spLocks/>
          </p:cNvSpPr>
          <p:nvPr/>
        </p:nvSpPr>
        <p:spPr bwMode="auto">
          <a:xfrm>
            <a:off x="6161486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43" name="AutoShape 47"/>
          <p:cNvSpPr>
            <a:spLocks/>
          </p:cNvSpPr>
          <p:nvPr/>
        </p:nvSpPr>
        <p:spPr bwMode="auto">
          <a:xfrm>
            <a:off x="6730753" y="3600896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1806029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2358554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2928938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3508251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4060775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4649019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5201543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5752951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6362402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6913811" y="1973462"/>
            <a:ext cx="0" cy="292447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54" name="AutoShape 58"/>
          <p:cNvSpPr>
            <a:spLocks/>
          </p:cNvSpPr>
          <p:nvPr/>
        </p:nvSpPr>
        <p:spPr bwMode="auto">
          <a:xfrm>
            <a:off x="1562696" y="3065116"/>
            <a:ext cx="5631285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C5D57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55" name="AutoShape 59"/>
          <p:cNvSpPr>
            <a:spLocks/>
          </p:cNvSpPr>
          <p:nvPr/>
        </p:nvSpPr>
        <p:spPr bwMode="auto">
          <a:xfrm>
            <a:off x="2869779" y="3087441"/>
            <a:ext cx="3017118" cy="3036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Single-sample allele annotation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56" name="AutoShape 60"/>
          <p:cNvSpPr>
            <a:spLocks/>
          </p:cNvSpPr>
          <p:nvPr/>
        </p:nvSpPr>
        <p:spPr bwMode="auto">
          <a:xfrm>
            <a:off x="1554883" y="4362152"/>
            <a:ext cx="5632400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57" name="AutoShape 61"/>
          <p:cNvSpPr>
            <a:spLocks/>
          </p:cNvSpPr>
          <p:nvPr/>
        </p:nvSpPr>
        <p:spPr bwMode="auto">
          <a:xfrm>
            <a:off x="2390924" y="4375547"/>
            <a:ext cx="3960316" cy="321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Machine learning-based variant filtering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1825005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>
            <a:off x="2376413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>
            <a:off x="2946797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>
            <a:off x="3526111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>
            <a:off x="4078635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>
            <a:off x="4666878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>
            <a:off x="5219402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>
            <a:off x="5771927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>
            <a:off x="6380262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6932786" y="4039569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8" name="AutoShape 72"/>
          <p:cNvSpPr>
            <a:spLocks/>
          </p:cNvSpPr>
          <p:nvPr/>
        </p:nvSpPr>
        <p:spPr bwMode="auto">
          <a:xfrm>
            <a:off x="1568278" y="4793010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69" name="AutoShape 73"/>
          <p:cNvSpPr>
            <a:spLocks/>
          </p:cNvSpPr>
          <p:nvPr/>
        </p:nvSpPr>
        <p:spPr bwMode="auto">
          <a:xfrm>
            <a:off x="2136428" y="4793010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0" name="AutoShape 74"/>
          <p:cNvSpPr>
            <a:spLocks/>
          </p:cNvSpPr>
          <p:nvPr/>
        </p:nvSpPr>
        <p:spPr bwMode="auto">
          <a:xfrm>
            <a:off x="2705697" y="4793010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1" name="AutoShape 75"/>
          <p:cNvSpPr>
            <a:spLocks/>
          </p:cNvSpPr>
          <p:nvPr/>
        </p:nvSpPr>
        <p:spPr bwMode="auto">
          <a:xfrm>
            <a:off x="3273848" y="4793010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2" name="AutoShape 76"/>
          <p:cNvSpPr>
            <a:spLocks/>
          </p:cNvSpPr>
          <p:nvPr/>
        </p:nvSpPr>
        <p:spPr bwMode="auto">
          <a:xfrm>
            <a:off x="3843116" y="4793010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3" name="AutoShape 77"/>
          <p:cNvSpPr>
            <a:spLocks/>
          </p:cNvSpPr>
          <p:nvPr/>
        </p:nvSpPr>
        <p:spPr bwMode="auto">
          <a:xfrm>
            <a:off x="4411266" y="4793010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4" name="AutoShape 78"/>
          <p:cNvSpPr>
            <a:spLocks/>
          </p:cNvSpPr>
          <p:nvPr/>
        </p:nvSpPr>
        <p:spPr bwMode="auto">
          <a:xfrm>
            <a:off x="4980535" y="4793010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5" name="AutoShape 79"/>
          <p:cNvSpPr>
            <a:spLocks/>
          </p:cNvSpPr>
          <p:nvPr/>
        </p:nvSpPr>
        <p:spPr bwMode="auto">
          <a:xfrm>
            <a:off x="5548686" y="4793010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6" name="AutoShape 80"/>
          <p:cNvSpPr>
            <a:spLocks/>
          </p:cNvSpPr>
          <p:nvPr/>
        </p:nvSpPr>
        <p:spPr bwMode="auto">
          <a:xfrm>
            <a:off x="6117954" y="4793010"/>
            <a:ext cx="502295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7" name="AutoShape 81"/>
          <p:cNvSpPr>
            <a:spLocks/>
          </p:cNvSpPr>
          <p:nvPr/>
        </p:nvSpPr>
        <p:spPr bwMode="auto">
          <a:xfrm>
            <a:off x="6686105" y="4793010"/>
            <a:ext cx="503411" cy="4755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A7F9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78" name="AutoShape 82"/>
          <p:cNvSpPr>
            <a:spLocks/>
          </p:cNvSpPr>
          <p:nvPr/>
        </p:nvSpPr>
        <p:spPr bwMode="auto">
          <a:xfrm>
            <a:off x="1610694" y="4887888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79" name="AutoShape 83"/>
          <p:cNvSpPr>
            <a:spLocks/>
          </p:cNvSpPr>
          <p:nvPr/>
        </p:nvSpPr>
        <p:spPr bwMode="auto">
          <a:xfrm>
            <a:off x="2178844" y="4887888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0" name="AutoShape 84"/>
          <p:cNvSpPr>
            <a:spLocks/>
          </p:cNvSpPr>
          <p:nvPr/>
        </p:nvSpPr>
        <p:spPr bwMode="auto">
          <a:xfrm>
            <a:off x="2748113" y="4887888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1" name="AutoShape 85"/>
          <p:cNvSpPr>
            <a:spLocks/>
          </p:cNvSpPr>
          <p:nvPr/>
        </p:nvSpPr>
        <p:spPr bwMode="auto">
          <a:xfrm>
            <a:off x="3316264" y="4887888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2" name="AutoShape 86"/>
          <p:cNvSpPr>
            <a:spLocks/>
          </p:cNvSpPr>
          <p:nvPr/>
        </p:nvSpPr>
        <p:spPr bwMode="auto">
          <a:xfrm>
            <a:off x="3885532" y="4887888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3" name="AutoShape 87"/>
          <p:cNvSpPr>
            <a:spLocks/>
          </p:cNvSpPr>
          <p:nvPr/>
        </p:nvSpPr>
        <p:spPr bwMode="auto">
          <a:xfrm>
            <a:off x="4453682" y="4887888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4" name="AutoShape 88"/>
          <p:cNvSpPr>
            <a:spLocks/>
          </p:cNvSpPr>
          <p:nvPr/>
        </p:nvSpPr>
        <p:spPr bwMode="auto">
          <a:xfrm>
            <a:off x="5022951" y="4887888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5" name="AutoShape 89"/>
          <p:cNvSpPr>
            <a:spLocks/>
          </p:cNvSpPr>
          <p:nvPr/>
        </p:nvSpPr>
        <p:spPr bwMode="auto">
          <a:xfrm>
            <a:off x="5591102" y="4887888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6" name="AutoShape 90"/>
          <p:cNvSpPr>
            <a:spLocks/>
          </p:cNvSpPr>
          <p:nvPr/>
        </p:nvSpPr>
        <p:spPr bwMode="auto">
          <a:xfrm>
            <a:off x="6160370" y="4887888"/>
            <a:ext cx="41746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7" name="AutoShape 91"/>
          <p:cNvSpPr>
            <a:spLocks/>
          </p:cNvSpPr>
          <p:nvPr/>
        </p:nvSpPr>
        <p:spPr bwMode="auto">
          <a:xfrm>
            <a:off x="6728521" y="4887888"/>
            <a:ext cx="418579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188" name="Line 92"/>
          <p:cNvSpPr>
            <a:spLocks noChangeShapeType="1"/>
          </p:cNvSpPr>
          <p:nvPr/>
        </p:nvSpPr>
        <p:spPr bwMode="auto">
          <a:xfrm>
            <a:off x="1840632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2393156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0" name="Line 94"/>
          <p:cNvSpPr>
            <a:spLocks noChangeShapeType="1"/>
          </p:cNvSpPr>
          <p:nvPr/>
        </p:nvSpPr>
        <p:spPr bwMode="auto">
          <a:xfrm>
            <a:off x="2963540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1" name="Line 95"/>
          <p:cNvSpPr>
            <a:spLocks noChangeShapeType="1"/>
          </p:cNvSpPr>
          <p:nvPr/>
        </p:nvSpPr>
        <p:spPr bwMode="auto">
          <a:xfrm>
            <a:off x="3542854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2" name="Line 96"/>
          <p:cNvSpPr>
            <a:spLocks noChangeShapeType="1"/>
          </p:cNvSpPr>
          <p:nvPr/>
        </p:nvSpPr>
        <p:spPr bwMode="auto">
          <a:xfrm>
            <a:off x="4095378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3" name="Line 97"/>
          <p:cNvSpPr>
            <a:spLocks noChangeShapeType="1"/>
          </p:cNvSpPr>
          <p:nvPr/>
        </p:nvSpPr>
        <p:spPr bwMode="auto">
          <a:xfrm>
            <a:off x="4683621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4" name="Line 98"/>
          <p:cNvSpPr>
            <a:spLocks noChangeShapeType="1"/>
          </p:cNvSpPr>
          <p:nvPr/>
        </p:nvSpPr>
        <p:spPr bwMode="auto">
          <a:xfrm>
            <a:off x="5236146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5" name="Line 99"/>
          <p:cNvSpPr>
            <a:spLocks noChangeShapeType="1"/>
          </p:cNvSpPr>
          <p:nvPr/>
        </p:nvSpPr>
        <p:spPr bwMode="auto">
          <a:xfrm>
            <a:off x="5787554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6" name="Line 100"/>
          <p:cNvSpPr>
            <a:spLocks noChangeShapeType="1"/>
          </p:cNvSpPr>
          <p:nvPr/>
        </p:nvSpPr>
        <p:spPr bwMode="auto">
          <a:xfrm>
            <a:off x="6397005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7" name="Line 101"/>
          <p:cNvSpPr>
            <a:spLocks noChangeShapeType="1"/>
          </p:cNvSpPr>
          <p:nvPr/>
        </p:nvSpPr>
        <p:spPr bwMode="auto">
          <a:xfrm>
            <a:off x="6948413" y="5326560"/>
            <a:ext cx="0" cy="29133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8" name="AutoShape 102"/>
          <p:cNvSpPr>
            <a:spLocks/>
          </p:cNvSpPr>
          <p:nvPr/>
        </p:nvSpPr>
        <p:spPr bwMode="auto">
          <a:xfrm>
            <a:off x="3843114" y="6095630"/>
            <a:ext cx="1178719" cy="4743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36AE2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199" name="AutoShape 103"/>
          <p:cNvSpPr>
            <a:spLocks/>
          </p:cNvSpPr>
          <p:nvPr/>
        </p:nvSpPr>
        <p:spPr bwMode="auto">
          <a:xfrm>
            <a:off x="1567161" y="5690443"/>
            <a:ext cx="5632400" cy="357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36AE2">
              <a:alpha val="417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36AE2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4200" name="AutoShape 104"/>
          <p:cNvSpPr>
            <a:spLocks/>
          </p:cNvSpPr>
          <p:nvPr/>
        </p:nvSpPr>
        <p:spPr bwMode="auto">
          <a:xfrm>
            <a:off x="2649886" y="5694908"/>
            <a:ext cx="3466951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Variant genotyping and phasing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201" name="AutoShape 105"/>
          <p:cNvSpPr>
            <a:spLocks/>
          </p:cNvSpPr>
          <p:nvPr/>
        </p:nvSpPr>
        <p:spPr bwMode="auto">
          <a:xfrm>
            <a:off x="4010547" y="6191622"/>
            <a:ext cx="843855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Final VCF</a:t>
            </a:r>
            <a:endParaRPr lang="en-US" sz="30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81420" y="6536141"/>
            <a:ext cx="4623897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Xavier </a:t>
            </a:r>
            <a:r>
              <a:rPr lang="en-US" dirty="0" err="1" smtClean="0"/>
              <a:t>Estivill</a:t>
            </a:r>
            <a:r>
              <a:rPr lang="en-US" dirty="0" smtClean="0"/>
              <a:t> and Jan </a:t>
            </a:r>
            <a:r>
              <a:rPr lang="en-US" dirty="0" err="1" smtClean="0"/>
              <a:t>Korbel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61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22847" y="138411"/>
            <a:ext cx="7803431" cy="1518047"/>
          </a:xfrm>
        </p:spPr>
        <p:txBody>
          <a:bodyPr lIns="0" tIns="0" rIns="0" bIns="0"/>
          <a:lstStyle/>
          <a:p>
            <a:pPr eaLnBrk="1">
              <a:defRPr/>
            </a:pPr>
            <a:r>
              <a:rPr lang="en-US" sz="3500" b="1" dirty="0" err="1">
                <a:latin typeface="Helvetica Light" charset="0"/>
                <a:cs typeface="Helvetica Light" charset="0"/>
                <a:sym typeface="Helvetica Light" charset="0"/>
              </a:rPr>
              <a:t>Germline</a:t>
            </a:r>
            <a:r>
              <a:rPr lang="en-US" sz="3500" b="1" dirty="0">
                <a:latin typeface="Helvetica Light" charset="0"/>
                <a:cs typeface="Helvetica Light" charset="0"/>
                <a:sym typeface="Helvetica Light" charset="0"/>
              </a:rPr>
              <a:t> variant and haplotype validation strategies</a:t>
            </a:r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076" y="2011413"/>
            <a:ext cx="7803430" cy="3537273"/>
          </a:xfrm>
        </p:spPr>
        <p:txBody>
          <a:bodyPr lIns="0" tIns="0" rIns="0" bIns="0"/>
          <a:lstStyle/>
          <a:p>
            <a:pPr marL="458724" indent="-458724" algn="l" eaLnBrk="1">
              <a:spcBef>
                <a:spcPts val="2953"/>
              </a:spcBef>
              <a:buFontTx/>
              <a:buAutoNum type="arabicPeriod"/>
              <a:defRPr/>
            </a:pPr>
            <a:r>
              <a:rPr lang="en-US" sz="2500" dirty="0" err="1">
                <a:latin typeface="Helvetica Light" charset="0"/>
                <a:cs typeface="Helvetica Light" charset="0"/>
                <a:sym typeface="Helvetica Light" charset="0"/>
              </a:rPr>
              <a:t>Mendelian</a:t>
            </a:r>
            <a:r>
              <a:rPr lang="en-US" sz="2500" dirty="0">
                <a:latin typeface="Helvetica Light" charset="0"/>
                <a:cs typeface="Helvetica Light" charset="0"/>
                <a:sym typeface="Helvetica Light" charset="0"/>
              </a:rPr>
              <a:t> concordance based on sequenced parent-offspring trios from the 1000 Genomes Project (on which same pipeline will be run)</a:t>
            </a:r>
          </a:p>
          <a:p>
            <a:pPr marL="458724" indent="-458724" algn="l" eaLnBrk="1">
              <a:spcBef>
                <a:spcPts val="2953"/>
              </a:spcBef>
              <a:buFontTx/>
              <a:buAutoNum type="arabicPeriod"/>
              <a:defRPr/>
            </a:pPr>
            <a:r>
              <a:rPr lang="en-US" sz="2500" dirty="0" err="1">
                <a:latin typeface="Helvetica Light" charset="0"/>
                <a:cs typeface="Helvetica Light" charset="0"/>
                <a:sym typeface="Helvetica Light" charset="0"/>
              </a:rPr>
              <a:t>Germline</a:t>
            </a:r>
            <a:r>
              <a:rPr lang="en-US" sz="2500" dirty="0">
                <a:latin typeface="Helvetica Light" charset="0"/>
                <a:cs typeface="Helvetica Light" charset="0"/>
                <a:sym typeface="Helvetica Light" charset="0"/>
              </a:rPr>
              <a:t> SNP genotyping arrays available for subset of TCGA/ICGG samples</a:t>
            </a:r>
          </a:p>
          <a:p>
            <a:pPr marL="458724" indent="-458724" algn="l" eaLnBrk="1">
              <a:spcBef>
                <a:spcPts val="2953"/>
              </a:spcBef>
              <a:buFontTx/>
              <a:buAutoNum type="arabicPeriod"/>
              <a:defRPr/>
            </a:pPr>
            <a:r>
              <a:rPr lang="en-US" sz="2500" dirty="0">
                <a:latin typeface="Helvetica Light" charset="0"/>
                <a:cs typeface="Helvetica Light" charset="0"/>
                <a:sym typeface="Helvetica Light" charset="0"/>
              </a:rPr>
              <a:t>Newly generated validation data for ~3000 </a:t>
            </a:r>
            <a:r>
              <a:rPr lang="en-US" sz="2500" dirty="0" err="1">
                <a:latin typeface="Helvetica Light" charset="0"/>
                <a:cs typeface="Helvetica Light" charset="0"/>
                <a:sym typeface="Helvetica Light" charset="0"/>
              </a:rPr>
              <a:t>germline</a:t>
            </a:r>
            <a:r>
              <a:rPr lang="en-US" sz="2500" dirty="0">
                <a:latin typeface="Helvetica Light" charset="0"/>
                <a:cs typeface="Helvetica Light" charset="0"/>
                <a:sym typeface="Helvetica Light" charset="0"/>
              </a:rPr>
              <a:t> variation sites (focus on sites difficult to discover)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1420" y="6536141"/>
            <a:ext cx="4623897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Xavier </a:t>
            </a:r>
            <a:r>
              <a:rPr lang="en-US" dirty="0" err="1" smtClean="0"/>
              <a:t>Estivill</a:t>
            </a:r>
            <a:r>
              <a:rPr lang="en-US" dirty="0" smtClean="0"/>
              <a:t> and Jan </a:t>
            </a:r>
            <a:r>
              <a:rPr lang="en-US" dirty="0" err="1" smtClean="0"/>
              <a:t>Korbel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63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PAWG-15: Mitochondria and HLA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Leader</a:t>
            </a:r>
          </a:p>
          <a:p>
            <a:pPr lvl="1" algn="l"/>
            <a:r>
              <a:rPr lang="en-US" dirty="0" smtClean="0"/>
              <a:t>Han Liang</a:t>
            </a:r>
          </a:p>
          <a:p>
            <a:pPr lvl="1" algn="l"/>
            <a:r>
              <a:rPr lang="en-US" dirty="0" err="1" smtClean="0"/>
              <a:t>Hidewaki</a:t>
            </a:r>
            <a:r>
              <a:rPr lang="en-US" dirty="0" smtClean="0"/>
              <a:t> Nakagawa</a:t>
            </a:r>
          </a:p>
          <a:p>
            <a:pPr algn="l"/>
            <a:r>
              <a:rPr lang="en-US" dirty="0" smtClean="0"/>
              <a:t>Members</a:t>
            </a:r>
            <a:endParaRPr lang="en-US" dirty="0" smtClean="0"/>
          </a:p>
          <a:p>
            <a:pPr lvl="1" algn="l"/>
            <a:r>
              <a:rPr lang="en-US" dirty="0" smtClean="0"/>
              <a:t>Japan</a:t>
            </a:r>
            <a:endParaRPr lang="en-US" dirty="0"/>
          </a:p>
          <a:p>
            <a:pPr lvl="2" algn="l"/>
            <a:r>
              <a:rPr lang="en-US" dirty="0" smtClean="0"/>
              <a:t>Akihiro Fujimoto, </a:t>
            </a:r>
            <a:r>
              <a:rPr lang="en-US" dirty="0" err="1" smtClean="0"/>
              <a:t>Seiya</a:t>
            </a:r>
            <a:r>
              <a:rPr lang="en-US" dirty="0" smtClean="0"/>
              <a:t> </a:t>
            </a:r>
            <a:r>
              <a:rPr lang="en-US" dirty="0" err="1" smtClean="0"/>
              <a:t>Imoto</a:t>
            </a:r>
            <a:r>
              <a:rPr lang="en-US" dirty="0" smtClean="0"/>
              <a:t>, Satoru </a:t>
            </a:r>
            <a:r>
              <a:rPr lang="en-US" dirty="0" err="1" smtClean="0"/>
              <a:t>Miyano</a:t>
            </a:r>
            <a:r>
              <a:rPr lang="en-US" dirty="0" smtClean="0"/>
              <a:t>, Shinichi Mizuno, </a:t>
            </a:r>
            <a:r>
              <a:rPr lang="en-US" dirty="0" err="1" smtClean="0"/>
              <a:t>Tatsuhiko</a:t>
            </a:r>
            <a:r>
              <a:rPr lang="en-US" dirty="0" smtClean="0"/>
              <a:t> </a:t>
            </a:r>
            <a:r>
              <a:rPr lang="en-US" dirty="0" err="1" smtClean="0"/>
              <a:t>Tsunoda</a:t>
            </a:r>
            <a:r>
              <a:rPr lang="en-US" dirty="0" smtClean="0"/>
              <a:t>, </a:t>
            </a:r>
            <a:r>
              <a:rPr lang="en-US" dirty="0" err="1" smtClean="0"/>
              <a:t>Rui</a:t>
            </a:r>
            <a:r>
              <a:rPr lang="en-US" dirty="0" smtClean="0"/>
              <a:t> Yamaguchi</a:t>
            </a:r>
          </a:p>
          <a:p>
            <a:pPr lvl="1" algn="l"/>
            <a:r>
              <a:rPr lang="en-US" dirty="0" smtClean="0"/>
              <a:t>South Korea</a:t>
            </a:r>
          </a:p>
          <a:p>
            <a:pPr lvl="2" algn="l"/>
            <a:r>
              <a:rPr lang="en-US" dirty="0" err="1" smtClean="0"/>
              <a:t>Kwang</a:t>
            </a:r>
            <a:r>
              <a:rPr lang="en-US" dirty="0" smtClean="0"/>
              <a:t>-Sung </a:t>
            </a:r>
            <a:r>
              <a:rPr lang="en-US" dirty="0" err="1" smtClean="0"/>
              <a:t>Ahn</a:t>
            </a:r>
            <a:r>
              <a:rPr lang="en-US" dirty="0" smtClean="0"/>
              <a:t>, Hyun Sub Cheong, Jung </a:t>
            </a:r>
            <a:r>
              <a:rPr lang="en-US" dirty="0" err="1" smtClean="0"/>
              <a:t>Kyoon</a:t>
            </a:r>
            <a:r>
              <a:rPr lang="en-US" dirty="0" smtClean="0"/>
              <a:t> Choi, </a:t>
            </a:r>
            <a:r>
              <a:rPr lang="en-US" dirty="0" err="1" smtClean="0"/>
              <a:t>Yeun</a:t>
            </a:r>
            <a:r>
              <a:rPr lang="en-US" dirty="0" smtClean="0"/>
              <a:t>-Jun Chung, </a:t>
            </a:r>
            <a:r>
              <a:rPr lang="en-US" dirty="0" err="1" smtClean="0"/>
              <a:t>Jongsun</a:t>
            </a:r>
            <a:r>
              <a:rPr lang="en-US" dirty="0" smtClean="0"/>
              <a:t> Jung, </a:t>
            </a:r>
            <a:r>
              <a:rPr lang="en-US" dirty="0" err="1" smtClean="0"/>
              <a:t>Hyung-Lae</a:t>
            </a:r>
            <a:r>
              <a:rPr lang="en-US" dirty="0" smtClean="0"/>
              <a:t> Kim, </a:t>
            </a:r>
            <a:r>
              <a:rPr lang="en-US" dirty="0" err="1" smtClean="0"/>
              <a:t>Youngil</a:t>
            </a:r>
            <a:r>
              <a:rPr lang="en-US" dirty="0" smtClean="0"/>
              <a:t> </a:t>
            </a:r>
            <a:r>
              <a:rPr lang="en-US" dirty="0" err="1" smtClean="0"/>
              <a:t>Koh</a:t>
            </a:r>
            <a:r>
              <a:rPr lang="en-US" dirty="0" smtClean="0"/>
              <a:t>, </a:t>
            </a:r>
            <a:r>
              <a:rPr lang="en-US" dirty="0" err="1" smtClean="0"/>
              <a:t>Ji</a:t>
            </a:r>
            <a:r>
              <a:rPr lang="en-US" dirty="0" smtClean="0"/>
              <a:t> Wan Park, </a:t>
            </a:r>
            <a:r>
              <a:rPr lang="en-US" dirty="0" err="1" smtClean="0"/>
              <a:t>Keunchil</a:t>
            </a:r>
            <a:r>
              <a:rPr lang="en-US" dirty="0" smtClean="0"/>
              <a:t> Park, </a:t>
            </a:r>
            <a:r>
              <a:rPr lang="en-US" dirty="0" err="1" smtClean="0"/>
              <a:t>Sungsoo</a:t>
            </a:r>
            <a:r>
              <a:rPr lang="en-US" dirty="0" smtClean="0"/>
              <a:t> Yoon, </a:t>
            </a:r>
            <a:r>
              <a:rPr lang="en-US" dirty="0" err="1" smtClean="0"/>
              <a:t>Youngwook</a:t>
            </a:r>
            <a:r>
              <a:rPr lang="en-US" dirty="0" smtClean="0"/>
              <a:t> Kim</a:t>
            </a:r>
          </a:p>
          <a:p>
            <a:pPr lvl="1" algn="l"/>
            <a:r>
              <a:rPr lang="en-US" dirty="0" smtClean="0"/>
              <a:t>USA</a:t>
            </a:r>
          </a:p>
          <a:p>
            <a:pPr lvl="2" algn="l"/>
            <a:r>
              <a:rPr lang="en-US" dirty="0" smtClean="0"/>
              <a:t>Chad Creighton, </a:t>
            </a:r>
            <a:r>
              <a:rPr lang="en-US" dirty="0" err="1" smtClean="0"/>
              <a:t>Leng</a:t>
            </a:r>
            <a:r>
              <a:rPr lang="en-US" dirty="0" smtClean="0"/>
              <a:t> Han, Jun Li, Yuan Yuan, Li Zhang, Mike </a:t>
            </a:r>
            <a:r>
              <a:rPr lang="en-US" dirty="0" err="1" smtClean="0"/>
              <a:t>McLellan</a:t>
            </a:r>
            <a:r>
              <a:rPr lang="en-US" dirty="0" smtClean="0"/>
              <a:t>, Matt Bailey, John Weinstein</a:t>
            </a:r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6236" y="6536141"/>
            <a:ext cx="510908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Han Liang and </a:t>
            </a:r>
            <a:r>
              <a:rPr lang="en-US" dirty="0" err="1" smtClean="0"/>
              <a:t>Hidewaki</a:t>
            </a:r>
            <a:r>
              <a:rPr lang="en-US" dirty="0" smtClean="0"/>
              <a:t> Nakagawa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16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Mitochondria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Motivation</a:t>
            </a:r>
          </a:p>
          <a:p>
            <a:pPr lvl="1" algn="l"/>
            <a:r>
              <a:rPr lang="en-US" dirty="0" smtClean="0"/>
              <a:t>Cells’ powerhouse and suicidal weapon store</a:t>
            </a:r>
          </a:p>
          <a:p>
            <a:pPr lvl="1" algn="l"/>
            <a:r>
              <a:rPr lang="en-US" dirty="0" err="1" smtClean="0"/>
              <a:t>Dysregulated</a:t>
            </a:r>
            <a:r>
              <a:rPr lang="en-US" dirty="0" smtClean="0"/>
              <a:t> in cancer cells: Warburg effect</a:t>
            </a:r>
          </a:p>
          <a:p>
            <a:pPr algn="l"/>
            <a:r>
              <a:rPr lang="en-US" dirty="0" smtClean="0"/>
              <a:t>Goals and planned analyses</a:t>
            </a:r>
          </a:p>
          <a:p>
            <a:pPr lvl="1" algn="l"/>
            <a:r>
              <a:rPr lang="en-US" dirty="0" smtClean="0"/>
              <a:t>Somatic mutations in mitochondrial DNA (</a:t>
            </a:r>
            <a:r>
              <a:rPr lang="en-US" dirty="0" err="1" smtClean="0"/>
              <a:t>mtDNA</a:t>
            </a:r>
            <a:r>
              <a:rPr lang="en-US" dirty="0" smtClean="0"/>
              <a:t>)</a:t>
            </a:r>
          </a:p>
          <a:p>
            <a:pPr lvl="1" algn="l"/>
            <a:r>
              <a:rPr lang="en-US" dirty="0" smtClean="0"/>
              <a:t>Copy number variations of </a:t>
            </a:r>
            <a:r>
              <a:rPr lang="en-US" dirty="0" err="1" smtClean="0"/>
              <a:t>mtDNAs</a:t>
            </a:r>
            <a:endParaRPr lang="en-US" dirty="0" smtClean="0"/>
          </a:p>
          <a:p>
            <a:pPr lvl="1" algn="l"/>
            <a:r>
              <a:rPr lang="en-US" dirty="0" smtClean="0"/>
              <a:t>Expression change in mitochondrial respiration chain complex genes</a:t>
            </a:r>
          </a:p>
          <a:p>
            <a:pPr lvl="1" algn="l"/>
            <a:r>
              <a:rPr lang="en-US" dirty="0" err="1" smtClean="0"/>
              <a:t>Pancancer</a:t>
            </a:r>
            <a:r>
              <a:rPr lang="en-US" dirty="0" smtClean="0"/>
              <a:t> analysis of </a:t>
            </a:r>
            <a:r>
              <a:rPr lang="en-US" dirty="0" err="1" smtClean="0"/>
              <a:t>mtDNA</a:t>
            </a:r>
            <a:r>
              <a:rPr lang="en-US" dirty="0" smtClean="0"/>
              <a:t>-related energy metabolism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6236" y="6536141"/>
            <a:ext cx="510908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Han Liang and </a:t>
            </a:r>
            <a:r>
              <a:rPr lang="en-US" dirty="0" err="1" smtClean="0"/>
              <a:t>Hidewaki</a:t>
            </a:r>
            <a:r>
              <a:rPr lang="en-US" dirty="0" smtClean="0"/>
              <a:t> Nakagawa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23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69" y="50433"/>
            <a:ext cx="7358063" cy="17145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mtDNA</a:t>
            </a:r>
            <a:r>
              <a:rPr lang="en-US" sz="3200" dirty="0" smtClean="0"/>
              <a:t> somatic mutation calling using pilot-50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945"/>
            <a:ext cx="8229600" cy="299853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 smtClean="0"/>
              <a:t>In </a:t>
            </a:r>
            <a:r>
              <a:rPr lang="en-US" sz="2400" u="sng" dirty="0" smtClean="0"/>
              <a:t>45</a:t>
            </a:r>
            <a:r>
              <a:rPr lang="en-US" sz="2400" dirty="0" smtClean="0"/>
              <a:t> valid normal-tumor pairs, using </a:t>
            </a:r>
            <a:r>
              <a:rPr lang="en-US" sz="2400" dirty="0"/>
              <a:t>t</a:t>
            </a:r>
            <a:r>
              <a:rPr lang="en-US" sz="2400" dirty="0" smtClean="0"/>
              <a:t>hree popular mutation callers (heteroplasmy cutoff  = 5%)</a:t>
            </a:r>
          </a:p>
          <a:p>
            <a:pPr lvl="1" algn="l"/>
            <a:r>
              <a:rPr lang="en-US" sz="2000" dirty="0" smtClean="0"/>
              <a:t>GATK unified genotype (SNV and indel)</a:t>
            </a:r>
          </a:p>
          <a:p>
            <a:pPr lvl="1" algn="l"/>
            <a:r>
              <a:rPr lang="en-US" sz="2000" dirty="0" err="1" smtClean="0"/>
              <a:t>MuTects</a:t>
            </a:r>
            <a:r>
              <a:rPr lang="en-US" sz="2000" dirty="0" smtClean="0"/>
              <a:t> (SNV)</a:t>
            </a:r>
          </a:p>
          <a:p>
            <a:pPr lvl="1" algn="l"/>
            <a:r>
              <a:rPr lang="en-US" sz="2000" dirty="0" err="1" smtClean="0"/>
              <a:t>VarScan</a:t>
            </a:r>
            <a:r>
              <a:rPr lang="en-US" sz="2000" dirty="0" smtClean="0"/>
              <a:t> (SNV and indel)</a:t>
            </a:r>
            <a:endParaRPr lang="en-US" sz="2400" dirty="0"/>
          </a:p>
          <a:p>
            <a:pPr algn="l"/>
            <a:r>
              <a:rPr lang="en-US" sz="2400" u="sng" dirty="0" smtClean="0"/>
              <a:t>35</a:t>
            </a:r>
            <a:r>
              <a:rPr lang="en-US" sz="2400" dirty="0" smtClean="0"/>
              <a:t> samples </a:t>
            </a:r>
            <a:r>
              <a:rPr lang="en-US" sz="2400" dirty="0" smtClean="0"/>
              <a:t>with </a:t>
            </a:r>
            <a:r>
              <a:rPr lang="en-US" sz="2400" u="sng" dirty="0" smtClean="0"/>
              <a:t>81</a:t>
            </a:r>
            <a:r>
              <a:rPr lang="en-US" sz="2400" dirty="0" smtClean="0"/>
              <a:t> </a:t>
            </a:r>
            <a:r>
              <a:rPr lang="en-US" sz="2400" dirty="0" smtClean="0"/>
              <a:t>somatic events (17 </a:t>
            </a:r>
            <a:r>
              <a:rPr lang="en-US" sz="2400" dirty="0"/>
              <a:t>i</a:t>
            </a:r>
            <a:r>
              <a:rPr lang="en-US" sz="2400" dirty="0" smtClean="0"/>
              <a:t>ndels, 64 SNVs) called by at least one caller</a:t>
            </a:r>
          </a:p>
          <a:p>
            <a:pPr algn="l"/>
            <a:r>
              <a:rPr lang="en-US" sz="2400" u="sng" dirty="0" smtClean="0"/>
              <a:t>47</a:t>
            </a:r>
            <a:r>
              <a:rPr lang="en-US" sz="2400" dirty="0" smtClean="0"/>
              <a:t> events (below) were called by at least two </a:t>
            </a:r>
            <a:r>
              <a:rPr lang="en-US" sz="2400" dirty="0" smtClean="0"/>
              <a:t>callers</a:t>
            </a:r>
            <a:endParaRPr lang="en-US" sz="24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724860"/>
              </p:ext>
            </p:extLst>
          </p:nvPr>
        </p:nvGraphicFramePr>
        <p:xfrm>
          <a:off x="1320800" y="4488177"/>
          <a:ext cx="6502400" cy="210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6236" y="6536141"/>
            <a:ext cx="510908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Han Liang and </a:t>
            </a:r>
            <a:r>
              <a:rPr lang="en-US" dirty="0" err="1" smtClean="0"/>
              <a:t>Hidewaki</a:t>
            </a:r>
            <a:r>
              <a:rPr lang="en-US" dirty="0" smtClean="0"/>
              <a:t> Nakagawa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2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4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 Trains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7469" y="1600201"/>
            <a:ext cx="4923401" cy="38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28173" y="1600201"/>
            <a:ext cx="3823427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Our “Train” concept for analysis runs now adopted by the project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Now we have clear decoupling between SOP development and deployment.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First results now emerging.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Establish a timeline for two initial trains.</a:t>
            </a:r>
          </a:p>
        </p:txBody>
      </p:sp>
    </p:spTree>
    <p:extLst>
      <p:ext uri="{BB962C8B-B14F-4D97-AF65-F5344CB8AC3E}">
        <p14:creationId xmlns:p14="http://schemas.microsoft.com/office/powerpoint/2010/main" val="352171227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96980"/>
          </a:xfrm>
        </p:spPr>
        <p:txBody>
          <a:bodyPr/>
          <a:lstStyle/>
          <a:p>
            <a:pPr algn="l"/>
            <a:r>
              <a:rPr lang="en-US" dirty="0" smtClean="0"/>
              <a:t>Some BCM bam </a:t>
            </a:r>
            <a:r>
              <a:rPr lang="en-US" dirty="0"/>
              <a:t>files show “@RG error” message: </a:t>
            </a:r>
            <a:r>
              <a:rPr lang="en-US" dirty="0" smtClean="0"/>
              <a:t>has to remove </a:t>
            </a:r>
            <a:r>
              <a:rPr lang="en-US" dirty="0"/>
              <a:t>empty “PI:” field 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191556"/>
            <a:ext cx="8229600" cy="193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Double check the best-performing mutation caller using Train 2 benchmark dataset</a:t>
            </a:r>
          </a:p>
          <a:p>
            <a:r>
              <a:rPr lang="en-US" smtClean="0"/>
              <a:t>Other planned analyses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6181" y="28765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Immediate next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6236" y="6536141"/>
            <a:ext cx="510908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Han Liang and </a:t>
            </a:r>
            <a:r>
              <a:rPr lang="en-US" dirty="0" err="1" smtClean="0"/>
              <a:t>Hidewaki</a:t>
            </a:r>
            <a:r>
              <a:rPr lang="en-US" dirty="0" smtClean="0"/>
              <a:t> Nakagawa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99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699" y="-35793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HLA and </a:t>
            </a:r>
            <a:r>
              <a:rPr lang="en-US" altLang="ja-JP" sz="32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Immunogenomics</a:t>
            </a:r>
            <a:endParaRPr lang="en-US" altLang="ja-JP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99" y="5634817"/>
            <a:ext cx="9144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sz="2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HLA alignment /genotype in 2000~ </a:t>
            </a:r>
            <a:r>
              <a:rPr lang="en-US" altLang="ja-JP" sz="2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WGS and mutation data                  </a:t>
            </a:r>
          </a:p>
          <a:p>
            <a:pPr defTabSz="457200"/>
            <a:r>
              <a:rPr lang="en-US" altLang="ja-JP" sz="2800" b="1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                            &gt;&gt; </a:t>
            </a:r>
            <a:r>
              <a:rPr lang="en-US" altLang="ja-JP" sz="2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Immunogenomics</a:t>
            </a:r>
            <a:endParaRPr lang="en-US" altLang="ja-JP" sz="28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421" y="2708920"/>
            <a:ext cx="898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Genomic approach to cancer immuno-editing in human through pan-cancer analysis (Satoru Miyano, University of Tokyo)</a:t>
            </a:r>
            <a:endParaRPr lang="en-US" altLang="ja-JP" sz="20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285750" indent="-285750" defTabSz="457200"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Defining genomic alterations underlying “immunologic tumor” using whole genome sequencing data of various tumor types (Sung-</a:t>
            </a:r>
            <a:r>
              <a:rPr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Soo</a:t>
            </a: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 Yoon, Seoul National University)</a:t>
            </a:r>
            <a:endParaRPr lang="en-US" altLang="ja-JP" sz="20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285750" indent="-285750" defTabSz="457200"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Characterization of DNA copy number variation in HLA region in the human genome </a:t>
            </a:r>
            <a:r>
              <a:rPr lang="en-US" altLang="ja-JP" sz="2000" dirty="0">
                <a:solidFill>
                  <a:prstClr val="black"/>
                </a:solidFill>
                <a:latin typeface="Calibri"/>
                <a:ea typeface="ＭＳ Ｐゴシック"/>
              </a:rPr>
              <a:t>(Li </a:t>
            </a: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Zhang, </a:t>
            </a:r>
            <a:r>
              <a:rPr lang="en-US" altLang="ja-JP" sz="2000" dirty="0">
                <a:solidFill>
                  <a:prstClr val="black"/>
                </a:solidFill>
                <a:latin typeface="Calibri"/>
                <a:ea typeface="ＭＳ Ｐゴシック"/>
              </a:rPr>
              <a:t>MDACC</a:t>
            </a: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283968" y="4891456"/>
            <a:ext cx="1268930" cy="703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504" y="836712"/>
            <a:ext cx="8983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They are located at </a:t>
            </a:r>
            <a:r>
              <a:rPr lang="en-US" altLang="ja-JP" sz="24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Chr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6p21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and most polymorphic regions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Their variants are related with immune response and immune diseases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The 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IMGT/HLA Database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is 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a central repository for sequences of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HLA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6236" y="6547792"/>
            <a:ext cx="510908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Han Liang and </a:t>
            </a:r>
            <a:r>
              <a:rPr lang="en-US" dirty="0" err="1" smtClean="0"/>
              <a:t>Hidewaki</a:t>
            </a:r>
            <a:r>
              <a:rPr lang="en-US" dirty="0" smtClean="0"/>
              <a:t> Nakagawa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3478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ja-JP" sz="3200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HLA Pilot:</a:t>
            </a:r>
            <a:r>
              <a:rPr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10 </a:t>
            </a:r>
            <a:r>
              <a:rPr kumimoji="1"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WGS data (x30) of RIKEN liver </a:t>
            </a:r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c</a:t>
            </a:r>
            <a:r>
              <a:rPr kumimoji="1"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ancers </a:t>
            </a:r>
            <a:endParaRPr kumimoji="1"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3734" y="1275570"/>
            <a:ext cx="332444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BWAmem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 alignment to hg19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74241" y="1198225"/>
            <a:ext cx="319717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BWAmem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 alignment to hg19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Calibri"/>
                <a:ea typeface="ＭＳ Ｐゴシック"/>
              </a:rPr>
              <a:t>+</a:t>
            </a:r>
            <a:r>
              <a:rPr lang="en-US" altLang="ja-JP" sz="2000" dirty="0">
                <a:solidFill>
                  <a:srgbClr val="FF0000"/>
                </a:solidFill>
                <a:latin typeface="Calibri"/>
                <a:ea typeface="ＭＳ Ｐゴシック"/>
              </a:rPr>
              <a:t> IMGT/HLA Database</a:t>
            </a:r>
            <a:endParaRPr kumimoji="1" lang="ja-JP" altLang="en-US" sz="20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3314" y="4009469"/>
            <a:ext cx="489030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BAM file for HLA regions</a:t>
            </a:r>
            <a:endParaRPr kumimoji="1" lang="ja-JP" altLang="en-US" sz="32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0633" y="2266906"/>
            <a:ext cx="253508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Aligned to HLA regions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734" y="2279311"/>
            <a:ext cx="189431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Unaligned reads 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3734" y="3176030"/>
            <a:ext cx="41406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RE-alignment to </a:t>
            </a:r>
            <a:r>
              <a:rPr lang="en-US" altLang="ja-JP" sz="2000" dirty="0">
                <a:solidFill>
                  <a:srgbClr val="FF0000"/>
                </a:solidFill>
                <a:latin typeface="Calibri"/>
                <a:ea typeface="ＭＳ Ｐゴシック"/>
              </a:rPr>
              <a:t>IMGT/HLA </a:t>
            </a:r>
            <a:r>
              <a:rPr lang="en-US" altLang="ja-JP" sz="2000" dirty="0" smtClean="0">
                <a:solidFill>
                  <a:srgbClr val="FF0000"/>
                </a:solidFill>
                <a:latin typeface="Calibri"/>
                <a:ea typeface="ＭＳ Ｐゴシック"/>
              </a:rPr>
              <a:t>Database</a:t>
            </a:r>
            <a:endParaRPr kumimoji="1" lang="ja-JP" altLang="en-US" sz="20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96456" y="5085602"/>
            <a:ext cx="325922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Variant call by</a:t>
            </a:r>
          </a:p>
          <a:p>
            <a:pPr defTabSz="457200"/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ATHLATES</a:t>
            </a:r>
          </a:p>
          <a:p>
            <a:pPr defTabSz="457200"/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</a:t>
            </a:r>
            <a:r>
              <a:rPr lang="en-US" altLang="ja-JP" sz="24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HLAminer</a:t>
            </a:r>
            <a:endParaRPr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457200"/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GATK </a:t>
            </a:r>
            <a:r>
              <a:rPr lang="en-US" altLang="ja-JP" sz="24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U</a:t>
            </a:r>
            <a:r>
              <a:rPr kumimoji="1" lang="en-US" altLang="ja-JP" sz="24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nifiedGenotype</a:t>
            </a:r>
            <a:endParaRPr kumimoji="1"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4823492" y="1957081"/>
            <a:ext cx="274350" cy="193977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766587" y="1798216"/>
            <a:ext cx="346015" cy="418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2766587" y="2684933"/>
            <a:ext cx="372606" cy="515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sz="20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1048198" y="2667016"/>
            <a:ext cx="283442" cy="491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sz="20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1943575" y="3604383"/>
            <a:ext cx="338644" cy="444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sz="20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201875" y="692696"/>
            <a:ext cx="309993" cy="566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sz="20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4737311" y="611373"/>
            <a:ext cx="291882" cy="5502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sz="20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2403704" y="4594244"/>
            <a:ext cx="854846" cy="386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59978" y="755945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Plan A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56690" y="717923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Plan B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/>
          <a:srcRect b="15074"/>
          <a:stretch/>
        </p:blipFill>
        <p:spPr>
          <a:xfrm>
            <a:off x="4883252" y="4793586"/>
            <a:ext cx="3974205" cy="171925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477264" y="1198052"/>
            <a:ext cx="1380193" cy="1200329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BWAmem</a:t>
            </a:r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defTabSz="457200"/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alignment to</a:t>
            </a:r>
          </a:p>
          <a:p>
            <a:pPr defTabSz="457200"/>
            <a:r>
              <a:rPr kumimoji="1" lang="en-US" altLang="ja-JP" dirty="0" smtClean="0">
                <a:solidFill>
                  <a:srgbClr val="FF0000"/>
                </a:solidFill>
                <a:latin typeface="Calibri"/>
                <a:ea typeface="ＭＳ Ｐゴシック"/>
              </a:rPr>
              <a:t>IMGT/HLA</a:t>
            </a:r>
          </a:p>
          <a:p>
            <a:pPr defTabSz="457200"/>
            <a:r>
              <a:rPr lang="en-US" altLang="ja-JP" dirty="0" smtClean="0">
                <a:solidFill>
                  <a:srgbClr val="FF0000"/>
                </a:solidFill>
                <a:latin typeface="Calibri"/>
                <a:ea typeface="ＭＳ Ｐゴシック"/>
              </a:rPr>
              <a:t>Database</a:t>
            </a:r>
            <a:endParaRPr kumimoji="1" lang="ja-JP" altLang="en-US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028383" y="692696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Plan C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56152" y="4409578"/>
            <a:ext cx="21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HLA genotype by SBT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0" name="左右矢印 29"/>
          <p:cNvSpPr/>
          <p:nvPr/>
        </p:nvSpPr>
        <p:spPr>
          <a:xfrm>
            <a:off x="3635896" y="5172877"/>
            <a:ext cx="1247356" cy="7200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7692081" y="630043"/>
            <a:ext cx="273969" cy="5526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sz="20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4" name="屈折矢印 33"/>
          <p:cNvSpPr/>
          <p:nvPr/>
        </p:nvSpPr>
        <p:spPr>
          <a:xfrm flipH="1" flipV="1">
            <a:off x="5097842" y="2112490"/>
            <a:ext cx="2296599" cy="1784368"/>
          </a:xfrm>
          <a:prstGeom prst="bentUpArrow">
            <a:avLst>
              <a:gd name="adj1" fmla="val 10305"/>
              <a:gd name="adj2" fmla="val 11005"/>
              <a:gd name="adj3" fmla="val 1240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23" y="2537727"/>
            <a:ext cx="3180377" cy="18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01104" y="6536141"/>
            <a:ext cx="510908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Han Liang and </a:t>
            </a:r>
            <a:r>
              <a:rPr lang="en-US" dirty="0" err="1" smtClean="0"/>
              <a:t>Hidewaki</a:t>
            </a:r>
            <a:r>
              <a:rPr lang="en-US" dirty="0" smtClean="0"/>
              <a:t> Nakagawa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0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22"/>
            <a:ext cx="8229600" cy="610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PCAWG3 - </a:t>
            </a:r>
            <a:r>
              <a:rPr lang="en-US" dirty="0" err="1" smtClean="0"/>
              <a:t>Transcriptomes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612"/>
          <a:stretch/>
        </p:blipFill>
        <p:spPr>
          <a:xfrm>
            <a:off x="428361" y="699051"/>
            <a:ext cx="8258439" cy="5479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18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4858"/>
            <a:ext cx="9144000" cy="8854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Transcriptome</a:t>
            </a:r>
            <a:r>
              <a:rPr lang="en-US" dirty="0"/>
              <a:t> </a:t>
            </a:r>
            <a:r>
              <a:rPr lang="en-US" dirty="0" smtClean="0"/>
              <a:t>group deliverables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RNA</a:t>
            </a:r>
            <a:r>
              <a:rPr lang="en-US" dirty="0"/>
              <a:t>-</a:t>
            </a:r>
            <a:r>
              <a:rPr lang="en-US" dirty="0" err="1"/>
              <a:t>Seq</a:t>
            </a:r>
            <a:r>
              <a:rPr lang="en-US" dirty="0"/>
              <a:t> alignment of TCGA/ICGC </a:t>
            </a:r>
          </a:p>
          <a:p>
            <a:r>
              <a:rPr lang="en-US" dirty="0"/>
              <a:t>Exon expression </a:t>
            </a:r>
          </a:p>
          <a:p>
            <a:r>
              <a:rPr lang="en-US" dirty="0"/>
              <a:t>Splice junction expression </a:t>
            </a:r>
          </a:p>
          <a:p>
            <a:r>
              <a:rPr lang="en-US" dirty="0"/>
              <a:t>Transcript expression </a:t>
            </a:r>
          </a:p>
          <a:p>
            <a:r>
              <a:rPr lang="en-US" dirty="0"/>
              <a:t>Gene expression </a:t>
            </a:r>
          </a:p>
          <a:p>
            <a:r>
              <a:rPr lang="en-US" dirty="0"/>
              <a:t>Splicing event quantification </a:t>
            </a:r>
          </a:p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variant calls </a:t>
            </a:r>
          </a:p>
          <a:p>
            <a:r>
              <a:rPr lang="en-US" dirty="0"/>
              <a:t>RNA fusion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90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building the RNA-</a:t>
            </a:r>
            <a:r>
              <a:rPr lang="en-US" dirty="0" err="1"/>
              <a:t>Seq</a:t>
            </a:r>
            <a:r>
              <a:rPr lang="en-US" dirty="0"/>
              <a:t> alignment SOP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TCGA </a:t>
            </a:r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BAMs are incompatible with SAM 1.4. E.g., Unable to reconstruct original read data (FASTQ). </a:t>
            </a:r>
          </a:p>
          <a:p>
            <a:r>
              <a:rPr lang="en-US" dirty="0"/>
              <a:t>TCGA/ICGC RNA-</a:t>
            </a:r>
            <a:r>
              <a:rPr lang="en-US" dirty="0" err="1"/>
              <a:t>Seq</a:t>
            </a:r>
            <a:r>
              <a:rPr lang="en-US" dirty="0"/>
              <a:t> may have mixed sequencing platforms </a:t>
            </a:r>
          </a:p>
          <a:p>
            <a:r>
              <a:rPr lang="en-US" dirty="0"/>
              <a:t>No clear consensus of “best” aligner tool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12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71"/>
            <a:ext cx="8229600" cy="6574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Analysis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1304"/>
            <a:ext cx="8229600" cy="4754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aligners and quant combinations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20" y="1126638"/>
            <a:ext cx="5835069" cy="4586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8509" y="5710952"/>
            <a:ext cx="393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EMBL group (Fonseca, </a:t>
            </a:r>
            <a:r>
              <a:rPr lang="en-US" dirty="0" err="1" smtClean="0"/>
              <a:t>Marioni</a:t>
            </a:r>
            <a:r>
              <a:rPr lang="en-US" dirty="0" smtClean="0"/>
              <a:t>, </a:t>
            </a:r>
            <a:r>
              <a:rPr lang="en-US" dirty="0" err="1" smtClean="0"/>
              <a:t>Brazma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2337" y="777381"/>
            <a:ext cx="445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Accuracy based on simulated transcript levels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3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71"/>
            <a:ext cx="8229600" cy="6574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Analysis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2140"/>
            <a:ext cx="8229600" cy="4754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aligners and quant combinations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5201" y="5068969"/>
            <a:ext cx="402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MSKCC group (</a:t>
            </a:r>
            <a:r>
              <a:rPr lang="en-US" dirty="0" err="1" smtClean="0"/>
              <a:t>Kahles</a:t>
            </a:r>
            <a:r>
              <a:rPr lang="en-US" dirty="0" smtClean="0"/>
              <a:t>, Lehmann, </a:t>
            </a:r>
            <a:r>
              <a:rPr lang="en-US" dirty="0" err="1" smtClean="0"/>
              <a:t>Rätsch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2337" y="1146713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Accuracy based on simulated spliced reads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288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00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from </a:t>
            </a:r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assessments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/>
              <a:t>aligner gives the best results for all metrics </a:t>
            </a:r>
            <a:endParaRPr lang="en-US" dirty="0"/>
          </a:p>
          <a:p>
            <a:r>
              <a:rPr lang="en-US" dirty="0" smtClean="0"/>
              <a:t>Choice </a:t>
            </a:r>
            <a:r>
              <a:rPr lang="en-US" dirty="0"/>
              <a:t>of aligner and downstream analysis tools depend on what is most important deliverable </a:t>
            </a:r>
            <a:endParaRPr lang="en-US" dirty="0"/>
          </a:p>
          <a:p>
            <a:pPr lvl="1"/>
            <a:r>
              <a:rPr lang="en-US" dirty="0" smtClean="0"/>
              <a:t>Prioritized deliverables</a:t>
            </a:r>
          </a:p>
          <a:p>
            <a:pPr lvl="2"/>
            <a:r>
              <a:rPr lang="en-US" dirty="0" smtClean="0"/>
              <a:t>Exon </a:t>
            </a:r>
            <a:r>
              <a:rPr lang="en-US" dirty="0"/>
              <a:t>level </a:t>
            </a:r>
            <a:r>
              <a:rPr lang="en-US" dirty="0" smtClean="0"/>
              <a:t>quantification</a:t>
            </a:r>
          </a:p>
          <a:p>
            <a:pPr lvl="2"/>
            <a:r>
              <a:rPr lang="en-US" dirty="0" smtClean="0"/>
              <a:t>Gene expression</a:t>
            </a:r>
            <a:endParaRPr lang="en-US" dirty="0"/>
          </a:p>
          <a:p>
            <a:pPr lvl="2"/>
            <a:r>
              <a:rPr lang="en-US" dirty="0" smtClean="0"/>
              <a:t>Splice </a:t>
            </a:r>
            <a:r>
              <a:rPr lang="en-US" dirty="0"/>
              <a:t>junction detection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16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plan for RNA-</a:t>
            </a:r>
            <a:r>
              <a:rPr lang="en-US" dirty="0" err="1" smtClean="0"/>
              <a:t>Seq</a:t>
            </a:r>
            <a:r>
              <a:rPr lang="en-US" dirty="0" smtClean="0"/>
              <a:t> SOP:</a:t>
            </a:r>
            <a:br>
              <a:rPr lang="en-US" dirty="0" smtClean="0"/>
            </a:br>
            <a:r>
              <a:rPr lang="en-US" sz="3600" dirty="0" smtClean="0"/>
              <a:t>(test on pilot-50)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707"/>
          <a:stretch/>
        </p:blipFill>
        <p:spPr>
          <a:xfrm>
            <a:off x="340679" y="1103062"/>
            <a:ext cx="7547805" cy="5095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0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617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/>
              <a:t>Train 1.0 Re-Alignment Summary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75025" y="6333600"/>
            <a:ext cx="4255799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(Link to Tracking Table)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8865" y="921916"/>
            <a:ext cx="7107793" cy="5199484"/>
          </a:xfrm>
          <a:prstGeom prst="rect">
            <a:avLst/>
          </a:prstGeom>
        </p:spPr>
      </p:pic>
      <p:sp>
        <p:nvSpPr>
          <p:cNvPr id="82" name="Shape 82"/>
          <p:cNvSpPr txBox="1"/>
          <p:nvPr/>
        </p:nvSpPr>
        <p:spPr>
          <a:xfrm>
            <a:off x="5664225" y="4497533"/>
            <a:ext cx="635100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836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994400" y="3948133"/>
            <a:ext cx="635100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342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3175025" y="3417567"/>
            <a:ext cx="635100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386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479825" y="2807967"/>
            <a:ext cx="635100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450</a:t>
            </a:r>
          </a:p>
        </p:txBody>
      </p:sp>
    </p:spTree>
    <p:extLst>
      <p:ext uri="{BB962C8B-B14F-4D97-AF65-F5344CB8AC3E}">
        <p14:creationId xmlns:p14="http://schemas.microsoft.com/office/powerpoint/2010/main" val="307814253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558"/>
            <a:ext cx="8229600" cy="699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-related analyses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134"/>
            <a:ext cx="9144000" cy="5899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02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32"/>
            <a:ext cx="8229600" cy="750640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 for </a:t>
            </a:r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PCAWG </a:t>
            </a:r>
            <a:r>
              <a:rPr lang="en-US" dirty="0"/>
              <a:t>50 data: Nov. 3rd F2F meeting </a:t>
            </a:r>
            <a:endParaRPr lang="en-US" dirty="0"/>
          </a:p>
          <a:p>
            <a:pPr lvl="1"/>
            <a:r>
              <a:rPr lang="en-US" dirty="0" smtClean="0"/>
              <a:t>BAMs </a:t>
            </a:r>
            <a:r>
              <a:rPr lang="en-US" dirty="0"/>
              <a:t>from two different aligners and downstream analysis </a:t>
            </a:r>
            <a:endParaRPr lang="en-US" dirty="0"/>
          </a:p>
          <a:p>
            <a:r>
              <a:rPr lang="en-US" dirty="0" smtClean="0"/>
              <a:t>Finalize </a:t>
            </a:r>
            <a:r>
              <a:rPr lang="en-US" dirty="0"/>
              <a:t>analysis evaluation: Early or mid- December </a:t>
            </a:r>
            <a:endParaRPr lang="en-US" dirty="0"/>
          </a:p>
          <a:p>
            <a:r>
              <a:rPr lang="en-US" dirty="0" smtClean="0"/>
              <a:t>Implement </a:t>
            </a:r>
            <a:r>
              <a:rPr lang="en-US" dirty="0"/>
              <a:t>final RNA-</a:t>
            </a:r>
            <a:r>
              <a:rPr lang="en-US" dirty="0" err="1"/>
              <a:t>Seq</a:t>
            </a:r>
            <a:r>
              <a:rPr lang="en-US" dirty="0"/>
              <a:t> analysis SOP on PCAWG data: Early 2015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8170" y="6536141"/>
            <a:ext cx="319201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Angela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6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PCAWG-</a:t>
            </a:r>
            <a:r>
              <a:rPr lang="en-US" dirty="0" smtClean="0"/>
              <a:t>13: </a:t>
            </a:r>
            <a:r>
              <a:rPr lang="en-US" dirty="0"/>
              <a:t>Molecular Subtypes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Lincoln </a:t>
            </a:r>
            <a:r>
              <a:rPr lang="en-US" dirty="0" smtClean="0"/>
              <a:t>Stein (co-lead)</a:t>
            </a:r>
            <a:endParaRPr lang="en-US" dirty="0" smtClean="0"/>
          </a:p>
          <a:p>
            <a:pPr lvl="1"/>
            <a:r>
              <a:rPr lang="en-US" dirty="0" smtClean="0"/>
              <a:t>A Classifier for Pan-cancer tumor types</a:t>
            </a:r>
          </a:p>
          <a:p>
            <a:pPr lvl="1"/>
            <a:endParaRPr lang="en-US" sz="1500" dirty="0" smtClean="0"/>
          </a:p>
          <a:p>
            <a:r>
              <a:rPr lang="en-US" dirty="0" smtClean="0"/>
              <a:t>Katherine </a:t>
            </a:r>
            <a:r>
              <a:rPr lang="en-US" dirty="0" err="1" smtClean="0"/>
              <a:t>Hoadley</a:t>
            </a:r>
            <a:r>
              <a:rPr lang="en-US" dirty="0" smtClean="0"/>
              <a:t> (co-lead)</a:t>
            </a:r>
            <a:endParaRPr lang="en-US" dirty="0" smtClean="0"/>
          </a:p>
          <a:p>
            <a:pPr lvl="1"/>
            <a:r>
              <a:rPr lang="en-US" dirty="0" smtClean="0"/>
              <a:t>Pan-cancer RNA sequencing analysis</a:t>
            </a:r>
          </a:p>
          <a:p>
            <a:pPr lvl="1"/>
            <a:endParaRPr lang="en-US" sz="1500" dirty="0" smtClean="0"/>
          </a:p>
          <a:p>
            <a:r>
              <a:rPr lang="en-US" dirty="0" smtClean="0"/>
              <a:t>Larsson </a:t>
            </a:r>
            <a:r>
              <a:rPr lang="en-US" dirty="0" err="1" smtClean="0"/>
              <a:t>Omberg</a:t>
            </a:r>
            <a:r>
              <a:rPr lang="en-US" dirty="0" smtClean="0"/>
              <a:t> and Adam </a:t>
            </a:r>
            <a:r>
              <a:rPr lang="en-US" dirty="0" err="1" smtClean="0"/>
              <a:t>Margolin</a:t>
            </a:r>
            <a:endParaRPr lang="en-US" dirty="0" smtClean="0"/>
          </a:p>
          <a:p>
            <a:pPr lvl="1"/>
            <a:r>
              <a:rPr lang="en-US" dirty="0" smtClean="0"/>
              <a:t>Mutation and integrative subtyping based on </a:t>
            </a:r>
            <a:r>
              <a:rPr lang="en-US" dirty="0" err="1" smtClean="0"/>
              <a:t>kernalized</a:t>
            </a:r>
            <a:r>
              <a:rPr lang="en-US" dirty="0" smtClean="0"/>
              <a:t> tensor methods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Adam </a:t>
            </a:r>
            <a:r>
              <a:rPr lang="en-US" dirty="0" err="1" smtClean="0"/>
              <a:t>Margolin</a:t>
            </a:r>
            <a:r>
              <a:rPr lang="en-US" dirty="0" smtClean="0"/>
              <a:t> (Dual with PCAWG-3)</a:t>
            </a:r>
          </a:p>
          <a:p>
            <a:pPr lvl="1"/>
            <a:r>
              <a:rPr lang="en-US" dirty="0" smtClean="0"/>
              <a:t>Identify genetic patterns of mutations and fusion transcripts through integrative analysis of large-scale </a:t>
            </a:r>
            <a:r>
              <a:rPr lang="en-US" dirty="0" err="1" smtClean="0"/>
              <a:t>cros</a:t>
            </a:r>
            <a:r>
              <a:rPr lang="en-US" dirty="0" smtClean="0"/>
              <a:t>-cancer genome and </a:t>
            </a:r>
            <a:r>
              <a:rPr lang="en-US" dirty="0" err="1" smtClean="0"/>
              <a:t>transcriptome</a:t>
            </a:r>
            <a:r>
              <a:rPr lang="en-US" dirty="0" smtClean="0"/>
              <a:t> sequencing data</a:t>
            </a:r>
          </a:p>
          <a:p>
            <a:pPr lvl="1"/>
            <a:endParaRPr lang="en-US" sz="1500" dirty="0" smtClean="0"/>
          </a:p>
          <a:p>
            <a:r>
              <a:rPr lang="en-US" dirty="0" smtClean="0"/>
              <a:t>Andrew </a:t>
            </a:r>
            <a:r>
              <a:rPr lang="en-US" dirty="0" err="1" smtClean="0"/>
              <a:t>Cherniack</a:t>
            </a:r>
            <a:r>
              <a:rPr lang="en-US" dirty="0" smtClean="0"/>
              <a:t> and Gad Getz</a:t>
            </a:r>
          </a:p>
          <a:p>
            <a:pPr lvl="1"/>
            <a:r>
              <a:rPr lang="en-US" dirty="0" smtClean="0"/>
              <a:t>Utilizing Broad </a:t>
            </a:r>
            <a:r>
              <a:rPr lang="en-US" dirty="0" err="1" smtClean="0"/>
              <a:t>Firehose</a:t>
            </a:r>
            <a:r>
              <a:rPr lang="en-US" dirty="0" smtClean="0"/>
              <a:t> to Create Molecular Subtypes based on Copy Number and Gene Expression Profiles</a:t>
            </a:r>
          </a:p>
          <a:p>
            <a:pPr lvl="1"/>
            <a:endParaRPr lang="en-US" sz="1300" dirty="0" smtClean="0"/>
          </a:p>
          <a:p>
            <a:r>
              <a:rPr lang="en-US" dirty="0" err="1" smtClean="0"/>
              <a:t>Zhibo</a:t>
            </a:r>
            <a:r>
              <a:rPr lang="en-US" dirty="0" smtClean="0"/>
              <a:t> Gao and Lin Li (Dual with PCAWG-9)</a:t>
            </a:r>
          </a:p>
          <a:p>
            <a:pPr lvl="1"/>
            <a:r>
              <a:rPr lang="en-US" dirty="0" smtClean="0"/>
              <a:t>Pan-Cancer analysis of digestive system and urinary system cancers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9510" y="6536141"/>
            <a:ext cx="658067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i="1" dirty="0" smtClean="0"/>
              <a:t>Adapted From </a:t>
            </a:r>
            <a:r>
              <a:rPr lang="en-US" dirty="0" smtClean="0"/>
              <a:t>Slide provided by Katherine </a:t>
            </a:r>
            <a:r>
              <a:rPr lang="en-US" dirty="0" err="1" smtClean="0"/>
              <a:t>Hoadley</a:t>
            </a:r>
            <a:r>
              <a:rPr lang="en-US" dirty="0" smtClean="0"/>
              <a:t> and Lincoln 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3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group is dependent on a number of other groups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 err="1" smtClean="0"/>
              <a:t>RNAseq</a:t>
            </a:r>
            <a:r>
              <a:rPr lang="en-US" dirty="0" smtClean="0"/>
              <a:t> realignments/quantification and final mutation calls are made, this group will ramp up progress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4492" y="6536141"/>
            <a:ext cx="523569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Katherine </a:t>
            </a:r>
            <a:r>
              <a:rPr lang="en-US" dirty="0" err="1" smtClean="0"/>
              <a:t>Hoadley</a:t>
            </a:r>
            <a:r>
              <a:rPr lang="en-US" dirty="0" smtClean="0"/>
              <a:t> and Lincoln 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07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52400" y="71435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Steering committee and 16 working groups 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563" y="832133"/>
            <a:ext cx="8820875" cy="5993167"/>
          </a:xfrm>
          <a:prstGeom prst="rect">
            <a:avLst/>
          </a:prstGeom>
        </p:spPr>
      </p:pic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52400" y="436396"/>
            <a:ext cx="8229600" cy="54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/>
              <a:t>SC: Peter Campbell, Lincoln Stein, Jan Korbel, Gad Getz, Josh Stuart   </a:t>
            </a:r>
          </a:p>
        </p:txBody>
      </p:sp>
    </p:spTree>
    <p:extLst>
      <p:ext uri="{BB962C8B-B14F-4D97-AF65-F5344CB8AC3E}">
        <p14:creationId xmlns:p14="http://schemas.microsoft.com/office/powerpoint/2010/main" val="313980945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PCAWG-2-5-9-14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Merged group:</a:t>
            </a:r>
          </a:p>
          <a:p>
            <a:pPr lvl="1"/>
            <a:r>
              <a:rPr lang="en-US" sz="2400" dirty="0" smtClean="0"/>
              <a:t>  2: Mutations in regulatory regions (Getz &amp; Gerstein)</a:t>
            </a:r>
          </a:p>
          <a:p>
            <a:pPr lvl="1"/>
            <a:r>
              <a:rPr lang="en-US" sz="2400" dirty="0"/>
              <a:t>14: Non-coding RNA </a:t>
            </a:r>
            <a:r>
              <a:rPr lang="en-US" sz="2400" dirty="0" smtClean="0"/>
              <a:t>mutations (Wheeler &amp; Pederson)</a:t>
            </a:r>
          </a:p>
          <a:p>
            <a:pPr lvl="1"/>
            <a:r>
              <a:rPr lang="en-US" sz="2400" dirty="0" smtClean="0"/>
              <a:t>  9: Inferring driver mutations (Lopez-</a:t>
            </a:r>
            <a:r>
              <a:rPr lang="en-US" sz="2400" dirty="0" err="1" smtClean="0"/>
              <a:t>Bigas</a:t>
            </a:r>
            <a:r>
              <a:rPr lang="en-US" sz="2400" dirty="0" smtClean="0"/>
              <a:t> &amp; Lawrence)</a:t>
            </a:r>
          </a:p>
          <a:p>
            <a:pPr lvl="1"/>
            <a:r>
              <a:rPr lang="en-US" sz="2400" dirty="0" smtClean="0"/>
              <a:t>  5</a:t>
            </a:r>
            <a:r>
              <a:rPr lang="en-US" sz="2400" dirty="0"/>
              <a:t>: Network and Pathway </a:t>
            </a:r>
            <a:r>
              <a:rPr lang="en-US" sz="2400" dirty="0" smtClean="0"/>
              <a:t>Analysis (Raphael &amp; Stuart)</a:t>
            </a:r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7562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3" y="41163"/>
            <a:ext cx="8842857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 Neue"/>
                <a:cs typeface="Helvetica Neue"/>
                <a:hlinkClick r:id="rId2"/>
              </a:rPr>
              <a:t>PCAWG-12: Exploratory: portals, visualization and software infrastructure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3" y="1264012"/>
            <a:ext cx="8917559" cy="5104881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Helvetica Neue"/>
                <a:cs typeface="Helvetica Neue"/>
              </a:rPr>
              <a:t>Jingchun</a:t>
            </a:r>
            <a:r>
              <a:rPr lang="en-US" sz="2400" b="1" dirty="0" smtClean="0">
                <a:latin typeface="Helvetica Neue"/>
                <a:cs typeface="Helvetica Neue"/>
              </a:rPr>
              <a:t> Zhu</a:t>
            </a:r>
            <a:r>
              <a:rPr lang="en-US" sz="2400" dirty="0" smtClean="0">
                <a:latin typeface="Helvetica Neue"/>
                <a:cs typeface="Helvetica Neue"/>
              </a:rPr>
              <a:t>, D. Haussler et al.: UCSC Cancer Genomics Browser</a:t>
            </a:r>
          </a:p>
          <a:p>
            <a:r>
              <a:rPr lang="en-US" sz="2400" b="1" dirty="0" smtClean="0">
                <a:latin typeface="Helvetica Neue"/>
                <a:cs typeface="Helvetica Neue"/>
              </a:rPr>
              <a:t>Wolfgang Huber </a:t>
            </a:r>
            <a:r>
              <a:rPr lang="en-US" sz="2400" dirty="0" smtClean="0">
                <a:latin typeface="Helvetica Neue"/>
                <a:cs typeface="Helvetica Neue"/>
              </a:rPr>
              <a:t>(EMBL, Heidelberg): position specific error </a:t>
            </a:r>
            <a:r>
              <a:rPr lang="en-US" sz="2400" dirty="0" err="1" smtClean="0">
                <a:latin typeface="Helvetica Neue"/>
                <a:cs typeface="Helvetica Neue"/>
              </a:rPr>
              <a:t>modelling</a:t>
            </a:r>
            <a:endParaRPr lang="en-US" sz="2400" dirty="0" smtClean="0">
              <a:latin typeface="Helvetica Neue"/>
              <a:cs typeface="Helvetica Neue"/>
            </a:endParaRPr>
          </a:p>
          <a:p>
            <a:r>
              <a:rPr lang="en-US" sz="2400" dirty="0" err="1" smtClean="0">
                <a:latin typeface="Helvetica Neue"/>
                <a:cs typeface="Helvetica Neue"/>
              </a:rPr>
              <a:t>Nuria</a:t>
            </a:r>
            <a:r>
              <a:rPr lang="en-US" sz="2400" dirty="0" smtClean="0">
                <a:latin typeface="Helvetica Neue"/>
                <a:cs typeface="Helvetica Neue"/>
              </a:rPr>
              <a:t> Lopez-</a:t>
            </a:r>
            <a:r>
              <a:rPr lang="en-US" sz="2400" dirty="0" err="1" smtClean="0">
                <a:latin typeface="Helvetica Neue"/>
                <a:cs typeface="Helvetica Neue"/>
              </a:rPr>
              <a:t>Bigas</a:t>
            </a:r>
            <a:r>
              <a:rPr lang="en-US" sz="2400" dirty="0" smtClean="0">
                <a:latin typeface="Helvetica Neue"/>
                <a:cs typeface="Helvetica Neue"/>
              </a:rPr>
              <a:t> et al. (Barcelona): </a:t>
            </a:r>
            <a:r>
              <a:rPr lang="en-US" sz="2400" dirty="0" err="1" smtClean="0">
                <a:latin typeface="Helvetica Neue"/>
                <a:cs typeface="Helvetica Neue"/>
              </a:rPr>
              <a:t>IntOGen</a:t>
            </a:r>
            <a:r>
              <a:rPr lang="en-US" sz="2400" dirty="0" smtClean="0">
                <a:latin typeface="Helvetica Neue"/>
                <a:cs typeface="Helvetica Neue"/>
              </a:rPr>
              <a:t>, </a:t>
            </a:r>
            <a:r>
              <a:rPr lang="en-US" sz="2400" dirty="0" err="1" smtClean="0">
                <a:latin typeface="Helvetica Neue"/>
                <a:cs typeface="Helvetica Neue"/>
              </a:rPr>
              <a:t>gitools</a:t>
            </a:r>
            <a:r>
              <a:rPr lang="en-US" sz="2400" dirty="0" smtClean="0">
                <a:latin typeface="Helvetica Neue"/>
                <a:cs typeface="Helvetica Neue"/>
              </a:rPr>
              <a:t> – interactive exploration of variant calls </a:t>
            </a:r>
            <a:r>
              <a:rPr lang="en-US" sz="2400" dirty="0">
                <a:latin typeface="Helvetica Neue"/>
                <a:cs typeface="Helvetica Neue"/>
              </a:rPr>
              <a:t>and </a:t>
            </a:r>
            <a:r>
              <a:rPr lang="en-US" sz="2400" dirty="0" smtClean="0">
                <a:latin typeface="Helvetica Neue"/>
                <a:cs typeface="Helvetica Neue"/>
              </a:rPr>
              <a:t>integrative analysis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Victor </a:t>
            </a:r>
            <a:r>
              <a:rPr lang="en-US" sz="2400" dirty="0">
                <a:latin typeface="Helvetica Neue"/>
                <a:cs typeface="Helvetica Neue"/>
              </a:rPr>
              <a:t>de la </a:t>
            </a:r>
            <a:r>
              <a:rPr lang="en-US" sz="2400" dirty="0" smtClean="0">
                <a:latin typeface="Helvetica Neue"/>
                <a:cs typeface="Helvetica Neue"/>
              </a:rPr>
              <a:t>Torre / A. Valencia (Madrid): </a:t>
            </a:r>
            <a:r>
              <a:rPr lang="en-US" sz="2400" dirty="0">
                <a:latin typeface="Helvetica Neue"/>
                <a:cs typeface="Helvetica Neue"/>
              </a:rPr>
              <a:t>integrative analysis</a:t>
            </a:r>
          </a:p>
          <a:p>
            <a:r>
              <a:rPr lang="en-US" sz="2400" dirty="0">
                <a:latin typeface="Helvetica Neue"/>
                <a:cs typeface="Helvetica Neue"/>
              </a:rPr>
              <a:t>Brian O’Connor: cloud </a:t>
            </a:r>
            <a:r>
              <a:rPr lang="en-US" sz="2400" dirty="0" smtClean="0">
                <a:latin typeface="Helvetica Neue"/>
                <a:cs typeface="Helvetica Neue"/>
              </a:rPr>
              <a:t>and </a:t>
            </a:r>
            <a:r>
              <a:rPr lang="en-US" sz="2400" dirty="0">
                <a:latin typeface="Helvetica Neue"/>
                <a:cs typeface="Helvetica Neue"/>
              </a:rPr>
              <a:t>workflow </a:t>
            </a:r>
            <a:r>
              <a:rPr lang="en-US" sz="2400" dirty="0" smtClean="0">
                <a:latin typeface="Helvetica Neue"/>
                <a:cs typeface="Helvetica Neue"/>
              </a:rPr>
              <a:t>tech, visualization </a:t>
            </a:r>
            <a:r>
              <a:rPr lang="en-US" sz="2400" dirty="0">
                <a:latin typeface="Helvetica Neue"/>
                <a:cs typeface="Helvetica Neue"/>
              </a:rPr>
              <a:t>portal based on the ICGC DCC </a:t>
            </a:r>
            <a:r>
              <a:rPr lang="en-US" sz="2400" dirty="0" smtClean="0">
                <a:latin typeface="Helvetica Neue"/>
                <a:cs typeface="Helvetica Neue"/>
              </a:rPr>
              <a:t>portal</a:t>
            </a: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1420" y="6536141"/>
            <a:ext cx="469389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Jing Zhu and Wolfgang Huber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0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3" y="41163"/>
            <a:ext cx="8842857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  <a:latin typeface="Helvetica Neue"/>
                <a:cs typeface="Helvetica Neue"/>
              </a:rPr>
              <a:t>Technical </a:t>
            </a:r>
            <a:r>
              <a:rPr lang="en-US" sz="3200" b="1" dirty="0">
                <a:solidFill>
                  <a:srgbClr val="3366FF"/>
                </a:solidFill>
                <a:latin typeface="Helvetica Neue"/>
                <a:cs typeface="Helvetica Neue"/>
              </a:rPr>
              <a:t>and logistical 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3" y="1264012"/>
            <a:ext cx="8917559" cy="510488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Diversity </a:t>
            </a:r>
            <a:r>
              <a:rPr lang="en-US" sz="2400" dirty="0" smtClean="0">
                <a:latin typeface="Helvetica Neue"/>
                <a:cs typeface="Helvetica Neue"/>
              </a:rPr>
              <a:t>of </a:t>
            </a:r>
            <a:r>
              <a:rPr lang="en-US" sz="2400" dirty="0" smtClean="0">
                <a:latin typeface="Helvetica Neue"/>
                <a:cs typeface="Helvetica Neue"/>
              </a:rPr>
              <a:t>aims and methods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Groups focused on downstream / tertiary analysis (e.g. Lopez-</a:t>
            </a:r>
            <a:r>
              <a:rPr lang="en-US" sz="2400" dirty="0" err="1" smtClean="0">
                <a:latin typeface="Helvetica Neue"/>
                <a:cs typeface="Helvetica Neue"/>
              </a:rPr>
              <a:t>Bigas</a:t>
            </a:r>
            <a:r>
              <a:rPr lang="en-US" sz="2400" dirty="0" smtClean="0">
                <a:latin typeface="Helvetica Neue"/>
                <a:cs typeface="Helvetica Neue"/>
              </a:rPr>
              <a:t>, Valencia) have not yet had an urgent need to access train data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Group focused on technical data quality (Huber) is now (Oct 2014) positioned to download train 2 BAM files to EBI.</a:t>
            </a:r>
          </a:p>
          <a:p>
            <a:endParaRPr lang="en-US" sz="2400" dirty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3568" y="6536141"/>
            <a:ext cx="603887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i="1" dirty="0" smtClean="0"/>
              <a:t>Adapted From </a:t>
            </a:r>
            <a:r>
              <a:rPr lang="en-US" dirty="0" smtClean="0"/>
              <a:t>Slide provided by Jing Zhu and Wolfgang Huber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32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56" y="42062"/>
            <a:ext cx="6304512" cy="114300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 smtClean="0">
                <a:solidFill>
                  <a:srgbClr val="3366FF"/>
                </a:solidFill>
                <a:latin typeface="Helvetica Neue"/>
                <a:cs typeface="Helvetica Neue"/>
              </a:rPr>
              <a:t>Position specific error model from 1000s normal genomes</a:t>
            </a:r>
            <a:endParaRPr lang="en-US" sz="2600" b="1" dirty="0">
              <a:solidFill>
                <a:srgbClr val="3366FF"/>
              </a:solidFill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3" y="1275770"/>
            <a:ext cx="9031947" cy="5512308"/>
          </a:xfrm>
        </p:spPr>
        <p:txBody>
          <a:bodyPr>
            <a:normAutofit/>
          </a:bodyPr>
          <a:lstStyle/>
          <a:p>
            <a:pPr marL="288000" indent="-457200">
              <a:buNone/>
            </a:pPr>
            <a:r>
              <a:rPr lang="en-US" sz="2400" dirty="0" smtClean="0">
                <a:latin typeface="Helvetica Neue"/>
                <a:cs typeface="Helvetica Neue"/>
              </a:rPr>
              <a:t>Use 1000s of normal genome datasets to learn for each </a:t>
            </a:r>
            <a:r>
              <a:rPr lang="en-US" sz="2400" dirty="0" err="1" smtClean="0">
                <a:latin typeface="Helvetica Neue"/>
                <a:cs typeface="Helvetica Neue"/>
              </a:rPr>
              <a:t>mappable</a:t>
            </a:r>
            <a:r>
              <a:rPr lang="en-US" sz="2400" dirty="0" smtClean="0">
                <a:latin typeface="Helvetica Neue"/>
                <a:cs typeface="Helvetica Neue"/>
              </a:rPr>
              <a:t> nucleotide in the genome the probability of each error type (both from wet &amp; dry processes) to ~10</a:t>
            </a:r>
            <a:r>
              <a:rPr lang="en-US" sz="2400" baseline="30000" dirty="0" smtClean="0">
                <a:latin typeface="Helvetica Neue"/>
                <a:cs typeface="Helvetica Neue"/>
              </a:rPr>
              <a:t>-3 </a:t>
            </a:r>
            <a:r>
              <a:rPr lang="en-US" sz="2400" dirty="0" smtClean="0">
                <a:latin typeface="Helvetica Neue"/>
                <a:cs typeface="Helvetica Neue"/>
              </a:rPr>
              <a:t>precision</a:t>
            </a:r>
          </a:p>
          <a:p>
            <a:pPr marL="288000" indent="-457200">
              <a:buNone/>
            </a:pPr>
            <a:r>
              <a:rPr lang="en-US" sz="2400" dirty="0" smtClean="0">
                <a:latin typeface="Helvetica Neue"/>
                <a:cs typeface="Helvetica Neue"/>
              </a:rPr>
              <a:t>Aim: be useful for variant calling (esp. </a:t>
            </a:r>
            <a:r>
              <a:rPr lang="en-US" sz="2400" dirty="0" err="1" smtClean="0">
                <a:latin typeface="Helvetica Neue"/>
                <a:cs typeface="Helvetica Neue"/>
              </a:rPr>
              <a:t>subclonal</a:t>
            </a:r>
            <a:r>
              <a:rPr lang="en-US" sz="2400" dirty="0" smtClean="0">
                <a:latin typeface="Helvetica Neue"/>
                <a:cs typeface="Helvetica Neue"/>
              </a:rPr>
              <a:t>, </a:t>
            </a:r>
            <a:r>
              <a:rPr lang="en-US" sz="2400" dirty="0" err="1" smtClean="0">
                <a:latin typeface="Helvetica Neue"/>
                <a:cs typeface="Helvetica Neue"/>
              </a:rPr>
              <a:t>intergenic</a:t>
            </a:r>
            <a:r>
              <a:rPr lang="en-US" sz="2400" dirty="0" smtClean="0">
                <a:latin typeface="Helvetica Neue"/>
                <a:cs typeface="Helvetica Neue"/>
              </a:rPr>
              <a:t>) and method development </a:t>
            </a:r>
          </a:p>
          <a:p>
            <a:pPr marL="288000" indent="-457200">
              <a:buNone/>
            </a:pPr>
            <a:r>
              <a:rPr lang="en-US" sz="2400" dirty="0" smtClean="0">
                <a:latin typeface="Helvetica Neue"/>
                <a:cs typeface="Helvetica Neue"/>
              </a:rPr>
              <a:t>Distinguish ‘universal’ </a:t>
            </a:r>
            <a:r>
              <a:rPr lang="en-US" sz="2400" dirty="0" err="1" smtClean="0">
                <a:latin typeface="Helvetica Neue"/>
                <a:cs typeface="Helvetica Neue"/>
              </a:rPr>
              <a:t>vs</a:t>
            </a:r>
            <a:r>
              <a:rPr lang="en-US" sz="2400" dirty="0" smtClean="0">
                <a:latin typeface="Helvetica Neue"/>
                <a:cs typeface="Helvetica Neue"/>
              </a:rPr>
              <a:t> study-specific effects</a:t>
            </a:r>
          </a:p>
          <a:p>
            <a:pPr marL="288000" indent="-457200">
              <a:buNone/>
            </a:pPr>
            <a:r>
              <a:rPr lang="en-US" sz="2400" dirty="0" smtClean="0">
                <a:latin typeface="Helvetica Neue"/>
                <a:cs typeface="Helvetica Neue"/>
              </a:rPr>
              <a:t>Methodology: computations facilitated by HDF5 (Bioconductor package h5vc)</a:t>
            </a:r>
            <a:endParaRPr lang="en-US" sz="2400" dirty="0">
              <a:latin typeface="Helvetica Neue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688" y="577596"/>
            <a:ext cx="1181100" cy="558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85822" y="169979"/>
            <a:ext cx="2320850" cy="522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400" dirty="0" smtClean="0">
                <a:solidFill>
                  <a:prstClr val="black"/>
                </a:solidFill>
                <a:latin typeface="Helvetica Neue"/>
                <a:cs typeface="Helvetica Neue"/>
              </a:rPr>
              <a:t>W. Huber</a:t>
            </a:r>
            <a:endParaRPr lang="en-US" sz="2400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77" y="4582684"/>
            <a:ext cx="3878990" cy="22053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156" y="4459867"/>
            <a:ext cx="8160632" cy="2359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5128" y="5064595"/>
            <a:ext cx="3122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Helvetica Neue"/>
                <a:cs typeface="Helvetica Neue"/>
              </a:rPr>
              <a:t>Preliminary result: some variant call sets from published studies overlap problematic high-error rate sites</a:t>
            </a:r>
            <a:endParaRPr lang="en-US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1420" y="6536141"/>
            <a:ext cx="469389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Jing Zhu and Wolfgang Huber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11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29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1420" y="6536141"/>
            <a:ext cx="469389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Jing Zhu and Wolfgang Huber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8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617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rgbClr val="FF0000"/>
                </a:solidFill>
              </a:rPr>
              <a:t>Train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" sz="2800" dirty="0" smtClean="0">
                <a:solidFill>
                  <a:srgbClr val="FF0000"/>
                </a:solidFill>
              </a:rPr>
              <a:t>.0 </a:t>
            </a:r>
            <a:r>
              <a:rPr lang="en" sz="2800" dirty="0"/>
              <a:t>Re-Alignment Summary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75025" y="6333600"/>
            <a:ext cx="4255799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(Link to Tracking Table)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8865" y="921916"/>
            <a:ext cx="7107793" cy="5199484"/>
          </a:xfrm>
          <a:prstGeom prst="rect">
            <a:avLst/>
          </a:prstGeom>
        </p:spPr>
      </p:pic>
      <p:sp>
        <p:nvSpPr>
          <p:cNvPr id="82" name="Shape 82"/>
          <p:cNvSpPr txBox="1"/>
          <p:nvPr/>
        </p:nvSpPr>
        <p:spPr>
          <a:xfrm>
            <a:off x="5664225" y="4497533"/>
            <a:ext cx="635100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836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994400" y="3948133"/>
            <a:ext cx="635100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342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3175025" y="3417567"/>
            <a:ext cx="635100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386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479825" y="2807967"/>
            <a:ext cx="635100" cy="4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450</a:t>
            </a:r>
          </a:p>
        </p:txBody>
      </p:sp>
    </p:spTree>
    <p:extLst>
      <p:ext uri="{BB962C8B-B14F-4D97-AF65-F5344CB8AC3E}">
        <p14:creationId xmlns:p14="http://schemas.microsoft.com/office/powerpoint/2010/main" val="29996954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1420" y="6536141"/>
            <a:ext cx="469389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Jing Zhu and Wolfgang Huber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65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51" y="666872"/>
            <a:ext cx="4124850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Tertiary analysis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Across different molecular types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SNV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CNV, Expression, methylation and RPPA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Basic analysis tools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Integrative tools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Variant annotation using databases and our own methods; more than 80 different annotation fields:</a:t>
            </a:r>
          </a:p>
          <a:p>
            <a:pPr defTabSz="457200"/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DbNSFP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damage predictions, KinMut, 1000 Genomes, GERP, CADD, EVS, COSMIC, UniProt,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InterPro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, Appris, Interaction surfaces and functional residues in close proximity (using experimental PDBs and models)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defTabSz="457200"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8187" y="2287970"/>
            <a:ext cx="250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Efficient workflows. 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Sequence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(mutation consequence) workflow against </a:t>
            </a: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ANNOVAR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: no loading time, 100% to 500% faster depending on coding variant density, 30% memory consumption.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674" y="5655309"/>
            <a:ext cx="4529761" cy="12026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6351" y="78283"/>
            <a:ext cx="694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CNIO PANCANCER INFRASTRUCTURE -- </a:t>
            </a:r>
            <a:r>
              <a:rPr lang="fi-FI" b="1" dirty="0" smtClean="0">
                <a:solidFill>
                  <a:prstClr val="black"/>
                </a:solidFill>
                <a:latin typeface="Calibri"/>
                <a:hlinkClick r:id="rId3" action="ppaction://hlinkfile"/>
              </a:rPr>
              <a:t>se.bioinfo.cnio.es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177" y="666872"/>
            <a:ext cx="2063841" cy="29450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28187" y="666872"/>
            <a:ext cx="2506515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Enactment infrastructure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Provenance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Reproducibility/Reusability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Flexible deployment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Efficiency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352" y="4608575"/>
            <a:ext cx="412485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Exploration environment</a:t>
            </a:r>
          </a:p>
          <a:p>
            <a:pPr marL="285750" lvl="1" indent="-285750" defTabSz="457200">
              <a:buFont typeface="Arial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Calibri"/>
              </a:rPr>
              <a:t>ICGC/TCGA </a:t>
            </a:r>
            <a:r>
              <a:rPr lang="fi-FI" sz="1600" dirty="0" err="1" smtClean="0">
                <a:solidFill>
                  <a:prstClr val="black"/>
                </a:solidFill>
                <a:latin typeface="Calibri"/>
              </a:rPr>
              <a:t>example</a:t>
            </a:r>
            <a:r>
              <a:rPr lang="fi-FI" sz="160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fi-FI" sz="1600" dirty="0" err="1" smtClean="0">
                <a:solidFill>
                  <a:prstClr val="black"/>
                </a:solidFill>
                <a:latin typeface="Calibri"/>
              </a:rPr>
              <a:t>some</a:t>
            </a:r>
            <a:r>
              <a:rPr lang="fi-FI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Calibri"/>
              </a:rPr>
              <a:t>workflows</a:t>
            </a:r>
            <a:r>
              <a:rPr lang="fi-FI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1600" dirty="0" smtClean="0">
                <a:solidFill>
                  <a:prstClr val="black"/>
                </a:solidFill>
                <a:latin typeface="Calibri"/>
              </a:rPr>
              <a:t>at </a:t>
            </a:r>
            <a:r>
              <a:rPr lang="fi-FI" sz="1600" dirty="0" smtClean="0">
                <a:solidFill>
                  <a:prstClr val="black"/>
                </a:solidFill>
                <a:latin typeface="Calibri"/>
                <a:hlinkClick r:id="rId3" action="ppaction://hlinkfile"/>
              </a:rPr>
              <a:t>se.bioinfo.cnio.es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HTML/JS/CSS templates and widgets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General purpose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cytoscape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-web visualization, Jmol, d3js, nvd3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R/SVG/JS plotting infrastructure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294" y="3798359"/>
            <a:ext cx="3836706" cy="1983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462" y="4087048"/>
            <a:ext cx="2099556" cy="1412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1420" y="6536141"/>
            <a:ext cx="469389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Slide provided by Jing Zhu and Wolfgang Huber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2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Variant Calling Now Beginning in Earnest</a:t>
            </a:r>
          </a:p>
          <a:p>
            <a:r>
              <a:rPr lang="en-US" dirty="0" smtClean="0"/>
              <a:t>Working groups identifying “pilot” datasets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308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5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WGS Alignments (v 2.0)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64263"/>
            <a:ext cx="8229600" cy="11068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75% of genomes aligned</a:t>
            </a:r>
          </a:p>
          <a:p>
            <a:pPr lvl="1"/>
            <a:r>
              <a:rPr lang="en-US" dirty="0" smtClean="0"/>
              <a:t>All of TCGA.</a:t>
            </a:r>
          </a:p>
          <a:p>
            <a:pPr lvl="1"/>
            <a:r>
              <a:rPr lang="en-US" dirty="0" smtClean="0"/>
              <a:t>50% of ICGC.</a:t>
            </a:r>
          </a:p>
          <a:p>
            <a:endParaRPr lang="en-US" dirty="0"/>
          </a:p>
        </p:txBody>
      </p:sp>
      <p:sp>
        <p:nvSpPr>
          <p:cNvPr id="4" name="Shape 91"/>
          <p:cNvSpPr txBox="1">
            <a:spLocks/>
          </p:cNvSpPr>
          <p:nvPr/>
        </p:nvSpPr>
        <p:spPr>
          <a:xfrm>
            <a:off x="3110101" y="4998835"/>
            <a:ext cx="4255799" cy="318300"/>
          </a:xfrm>
          <a:prstGeom prst="rect">
            <a:avLst/>
          </a:prstGeom>
        </p:spPr>
        <p:txBody>
          <a:bodyPr vert="horz" lIns="91421" tIns="91421" rIns="91421" bIns="91421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(Link to Tracking Table)</a:t>
            </a:r>
            <a:endParaRPr lang="en" sz="1200" u="sng" dirty="0">
              <a:solidFill>
                <a:schemeClr val="hlink"/>
              </a:solidFill>
              <a:hlinkClick r:id="rId3"/>
            </a:endParaRPr>
          </a:p>
        </p:txBody>
      </p:sp>
      <p:pic>
        <p:nvPicPr>
          <p:cNvPr id="5" name="Shape 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98538" y="1388861"/>
            <a:ext cx="6638925" cy="3609975"/>
          </a:xfrm>
          <a:prstGeom prst="rect">
            <a:avLst/>
          </a:prstGeom>
        </p:spPr>
      </p:pic>
      <p:sp>
        <p:nvSpPr>
          <p:cNvPr id="6" name="Shape 93"/>
          <p:cNvSpPr txBox="1"/>
          <p:nvPr/>
        </p:nvSpPr>
        <p:spPr>
          <a:xfrm>
            <a:off x="6623550" y="2736835"/>
            <a:ext cx="2071200" cy="2262000"/>
          </a:xfrm>
          <a:prstGeom prst="rect">
            <a:avLst/>
          </a:prstGeom>
        </p:spPr>
        <p:txBody>
          <a:bodyPr lIns="91421" tIns="91421" rIns="91421" bIns="91421" anchor="t" anchorCtr="0">
            <a:noAutofit/>
          </a:bodyPr>
          <a:lstStyle/>
          <a:p>
            <a:endParaRPr/>
          </a:p>
          <a:p>
            <a:r>
              <a:rPr lang="en"/>
              <a:t>      Samples    Pairs</a:t>
            </a:r>
          </a:p>
          <a:p>
            <a:r>
              <a:rPr lang="en"/>
              <a:t>US 688	      273</a:t>
            </a:r>
          </a:p>
          <a:p>
            <a:r>
              <a:rPr lang="en"/>
              <a:t>UK 60	      29 </a:t>
            </a:r>
          </a:p>
          <a:p>
            <a:r>
              <a:rPr lang="en"/>
              <a:t>EU 41	      20</a:t>
            </a:r>
          </a:p>
          <a:p>
            <a:r>
              <a:rPr lang="en"/>
              <a:t>CA 45              19</a:t>
            </a:r>
          </a:p>
          <a:p>
            <a:r>
              <a:rPr lang="en"/>
              <a:t>ES 2                 1 </a:t>
            </a:r>
          </a:p>
          <a:p>
            <a:endParaRPr/>
          </a:p>
          <a:p>
            <a:r>
              <a:rPr lang="en"/>
              <a:t>Total 836         342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17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dirty="0"/>
              <a:t>State of Train </a:t>
            </a:r>
            <a:r>
              <a:rPr lang="en-US" sz="4800" dirty="0" smtClean="0">
                <a:solidFill>
                  <a:srgbClr val="FF0000"/>
                </a:solidFill>
              </a:rPr>
              <a:t>2</a:t>
            </a:r>
            <a:r>
              <a:rPr lang="en" sz="4800" dirty="0" smtClean="0">
                <a:solidFill>
                  <a:srgbClr val="FF0000"/>
                </a:solidFill>
              </a:rPr>
              <a:t>.0 </a:t>
            </a:r>
            <a:r>
              <a:rPr lang="en" sz="4800" dirty="0"/>
              <a:t>Re-alignments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339600"/>
            <a:ext cx="8229600" cy="522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of  Train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.0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pairs are aligned 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X/Y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) 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100% of TCGA Genomes completed</a:t>
            </a:r>
            <a:endParaRPr lang="en" sz="2400" dirty="0"/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631993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55226" y="274633"/>
            <a:ext cx="8876099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NCI cluster </a:t>
            </a:r>
            <a:r>
              <a:rPr lang="en-US" sz="3600" dirty="0" smtClean="0"/>
              <a:t>completed all TCGA re-</a:t>
            </a:r>
            <a:r>
              <a:rPr lang="en" sz="3600" dirty="0" smtClean="0"/>
              <a:t>alignments</a:t>
            </a:r>
            <a:endParaRPr lang="en" sz="3600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NCI Cluster @ UCSC (SDSC Data Center)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1728 cores, expanding to 2240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13TB total RAM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Installed April 25th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680 Alignments by May 12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45 WGS per day average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Uploaded to CGHub @ average of 5TB/day (max 10TB in one day)</a:t>
            </a:r>
          </a:p>
        </p:txBody>
      </p:sp>
    </p:spTree>
    <p:extLst>
      <p:ext uri="{BB962C8B-B14F-4D97-AF65-F5344CB8AC3E}">
        <p14:creationId xmlns:p14="http://schemas.microsoft.com/office/powerpoint/2010/main" val="195965321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3934</Words>
  <Application>Microsoft Macintosh PowerPoint</Application>
  <PresentationFormat>On-screen Show (4:3)</PresentationFormat>
  <Paragraphs>576</Paragraphs>
  <Slides>63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Office Theme</vt:lpstr>
      <vt:lpstr>1_Office Theme</vt:lpstr>
      <vt:lpstr>2_Office Theme</vt:lpstr>
      <vt:lpstr>3_Office Theme</vt:lpstr>
      <vt:lpstr>ICGC Pan-Cancer Analysis of Whole Genomes (PCAWG) Update</vt:lpstr>
      <vt:lpstr>PowerPoint Presentation</vt:lpstr>
      <vt:lpstr>Steering committee and 16 working groups </vt:lpstr>
      <vt:lpstr>Analysis Trains</vt:lpstr>
      <vt:lpstr>Train 1.0 Re-Alignment Summary</vt:lpstr>
      <vt:lpstr>Train 2.0 Re-Alignment Summary</vt:lpstr>
      <vt:lpstr>WGS Alignments (v 2.0)</vt:lpstr>
      <vt:lpstr>State of Train 2.0 Re-alignments</vt:lpstr>
      <vt:lpstr>NCI cluster completed all TCGA re-alignments</vt:lpstr>
      <vt:lpstr>Status of Core Analyses</vt:lpstr>
      <vt:lpstr>Train 2.0</vt:lpstr>
      <vt:lpstr>Core Analyses: WGS Alignments</vt:lpstr>
      <vt:lpstr>PowerPoint Presentation</vt:lpstr>
      <vt:lpstr>Amazon Compute Helping ICGC Alignments</vt:lpstr>
      <vt:lpstr>Core Analyses: Variant Calling</vt:lpstr>
      <vt:lpstr>Running Variant Callers Locally leverage compute, data movement is a mess</vt:lpstr>
      <vt:lpstr>Running the Core Pipelines Locally</vt:lpstr>
      <vt:lpstr>Plan for Variant Calling</vt:lpstr>
      <vt:lpstr>Core Analyses: RNA-Seq Alignments</vt:lpstr>
      <vt:lpstr>Core Analyses: RNA-Seq Alignments</vt:lpstr>
      <vt:lpstr>Next Steps</vt:lpstr>
      <vt:lpstr>SV analysis: participant labs</vt:lpstr>
      <vt:lpstr>SV working group goals</vt:lpstr>
      <vt:lpstr>Technical issues</vt:lpstr>
      <vt:lpstr>Disparate fusion calls from different tools</vt:lpstr>
      <vt:lpstr>PCAWG 7 – Mutation Signatures and Processes</vt:lpstr>
      <vt:lpstr>Integration of Epigenome and Genome (PCAWG-4)</vt:lpstr>
      <vt:lpstr>Integration of Epigenome and Genome (PCAWG-4)</vt:lpstr>
      <vt:lpstr>PCAWG-4: Themes</vt:lpstr>
      <vt:lpstr>PCAWG-4: Work phases</vt:lpstr>
      <vt:lpstr>Phase I: Collect Methylation Datasets</vt:lpstr>
      <vt:lpstr>Phase II: Harmonization</vt:lpstr>
      <vt:lpstr>PowerPoint Presentation</vt:lpstr>
      <vt:lpstr>PowerPoint Presentation</vt:lpstr>
      <vt:lpstr>Pan-cancer germline cancer genome analysis workflow</vt:lpstr>
      <vt:lpstr>Germline variant and haplotype validation strategies</vt:lpstr>
      <vt:lpstr>PAWG-15: Mitochondria and HLA</vt:lpstr>
      <vt:lpstr>Mitochondria and Cancer</vt:lpstr>
      <vt:lpstr>mtDNA somatic mutation calling using pilot-50</vt:lpstr>
      <vt:lpstr>Issues</vt:lpstr>
      <vt:lpstr>PowerPoint Presentation</vt:lpstr>
      <vt:lpstr>PowerPoint Presentation</vt:lpstr>
      <vt:lpstr>PCAWG3 - Transcriptomes</vt:lpstr>
      <vt:lpstr>Transcriptome group deliverables  </vt:lpstr>
      <vt:lpstr>Challenges in building the RNA-Seq alignment SOP </vt:lpstr>
      <vt:lpstr>RNA-Seq Analysis Assessment</vt:lpstr>
      <vt:lpstr>RNA-Seq Analysis Assessment</vt:lpstr>
      <vt:lpstr>Conclusion from RNA-Seq assessments  </vt:lpstr>
      <vt:lpstr>Current plan for RNA-Seq SOP: (test on pilot-50)</vt:lpstr>
      <vt:lpstr>RNA-Seq-related analyses</vt:lpstr>
      <vt:lpstr>Timeline for deliverables</vt:lpstr>
      <vt:lpstr>PCAWG-13: Molecular Subtypes and Classification</vt:lpstr>
      <vt:lpstr>Next Steps</vt:lpstr>
      <vt:lpstr>Steering committee and 16 working groups </vt:lpstr>
      <vt:lpstr>PCAWG-2-5-9-14</vt:lpstr>
      <vt:lpstr>PCAWG-12: Exploratory: portals, visualization and software infrastructure</vt:lpstr>
      <vt:lpstr>Technical and logistical issues </vt:lpstr>
      <vt:lpstr>Position specific error model from 1000s normal genomes</vt:lpstr>
      <vt:lpstr>PowerPoint Presentation</vt:lpstr>
      <vt:lpstr>PowerPoint Presentation</vt:lpstr>
      <vt:lpstr>PowerPoint Presentation</vt:lpstr>
      <vt:lpstr>Summary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PanCan-21</dc:title>
  <dc:creator>Josh Stuart</dc:creator>
  <cp:lastModifiedBy>Josh Stuart</cp:lastModifiedBy>
  <cp:revision>121</cp:revision>
  <dcterms:created xsi:type="dcterms:W3CDTF">2014-10-20T03:18:16Z</dcterms:created>
  <dcterms:modified xsi:type="dcterms:W3CDTF">2014-10-27T01:47:01Z</dcterms:modified>
</cp:coreProperties>
</file>