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90" r:id="rId1"/>
    <p:sldMasterId id="2147483694" r:id="rId2"/>
  </p:sldMasterIdLst>
  <p:notesMasterIdLst>
    <p:notesMasterId r:id="rId43"/>
  </p:notesMasterIdLst>
  <p:sldIdLst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35" r:id="rId17"/>
    <p:sldId id="311" r:id="rId18"/>
    <p:sldId id="312" r:id="rId19"/>
    <p:sldId id="313" r:id="rId20"/>
    <p:sldId id="274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323" r:id="rId31"/>
    <p:sldId id="324" r:id="rId32"/>
    <p:sldId id="325" r:id="rId33"/>
    <p:sldId id="326" r:id="rId34"/>
    <p:sldId id="327" r:id="rId35"/>
    <p:sldId id="328" r:id="rId36"/>
    <p:sldId id="329" r:id="rId37"/>
    <p:sldId id="330" r:id="rId38"/>
    <p:sldId id="331" r:id="rId39"/>
    <p:sldId id="332" r:id="rId40"/>
    <p:sldId id="333" r:id="rId41"/>
    <p:sldId id="334" r:id="rId42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sh Stuart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92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notesMaster" Target="notesMasters/notesMaster1.xml"/><Relationship Id="rId44" Type="http://schemas.openxmlformats.org/officeDocument/2006/relationships/printerSettings" Target="printerSettings/printerSettings1.bin"/><Relationship Id="rId45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4">
    <p:pos x="6000" y="0"/>
    <p:text>Chris/Kyle: Get this number of days</p:text>
  </p:cm>
  <p:cm authorId="0" idx="5">
    <p:pos x="6000" y="100"/>
    <p:text>Chris/Kyle: Can we make same plot for Train 2.0 re-alignments?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6">
    <p:pos x="6000" y="0"/>
    <p:text>Chris/Kyle: Can we make the same plot for the Train 2.0 re-alignments?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857693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5" name="Shape 3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6" name="Shape 3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2" name="Shape 3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0" name="Shape 3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5" name="Shape 4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1" name="Shape 5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800" b="0" i="0" u="none" strike="noStrike" cap="none" baseline="0"/>
          </a:p>
        </p:txBody>
      </p:sp>
      <p:sp>
        <p:nvSpPr>
          <p:cNvPr id="273" name="Shape 273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" sz="1400"/>
              <a:t>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Shape 5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48" name="Shape 5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hape 5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59" name="Shape 5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68" name="Shape 5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Shape 5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76" name="Shape 5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Shape 5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83" name="Shape 5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Shape 5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93" name="Shape 5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Shape 6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04" name="Shape 6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Shape 6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11" name="Shape 6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Shape 6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18" name="Shape 6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Shape 6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29" name="Shape 6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Shape 63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35" name="Shape 6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Shape 64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44" name="Shape 6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4" name="Shape 6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Shape 6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5" name="Shape 6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Shape 6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74" name="Shape 6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Shape 6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6" name="Shape 6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Shape 6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9" name="Shape 6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Shape 7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3" name="Shape 7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Shape 7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31" name="Shape 7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Shape 7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37" name="Shape 7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Shape 7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3" name="Shape 7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481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7808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616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1912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1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898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025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9"/>
            <a:ext cx="8229600" cy="69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TCGAcoverpage_030111_v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24400" y="1600200"/>
            <a:ext cx="3886200" cy="1470025"/>
          </a:xfrm>
        </p:spPr>
        <p:txBody>
          <a:bodyPr/>
          <a:lstStyle>
            <a:lvl1pPr>
              <a:defRPr sz="1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24400" y="3886200"/>
            <a:ext cx="3962400" cy="1752600"/>
          </a:xfrm>
        </p:spPr>
        <p:txBody>
          <a:bodyPr/>
          <a:lstStyle>
            <a:lvl1pPr marL="0" indent="0">
              <a:buFontTx/>
              <a:buNone/>
              <a:defRPr sz="1300" b="1" i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45163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651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328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75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08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TCGA_inside-A_v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3779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Myriad Pro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Myriad Pro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Myriad Pro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Myriad Pro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Myriad Pro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Myriad Pro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Myriad Pro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Myriad Pro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C4B04"/>
        </a:buClr>
        <a:buChar char="•"/>
        <a:defRPr sz="2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C4B04"/>
        </a:buClr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C4B04"/>
        </a:buClr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C4B04"/>
        </a:buClr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C4B04"/>
        </a:buClr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C4B04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C4B04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C4B04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C4B04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a/ucsc.edu/presentation/d/1HL_ZjX8VU008dyRCgCJq_zXV7va0uQxNhiCNaAgcQ1g/edit?usp=sharing" TargetMode="External"/><Relationship Id="rId4" Type="http://schemas.openxmlformats.org/officeDocument/2006/relationships/comments" Target="../comments/comment1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hyperlink" Target="https://docs.google.com/a/ucsc.edu/spreadsheets/d/19b1h4RDeQKcdsiqQYVkZ-mnEa8J5wc44Hq0XPDbsUdQ/edit%23gid=485994831" TargetMode="External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20" Type="http://schemas.openxmlformats.org/officeDocument/2006/relationships/image" Target="../media/image35.jpg"/><Relationship Id="rId21" Type="http://schemas.openxmlformats.org/officeDocument/2006/relationships/image" Target="../media/image36.png"/><Relationship Id="rId22" Type="http://schemas.openxmlformats.org/officeDocument/2006/relationships/image" Target="../media/image37.png"/><Relationship Id="rId23" Type="http://schemas.openxmlformats.org/officeDocument/2006/relationships/image" Target="../media/image38.png"/><Relationship Id="rId24" Type="http://schemas.openxmlformats.org/officeDocument/2006/relationships/image" Target="../media/image39.png"/><Relationship Id="rId10" Type="http://schemas.openxmlformats.org/officeDocument/2006/relationships/image" Target="../media/image25.png"/><Relationship Id="rId11" Type="http://schemas.openxmlformats.org/officeDocument/2006/relationships/image" Target="../media/image26.jpg"/><Relationship Id="rId12" Type="http://schemas.openxmlformats.org/officeDocument/2006/relationships/image" Target="../media/image27.png"/><Relationship Id="rId13" Type="http://schemas.openxmlformats.org/officeDocument/2006/relationships/image" Target="../media/image28.jpg"/><Relationship Id="rId14" Type="http://schemas.openxmlformats.org/officeDocument/2006/relationships/image" Target="../media/image29.png"/><Relationship Id="rId15" Type="http://schemas.openxmlformats.org/officeDocument/2006/relationships/image" Target="../media/image30.jpg"/><Relationship Id="rId16" Type="http://schemas.openxmlformats.org/officeDocument/2006/relationships/image" Target="../media/image31.png"/><Relationship Id="rId17" Type="http://schemas.openxmlformats.org/officeDocument/2006/relationships/image" Target="../media/image32.png"/><Relationship Id="rId18" Type="http://schemas.openxmlformats.org/officeDocument/2006/relationships/image" Target="../media/image33.png"/><Relationship Id="rId19" Type="http://schemas.openxmlformats.org/officeDocument/2006/relationships/image" Target="../media/image34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jpg"/><Relationship Id="rId7" Type="http://schemas.openxmlformats.org/officeDocument/2006/relationships/image" Target="../media/image22.png"/><Relationship Id="rId8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https://docs.google.com/spreadsheets/d/1ukkgAO_G1g2PwFa-s4-%200Pe8mjXOVH7EfRNMPRp2ydG4/edit%20-%20gid=2094076621" TargetMode="External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https://docs.google.com/spreadsheets/d/1ukkgAO_G1g2PwFa-s4-%200Pe8mjXOVH7EfRNMPRp2ydG4/edit%20-%20gid=2094076621" TargetMode="External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a/ucsc.edu/spreadsheets/d/14NItsHKJUevHZIuFkFTwNF-C12WbXTrFe0oM0Xq6b4M/edit%23gid=398607055" TargetMode="External"/><Relationship Id="rId4" Type="http://schemas.openxmlformats.org/officeDocument/2006/relationships/image" Target="../media/image5.png"/><Relationship Id="rId5" Type="http://schemas.openxmlformats.org/officeDocument/2006/relationships/comments" Target="../comments/comment2.xml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hyperlink" Target="http://pancancer.info" TargetMode="External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ctrTitle"/>
          </p:nvPr>
        </p:nvSpPr>
        <p:spPr>
          <a:xfrm>
            <a:off x="4139127" y="1337883"/>
            <a:ext cx="4852885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dirty="0"/>
              <a:t>Update on ICGC/TCGA</a:t>
            </a:r>
          </a:p>
          <a:p>
            <a:pPr>
              <a:spcBef>
                <a:spcPts val="0"/>
              </a:spcBef>
              <a:buNone/>
            </a:pPr>
            <a:r>
              <a:rPr lang="en" sz="3000" dirty="0"/>
              <a:t>Pan-cancer Analysis of Whole Genomes (PCAWG)</a:t>
            </a:r>
          </a:p>
        </p:txBody>
      </p:sp>
      <p:sp>
        <p:nvSpPr>
          <p:cNvPr id="261" name="Shape 261"/>
          <p:cNvSpPr txBox="1">
            <a:spLocks noGrp="1"/>
          </p:cNvSpPr>
          <p:nvPr>
            <p:ph type="subTitle" idx="1"/>
          </p:nvPr>
        </p:nvSpPr>
        <p:spPr>
          <a:xfrm>
            <a:off x="1951974" y="4096108"/>
            <a:ext cx="7098833" cy="1428954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Josh Stuart (</a:t>
            </a:r>
            <a:r>
              <a:rPr lang="en" sz="2400" dirty="0" smtClean="0"/>
              <a:t>UCSC)</a:t>
            </a:r>
            <a:r>
              <a:rPr lang="en-US" sz="2400" dirty="0" smtClean="0"/>
              <a:t>, </a:t>
            </a:r>
            <a:r>
              <a:rPr lang="en" sz="2400" dirty="0" smtClean="0"/>
              <a:t>Gaddy </a:t>
            </a:r>
            <a:r>
              <a:rPr lang="en" sz="2400" dirty="0"/>
              <a:t>Getz (Broad / MGH)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>
              <a:spcBef>
                <a:spcPts val="0"/>
              </a:spcBef>
              <a:buNone/>
            </a:pPr>
            <a:r>
              <a:rPr lang="en" sz="2400" dirty="0"/>
              <a:t>on behalf of PCAWG SC</a:t>
            </a:r>
          </a:p>
        </p:txBody>
      </p:sp>
      <p:sp>
        <p:nvSpPr>
          <p:cNvPr id="262" name="Shape 262"/>
          <p:cNvSpPr txBox="1"/>
          <p:nvPr/>
        </p:nvSpPr>
        <p:spPr>
          <a:xfrm>
            <a:off x="1123150" y="5534050"/>
            <a:ext cx="6466499" cy="85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Slides Contributed by Working Group Leaders: </a:t>
            </a:r>
            <a:r>
              <a:rPr lang="en" u="sng">
                <a:solidFill>
                  <a:schemeClr val="hlink"/>
                </a:solidFill>
                <a:hlinkClick r:id="rId3"/>
              </a:rPr>
              <a:t>Link to Google Presentation</a:t>
            </a:r>
          </a:p>
        </p:txBody>
      </p:sp>
    </p:spTree>
    <p:extLst>
      <p:ext uri="{BB962C8B-B14F-4D97-AF65-F5344CB8AC3E}">
        <p14:creationId xmlns:p14="http://schemas.microsoft.com/office/powerpoint/2010/main" val="859972342"/>
      </p:ext>
    </p:extLst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title"/>
          </p:nvPr>
        </p:nvSpPr>
        <p:spPr>
          <a:xfrm>
            <a:off x="155225" y="274628"/>
            <a:ext cx="8876099" cy="603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Finishing Core Re-Alignments</a:t>
            </a:r>
          </a:p>
        </p:txBody>
      </p:sp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478475" y="1540330"/>
            <a:ext cx="8229600" cy="512366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800" dirty="0"/>
              <a:t>QC Checks put in place.</a:t>
            </a:r>
          </a:p>
          <a:p>
            <a:pPr marL="914400" lvl="1" indent="-4191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2400" dirty="0"/>
              <a:t>Read groups: Number and name match between original and re-aligned BAM</a:t>
            </a:r>
          </a:p>
          <a:p>
            <a:pPr marL="914400" lvl="1" indent="-4191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2400" dirty="0"/>
              <a:t>Checks on samtools stats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800" dirty="0"/>
              <a:t>Re-aligning some samples that failed (~5% of samples)</a:t>
            </a:r>
          </a:p>
          <a:p>
            <a:pPr marL="914400" lvl="1" indent="-4191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2400" dirty="0"/>
              <a:t>Identifying if problems in data vs method vs infrastructure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800" dirty="0"/>
              <a:t>Samples that fail again will be flagged for possible removal</a:t>
            </a:r>
          </a:p>
        </p:txBody>
      </p:sp>
    </p:spTree>
    <p:extLst>
      <p:ext uri="{BB962C8B-B14F-4D97-AF65-F5344CB8AC3E}">
        <p14:creationId xmlns:p14="http://schemas.microsoft.com/office/powerpoint/2010/main" val="99950381"/>
      </p:ext>
    </p:extLst>
  </p:cSld>
  <p:clrMapOvr>
    <a:masterClrMapping/>
  </p:clrMapOvr>
  <p:transition xmlns:p14="http://schemas.microsoft.com/office/powerpoint/2010/main"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>
            <a:spLocks noGrp="1"/>
          </p:cNvSpPr>
          <p:nvPr>
            <p:ph type="title"/>
          </p:nvPr>
        </p:nvSpPr>
        <p:spPr>
          <a:xfrm>
            <a:off x="151466" y="5123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4400" dirty="0">
                <a:latin typeface="Calibri"/>
                <a:ea typeface="Calibri"/>
                <a:cs typeface="Calibri"/>
                <a:sym typeface="Calibri"/>
              </a:rPr>
              <a:t>Next Steps: </a:t>
            </a:r>
            <a:r>
              <a:rPr lang="en" sz="4400" b="0" i="0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Core Analyses</a:t>
            </a:r>
          </a:p>
        </p:txBody>
      </p:sp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882" marR="0" lvl="0" indent="-342882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WGS Alignments for Train 2 to completed </a:t>
            </a:r>
            <a:r>
              <a:rPr lang="e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 week</a:t>
            </a:r>
            <a:r>
              <a:rPr lang="en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(by </a:t>
            </a:r>
            <a:r>
              <a:rPr lang="en" sz="32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Nov</a:t>
            </a:r>
            <a:r>
              <a:rPr lang="en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</a:p>
          <a:p>
            <a:pPr marR="0" lvl="1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Straggling samples will go on Train 3</a:t>
            </a:r>
          </a:p>
          <a:p>
            <a:pPr marL="342882" marR="0" lvl="0" indent="-342882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Variant Calling Launching</a:t>
            </a:r>
          </a:p>
          <a:p>
            <a:pPr marL="342882" marR="0" lvl="0" indent="-342882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mRNA-Seq alignments will start </a:t>
            </a:r>
            <a:r>
              <a:rPr lang="en" sz="32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Dec</a:t>
            </a:r>
            <a:r>
              <a:rPr lang="en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r>
              <a:rPr lang="en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342882" marR="0" lvl="0" indent="-342882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Estimated completion date: </a:t>
            </a:r>
            <a:r>
              <a:rPr lang="en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June-July.</a:t>
            </a:r>
          </a:p>
          <a:p>
            <a:pPr marL="342882" marR="0" lvl="0" indent="-139682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2903585"/>
      </p:ext>
    </p:extLst>
  </p:cSld>
  <p:clrMapOvr>
    <a:masterClrMapping/>
  </p:clrMapOvr>
  <p:transition xmlns:p14="http://schemas.microsoft.com/office/powerpoint/2010/main"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Shape 3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475" y="858350"/>
            <a:ext cx="8229600" cy="5303254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Shape 358"/>
          <p:cNvSpPr txBox="1">
            <a:spLocks noGrp="1"/>
          </p:cNvSpPr>
          <p:nvPr>
            <p:ph type="title"/>
          </p:nvPr>
        </p:nvSpPr>
        <p:spPr>
          <a:xfrm>
            <a:off x="457200" y="91846"/>
            <a:ext cx="8229600" cy="766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Train 2.0 Timeline</a:t>
            </a:r>
          </a:p>
        </p:txBody>
      </p:sp>
      <p:sp>
        <p:nvSpPr>
          <p:cNvPr id="359" name="Shape 359"/>
          <p:cNvSpPr txBox="1"/>
          <p:nvPr/>
        </p:nvSpPr>
        <p:spPr>
          <a:xfrm>
            <a:off x="6104675" y="6106125"/>
            <a:ext cx="2765699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/>
              <a:t>(</a:t>
            </a:r>
            <a:r>
              <a:rPr lang="en" sz="1800" u="sng">
                <a:solidFill>
                  <a:schemeClr val="hlink"/>
                </a:solidFill>
                <a:hlinkClick r:id="rId4"/>
              </a:rPr>
              <a:t>Link to Train Schedule</a:t>
            </a:r>
            <a:r>
              <a:rPr lang="en" sz="1800"/>
              <a:t>)</a:t>
            </a:r>
          </a:p>
          <a:p>
            <a:pPr>
              <a:spcBef>
                <a:spcPts val="0"/>
              </a:spcBef>
              <a:buNone/>
            </a:pPr>
            <a:endParaRPr sz="1800"/>
          </a:p>
        </p:txBody>
      </p:sp>
      <p:grpSp>
        <p:nvGrpSpPr>
          <p:cNvPr id="360" name="Shape 360"/>
          <p:cNvGrpSpPr/>
          <p:nvPr/>
        </p:nvGrpSpPr>
        <p:grpSpPr>
          <a:xfrm>
            <a:off x="2050225" y="2606975"/>
            <a:ext cx="6962374" cy="3681049"/>
            <a:chOff x="2050225" y="2606975"/>
            <a:chExt cx="6962374" cy="3681049"/>
          </a:xfrm>
        </p:grpSpPr>
        <p:sp>
          <p:nvSpPr>
            <p:cNvPr id="361" name="Shape 361"/>
            <p:cNvSpPr/>
            <p:nvPr/>
          </p:nvSpPr>
          <p:spPr>
            <a:xfrm>
              <a:off x="2050225" y="5415325"/>
              <a:ext cx="1526699" cy="872699"/>
            </a:xfrm>
            <a:prstGeom prst="ellips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2" name="Shape 362"/>
            <p:cNvSpPr txBox="1"/>
            <p:nvPr/>
          </p:nvSpPr>
          <p:spPr>
            <a:xfrm>
              <a:off x="5898600" y="2606975"/>
              <a:ext cx="3113999" cy="11913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3000">
                  <a:solidFill>
                    <a:srgbClr val="FF0000"/>
                  </a:solidFill>
                </a:rPr>
                <a:t>Papers Submitted before August</a:t>
              </a:r>
            </a:p>
          </p:txBody>
        </p:sp>
        <p:cxnSp>
          <p:nvCxnSpPr>
            <p:cNvPr id="363" name="Shape 363"/>
            <p:cNvCxnSpPr/>
            <p:nvPr/>
          </p:nvCxnSpPr>
          <p:spPr>
            <a:xfrm rot="10800000" flipH="1">
              <a:off x="3453175" y="3757000"/>
              <a:ext cx="2397900" cy="1339799"/>
            </a:xfrm>
            <a:prstGeom prst="straightConnector1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  <a:headEnd type="none" w="lg" len="lg"/>
              <a:tailEnd type="triangle" w="lg" len="lg"/>
            </a:ln>
          </p:spPr>
        </p:cxnSp>
      </p:grpSp>
    </p:spTree>
    <p:extLst>
      <p:ext uri="{BB962C8B-B14F-4D97-AF65-F5344CB8AC3E}">
        <p14:creationId xmlns:p14="http://schemas.microsoft.com/office/powerpoint/2010/main" val="3356082518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title"/>
          </p:nvPr>
        </p:nvSpPr>
        <p:spPr>
          <a:xfrm>
            <a:off x="163225" y="53269"/>
            <a:ext cx="8229600" cy="72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3950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Core Analyses: Variant Calling</a:t>
            </a:r>
          </a:p>
        </p:txBody>
      </p:sp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305723" y="1234616"/>
            <a:ext cx="8526600" cy="53248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882" marR="0" lvl="0" indent="-342882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ICGC pipelines proposed originally</a:t>
            </a:r>
          </a:p>
          <a:p>
            <a:pPr marL="742911" marR="0" lvl="1" indent="-298411" algn="l" rtl="0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Broad, Sanger, DKFZ</a:t>
            </a:r>
          </a:p>
          <a:p>
            <a:pPr marL="342882" marR="0" lvl="0" indent="-342882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Additional proposed from TCGA groups</a:t>
            </a:r>
          </a:p>
          <a:p>
            <a:pPr marL="742911" marR="0" lvl="1" indent="-298411" algn="l" rtl="0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WashU, Baylor</a:t>
            </a:r>
          </a:p>
          <a:p>
            <a:pPr marL="742911" marR="0" lvl="1" indent="-298411" algn="l" rtl="0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Broad, WashU, Baylor in 3-way tie on DREAM-SMC</a:t>
            </a:r>
          </a:p>
          <a:p>
            <a:pPr marL="342882" marR="0" lvl="0" indent="-342882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Limited compute available from centers</a:t>
            </a:r>
          </a:p>
          <a:p>
            <a:pPr marL="342882" marR="0" lvl="0" indent="-342882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Slow transfer of aligned BAMs from </a:t>
            </a:r>
            <a:r>
              <a:rPr lang="en" sz="3200" dirty="0">
                <a:latin typeface="Calibri"/>
                <a:ea typeface="Calibri"/>
                <a:cs typeface="Calibri"/>
                <a:sym typeface="Calibri"/>
              </a:rPr>
              <a:t>some sites</a:t>
            </a:r>
          </a:p>
          <a:p>
            <a:pPr marL="342882" marR="0" lvl="0" indent="-342882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NCI-Cluster installing callers.</a:t>
            </a:r>
          </a:p>
          <a:p>
            <a:pPr marL="342882" marR="0" lvl="0" indent="-342882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VCFs of TCGA exchanged on NCI SFTP</a:t>
            </a:r>
          </a:p>
          <a:p>
            <a:pPr marL="742911" marR="0" lvl="1" indent="-298411" algn="l" rtl="0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Synapse frontend will help organize.</a:t>
            </a:r>
          </a:p>
          <a:p>
            <a:pPr marL="342882" marR="0" lvl="0" indent="-139682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882" marR="0" lvl="0" indent="-139682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9251028"/>
      </p:ext>
    </p:extLst>
  </p:cSld>
  <p:clrMapOvr>
    <a:masterClrMapping/>
  </p:clrMapOvr>
  <p:transition xmlns:p14="http://schemas.microsoft.com/office/powerpoint/2010/main"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Shape 3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725" y="1047750"/>
            <a:ext cx="8010525" cy="5810250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Shape 375"/>
          <p:cNvSpPr txBox="1">
            <a:spLocks noGrp="1"/>
          </p:cNvSpPr>
          <p:nvPr>
            <p:ph type="title"/>
          </p:nvPr>
        </p:nvSpPr>
        <p:spPr>
          <a:xfrm>
            <a:off x="188144" y="118171"/>
            <a:ext cx="7243471" cy="72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3000" b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Problem: Distributing BAMs to Callers Limited by Slowest</a:t>
            </a:r>
          </a:p>
        </p:txBody>
      </p:sp>
    </p:spTree>
    <p:extLst>
      <p:ext uri="{BB962C8B-B14F-4D97-AF65-F5344CB8AC3E}">
        <p14:creationId xmlns:p14="http://schemas.microsoft.com/office/powerpoint/2010/main" val="1413582589"/>
      </p:ext>
    </p:extLst>
  </p:cSld>
  <p:clrMapOvr>
    <a:masterClrMapping/>
  </p:clrMapOvr>
  <p:transition xmlns:p14="http://schemas.microsoft.com/office/powerpoint/2010/main"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Shape 3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725" y="1047750"/>
            <a:ext cx="8010525" cy="5810250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Shape 375"/>
          <p:cNvSpPr txBox="1">
            <a:spLocks noGrp="1"/>
          </p:cNvSpPr>
          <p:nvPr>
            <p:ph type="title"/>
          </p:nvPr>
        </p:nvSpPr>
        <p:spPr>
          <a:xfrm>
            <a:off x="188144" y="118171"/>
            <a:ext cx="7243471" cy="72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3000" b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Problem: Distributing BAMs to Callers Limited by Slowest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0950" y="2596964"/>
            <a:ext cx="791160" cy="15780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12517" y="2157573"/>
            <a:ext cx="791160" cy="15780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7341" y="4935193"/>
            <a:ext cx="2607455" cy="707886"/>
          </a:xfrm>
          <a:prstGeom prst="rect">
            <a:avLst/>
          </a:prstGeom>
          <a:solidFill>
            <a:srgbClr val="3366FF">
              <a:alpha val="18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Current bottlenecks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(U Chicago, EBI)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862110" y="4364462"/>
            <a:ext cx="651849" cy="5707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912517" y="4174985"/>
            <a:ext cx="371950" cy="7602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604290"/>
      </p:ext>
    </p:extLst>
  </p:cSld>
  <p:clrMapOvr>
    <a:masterClrMapping/>
  </p:clrMapOvr>
  <p:transition xmlns:p14="http://schemas.microsoft.com/office/powerpoint/2010/main"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Shape 3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575" y="1114425"/>
            <a:ext cx="8020050" cy="57435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37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690386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3000" b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Problem: Distributing BAMs to Callers Limited by Slowest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0950" y="2596964"/>
            <a:ext cx="791160" cy="15780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12517" y="2157573"/>
            <a:ext cx="791160" cy="15780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07341" y="4935193"/>
            <a:ext cx="2607455" cy="707886"/>
          </a:xfrm>
          <a:prstGeom prst="rect">
            <a:avLst/>
          </a:prstGeom>
          <a:solidFill>
            <a:srgbClr val="3366FF">
              <a:alpha val="18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Current bottlenecks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(U Chicago, EBI)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862110" y="4364462"/>
            <a:ext cx="651849" cy="5707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912517" y="4174985"/>
            <a:ext cx="371950" cy="7602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445063"/>
      </p:ext>
    </p:extLst>
  </p:cSld>
  <p:clrMapOvr>
    <a:masterClrMapping/>
  </p:clrMapOvr>
  <p:transition xmlns:p14="http://schemas.microsoft.com/office/powerpoint/2010/main"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Shape 3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537" y="1076325"/>
            <a:ext cx="8010525" cy="57816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37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7080243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3000" b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Problem: Distributing BAMs to Callers Limited by Slowest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0950" y="2596964"/>
            <a:ext cx="791160" cy="15780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12517" y="2157573"/>
            <a:ext cx="791160" cy="15780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7341" y="4935193"/>
            <a:ext cx="2607455" cy="707886"/>
          </a:xfrm>
          <a:prstGeom prst="rect">
            <a:avLst/>
          </a:prstGeom>
          <a:solidFill>
            <a:srgbClr val="3366FF">
              <a:alpha val="18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Current bottlenecks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(U Chicago, EBI)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862110" y="4364462"/>
            <a:ext cx="651849" cy="5707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912517" y="4174985"/>
            <a:ext cx="371950" cy="7602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217710"/>
      </p:ext>
    </p:extLst>
  </p:cSld>
  <p:clrMapOvr>
    <a:masterClrMapping/>
  </p:clrMapOvr>
  <p:transition xmlns:p14="http://schemas.microsoft.com/office/powerpoint/2010/main"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 txBox="1">
            <a:spLocks noGrp="1"/>
          </p:cNvSpPr>
          <p:nvPr>
            <p:ph type="title"/>
          </p:nvPr>
        </p:nvSpPr>
        <p:spPr>
          <a:xfrm>
            <a:off x="10358" y="64920"/>
            <a:ext cx="8229600" cy="850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3950" b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Solution 1: Run</a:t>
            </a:r>
            <a:r>
              <a:rPr lang="en" sz="3950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Variant Callers Locally</a:t>
            </a:r>
            <a:br>
              <a:rPr lang="en" sz="3950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800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leverage compute, data movement is a mess</a:t>
            </a:r>
          </a:p>
        </p:txBody>
      </p:sp>
      <p:sp>
        <p:nvSpPr>
          <p:cNvPr id="103" name="Shape 393"/>
          <p:cNvSpPr txBox="1"/>
          <p:nvPr/>
        </p:nvSpPr>
        <p:spPr>
          <a:xfrm>
            <a:off x="1013991" y="1764358"/>
            <a:ext cx="1585500" cy="70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CGHub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(TCGA)</a:t>
            </a:r>
          </a:p>
        </p:txBody>
      </p:sp>
      <p:sp>
        <p:nvSpPr>
          <p:cNvPr id="104" name="Shape 394"/>
          <p:cNvSpPr txBox="1"/>
          <p:nvPr/>
        </p:nvSpPr>
        <p:spPr>
          <a:xfrm>
            <a:off x="903562" y="2709108"/>
            <a:ext cx="1585500" cy="101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London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(ICGC)</a:t>
            </a:r>
          </a:p>
        </p:txBody>
      </p:sp>
      <p:sp>
        <p:nvSpPr>
          <p:cNvPr id="105" name="Shape 395"/>
          <p:cNvSpPr txBox="1"/>
          <p:nvPr/>
        </p:nvSpPr>
        <p:spPr>
          <a:xfrm>
            <a:off x="937791" y="3592161"/>
            <a:ext cx="1585500" cy="70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Chicago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(ICGC)</a:t>
            </a:r>
          </a:p>
        </p:txBody>
      </p:sp>
      <p:sp>
        <p:nvSpPr>
          <p:cNvPr id="106" name="Shape 396"/>
          <p:cNvSpPr txBox="1"/>
          <p:nvPr/>
        </p:nvSpPr>
        <p:spPr>
          <a:xfrm>
            <a:off x="895831" y="4507558"/>
            <a:ext cx="1669500" cy="70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…and 4 others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(ICGC)</a:t>
            </a:r>
          </a:p>
        </p:txBody>
      </p:sp>
      <p:sp>
        <p:nvSpPr>
          <p:cNvPr id="107" name="Shape 397"/>
          <p:cNvSpPr txBox="1"/>
          <p:nvPr/>
        </p:nvSpPr>
        <p:spPr>
          <a:xfrm>
            <a:off x="4708608" y="1782723"/>
            <a:ext cx="1190099" cy="590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Broad</a:t>
            </a:r>
          </a:p>
        </p:txBody>
      </p:sp>
      <p:sp>
        <p:nvSpPr>
          <p:cNvPr id="108" name="Shape 398"/>
          <p:cNvSpPr txBox="1"/>
          <p:nvPr/>
        </p:nvSpPr>
        <p:spPr>
          <a:xfrm>
            <a:off x="4708610" y="4182409"/>
            <a:ext cx="1338000" cy="590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Sanger</a:t>
            </a:r>
          </a:p>
        </p:txBody>
      </p:sp>
      <p:sp>
        <p:nvSpPr>
          <p:cNvPr id="109" name="Shape 399"/>
          <p:cNvSpPr txBox="1"/>
          <p:nvPr/>
        </p:nvSpPr>
        <p:spPr>
          <a:xfrm>
            <a:off x="4795644" y="5084893"/>
            <a:ext cx="1030499" cy="58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DKFZ</a:t>
            </a:r>
          </a:p>
        </p:txBody>
      </p:sp>
      <p:sp>
        <p:nvSpPr>
          <p:cNvPr id="110" name="Shape 400"/>
          <p:cNvSpPr/>
          <p:nvPr/>
        </p:nvSpPr>
        <p:spPr>
          <a:xfrm rot="16200000">
            <a:off x="3324970" y="1045897"/>
            <a:ext cx="314700" cy="215789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A81BA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Shape 401"/>
          <p:cNvSpPr/>
          <p:nvPr/>
        </p:nvSpPr>
        <p:spPr>
          <a:xfrm rot="17983067">
            <a:off x="3266135" y="1875043"/>
            <a:ext cx="314688" cy="215783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A81BA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Shape 402"/>
          <p:cNvSpPr/>
          <p:nvPr/>
        </p:nvSpPr>
        <p:spPr>
          <a:xfrm rot="19030629" flipH="1">
            <a:off x="3639288" y="3026252"/>
            <a:ext cx="128432" cy="274004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A81BA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Shape 403"/>
          <p:cNvSpPr/>
          <p:nvPr/>
        </p:nvSpPr>
        <p:spPr>
          <a:xfrm rot="14530207">
            <a:off x="3318535" y="1730448"/>
            <a:ext cx="145871" cy="215775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A81BA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404"/>
          <p:cNvSpPr/>
          <p:nvPr/>
        </p:nvSpPr>
        <p:spPr>
          <a:xfrm rot="16673848">
            <a:off x="3479394" y="2502010"/>
            <a:ext cx="146287" cy="215803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A81BA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405"/>
          <p:cNvSpPr/>
          <p:nvPr/>
        </p:nvSpPr>
        <p:spPr>
          <a:xfrm rot="18488882">
            <a:off x="3200180" y="3333574"/>
            <a:ext cx="314718" cy="250772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A81BA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Shape 406"/>
          <p:cNvSpPr/>
          <p:nvPr/>
        </p:nvSpPr>
        <p:spPr>
          <a:xfrm rot="16200000">
            <a:off x="2713726" y="4449556"/>
            <a:ext cx="314700" cy="122249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FBFBF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Shape 407"/>
          <p:cNvSpPr txBox="1"/>
          <p:nvPr/>
        </p:nvSpPr>
        <p:spPr>
          <a:xfrm>
            <a:off x="2635698" y="4587395"/>
            <a:ext cx="479100" cy="373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etc</a:t>
            </a:r>
          </a:p>
        </p:txBody>
      </p:sp>
      <p:sp>
        <p:nvSpPr>
          <p:cNvPr id="118" name="Shape 408"/>
          <p:cNvSpPr/>
          <p:nvPr/>
        </p:nvSpPr>
        <p:spPr>
          <a:xfrm>
            <a:off x="7303441" y="1782724"/>
            <a:ext cx="1161599" cy="1250999"/>
          </a:xfrm>
          <a:prstGeom prst="can">
            <a:avLst>
              <a:gd name="adj" fmla="val 25000"/>
            </a:avLst>
          </a:prstGeom>
          <a:solidFill>
            <a:srgbClr val="3A81BA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NCI SFTP Site</a:t>
            </a:r>
          </a:p>
        </p:txBody>
      </p:sp>
      <p:sp>
        <p:nvSpPr>
          <p:cNvPr id="119" name="Shape 409"/>
          <p:cNvSpPr txBox="1"/>
          <p:nvPr/>
        </p:nvSpPr>
        <p:spPr>
          <a:xfrm>
            <a:off x="7653251" y="3433808"/>
            <a:ext cx="467099" cy="373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OR</a:t>
            </a:r>
          </a:p>
        </p:txBody>
      </p:sp>
      <p:sp>
        <p:nvSpPr>
          <p:cNvPr id="120" name="Shape 410"/>
          <p:cNvSpPr/>
          <p:nvPr/>
        </p:nvSpPr>
        <p:spPr>
          <a:xfrm>
            <a:off x="7303441" y="3965718"/>
            <a:ext cx="1161599" cy="1250999"/>
          </a:xfrm>
          <a:prstGeom prst="can">
            <a:avLst>
              <a:gd name="adj" fmla="val 25000"/>
            </a:avLst>
          </a:prstGeom>
          <a:solidFill>
            <a:srgbClr val="3A81BA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GNOS Server of Origin</a:t>
            </a:r>
          </a:p>
        </p:txBody>
      </p:sp>
      <p:sp>
        <p:nvSpPr>
          <p:cNvPr id="121" name="Shape 411"/>
          <p:cNvSpPr/>
          <p:nvPr/>
        </p:nvSpPr>
        <p:spPr>
          <a:xfrm>
            <a:off x="8465048" y="2268708"/>
            <a:ext cx="514799" cy="2503500"/>
          </a:xfrm>
          <a:prstGeom prst="arc">
            <a:avLst>
              <a:gd name="adj1" fmla="val 16200000"/>
              <a:gd name="adj2" fmla="val 5420708"/>
            </a:avLst>
          </a:prstGeom>
          <a:noFill/>
          <a:ln w="9525" cap="flat">
            <a:solidFill>
              <a:srgbClr val="4A7DBB"/>
            </a:solidFill>
            <a:prstDash val="solid"/>
            <a:round/>
            <a:headEnd type="none" w="med" len="med"/>
            <a:tailEnd type="triangle" w="lg" len="lg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Shape 412"/>
          <p:cNvSpPr txBox="1"/>
          <p:nvPr/>
        </p:nvSpPr>
        <p:spPr>
          <a:xfrm>
            <a:off x="4616317" y="2646544"/>
            <a:ext cx="1385699" cy="58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WashU</a:t>
            </a:r>
          </a:p>
        </p:txBody>
      </p:sp>
      <p:sp>
        <p:nvSpPr>
          <p:cNvPr id="123" name="Shape 413"/>
          <p:cNvSpPr txBox="1"/>
          <p:nvPr/>
        </p:nvSpPr>
        <p:spPr>
          <a:xfrm>
            <a:off x="4688176" y="3415263"/>
            <a:ext cx="1243800" cy="58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Baylor</a:t>
            </a:r>
          </a:p>
        </p:txBody>
      </p:sp>
      <p:sp>
        <p:nvSpPr>
          <p:cNvPr id="124" name="Shape 414"/>
          <p:cNvSpPr/>
          <p:nvPr/>
        </p:nvSpPr>
        <p:spPr>
          <a:xfrm rot="16200000">
            <a:off x="3384154" y="1373061"/>
            <a:ext cx="314700" cy="215789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A81BA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Shape 415"/>
          <p:cNvSpPr/>
          <p:nvPr/>
        </p:nvSpPr>
        <p:spPr>
          <a:xfrm rot="15593530">
            <a:off x="3505451" y="2058929"/>
            <a:ext cx="179485" cy="215796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A81BA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Shape 416"/>
          <p:cNvSpPr/>
          <p:nvPr/>
        </p:nvSpPr>
        <p:spPr>
          <a:xfrm rot="14529911">
            <a:off x="3376256" y="2788300"/>
            <a:ext cx="314826" cy="215775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A81BA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Shape 417"/>
          <p:cNvSpPr/>
          <p:nvPr/>
        </p:nvSpPr>
        <p:spPr>
          <a:xfrm rot="16200000">
            <a:off x="6448762" y="1632556"/>
            <a:ext cx="314700" cy="108989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A81BA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Shape 418"/>
          <p:cNvSpPr/>
          <p:nvPr/>
        </p:nvSpPr>
        <p:spPr>
          <a:xfrm rot="17983067">
            <a:off x="6460275" y="2196867"/>
            <a:ext cx="314688" cy="109000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A81BA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Shape 419"/>
          <p:cNvSpPr/>
          <p:nvPr/>
        </p:nvSpPr>
        <p:spPr>
          <a:xfrm rot="19027496">
            <a:off x="6416049" y="2751505"/>
            <a:ext cx="234567" cy="177121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A81BA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Shape 420"/>
          <p:cNvSpPr/>
          <p:nvPr/>
        </p:nvSpPr>
        <p:spPr>
          <a:xfrm rot="14529911">
            <a:off x="6459072" y="2547805"/>
            <a:ext cx="314826" cy="108982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A81BA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Shape 421"/>
          <p:cNvSpPr/>
          <p:nvPr/>
        </p:nvSpPr>
        <p:spPr>
          <a:xfrm rot="16673438">
            <a:off x="6535488" y="3060062"/>
            <a:ext cx="314679" cy="108977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A81BA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422"/>
          <p:cNvSpPr/>
          <p:nvPr/>
        </p:nvSpPr>
        <p:spPr>
          <a:xfrm rot="18488431">
            <a:off x="6420057" y="3583681"/>
            <a:ext cx="346345" cy="140932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A81BA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Shape 423"/>
          <p:cNvSpPr/>
          <p:nvPr/>
        </p:nvSpPr>
        <p:spPr>
          <a:xfrm rot="16200000">
            <a:off x="6507946" y="1959721"/>
            <a:ext cx="314700" cy="108989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A81BA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Shape 424"/>
          <p:cNvSpPr/>
          <p:nvPr/>
        </p:nvSpPr>
        <p:spPr>
          <a:xfrm rot="15594018">
            <a:off x="6557995" y="2695908"/>
            <a:ext cx="314777" cy="108993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A81BA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425"/>
          <p:cNvSpPr/>
          <p:nvPr/>
        </p:nvSpPr>
        <p:spPr>
          <a:xfrm rot="13063305">
            <a:off x="6620308" y="2936979"/>
            <a:ext cx="314794" cy="238455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A81BA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Shape 426"/>
          <p:cNvSpPr/>
          <p:nvPr/>
        </p:nvSpPr>
        <p:spPr>
          <a:xfrm rot="14529911">
            <a:off x="6242444" y="4620758"/>
            <a:ext cx="314826" cy="108982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A81BA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427"/>
          <p:cNvSpPr txBox="1"/>
          <p:nvPr/>
        </p:nvSpPr>
        <p:spPr>
          <a:xfrm>
            <a:off x="6232816" y="1540709"/>
            <a:ext cx="574799" cy="373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Fast</a:t>
            </a:r>
          </a:p>
        </p:txBody>
      </p:sp>
      <p:sp>
        <p:nvSpPr>
          <p:cNvPr id="138" name="Shape 428"/>
          <p:cNvSpPr txBox="1"/>
          <p:nvPr/>
        </p:nvSpPr>
        <p:spPr>
          <a:xfrm>
            <a:off x="1032916" y="1044558"/>
            <a:ext cx="1708799" cy="461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400" b="0" i="0" u="none" strike="noStrike" cap="none" baseline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WGS Data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80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(GNOS Servers)</a:t>
            </a:r>
          </a:p>
        </p:txBody>
      </p:sp>
      <p:sp>
        <p:nvSpPr>
          <p:cNvPr id="139" name="Shape 429"/>
          <p:cNvSpPr txBox="1"/>
          <p:nvPr/>
        </p:nvSpPr>
        <p:spPr>
          <a:xfrm>
            <a:off x="6999341" y="1031970"/>
            <a:ext cx="1739700" cy="461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400" b="0" i="0" u="none" strike="noStrike" cap="none" baseline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Variant Calls</a:t>
            </a:r>
          </a:p>
        </p:txBody>
      </p:sp>
      <p:sp>
        <p:nvSpPr>
          <p:cNvPr id="140" name="Shape 430"/>
          <p:cNvSpPr txBox="1"/>
          <p:nvPr/>
        </p:nvSpPr>
        <p:spPr>
          <a:xfrm>
            <a:off x="2519022" y="5885984"/>
            <a:ext cx="1341600" cy="70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0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Bandwidth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0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constraints</a:t>
            </a:r>
          </a:p>
        </p:txBody>
      </p:sp>
      <p:cxnSp>
        <p:nvCxnSpPr>
          <p:cNvPr id="141" name="Shape 431"/>
          <p:cNvCxnSpPr/>
          <p:nvPr/>
        </p:nvCxnSpPr>
        <p:spPr>
          <a:xfrm flipH="1">
            <a:off x="3482478" y="4587397"/>
            <a:ext cx="378000" cy="1298700"/>
          </a:xfrm>
          <a:prstGeom prst="straightConnector1">
            <a:avLst/>
          </a:prstGeom>
          <a:noFill/>
          <a:ln w="9525" cap="flat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142" name="Shape 432"/>
          <p:cNvSpPr txBox="1"/>
          <p:nvPr/>
        </p:nvSpPr>
        <p:spPr>
          <a:xfrm>
            <a:off x="6256017" y="5753618"/>
            <a:ext cx="2318100" cy="70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0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Complain about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0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Compute availability</a:t>
            </a:r>
          </a:p>
        </p:txBody>
      </p:sp>
      <p:cxnSp>
        <p:nvCxnSpPr>
          <p:cNvPr id="143" name="Shape 433"/>
          <p:cNvCxnSpPr/>
          <p:nvPr/>
        </p:nvCxnSpPr>
        <p:spPr>
          <a:xfrm>
            <a:off x="5763803" y="5561945"/>
            <a:ext cx="632999" cy="228600"/>
          </a:xfrm>
          <a:prstGeom prst="straightConnector1">
            <a:avLst/>
          </a:prstGeom>
          <a:noFill/>
          <a:ln w="9525" cap="flat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144" name="Shape 434"/>
          <p:cNvSpPr txBox="1"/>
          <p:nvPr/>
        </p:nvSpPr>
        <p:spPr>
          <a:xfrm>
            <a:off x="4368289" y="1075483"/>
            <a:ext cx="2000100" cy="461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400" b="0" i="0" u="none" strike="noStrike" cap="none" baseline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Variant Callers</a:t>
            </a:r>
          </a:p>
        </p:txBody>
      </p:sp>
      <p:sp>
        <p:nvSpPr>
          <p:cNvPr id="145" name="Shape 435"/>
          <p:cNvSpPr txBox="1"/>
          <p:nvPr/>
        </p:nvSpPr>
        <p:spPr>
          <a:xfrm>
            <a:off x="4581362" y="6477995"/>
            <a:ext cx="4545900" cy="373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Adapted from slide provided by Lincoln Stein</a:t>
            </a:r>
          </a:p>
        </p:txBody>
      </p:sp>
      <p:pic>
        <p:nvPicPr>
          <p:cNvPr id="146" name="Shape 4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641" y="1852233"/>
            <a:ext cx="888766" cy="7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4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441" y="2766633"/>
            <a:ext cx="888766" cy="7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4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441" y="3681033"/>
            <a:ext cx="888766" cy="7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4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441" y="4595433"/>
            <a:ext cx="479100" cy="381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4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841" y="4747833"/>
            <a:ext cx="479100" cy="381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4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241" y="4900233"/>
            <a:ext cx="479100" cy="381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4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5641" y="5052633"/>
            <a:ext cx="479100" cy="3816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574383"/>
      </p:ext>
    </p:extLst>
  </p:cSld>
  <p:clrMapOvr>
    <a:masterClrMapping/>
  </p:clrMapOvr>
  <p:transition xmlns:p14="http://schemas.microsoft.com/office/powerpoint/2010/main"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Shape 4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000" y="5220875"/>
            <a:ext cx="3143250" cy="1457325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Shape 448"/>
          <p:cNvSpPr/>
          <p:nvPr/>
        </p:nvSpPr>
        <p:spPr>
          <a:xfrm>
            <a:off x="4341700" y="1500125"/>
            <a:ext cx="2271900" cy="53346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449" name="Shape 4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5162" y="2811680"/>
            <a:ext cx="1464950" cy="820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Shape 4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5162" y="2451603"/>
            <a:ext cx="1464950" cy="820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Shape 4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5162" y="2091526"/>
            <a:ext cx="1464950" cy="820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Shape 4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5162" y="1731450"/>
            <a:ext cx="1464950" cy="820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Shape 4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7287" y="4612065"/>
            <a:ext cx="1464950" cy="820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Shape 4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7287" y="4251988"/>
            <a:ext cx="1464950" cy="820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Shape 4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7287" y="3891911"/>
            <a:ext cx="1464950" cy="820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Shape 4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7287" y="3531834"/>
            <a:ext cx="1464950" cy="820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Shape 4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7287" y="4972142"/>
            <a:ext cx="1464950" cy="820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Shape 4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7287" y="3171757"/>
            <a:ext cx="1464950" cy="820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Shape 4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13650" y="2164650"/>
            <a:ext cx="1790333" cy="2389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Shape 46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2053" y="1255648"/>
            <a:ext cx="518363" cy="59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Shape 46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9991" y="1713014"/>
            <a:ext cx="782494" cy="509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Shape 46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8793" y="2391089"/>
            <a:ext cx="424883" cy="424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Shape 46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5519" y="2984579"/>
            <a:ext cx="951430" cy="2702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4" name="Shape 464"/>
          <p:cNvGrpSpPr/>
          <p:nvPr/>
        </p:nvGrpSpPr>
        <p:grpSpPr>
          <a:xfrm>
            <a:off x="1973337" y="1191425"/>
            <a:ext cx="1545200" cy="827413"/>
            <a:chOff x="1973337" y="886625"/>
            <a:chExt cx="1545200" cy="827413"/>
          </a:xfrm>
        </p:grpSpPr>
        <p:pic>
          <p:nvPicPr>
            <p:cNvPr id="465" name="Shape 465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973337" y="886625"/>
              <a:ext cx="1545200" cy="8274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6" name="Shape 466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2205775" y="1163764"/>
              <a:ext cx="903625" cy="22864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7" name="Shape 467"/>
          <p:cNvGrpSpPr/>
          <p:nvPr/>
        </p:nvGrpSpPr>
        <p:grpSpPr>
          <a:xfrm>
            <a:off x="1973337" y="3192800"/>
            <a:ext cx="1545200" cy="827413"/>
            <a:chOff x="1973337" y="2888000"/>
            <a:chExt cx="1545200" cy="827413"/>
          </a:xfrm>
        </p:grpSpPr>
        <p:pic>
          <p:nvPicPr>
            <p:cNvPr id="468" name="Shape 468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973337" y="2888000"/>
              <a:ext cx="1545200" cy="8274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9" name="Shape 469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2281962" y="3077345"/>
              <a:ext cx="903625" cy="2963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0" name="Shape 470"/>
          <p:cNvGrpSpPr/>
          <p:nvPr/>
        </p:nvGrpSpPr>
        <p:grpSpPr>
          <a:xfrm>
            <a:off x="1973337" y="4168745"/>
            <a:ext cx="1545200" cy="827413"/>
            <a:chOff x="1973337" y="4016345"/>
            <a:chExt cx="1545200" cy="827413"/>
          </a:xfrm>
        </p:grpSpPr>
        <p:pic>
          <p:nvPicPr>
            <p:cNvPr id="471" name="Shape 471"/>
            <p:cNvPicPr preferRelativeResize="0"/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1973337" y="4016345"/>
              <a:ext cx="1545200" cy="8274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2" name="Shape 472"/>
            <p:cNvPicPr preferRelativeResize="0"/>
            <p:nvPr/>
          </p:nvPicPr>
          <p:blipFill>
            <a:blip r:embed="rId15">
              <a:alphaModFix/>
            </a:blip>
            <a:stretch>
              <a:fillRect/>
            </a:stretch>
          </p:blipFill>
          <p:spPr>
            <a:xfrm>
              <a:off x="2139000" y="4193550"/>
              <a:ext cx="1037137" cy="2963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73" name="Shape 47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-46601" y="3355460"/>
            <a:ext cx="1255675" cy="424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Shape 474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266178" y="3797552"/>
            <a:ext cx="782503" cy="3782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5" name="Shape 475"/>
          <p:cNvGrpSpPr/>
          <p:nvPr/>
        </p:nvGrpSpPr>
        <p:grpSpPr>
          <a:xfrm>
            <a:off x="5423677" y="1985595"/>
            <a:ext cx="582849" cy="312100"/>
            <a:chOff x="1973337" y="886625"/>
            <a:chExt cx="1545200" cy="827413"/>
          </a:xfrm>
        </p:grpSpPr>
        <p:pic>
          <p:nvPicPr>
            <p:cNvPr id="476" name="Shape 476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973337" y="886625"/>
              <a:ext cx="1545200" cy="8274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7" name="Shape 477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2205775" y="1163764"/>
              <a:ext cx="903625" cy="22864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8" name="Shape 478"/>
          <p:cNvGrpSpPr/>
          <p:nvPr/>
        </p:nvGrpSpPr>
        <p:grpSpPr>
          <a:xfrm>
            <a:off x="4745179" y="2320046"/>
            <a:ext cx="678497" cy="363317"/>
            <a:chOff x="1973337" y="1887312"/>
            <a:chExt cx="1545200" cy="827413"/>
          </a:xfrm>
        </p:grpSpPr>
        <p:pic>
          <p:nvPicPr>
            <p:cNvPr id="479" name="Shape 479"/>
            <p:cNvPicPr preferRelativeResize="0"/>
            <p:nvPr/>
          </p:nvPicPr>
          <p:blipFill>
            <a:blip r:embed="rId18">
              <a:alphaModFix/>
            </a:blip>
            <a:stretch>
              <a:fillRect/>
            </a:stretch>
          </p:blipFill>
          <p:spPr>
            <a:xfrm>
              <a:off x="1973337" y="1887312"/>
              <a:ext cx="1545200" cy="8274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0" name="Shape 480"/>
            <p:cNvPicPr preferRelativeResize="0"/>
            <p:nvPr/>
          </p:nvPicPr>
          <p:blipFill>
            <a:blip r:embed="rId19">
              <a:alphaModFix/>
            </a:blip>
            <a:stretch>
              <a:fillRect/>
            </a:stretch>
          </p:blipFill>
          <p:spPr>
            <a:xfrm>
              <a:off x="2526975" y="2018033"/>
              <a:ext cx="413600" cy="413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81" name="Shape 481"/>
          <p:cNvGrpSpPr/>
          <p:nvPr/>
        </p:nvGrpSpPr>
        <p:grpSpPr>
          <a:xfrm>
            <a:off x="4745167" y="1959975"/>
            <a:ext cx="678497" cy="363317"/>
            <a:chOff x="1973337" y="2888000"/>
            <a:chExt cx="1545200" cy="827413"/>
          </a:xfrm>
        </p:grpSpPr>
        <p:pic>
          <p:nvPicPr>
            <p:cNvPr id="482" name="Shape 482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973337" y="2888000"/>
              <a:ext cx="1545200" cy="8274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3" name="Shape 483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2281962" y="3077345"/>
              <a:ext cx="903625" cy="2963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4" name="Shape 484"/>
          <p:cNvSpPr txBox="1"/>
          <p:nvPr/>
        </p:nvSpPr>
        <p:spPr>
          <a:xfrm>
            <a:off x="-164812" y="516425"/>
            <a:ext cx="1637100" cy="827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b="1"/>
              <a:t>Any Linux Development Environment</a:t>
            </a:r>
          </a:p>
        </p:txBody>
      </p:sp>
      <p:grpSp>
        <p:nvGrpSpPr>
          <p:cNvPr id="485" name="Shape 485"/>
          <p:cNvGrpSpPr/>
          <p:nvPr/>
        </p:nvGrpSpPr>
        <p:grpSpPr>
          <a:xfrm>
            <a:off x="5531622" y="2320052"/>
            <a:ext cx="678497" cy="363317"/>
            <a:chOff x="1973337" y="4016345"/>
            <a:chExt cx="1545200" cy="827413"/>
          </a:xfrm>
        </p:grpSpPr>
        <p:pic>
          <p:nvPicPr>
            <p:cNvPr id="486" name="Shape 486"/>
            <p:cNvPicPr preferRelativeResize="0"/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1973337" y="4016345"/>
              <a:ext cx="1545200" cy="8274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7" name="Shape 487"/>
            <p:cNvPicPr preferRelativeResize="0"/>
            <p:nvPr/>
          </p:nvPicPr>
          <p:blipFill>
            <a:blip r:embed="rId15">
              <a:alphaModFix/>
            </a:blip>
            <a:stretch>
              <a:fillRect/>
            </a:stretch>
          </p:blipFill>
          <p:spPr>
            <a:xfrm>
              <a:off x="2139000" y="4193550"/>
              <a:ext cx="1037137" cy="29632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488" name="Shape 488"/>
          <p:cNvCxnSpPr>
            <a:endCxn id="465" idx="1"/>
          </p:cNvCxnSpPr>
          <p:nvPr/>
        </p:nvCxnSpPr>
        <p:spPr>
          <a:xfrm>
            <a:off x="840537" y="1553531"/>
            <a:ext cx="1132800" cy="516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89" name="Shape 489"/>
          <p:cNvCxnSpPr>
            <a:stCxn id="461" idx="3"/>
            <a:endCxn id="465" idx="1"/>
          </p:cNvCxnSpPr>
          <p:nvPr/>
        </p:nvCxnSpPr>
        <p:spPr>
          <a:xfrm rot="10800000" flipH="1">
            <a:off x="972486" y="1605045"/>
            <a:ext cx="1000800" cy="3627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90" name="Shape 490"/>
          <p:cNvCxnSpPr>
            <a:stCxn id="462" idx="3"/>
            <a:endCxn id="491" idx="1"/>
          </p:cNvCxnSpPr>
          <p:nvPr/>
        </p:nvCxnSpPr>
        <p:spPr>
          <a:xfrm>
            <a:off x="793676" y="2603529"/>
            <a:ext cx="1179599" cy="24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92" name="Shape 492"/>
          <p:cNvCxnSpPr>
            <a:stCxn id="474" idx="3"/>
            <a:endCxn id="468" idx="1"/>
          </p:cNvCxnSpPr>
          <p:nvPr/>
        </p:nvCxnSpPr>
        <p:spPr>
          <a:xfrm rot="10800000" flipH="1">
            <a:off x="1048682" y="3606575"/>
            <a:ext cx="924600" cy="3801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93" name="Shape 493"/>
          <p:cNvCxnSpPr>
            <a:stCxn id="474" idx="3"/>
            <a:endCxn id="471" idx="1"/>
          </p:cNvCxnSpPr>
          <p:nvPr/>
        </p:nvCxnSpPr>
        <p:spPr>
          <a:xfrm>
            <a:off x="1048682" y="3986675"/>
            <a:ext cx="924600" cy="5958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94" name="Shape 494"/>
          <p:cNvCxnSpPr>
            <a:stCxn id="473" idx="3"/>
            <a:endCxn id="468" idx="1"/>
          </p:cNvCxnSpPr>
          <p:nvPr/>
        </p:nvCxnSpPr>
        <p:spPr>
          <a:xfrm>
            <a:off x="1209074" y="3567901"/>
            <a:ext cx="764400" cy="387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95" name="Shape 495"/>
          <p:cNvCxnSpPr>
            <a:stCxn id="473" idx="3"/>
            <a:endCxn id="491" idx="1"/>
          </p:cNvCxnSpPr>
          <p:nvPr/>
        </p:nvCxnSpPr>
        <p:spPr>
          <a:xfrm rot="10800000" flipH="1">
            <a:off x="1209074" y="2605801"/>
            <a:ext cx="764400" cy="9621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96" name="Shape 496"/>
          <p:cNvSpPr/>
          <p:nvPr/>
        </p:nvSpPr>
        <p:spPr>
          <a:xfrm>
            <a:off x="3733475" y="1176950"/>
            <a:ext cx="768650" cy="3224350"/>
          </a:xfrm>
          <a:custGeom>
            <a:avLst/>
            <a:gdLst/>
            <a:ahLst/>
            <a:cxnLst/>
            <a:rect l="0" t="0" r="0" b="0"/>
            <a:pathLst>
              <a:path w="30746" h="128974" extrusionOk="0">
                <a:moveTo>
                  <a:pt x="0" y="128974"/>
                </a:moveTo>
                <a:cubicBezTo>
                  <a:pt x="2928" y="125912"/>
                  <a:pt x="14640" y="129905"/>
                  <a:pt x="17569" y="110606"/>
                </a:cubicBezTo>
                <a:cubicBezTo>
                  <a:pt x="20497" y="91306"/>
                  <a:pt x="15372" y="31611"/>
                  <a:pt x="17569" y="13177"/>
                </a:cubicBezTo>
                <a:cubicBezTo>
                  <a:pt x="19765" y="-5257"/>
                  <a:pt x="28549" y="2196"/>
                  <a:pt x="30746" y="0"/>
                </a:cubicBezTo>
              </a:path>
            </a:pathLst>
          </a:cu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497" name="Shape 497"/>
          <p:cNvSpPr txBox="1"/>
          <p:nvPr/>
        </p:nvSpPr>
        <p:spPr>
          <a:xfrm>
            <a:off x="4417900" y="5540425"/>
            <a:ext cx="1346100" cy="42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>
                <a:latin typeface="Bitter"/>
                <a:ea typeface="Bitter"/>
                <a:cs typeface="Bitter"/>
                <a:sym typeface="Bitter"/>
              </a:rPr>
              <a:t>Firewall</a:t>
            </a:r>
          </a:p>
        </p:txBody>
      </p:sp>
      <p:sp>
        <p:nvSpPr>
          <p:cNvPr id="498" name="Shape 498"/>
          <p:cNvSpPr txBox="1"/>
          <p:nvPr/>
        </p:nvSpPr>
        <p:spPr>
          <a:xfrm>
            <a:off x="4444450" y="642325"/>
            <a:ext cx="2066399" cy="540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b="1">
                <a:latin typeface="Bitter"/>
                <a:ea typeface="Bitter"/>
                <a:cs typeface="Bitter"/>
                <a:sym typeface="Bitter"/>
              </a:rPr>
              <a:t>NCI-Cluster</a:t>
            </a:r>
          </a:p>
        </p:txBody>
      </p:sp>
      <p:cxnSp>
        <p:nvCxnSpPr>
          <p:cNvPr id="499" name="Shape 499"/>
          <p:cNvCxnSpPr/>
          <p:nvPr/>
        </p:nvCxnSpPr>
        <p:spPr>
          <a:xfrm>
            <a:off x="6613605" y="3358812"/>
            <a:ext cx="549300" cy="6900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stealth" w="lg" len="lg"/>
            <a:tailEnd type="stealth" w="lg" len="lg"/>
          </a:ln>
        </p:spPr>
      </p:cxnSp>
      <p:sp>
        <p:nvSpPr>
          <p:cNvPr id="500" name="Shape 500"/>
          <p:cNvSpPr/>
          <p:nvPr/>
        </p:nvSpPr>
        <p:spPr>
          <a:xfrm>
            <a:off x="3713500" y="987275"/>
            <a:ext cx="798600" cy="2465675"/>
          </a:xfrm>
          <a:custGeom>
            <a:avLst/>
            <a:gdLst/>
            <a:ahLst/>
            <a:cxnLst/>
            <a:rect l="0" t="0" r="0" b="0"/>
            <a:pathLst>
              <a:path w="31944" h="98627" extrusionOk="0">
                <a:moveTo>
                  <a:pt x="0" y="98627"/>
                </a:moveTo>
                <a:cubicBezTo>
                  <a:pt x="2129" y="96697"/>
                  <a:pt x="10581" y="101622"/>
                  <a:pt x="12778" y="87048"/>
                </a:cubicBezTo>
                <a:cubicBezTo>
                  <a:pt x="14974" y="72473"/>
                  <a:pt x="9982" y="25688"/>
                  <a:pt x="13177" y="11180"/>
                </a:cubicBezTo>
                <a:cubicBezTo>
                  <a:pt x="16371" y="-3328"/>
                  <a:pt x="28816" y="1863"/>
                  <a:pt x="31944" y="0"/>
                </a:cubicBezTo>
              </a:path>
            </a:pathLst>
          </a:cu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501" name="Shape 501"/>
          <p:cNvSpPr/>
          <p:nvPr/>
        </p:nvSpPr>
        <p:spPr>
          <a:xfrm>
            <a:off x="3653600" y="827550"/>
            <a:ext cx="898425" cy="1617175"/>
          </a:xfrm>
          <a:custGeom>
            <a:avLst/>
            <a:gdLst/>
            <a:ahLst/>
            <a:cxnLst/>
            <a:rect l="0" t="0" r="0" b="0"/>
            <a:pathLst>
              <a:path w="35937" h="64687" extrusionOk="0">
                <a:moveTo>
                  <a:pt x="0" y="64687"/>
                </a:moveTo>
                <a:cubicBezTo>
                  <a:pt x="1464" y="63156"/>
                  <a:pt x="6721" y="65219"/>
                  <a:pt x="8785" y="55503"/>
                </a:cubicBezTo>
                <a:cubicBezTo>
                  <a:pt x="10848" y="45786"/>
                  <a:pt x="7853" y="15639"/>
                  <a:pt x="12379" y="6389"/>
                </a:cubicBezTo>
                <a:cubicBezTo>
                  <a:pt x="16904" y="-2861"/>
                  <a:pt x="32010" y="1064"/>
                  <a:pt x="35937" y="0"/>
                </a:cubicBezTo>
              </a:path>
            </a:pathLst>
          </a:cu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502" name="Shape 502"/>
          <p:cNvSpPr/>
          <p:nvPr/>
        </p:nvSpPr>
        <p:spPr>
          <a:xfrm>
            <a:off x="3603700" y="677825"/>
            <a:ext cx="928375" cy="788600"/>
          </a:xfrm>
          <a:custGeom>
            <a:avLst/>
            <a:gdLst/>
            <a:ahLst/>
            <a:cxnLst/>
            <a:rect l="0" t="0" r="0" b="0"/>
            <a:pathLst>
              <a:path w="37135" h="31544" extrusionOk="0">
                <a:moveTo>
                  <a:pt x="0" y="31544"/>
                </a:moveTo>
                <a:cubicBezTo>
                  <a:pt x="1197" y="30745"/>
                  <a:pt x="5589" y="31478"/>
                  <a:pt x="7187" y="26753"/>
                </a:cubicBezTo>
                <a:cubicBezTo>
                  <a:pt x="8784" y="22028"/>
                  <a:pt x="4591" y="7652"/>
                  <a:pt x="9583" y="3194"/>
                </a:cubicBezTo>
                <a:cubicBezTo>
                  <a:pt x="14574" y="-1264"/>
                  <a:pt x="32543" y="532"/>
                  <a:pt x="37135" y="0"/>
                </a:cubicBezTo>
              </a:path>
            </a:pathLst>
          </a:cu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503" name="Shape 503"/>
          <p:cNvSpPr txBox="1"/>
          <p:nvPr/>
        </p:nvSpPr>
        <p:spPr>
          <a:xfrm>
            <a:off x="7102262" y="722225"/>
            <a:ext cx="2066399" cy="46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>
                <a:latin typeface="Bitter"/>
                <a:ea typeface="Bitter"/>
                <a:cs typeface="Bitter"/>
                <a:sym typeface="Bitter"/>
              </a:rPr>
              <a:t>CGHub</a:t>
            </a:r>
          </a:p>
        </p:txBody>
      </p:sp>
      <p:sp>
        <p:nvSpPr>
          <p:cNvPr id="504" name="Shape 504"/>
          <p:cNvSpPr txBox="1"/>
          <p:nvPr/>
        </p:nvSpPr>
        <p:spPr>
          <a:xfrm>
            <a:off x="1910562" y="547775"/>
            <a:ext cx="1637100" cy="827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>
                <a:latin typeface="Bitter"/>
                <a:ea typeface="Bitter"/>
                <a:cs typeface="Bitter"/>
                <a:sym typeface="Bitter"/>
              </a:rPr>
              <a:t>Docker container</a:t>
            </a:r>
          </a:p>
        </p:txBody>
      </p:sp>
      <p:pic>
        <p:nvPicPr>
          <p:cNvPr id="505" name="Shape 505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7600050" y="5694999"/>
            <a:ext cx="924599" cy="5742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6" name="Shape 506"/>
          <p:cNvCxnSpPr/>
          <p:nvPr/>
        </p:nvCxnSpPr>
        <p:spPr>
          <a:xfrm>
            <a:off x="6392500" y="4475887"/>
            <a:ext cx="584700" cy="435299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grpSp>
        <p:nvGrpSpPr>
          <p:cNvPr id="507" name="Shape 507"/>
          <p:cNvGrpSpPr/>
          <p:nvPr/>
        </p:nvGrpSpPr>
        <p:grpSpPr>
          <a:xfrm>
            <a:off x="4840827" y="3065808"/>
            <a:ext cx="582849" cy="312100"/>
            <a:chOff x="1973337" y="886625"/>
            <a:chExt cx="1545200" cy="827413"/>
          </a:xfrm>
        </p:grpSpPr>
        <p:pic>
          <p:nvPicPr>
            <p:cNvPr id="508" name="Shape 508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973337" y="886625"/>
              <a:ext cx="1545200" cy="8274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9" name="Shape 509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2205775" y="1163764"/>
              <a:ext cx="903625" cy="22864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10" name="Shape 510"/>
          <p:cNvGrpSpPr/>
          <p:nvPr/>
        </p:nvGrpSpPr>
        <p:grpSpPr>
          <a:xfrm>
            <a:off x="5423667" y="3400275"/>
            <a:ext cx="678497" cy="363317"/>
            <a:chOff x="1973337" y="2888000"/>
            <a:chExt cx="1545200" cy="827413"/>
          </a:xfrm>
        </p:grpSpPr>
        <p:pic>
          <p:nvPicPr>
            <p:cNvPr id="511" name="Shape 511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973337" y="2888000"/>
              <a:ext cx="1545200" cy="8274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2" name="Shape 512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2281962" y="3077345"/>
              <a:ext cx="903625" cy="2963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13" name="Shape 513"/>
          <p:cNvGrpSpPr/>
          <p:nvPr/>
        </p:nvGrpSpPr>
        <p:grpSpPr>
          <a:xfrm>
            <a:off x="4840822" y="3760365"/>
            <a:ext cx="678497" cy="363317"/>
            <a:chOff x="1973337" y="4016345"/>
            <a:chExt cx="1545200" cy="827413"/>
          </a:xfrm>
        </p:grpSpPr>
        <p:pic>
          <p:nvPicPr>
            <p:cNvPr id="514" name="Shape 514"/>
            <p:cNvPicPr preferRelativeResize="0"/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1973337" y="4016345"/>
              <a:ext cx="1545200" cy="8274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5" name="Shape 515"/>
            <p:cNvPicPr preferRelativeResize="0"/>
            <p:nvPr/>
          </p:nvPicPr>
          <p:blipFill>
            <a:blip r:embed="rId15">
              <a:alphaModFix/>
            </a:blip>
            <a:stretch>
              <a:fillRect/>
            </a:stretch>
          </p:blipFill>
          <p:spPr>
            <a:xfrm>
              <a:off x="2139000" y="4193550"/>
              <a:ext cx="1037137" cy="29632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516" name="Shape 516"/>
          <p:cNvCxnSpPr>
            <a:stCxn id="498" idx="2"/>
            <a:endCxn id="448" idx="0"/>
          </p:cNvCxnSpPr>
          <p:nvPr/>
        </p:nvCxnSpPr>
        <p:spPr>
          <a:xfrm>
            <a:off x="5477649" y="1183224"/>
            <a:ext cx="0" cy="316800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grpSp>
        <p:nvGrpSpPr>
          <p:cNvPr id="517" name="Shape 517"/>
          <p:cNvGrpSpPr/>
          <p:nvPr/>
        </p:nvGrpSpPr>
        <p:grpSpPr>
          <a:xfrm>
            <a:off x="1973337" y="2192112"/>
            <a:ext cx="1545200" cy="827413"/>
            <a:chOff x="1973337" y="1887312"/>
            <a:chExt cx="1545200" cy="827413"/>
          </a:xfrm>
        </p:grpSpPr>
        <p:pic>
          <p:nvPicPr>
            <p:cNvPr id="491" name="Shape 491"/>
            <p:cNvPicPr preferRelativeResize="0"/>
            <p:nvPr/>
          </p:nvPicPr>
          <p:blipFill>
            <a:blip r:embed="rId18">
              <a:alphaModFix/>
            </a:blip>
            <a:stretch>
              <a:fillRect/>
            </a:stretch>
          </p:blipFill>
          <p:spPr>
            <a:xfrm>
              <a:off x="1973337" y="1887312"/>
              <a:ext cx="1545200" cy="8274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8" name="Shape 518"/>
            <p:cNvPicPr preferRelativeResize="0"/>
            <p:nvPr/>
          </p:nvPicPr>
          <p:blipFill>
            <a:blip r:embed="rId19">
              <a:alphaModFix/>
            </a:blip>
            <a:stretch>
              <a:fillRect/>
            </a:stretch>
          </p:blipFill>
          <p:spPr>
            <a:xfrm>
              <a:off x="2526975" y="2018033"/>
              <a:ext cx="413600" cy="413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19" name="Shape 519"/>
          <p:cNvSpPr txBox="1"/>
          <p:nvPr/>
        </p:nvSpPr>
        <p:spPr>
          <a:xfrm>
            <a:off x="2320787" y="2393425"/>
            <a:ext cx="798600" cy="4247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WashU</a:t>
            </a:r>
          </a:p>
        </p:txBody>
      </p:sp>
      <p:cxnSp>
        <p:nvCxnSpPr>
          <p:cNvPr id="520" name="Shape 520"/>
          <p:cNvCxnSpPr/>
          <p:nvPr/>
        </p:nvCxnSpPr>
        <p:spPr>
          <a:xfrm>
            <a:off x="2876087" y="5513297"/>
            <a:ext cx="2007900" cy="752400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pic>
        <p:nvPicPr>
          <p:cNvPr id="521" name="Shape 521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5135087" y="6149420"/>
            <a:ext cx="1255675" cy="58955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2" name="Shape 522"/>
          <p:cNvCxnSpPr>
            <a:endCxn id="521" idx="0"/>
          </p:cNvCxnSpPr>
          <p:nvPr/>
        </p:nvCxnSpPr>
        <p:spPr>
          <a:xfrm>
            <a:off x="5672325" y="5484620"/>
            <a:ext cx="90600" cy="664800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stealth" w="lg" len="lg"/>
            <a:tailEnd type="stealth" w="lg" len="lg"/>
          </a:ln>
        </p:spPr>
      </p:cxnSp>
      <p:sp>
        <p:nvSpPr>
          <p:cNvPr id="523" name="Shape 523"/>
          <p:cNvSpPr txBox="1">
            <a:spLocks noGrp="1"/>
          </p:cNvSpPr>
          <p:nvPr>
            <p:ph type="title"/>
          </p:nvPr>
        </p:nvSpPr>
        <p:spPr>
          <a:xfrm>
            <a:off x="0" y="141125"/>
            <a:ext cx="9078299" cy="50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3950" b="0" dirty="0">
                <a:latin typeface="Calibri"/>
                <a:ea typeface="Calibri"/>
                <a:cs typeface="Calibri"/>
                <a:sym typeface="Calibri"/>
              </a:rPr>
              <a:t>Solution 2:</a:t>
            </a:r>
            <a:r>
              <a:rPr lang="en" sz="39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950" b="0" dirty="0">
                <a:latin typeface="Calibri"/>
                <a:ea typeface="Calibri"/>
                <a:cs typeface="Calibri"/>
                <a:sym typeface="Calibri"/>
              </a:rPr>
              <a:t>Run Variant</a:t>
            </a:r>
            <a:r>
              <a:rPr lang="en" sz="39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Callers </a:t>
            </a:r>
            <a:r>
              <a:rPr lang="en" sz="3950" b="0" dirty="0">
                <a:latin typeface="Calibri"/>
                <a:ea typeface="Calibri"/>
                <a:cs typeface="Calibri"/>
                <a:sym typeface="Calibri"/>
              </a:rPr>
              <a:t>on Clusters</a:t>
            </a:r>
            <a:r>
              <a:rPr lang="en" sz="39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" sz="39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" sz="2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Shape 524"/>
          <p:cNvSpPr txBox="1"/>
          <p:nvPr/>
        </p:nvSpPr>
        <p:spPr>
          <a:xfrm>
            <a:off x="-8725" y="4617843"/>
            <a:ext cx="1637100" cy="380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/>
              <a:t>WGS Data</a:t>
            </a:r>
          </a:p>
        </p:txBody>
      </p:sp>
      <p:sp>
        <p:nvSpPr>
          <p:cNvPr id="525" name="Shape 525"/>
          <p:cNvSpPr txBox="1"/>
          <p:nvPr/>
        </p:nvSpPr>
        <p:spPr>
          <a:xfrm>
            <a:off x="7123200" y="6225125"/>
            <a:ext cx="1878300" cy="540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/>
              <a:t>NCI-SFTP Jamboree</a:t>
            </a:r>
          </a:p>
          <a:p>
            <a:pPr algn="ctr">
              <a:spcBef>
                <a:spcPts val="0"/>
              </a:spcBef>
              <a:buNone/>
            </a:pPr>
            <a:r>
              <a:rPr lang="en"/>
              <a:t>(Todd Pihl)</a:t>
            </a:r>
          </a:p>
        </p:txBody>
      </p:sp>
      <p:pic>
        <p:nvPicPr>
          <p:cNvPr id="526" name="Shape 526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6871400" y="4831750"/>
            <a:ext cx="1524000" cy="381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7" name="Shape 527"/>
          <p:cNvCxnSpPr/>
          <p:nvPr/>
        </p:nvCxnSpPr>
        <p:spPr>
          <a:xfrm>
            <a:off x="7361125" y="5249250"/>
            <a:ext cx="364800" cy="438900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stealth" w="lg" len="lg"/>
            <a:tailEnd type="stealth" w="lg" len="lg"/>
          </a:ln>
        </p:spPr>
      </p:cxnSp>
      <p:sp>
        <p:nvSpPr>
          <p:cNvPr id="528" name="Shape 528"/>
          <p:cNvSpPr txBox="1"/>
          <p:nvPr/>
        </p:nvSpPr>
        <p:spPr>
          <a:xfrm>
            <a:off x="7410950" y="5009400"/>
            <a:ext cx="2023499" cy="540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/>
              <a:t>Sage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/>
              <a:t>(Larsson Omberg)</a:t>
            </a:r>
          </a:p>
        </p:txBody>
      </p:sp>
      <p:pic>
        <p:nvPicPr>
          <p:cNvPr id="529" name="Shape 529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7260900" y="1530445"/>
            <a:ext cx="1790325" cy="391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Shape 530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56587" y="5233575"/>
            <a:ext cx="584700" cy="465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Shape 531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1218612" y="5206750"/>
            <a:ext cx="584700" cy="465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Shape 532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1199587" y="5614575"/>
            <a:ext cx="584700" cy="465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Shape 533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1732987" y="5081175"/>
            <a:ext cx="584700" cy="465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Shape 534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1656787" y="5385975"/>
            <a:ext cx="584700" cy="465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Shape 535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2190187" y="5157375"/>
            <a:ext cx="584700" cy="465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Shape 536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2266387" y="5538375"/>
            <a:ext cx="584700" cy="46577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7" name="Shape 537"/>
          <p:cNvCxnSpPr/>
          <p:nvPr/>
        </p:nvCxnSpPr>
        <p:spPr>
          <a:xfrm>
            <a:off x="2799887" y="5818097"/>
            <a:ext cx="2050199" cy="618000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538" name="Shape 538"/>
          <p:cNvCxnSpPr/>
          <p:nvPr/>
        </p:nvCxnSpPr>
        <p:spPr>
          <a:xfrm>
            <a:off x="1829750" y="6003150"/>
            <a:ext cx="3037200" cy="569100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sldNum" idx="4294967295"/>
          </p:nvPr>
        </p:nvSpPr>
        <p:spPr>
          <a:xfrm>
            <a:off x="6705600" y="63246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"/>
              <a:t> </a:t>
            </a:r>
          </a:p>
        </p:txBody>
      </p:sp>
      <p:sp>
        <p:nvSpPr>
          <p:cNvPr id="268" name="Shape 268"/>
          <p:cNvSpPr txBox="1"/>
          <p:nvPr/>
        </p:nvSpPr>
        <p:spPr>
          <a:xfrm>
            <a:off x="198502" y="100347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2800" b="1" i="0" u="none" strike="noStrike" cap="none" baseline="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Pan-Can Analysis of Whole Genomes</a:t>
            </a:r>
          </a:p>
        </p:txBody>
      </p:sp>
      <p:sp>
        <p:nvSpPr>
          <p:cNvPr id="269" name="Shape 269"/>
          <p:cNvSpPr txBox="1"/>
          <p:nvPr/>
        </p:nvSpPr>
        <p:spPr>
          <a:xfrm>
            <a:off x="266700" y="1490116"/>
            <a:ext cx="8610599" cy="4635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2000" b="1">
                <a:latin typeface="Verdana"/>
                <a:ea typeface="Verdana"/>
                <a:cs typeface="Verdana"/>
                <a:sym typeface="Verdana"/>
              </a:rPr>
              <a:t>Set Up</a:t>
            </a:r>
          </a:p>
          <a:p>
            <a:pPr marL="342900" marR="0" lvl="0" indent="-3429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</a:pPr>
            <a:r>
              <a:rPr lang="en" sz="20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7</a:t>
            </a:r>
            <a:r>
              <a:rPr lang="en" sz="2000" b="0" i="0" u="none" strike="noStrike" cap="none" baseline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computing centres with synchronized mutation calls for </a:t>
            </a:r>
            <a:r>
              <a:rPr lang="en" sz="2000" b="0" i="0" u="none" strike="noStrike" cap="none" baseline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2,000</a:t>
            </a:r>
            <a:r>
              <a:rPr lang="en" sz="2000" b="0" i="0" u="none" strike="noStrike" cap="none" baseline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whole cancer genomes </a:t>
            </a:r>
            <a:r>
              <a:rPr lang="en" sz="2000">
                <a:latin typeface="Verdana"/>
                <a:ea typeface="Verdana"/>
                <a:cs typeface="Verdana"/>
                <a:sym typeface="Verdana"/>
              </a:rPr>
              <a:t>(including UCSC/NCI cluster)</a:t>
            </a:r>
          </a:p>
          <a:p>
            <a:pPr marL="342900" marR="0" lvl="0" indent="-3429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</a:pPr>
            <a:r>
              <a:rPr lang="en" sz="2000" b="0" i="0" u="none" strike="noStrike" cap="none" baseline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Establishment of a governance structure: </a:t>
            </a:r>
          </a:p>
          <a:p>
            <a:pPr marL="800100" marR="0" lvl="1" indent="-3429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</a:pPr>
            <a:r>
              <a:rPr lang="en" sz="2000" b="0" i="0" u="none" strike="noStrike" cap="none" baseline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Steering Committee &amp; Technical Working Group </a:t>
            </a:r>
          </a:p>
          <a:p>
            <a:pPr marL="342900" marR="0" lvl="0" indent="-3429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</a:pPr>
            <a:r>
              <a:rPr lang="en" sz="2000" b="0" i="0" u="none" strike="noStrike" cap="none" baseline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More than 150 abstracts submitted</a:t>
            </a:r>
          </a:p>
          <a:p>
            <a:pPr marL="342900" marR="0" lvl="0" indent="-3429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</a:pPr>
            <a:r>
              <a:rPr lang="en" sz="2000" b="0" i="0" u="none" strike="noStrike" cap="none" baseline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16</a:t>
            </a:r>
            <a:r>
              <a:rPr lang="en" sz="2000" b="0" i="0" u="none" strike="noStrike" cap="none" baseline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Thematic Groups formed</a:t>
            </a:r>
          </a:p>
          <a:p>
            <a:pPr marL="342900" marR="0" lvl="0" indent="-3429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</a:pPr>
            <a:r>
              <a:rPr lang="en" sz="2000" b="0" i="0" u="none" strike="noStrike" cap="none" baseline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Establishment of timelines of overall project</a:t>
            </a:r>
          </a:p>
          <a:p>
            <a:pPr marL="342900" marR="0" lvl="0" indent="-3429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</a:pPr>
            <a:r>
              <a:rPr lang="en" sz="2000" b="0" i="0" u="none" strike="noStrike" cap="none" baseline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Timeline of Data Freezes and Availability</a:t>
            </a:r>
          </a:p>
          <a:p>
            <a:pPr marL="342900" marR="0" lvl="0" indent="-2159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1" i="0" u="none" strike="noStrike" cap="none" baseline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742950" marR="0" lvl="1" indent="-1587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043067970"/>
      </p:ext>
    </p:extLst>
  </p:cSld>
  <p:clrMapOvr>
    <a:masterClrMapping/>
  </p:clrMapOvr>
  <p:transition xmlns:p14="http://schemas.microsoft.com/office/powerpoint/2010/main"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Shape 543"/>
          <p:cNvSpPr txBox="1">
            <a:spLocks noGrp="1"/>
          </p:cNvSpPr>
          <p:nvPr>
            <p:ph type="title"/>
          </p:nvPr>
        </p:nvSpPr>
        <p:spPr>
          <a:xfrm>
            <a:off x="457200" y="2771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4400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Plan for Variant Calling</a:t>
            </a:r>
          </a:p>
        </p:txBody>
      </p:sp>
      <p:sp>
        <p:nvSpPr>
          <p:cNvPr id="544" name="Shape 544"/>
          <p:cNvSpPr txBox="1">
            <a:spLocks noGrp="1"/>
          </p:cNvSpPr>
          <p:nvPr>
            <p:ph type="body" idx="1"/>
          </p:nvPr>
        </p:nvSpPr>
        <p:spPr>
          <a:xfrm>
            <a:off x="340680" y="1066800"/>
            <a:ext cx="8514899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5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882" marR="0" lvl="0" indent="-342882" algn="l" rtl="0">
              <a:lnSpc>
                <a:spcPct val="8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5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Broad, WashU, Baylor</a:t>
            </a:r>
          </a:p>
          <a:p>
            <a:pPr marL="742911" marR="0" lvl="1" indent="-298411" algn="l" rtl="0">
              <a:lnSpc>
                <a:spcPct val="80000"/>
              </a:lnSpc>
              <a:spcBef>
                <a:spcPts val="430"/>
              </a:spcBef>
              <a:buClr>
                <a:schemeClr val="dk1"/>
              </a:buClr>
              <a:buSzPct val="97727"/>
              <a:buFont typeface="Arial"/>
              <a:buChar char="–"/>
            </a:pPr>
            <a:r>
              <a:rPr lang="en" sz="21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Run pipeline on NCI-Cluster.</a:t>
            </a:r>
          </a:p>
          <a:p>
            <a:pPr marL="1142941" marR="0" lvl="2" indent="-241241" algn="l" rtl="0">
              <a:lnSpc>
                <a:spcPct val="80000"/>
              </a:lnSpc>
              <a:spcBef>
                <a:spcPts val="370"/>
              </a:spcBef>
              <a:buClr>
                <a:schemeClr val="dk1"/>
              </a:buClr>
              <a:buSzPct val="97368"/>
              <a:buFont typeface="Arial"/>
              <a:buChar char="•"/>
            </a:pPr>
            <a:r>
              <a:rPr lang="en" sz="18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ICGC WGS alignments available locally on Hitachi store</a:t>
            </a:r>
          </a:p>
          <a:p>
            <a:pPr marL="1142941" marR="0" lvl="2" indent="-241241" algn="l" rtl="0">
              <a:lnSpc>
                <a:spcPct val="80000"/>
              </a:lnSpc>
              <a:spcBef>
                <a:spcPts val="370"/>
              </a:spcBef>
              <a:buClr>
                <a:schemeClr val="dk1"/>
              </a:buClr>
              <a:buSzPct val="97368"/>
              <a:buFont typeface="Arial"/>
              <a:buChar char="•"/>
            </a:pPr>
            <a:r>
              <a:rPr lang="en" sz="18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Upload VCFs into NCI SFTP site.</a:t>
            </a:r>
          </a:p>
          <a:p>
            <a:pPr marL="342882" marR="0" lvl="0" indent="-342882" algn="l" rtl="0">
              <a:lnSpc>
                <a:spcPct val="8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5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DKFZ &amp; Sanger</a:t>
            </a:r>
          </a:p>
          <a:p>
            <a:pPr marL="742911" marR="0" lvl="1" indent="-298411" algn="l" rtl="0">
              <a:lnSpc>
                <a:spcPct val="80000"/>
              </a:lnSpc>
              <a:spcBef>
                <a:spcPts val="430"/>
              </a:spcBef>
              <a:buClr>
                <a:schemeClr val="dk1"/>
              </a:buClr>
              <a:buSzPct val="97727"/>
              <a:buFont typeface="Arial"/>
              <a:buChar char="–"/>
            </a:pPr>
            <a:r>
              <a:rPr lang="en" sz="21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running native pipeline on CGHub (TCGA) and London (ICGC) alignments now.</a:t>
            </a:r>
          </a:p>
          <a:p>
            <a:pPr marL="1142941" marR="0" lvl="2" indent="-241241" algn="l" rtl="0">
              <a:lnSpc>
                <a:spcPct val="80000"/>
              </a:lnSpc>
              <a:spcBef>
                <a:spcPts val="370"/>
              </a:spcBef>
              <a:buClr>
                <a:schemeClr val="dk1"/>
              </a:buClr>
              <a:buSzPct val="97368"/>
              <a:buFont typeface="Arial"/>
              <a:buChar char="•"/>
            </a:pPr>
            <a:r>
              <a:rPr lang="en" sz="18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Investigate whether their HPCs can support VMs.</a:t>
            </a:r>
          </a:p>
          <a:p>
            <a:pPr marL="1142941" marR="0" lvl="2" indent="-241241" algn="l" rtl="0">
              <a:lnSpc>
                <a:spcPct val="80000"/>
              </a:lnSpc>
              <a:spcBef>
                <a:spcPts val="370"/>
              </a:spcBef>
              <a:buClr>
                <a:schemeClr val="dk1"/>
              </a:buClr>
              <a:buSzPct val="97368"/>
              <a:buFont typeface="Arial"/>
              <a:buChar char="•"/>
            </a:pPr>
            <a:r>
              <a:rPr lang="en" sz="18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Upload VCFs back into GNOS server of origin.</a:t>
            </a:r>
          </a:p>
          <a:p>
            <a:pPr marL="742911" marR="0" lvl="1" indent="-298411" algn="l" rtl="0">
              <a:lnSpc>
                <a:spcPct val="80000"/>
              </a:lnSpc>
              <a:spcBef>
                <a:spcPts val="430"/>
              </a:spcBef>
              <a:buClr>
                <a:schemeClr val="dk1"/>
              </a:buClr>
              <a:buSzPct val="97727"/>
              <a:buFont typeface="Arial"/>
              <a:buChar char="–"/>
            </a:pPr>
            <a:r>
              <a:rPr lang="en" sz="21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cloud data centres finish their alignments (including AWS), start running the two virtual pipelines on cloud holdings.</a:t>
            </a:r>
          </a:p>
          <a:p>
            <a:pPr marL="342882" marR="0" lvl="0" indent="-342882" algn="l" rtl="0">
              <a:lnSpc>
                <a:spcPct val="8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500" b="0" i="1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Defer work on virtualization of pipeline to 2015.</a:t>
            </a:r>
          </a:p>
        </p:txBody>
      </p:sp>
      <p:sp>
        <p:nvSpPr>
          <p:cNvPr id="545" name="Shape 545"/>
          <p:cNvSpPr txBox="1"/>
          <p:nvPr/>
        </p:nvSpPr>
        <p:spPr>
          <a:xfrm>
            <a:off x="4628076" y="6466237"/>
            <a:ext cx="4545900" cy="373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Adapted from slide provided by Lincoln Stein</a:t>
            </a:r>
          </a:p>
        </p:txBody>
      </p:sp>
    </p:spTree>
    <p:extLst>
      <p:ext uri="{BB962C8B-B14F-4D97-AF65-F5344CB8AC3E}">
        <p14:creationId xmlns:p14="http://schemas.microsoft.com/office/powerpoint/2010/main" val="2415654344"/>
      </p:ext>
    </p:extLst>
  </p:cSld>
  <p:clrMapOvr>
    <a:masterClrMapping/>
  </p:clrMapOvr>
  <p:transition xmlns:p14="http://schemas.microsoft.com/office/powerpoint/2010/main"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hape 550"/>
          <p:cNvSpPr txBox="1">
            <a:spLocks noGrp="1"/>
          </p:cNvSpPr>
          <p:nvPr>
            <p:ph type="title"/>
          </p:nvPr>
        </p:nvSpPr>
        <p:spPr>
          <a:xfrm>
            <a:off x="433682" y="46045"/>
            <a:ext cx="8229600" cy="722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4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Validating Variant Calling</a:t>
            </a:r>
          </a:p>
        </p:txBody>
      </p:sp>
      <p:sp>
        <p:nvSpPr>
          <p:cNvPr id="551" name="Shape 551"/>
          <p:cNvSpPr txBox="1">
            <a:spLocks noGrp="1"/>
          </p:cNvSpPr>
          <p:nvPr>
            <p:ph type="body" idx="1"/>
          </p:nvPr>
        </p:nvSpPr>
        <p:spPr>
          <a:xfrm>
            <a:off x="170175" y="1419540"/>
            <a:ext cx="88659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87350" algn="l" rtl="0">
              <a:lnSpc>
                <a:spcPct val="8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" sz="25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Validating mutation calls (SNVs, small indels and structural validation) for 39 pilot + 10 other TCCA cases.</a:t>
            </a:r>
          </a:p>
          <a:p>
            <a:pPr marL="457200" marR="0" lvl="0" indent="-387350" algn="l" rtl="0">
              <a:lnSpc>
                <a:spcPct val="8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" sz="25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Validation of ~5,000-10,000 predicted events per case.</a:t>
            </a:r>
          </a:p>
          <a:p>
            <a:pPr marL="457200" marR="0" lvl="0" indent="-387350" algn="l" rtl="0">
              <a:lnSpc>
                <a:spcPct val="8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" sz="25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WashU will do capture and validation for 26 cases and Baylor for 13.</a:t>
            </a:r>
          </a:p>
          <a:p>
            <a:pPr marL="457200" marR="0" lvl="0" indent="-387350" algn="l" rtl="0">
              <a:lnSpc>
                <a:spcPct val="8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" sz="25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Sequencing Data to be released to community.</a:t>
            </a:r>
          </a:p>
          <a:p>
            <a:pPr marL="457200" marR="0" lvl="0" indent="-387350" algn="l" rtl="0">
              <a:lnSpc>
                <a:spcPct val="8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500-1000X coverage per site.</a:t>
            </a:r>
          </a:p>
          <a:p>
            <a:pPr marL="457200" marR="0" lvl="0" indent="-387350" algn="l" rtl="0">
              <a:lnSpc>
                <a:spcPct val="8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Discussion on balancing SV vs SNV calls</a:t>
            </a:r>
          </a:p>
          <a:p>
            <a:pPr marL="457200" marR="0" lvl="0" indent="-387350" algn="l" rtl="0">
              <a:lnSpc>
                <a:spcPct val="8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Validation </a:t>
            </a:r>
            <a:r>
              <a:rPr lang="en" sz="25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Nov 13</a:t>
            </a:r>
          </a:p>
          <a:p>
            <a:pPr marL="914400" marR="0" lvl="1" indent="-387350" algn="l" rtl="0">
              <a:lnSpc>
                <a:spcPct val="8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Assumes 3 months to finish</a:t>
            </a:r>
          </a:p>
          <a:p>
            <a:pPr marL="914400" marR="0" lvl="1" indent="-387350" algn="l" rtl="0">
              <a:lnSpc>
                <a:spcPct val="8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use results for final SNV/SV consolidation (starting </a:t>
            </a:r>
            <a:r>
              <a:rPr lang="en" sz="25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Feb 13</a:t>
            </a:r>
            <a:r>
              <a:rPr lang="en" sz="2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0" marR="0" lvl="0" indent="0" algn="l" rtl="0">
              <a:lnSpc>
                <a:spcPct val="80000"/>
              </a:lnSpc>
              <a:spcBef>
                <a:spcPts val="500"/>
              </a:spcBef>
              <a:buNone/>
            </a:pPr>
            <a:endParaRPr sz="2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52" name="Shape 552"/>
          <p:cNvGrpSpPr/>
          <p:nvPr/>
        </p:nvGrpSpPr>
        <p:grpSpPr>
          <a:xfrm>
            <a:off x="1140175" y="4604950"/>
            <a:ext cx="6943049" cy="2377800"/>
            <a:chOff x="1140175" y="4604950"/>
            <a:chExt cx="6943049" cy="2377800"/>
          </a:xfrm>
        </p:grpSpPr>
        <p:sp>
          <p:nvSpPr>
            <p:cNvPr id="553" name="Shape 553"/>
            <p:cNvSpPr txBox="1"/>
            <p:nvPr/>
          </p:nvSpPr>
          <p:spPr>
            <a:xfrm>
              <a:off x="1140175" y="6232150"/>
              <a:ext cx="5532900" cy="750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2400">
                  <a:solidFill>
                    <a:srgbClr val="FF0000"/>
                  </a:solidFill>
                </a:rPr>
                <a:t>Steering Committee Advised Dates</a:t>
              </a:r>
            </a:p>
          </p:txBody>
        </p:sp>
        <p:cxnSp>
          <p:nvCxnSpPr>
            <p:cNvPr id="554" name="Shape 554"/>
            <p:cNvCxnSpPr>
              <a:stCxn id="553" idx="0"/>
            </p:cNvCxnSpPr>
            <p:nvPr/>
          </p:nvCxnSpPr>
          <p:spPr>
            <a:xfrm rot="10800000">
              <a:off x="3539725" y="4604950"/>
              <a:ext cx="366900" cy="1627200"/>
            </a:xfrm>
            <a:prstGeom prst="straightConnector1">
              <a:avLst/>
            </a:prstGeom>
            <a:noFill/>
            <a:ln w="19050" cap="flat">
              <a:solidFill>
                <a:srgbClr val="FF0000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555" name="Shape 555"/>
            <p:cNvCxnSpPr/>
            <p:nvPr/>
          </p:nvCxnSpPr>
          <p:spPr>
            <a:xfrm rot="10800000" flipH="1">
              <a:off x="5122225" y="5479900"/>
              <a:ext cx="2960999" cy="690599"/>
            </a:xfrm>
            <a:prstGeom prst="straightConnector1">
              <a:avLst/>
            </a:prstGeom>
            <a:noFill/>
            <a:ln w="19050" cap="flat">
              <a:solidFill>
                <a:srgbClr val="FF0000"/>
              </a:solidFill>
              <a:prstDash val="solid"/>
              <a:round/>
              <a:headEnd type="none" w="lg" len="lg"/>
              <a:tailEnd type="triangle" w="lg" len="lg"/>
            </a:ln>
          </p:spPr>
        </p:cxnSp>
      </p:grpSp>
      <p:sp>
        <p:nvSpPr>
          <p:cNvPr id="556" name="Shape 556"/>
          <p:cNvSpPr txBox="1"/>
          <p:nvPr/>
        </p:nvSpPr>
        <p:spPr>
          <a:xfrm>
            <a:off x="1866427" y="709960"/>
            <a:ext cx="6220800" cy="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>
                <a:solidFill>
                  <a:srgbClr val="FFFFFF"/>
                </a:solidFill>
              </a:rPr>
              <a:t>Plan designed by NHGRI and Broad/WashU/Baylor</a:t>
            </a:r>
          </a:p>
        </p:txBody>
      </p:sp>
    </p:spTree>
    <p:extLst>
      <p:ext uri="{BB962C8B-B14F-4D97-AF65-F5344CB8AC3E}">
        <p14:creationId xmlns:p14="http://schemas.microsoft.com/office/powerpoint/2010/main" val="719148677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hape 561"/>
          <p:cNvSpPr txBox="1">
            <a:spLocks noGrp="1"/>
          </p:cNvSpPr>
          <p:nvPr>
            <p:ph type="title"/>
          </p:nvPr>
        </p:nvSpPr>
        <p:spPr>
          <a:xfrm>
            <a:off x="69153" y="3947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3950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Core Analyses: RNA-Seq Alignments</a:t>
            </a:r>
          </a:p>
        </p:txBody>
      </p:sp>
      <p:sp>
        <p:nvSpPr>
          <p:cNvPr id="562" name="Shape 562"/>
          <p:cNvSpPr txBox="1">
            <a:spLocks noGrp="1"/>
          </p:cNvSpPr>
          <p:nvPr>
            <p:ph type="body" idx="1"/>
          </p:nvPr>
        </p:nvSpPr>
        <p:spPr>
          <a:xfrm>
            <a:off x="457200" y="1386455"/>
            <a:ext cx="8229600" cy="570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882" marR="0" lvl="0" indent="-342882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RNA-Seq availability in Release 17 (</a:t>
            </a:r>
            <a:r>
              <a:rPr lang="en" sz="3200" b="0" i="0" u="sng" strike="noStrike" cap="none" baseline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see table</a:t>
            </a:r>
            <a:r>
              <a:rPr lang="en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  <p:pic>
        <p:nvPicPr>
          <p:cNvPr id="563" name="Shape 5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043209"/>
            <a:ext cx="9144000" cy="1663499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Shape 564"/>
          <p:cNvSpPr txBox="1"/>
          <p:nvPr/>
        </p:nvSpPr>
        <p:spPr>
          <a:xfrm>
            <a:off x="69153" y="6281587"/>
            <a:ext cx="5493900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provided by Marc Perry and Francis Ouellette, OICR</a:t>
            </a:r>
          </a:p>
        </p:txBody>
      </p:sp>
      <p:sp>
        <p:nvSpPr>
          <p:cNvPr id="565" name="Shape 565"/>
          <p:cNvSpPr txBox="1"/>
          <p:nvPr/>
        </p:nvSpPr>
        <p:spPr>
          <a:xfrm>
            <a:off x="646750" y="4317475"/>
            <a:ext cx="7905600" cy="153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/>
              <a:t>Additional samples with RNA-seq are expected from ICGC and TCGA (TCGA numbers from OICR mirror)</a:t>
            </a:r>
          </a:p>
        </p:txBody>
      </p:sp>
    </p:spTree>
    <p:extLst>
      <p:ext uri="{BB962C8B-B14F-4D97-AF65-F5344CB8AC3E}">
        <p14:creationId xmlns:p14="http://schemas.microsoft.com/office/powerpoint/2010/main" val="3547501580"/>
      </p:ext>
    </p:extLst>
  </p:cSld>
  <p:clrMapOvr>
    <a:masterClrMapping/>
  </p:clrMapOvr>
  <p:transition xmlns:p14="http://schemas.microsoft.com/office/powerpoint/2010/main"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Shape 570"/>
          <p:cNvSpPr txBox="1">
            <a:spLocks noGrp="1"/>
          </p:cNvSpPr>
          <p:nvPr>
            <p:ph type="title"/>
          </p:nvPr>
        </p:nvSpPr>
        <p:spPr>
          <a:xfrm>
            <a:off x="6292144" y="930518"/>
            <a:ext cx="27093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4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Analyses: RNA-Seq Alignments</a:t>
            </a:r>
          </a:p>
        </p:txBody>
      </p:sp>
      <p:sp>
        <p:nvSpPr>
          <p:cNvPr id="571" name="Shape 571"/>
          <p:cNvSpPr txBox="1">
            <a:spLocks noGrp="1"/>
          </p:cNvSpPr>
          <p:nvPr>
            <p:ph type="body" idx="1"/>
          </p:nvPr>
        </p:nvSpPr>
        <p:spPr>
          <a:xfrm>
            <a:off x="6292144" y="3044307"/>
            <a:ext cx="2793600" cy="2831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882" marR="0" lvl="0" indent="-342882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RNA-Seq availability in Release 17 (</a:t>
            </a:r>
            <a:r>
              <a:rPr lang="en" sz="3200" b="0" i="0" u="sng" strike="noStrike" cap="none" baseline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see table</a:t>
            </a:r>
            <a:r>
              <a:rPr lang="en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  <p:sp>
        <p:nvSpPr>
          <p:cNvPr id="572" name="Shape 572"/>
          <p:cNvSpPr txBox="1"/>
          <p:nvPr/>
        </p:nvSpPr>
        <p:spPr>
          <a:xfrm>
            <a:off x="6306797" y="5401949"/>
            <a:ext cx="2637300" cy="92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provided by Marc Perry and Francis Ouellette, OICR</a:t>
            </a:r>
          </a:p>
        </p:txBody>
      </p:sp>
      <p:pic>
        <p:nvPicPr>
          <p:cNvPr id="573" name="Shape 5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22435"/>
            <a:ext cx="6089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7806920"/>
      </p:ext>
    </p:extLst>
  </p:cSld>
  <p:clrMapOvr>
    <a:masterClrMapping/>
  </p:clrMapOvr>
  <p:transition xmlns:p14="http://schemas.microsoft.com/office/powerpoint/2010/main"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Shape 578"/>
          <p:cNvSpPr txBox="1">
            <a:spLocks noGrp="1"/>
          </p:cNvSpPr>
          <p:nvPr>
            <p:ph type="title"/>
          </p:nvPr>
        </p:nvSpPr>
        <p:spPr>
          <a:xfrm>
            <a:off x="35274" y="4203"/>
            <a:ext cx="8404587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3950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Challenges in building the RNA-Seq alignment SOP </a:t>
            </a:r>
          </a:p>
        </p:txBody>
      </p:sp>
      <p:sp>
        <p:nvSpPr>
          <p:cNvPr id="579" name="Shape 57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TCGA RNA-Seq BAMs are incompatible with SAM 1.4. E.g., Unable to reconstruct original read data (FASTQ). 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TCGA/ICGC RNA-Seq may have mixed sequencing platforms 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clear consensus of “best” aligner tool </a:t>
            </a:r>
          </a:p>
          <a:p>
            <a:pPr marL="342900" marR="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Shape 580"/>
          <p:cNvSpPr txBox="1"/>
          <p:nvPr/>
        </p:nvSpPr>
        <p:spPr>
          <a:xfrm>
            <a:off x="1443964" y="6351491"/>
            <a:ext cx="3192000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provided by Angela Brooks</a:t>
            </a:r>
          </a:p>
        </p:txBody>
      </p:sp>
    </p:spTree>
    <p:extLst>
      <p:ext uri="{BB962C8B-B14F-4D97-AF65-F5344CB8AC3E}">
        <p14:creationId xmlns:p14="http://schemas.microsoft.com/office/powerpoint/2010/main" val="957997085"/>
      </p:ext>
    </p:extLst>
  </p:cSld>
  <p:clrMapOvr>
    <a:masterClrMapping/>
  </p:clrMapOvr>
  <p:transition xmlns:p14="http://schemas.microsoft.com/office/powerpoint/2010/main"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Shape 585"/>
          <p:cNvSpPr txBox="1">
            <a:spLocks noGrp="1"/>
          </p:cNvSpPr>
          <p:nvPr>
            <p:ph type="title"/>
          </p:nvPr>
        </p:nvSpPr>
        <p:spPr>
          <a:xfrm>
            <a:off x="257297" y="76571"/>
            <a:ext cx="8229600" cy="657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3950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RNA-Seq Analysis Assessment</a:t>
            </a:r>
          </a:p>
        </p:txBody>
      </p:sp>
      <p:sp>
        <p:nvSpPr>
          <p:cNvPr id="586" name="Shape 586"/>
          <p:cNvSpPr txBox="1">
            <a:spLocks noGrp="1"/>
          </p:cNvSpPr>
          <p:nvPr>
            <p:ph type="body" idx="1"/>
          </p:nvPr>
        </p:nvSpPr>
        <p:spPr>
          <a:xfrm>
            <a:off x="457200" y="6021303"/>
            <a:ext cx="8229600" cy="475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98333"/>
              <a:buFont typeface="Arial"/>
              <a:buChar char="•"/>
            </a:pPr>
            <a:r>
              <a:rPr lang="en" sz="29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Determine aligners and quant combinations</a:t>
            </a:r>
          </a:p>
        </p:txBody>
      </p:sp>
      <p:pic>
        <p:nvPicPr>
          <p:cNvPr id="587" name="Shape 5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8719" y="1126637"/>
            <a:ext cx="5835000" cy="4586099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Shape 588"/>
          <p:cNvSpPr txBox="1"/>
          <p:nvPr/>
        </p:nvSpPr>
        <p:spPr>
          <a:xfrm>
            <a:off x="2528508" y="5710951"/>
            <a:ext cx="3937199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EMBL group (Fonseca, Marioni, Brazma)</a:t>
            </a:r>
          </a:p>
        </p:txBody>
      </p:sp>
      <p:sp>
        <p:nvSpPr>
          <p:cNvPr id="589" name="Shape 589"/>
          <p:cNvSpPr txBox="1"/>
          <p:nvPr/>
        </p:nvSpPr>
        <p:spPr>
          <a:xfrm>
            <a:off x="2226408" y="730349"/>
            <a:ext cx="4455600" cy="369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Accuracy based on simulated </a:t>
            </a:r>
            <a:r>
              <a:rPr lang="en" sz="1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transcript levels</a:t>
            </a:r>
          </a:p>
        </p:txBody>
      </p:sp>
      <p:sp>
        <p:nvSpPr>
          <p:cNvPr id="8" name="Shape 599"/>
          <p:cNvSpPr txBox="1"/>
          <p:nvPr/>
        </p:nvSpPr>
        <p:spPr>
          <a:xfrm>
            <a:off x="1302858" y="6351491"/>
            <a:ext cx="3192000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provided by Angela Brooks</a:t>
            </a:r>
          </a:p>
        </p:txBody>
      </p:sp>
    </p:spTree>
    <p:extLst>
      <p:ext uri="{BB962C8B-B14F-4D97-AF65-F5344CB8AC3E}">
        <p14:creationId xmlns:p14="http://schemas.microsoft.com/office/powerpoint/2010/main" val="1742074340"/>
      </p:ext>
    </p:extLst>
  </p:cSld>
  <p:clrMapOvr>
    <a:masterClrMapping/>
  </p:clrMapOvr>
  <p:transition xmlns:p14="http://schemas.microsoft.com/office/powerpoint/2010/main"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Shape 595"/>
          <p:cNvSpPr txBox="1">
            <a:spLocks noGrp="1"/>
          </p:cNvSpPr>
          <p:nvPr>
            <p:ph type="title"/>
          </p:nvPr>
        </p:nvSpPr>
        <p:spPr>
          <a:xfrm>
            <a:off x="457200" y="17781"/>
            <a:ext cx="8229600" cy="657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3950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RNA-Seq Analysis Assessment</a:t>
            </a:r>
          </a:p>
        </p:txBody>
      </p:sp>
      <p:sp>
        <p:nvSpPr>
          <p:cNvPr id="596" name="Shape 596"/>
          <p:cNvSpPr txBox="1">
            <a:spLocks noGrp="1"/>
          </p:cNvSpPr>
          <p:nvPr>
            <p:ph type="body" idx="1"/>
          </p:nvPr>
        </p:nvSpPr>
        <p:spPr>
          <a:xfrm>
            <a:off x="457200" y="5802139"/>
            <a:ext cx="8229600" cy="475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98333"/>
              <a:buFont typeface="Arial"/>
              <a:buChar char="•"/>
            </a:pPr>
            <a:r>
              <a:rPr lang="en" sz="29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Determine aligners and quant combinations</a:t>
            </a:r>
          </a:p>
        </p:txBody>
      </p:sp>
      <p:sp>
        <p:nvSpPr>
          <p:cNvPr id="597" name="Shape 597"/>
          <p:cNvSpPr txBox="1"/>
          <p:nvPr/>
        </p:nvSpPr>
        <p:spPr>
          <a:xfrm>
            <a:off x="1991575" y="5458194"/>
            <a:ext cx="4026600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MSKCC group (Kahles, Lehmann, Rätsch)</a:t>
            </a:r>
          </a:p>
        </p:txBody>
      </p:sp>
      <p:sp>
        <p:nvSpPr>
          <p:cNvPr id="598" name="Shape 598"/>
          <p:cNvSpPr txBox="1"/>
          <p:nvPr/>
        </p:nvSpPr>
        <p:spPr>
          <a:xfrm>
            <a:off x="2132336" y="1146712"/>
            <a:ext cx="4185900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Accuracy based on simulated spliced reads</a:t>
            </a:r>
          </a:p>
        </p:txBody>
      </p:sp>
      <p:sp>
        <p:nvSpPr>
          <p:cNvPr id="599" name="Shape 599"/>
          <p:cNvSpPr txBox="1"/>
          <p:nvPr/>
        </p:nvSpPr>
        <p:spPr>
          <a:xfrm>
            <a:off x="1302858" y="6351491"/>
            <a:ext cx="3192000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provided by Angela Brooks</a:t>
            </a:r>
          </a:p>
        </p:txBody>
      </p:sp>
      <p:pic>
        <p:nvPicPr>
          <p:cNvPr id="600" name="Shape 6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62450"/>
            <a:ext cx="9036224" cy="3890225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Shape 601"/>
          <p:cNvSpPr txBox="1"/>
          <p:nvPr/>
        </p:nvSpPr>
        <p:spPr>
          <a:xfrm>
            <a:off x="1625930" y="701175"/>
            <a:ext cx="5981999" cy="369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</a:t>
            </a:r>
            <a:r>
              <a:rPr lang="en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based on simulated </a:t>
            </a:r>
            <a:r>
              <a:rPr lang="en" sz="1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spliced reads and transcript mapping</a:t>
            </a:r>
          </a:p>
        </p:txBody>
      </p:sp>
    </p:spTree>
    <p:extLst>
      <p:ext uri="{BB962C8B-B14F-4D97-AF65-F5344CB8AC3E}">
        <p14:creationId xmlns:p14="http://schemas.microsoft.com/office/powerpoint/2010/main" val="3896021741"/>
      </p:ext>
    </p:extLst>
  </p:cSld>
  <p:clrMapOvr>
    <a:masterClrMapping/>
  </p:clrMapOvr>
  <p:transition xmlns:p14="http://schemas.microsoft.com/office/powerpoint/2010/main"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Shape 606"/>
          <p:cNvSpPr txBox="1">
            <a:spLocks noGrp="1"/>
          </p:cNvSpPr>
          <p:nvPr>
            <p:ph type="title"/>
          </p:nvPr>
        </p:nvSpPr>
        <p:spPr>
          <a:xfrm>
            <a:off x="104430" y="12178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3950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Conclusion from RNA-Seq assessments </a:t>
            </a:r>
            <a:br>
              <a:rPr lang="en" sz="3950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" sz="3950" b="0" i="0" u="none" strike="noStrike" cap="none" baseline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Shape 60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aligner gives the best results for all metrics 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Choice of aligner and downstream analysis tools depend on what is most important deliverable 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Prioritized deliverables</a:t>
            </a:r>
          </a:p>
          <a:p>
            <a:pPr marL="1143000" marR="0" lvl="2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Exon level quantification</a:t>
            </a:r>
          </a:p>
          <a:p>
            <a:pPr marL="1143000" marR="0" lvl="2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 expression</a:t>
            </a:r>
          </a:p>
          <a:p>
            <a:pPr marL="1143000" marR="0" lvl="2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Splice junction detection </a:t>
            </a:r>
          </a:p>
          <a:p>
            <a:pPr marL="342900" marR="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Shape 608"/>
          <p:cNvSpPr txBox="1"/>
          <p:nvPr/>
        </p:nvSpPr>
        <p:spPr>
          <a:xfrm>
            <a:off x="2690406" y="6351491"/>
            <a:ext cx="3192000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provided by Angela Brooks</a:t>
            </a:r>
          </a:p>
        </p:txBody>
      </p:sp>
    </p:spTree>
    <p:extLst>
      <p:ext uri="{BB962C8B-B14F-4D97-AF65-F5344CB8AC3E}">
        <p14:creationId xmlns:p14="http://schemas.microsoft.com/office/powerpoint/2010/main" val="1804835059"/>
      </p:ext>
    </p:extLst>
  </p:cSld>
  <p:clrMapOvr>
    <a:masterClrMapping/>
  </p:clrMapOvr>
  <p:transition xmlns:p14="http://schemas.microsoft.com/office/powerpoint/2010/main"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 txBox="1">
            <a:spLocks noGrp="1"/>
          </p:cNvSpPr>
          <p:nvPr>
            <p:ph type="title"/>
          </p:nvPr>
        </p:nvSpPr>
        <p:spPr>
          <a:xfrm>
            <a:off x="457200" y="-28288"/>
            <a:ext cx="7068484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3950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Current plan for RNA-Seq SOP:</a:t>
            </a:r>
            <a:br>
              <a:rPr lang="en" sz="3950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3250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(test on pilot-50)</a:t>
            </a:r>
          </a:p>
        </p:txBody>
      </p:sp>
      <p:pic>
        <p:nvPicPr>
          <p:cNvPr id="614" name="Shape 614"/>
          <p:cNvPicPr preferRelativeResize="0"/>
          <p:nvPr/>
        </p:nvPicPr>
        <p:blipFill rotWithShape="1">
          <a:blip r:embed="rId3">
            <a:alphaModFix/>
          </a:blip>
          <a:srcRect t="19704"/>
          <a:stretch/>
        </p:blipFill>
        <p:spPr>
          <a:xfrm>
            <a:off x="340679" y="1103062"/>
            <a:ext cx="7547699" cy="5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615" name="Shape 615"/>
          <p:cNvSpPr txBox="1"/>
          <p:nvPr/>
        </p:nvSpPr>
        <p:spPr>
          <a:xfrm>
            <a:off x="2443469" y="6351491"/>
            <a:ext cx="3192000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provided by Angela Brooks</a:t>
            </a:r>
          </a:p>
        </p:txBody>
      </p:sp>
    </p:spTree>
    <p:extLst>
      <p:ext uri="{BB962C8B-B14F-4D97-AF65-F5344CB8AC3E}">
        <p14:creationId xmlns:p14="http://schemas.microsoft.com/office/powerpoint/2010/main" val="3397743337"/>
      </p:ext>
    </p:extLst>
  </p:cSld>
  <p:clrMapOvr>
    <a:masterClrMapping/>
  </p:clrMapOvr>
  <p:transition xmlns:p14="http://schemas.microsoft.com/office/powerpoint/2010/main"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Shape 620"/>
          <p:cNvSpPr txBox="1">
            <a:spLocks noGrp="1"/>
          </p:cNvSpPr>
          <p:nvPr>
            <p:ph type="title"/>
          </p:nvPr>
        </p:nvSpPr>
        <p:spPr>
          <a:xfrm>
            <a:off x="457200" y="204731"/>
            <a:ext cx="8229600" cy="75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3950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Timeline for </a:t>
            </a:r>
            <a:r>
              <a:rPr lang="en" sz="395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RNA-Seq Alignments</a:t>
            </a:r>
          </a:p>
        </p:txBody>
      </p:sp>
      <p:sp>
        <p:nvSpPr>
          <p:cNvPr id="621" name="Shape 621"/>
          <p:cNvSpPr txBox="1">
            <a:spLocks noGrp="1"/>
          </p:cNvSpPr>
          <p:nvPr>
            <p:ph type="body" idx="1"/>
          </p:nvPr>
        </p:nvSpPr>
        <p:spPr>
          <a:xfrm>
            <a:off x="236350" y="1600200"/>
            <a:ext cx="8704799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PCAWG 50 data: Nov. 3rd F2F meeting 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BAMs from two different aligners and downstream analysis 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Finalize analysis evaluation: Early or </a:t>
            </a:r>
            <a:r>
              <a:rPr lang="e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id-December (</a:t>
            </a:r>
            <a:r>
              <a:rPr lang="en" sz="32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Early Dec</a:t>
            </a:r>
            <a:r>
              <a:rPr lang="e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 final RNA-Seq analysis SOP on PCAWG data: Early 2015 (</a:t>
            </a:r>
            <a:r>
              <a:rPr lang="en" sz="32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Start alignment 12/15</a:t>
            </a:r>
            <a:r>
              <a:rPr lang="en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342900" marR="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Shape 622"/>
          <p:cNvSpPr txBox="1"/>
          <p:nvPr/>
        </p:nvSpPr>
        <p:spPr>
          <a:xfrm>
            <a:off x="1947300" y="6371703"/>
            <a:ext cx="3192000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provided by Angela Brooks</a:t>
            </a:r>
          </a:p>
        </p:txBody>
      </p:sp>
      <p:grpSp>
        <p:nvGrpSpPr>
          <p:cNvPr id="623" name="Shape 623"/>
          <p:cNvGrpSpPr/>
          <p:nvPr/>
        </p:nvGrpSpPr>
        <p:grpSpPr>
          <a:xfrm>
            <a:off x="1140175" y="4142050"/>
            <a:ext cx="5532900" cy="2231100"/>
            <a:chOff x="1140175" y="4142050"/>
            <a:chExt cx="5532900" cy="2231100"/>
          </a:xfrm>
        </p:grpSpPr>
        <p:sp>
          <p:nvSpPr>
            <p:cNvPr id="624" name="Shape 624"/>
            <p:cNvSpPr txBox="1"/>
            <p:nvPr/>
          </p:nvSpPr>
          <p:spPr>
            <a:xfrm>
              <a:off x="1140175" y="5622550"/>
              <a:ext cx="5532900" cy="750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n" sz="2400">
                  <a:solidFill>
                    <a:srgbClr val="FF0000"/>
                  </a:solidFill>
                </a:rPr>
                <a:t>Steering Committee Advised Dates</a:t>
              </a:r>
            </a:p>
          </p:txBody>
        </p:sp>
        <p:cxnSp>
          <p:nvCxnSpPr>
            <p:cNvPr id="625" name="Shape 625"/>
            <p:cNvCxnSpPr/>
            <p:nvPr/>
          </p:nvCxnSpPr>
          <p:spPr>
            <a:xfrm rot="10800000" flipH="1">
              <a:off x="4509600" y="5193625"/>
              <a:ext cx="629700" cy="323399"/>
            </a:xfrm>
            <a:prstGeom prst="straightConnector1">
              <a:avLst/>
            </a:prstGeom>
            <a:noFill/>
            <a:ln w="19050" cap="flat">
              <a:solidFill>
                <a:srgbClr val="FF0000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626" name="Shape 626"/>
            <p:cNvCxnSpPr>
              <a:stCxn id="624" idx="0"/>
            </p:cNvCxnSpPr>
            <p:nvPr/>
          </p:nvCxnSpPr>
          <p:spPr>
            <a:xfrm rot="10800000">
              <a:off x="3811825" y="4142050"/>
              <a:ext cx="94800" cy="1480500"/>
            </a:xfrm>
            <a:prstGeom prst="straightConnector1">
              <a:avLst/>
            </a:prstGeom>
            <a:noFill/>
            <a:ln w="19050" cap="flat">
              <a:solidFill>
                <a:srgbClr val="FF0000"/>
              </a:solidFill>
              <a:prstDash val="solid"/>
              <a:round/>
              <a:headEnd type="none" w="lg" len="lg"/>
              <a:tailEnd type="triangle" w="lg" len="lg"/>
            </a:ln>
          </p:spPr>
        </p:cxnSp>
      </p:grpSp>
    </p:spTree>
    <p:extLst>
      <p:ext uri="{BB962C8B-B14F-4D97-AF65-F5344CB8AC3E}">
        <p14:creationId xmlns:p14="http://schemas.microsoft.com/office/powerpoint/2010/main" val="3821374698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xfrm>
            <a:off x="152400" y="71435"/>
            <a:ext cx="8229600" cy="547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/>
              <a:t>Steering committee and 16 working groups </a:t>
            </a:r>
          </a:p>
        </p:txBody>
      </p:sp>
      <p:pic>
        <p:nvPicPr>
          <p:cNvPr id="276" name="Shape 2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562" y="1289333"/>
            <a:ext cx="8820875" cy="4494875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152400" y="742133"/>
            <a:ext cx="8229600" cy="54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800" dirty="0">
                <a:solidFill>
                  <a:srgbClr val="FFFFFF"/>
                </a:solidFill>
              </a:rPr>
              <a:t>SC: Peter Campbell, Lincoln Stein, Jan Korbel, Gad Getz, Josh Stuart   </a:t>
            </a:r>
          </a:p>
        </p:txBody>
      </p:sp>
    </p:spTree>
    <p:extLst>
      <p:ext uri="{BB962C8B-B14F-4D97-AF65-F5344CB8AC3E}">
        <p14:creationId xmlns:p14="http://schemas.microsoft.com/office/powerpoint/2010/main" val="2647230389"/>
      </p:ext>
    </p:extLst>
  </p:cSld>
  <p:clrMapOvr>
    <a:masterClrMapping/>
  </p:clrMapOvr>
  <p:transition xmlns:p14="http://schemas.microsoft.com/office/powerpoint/2010/main"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1" name="Shape 6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562" y="832133"/>
            <a:ext cx="8820875" cy="4494875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Shape 632"/>
          <p:cNvSpPr txBox="1">
            <a:spLocks noGrp="1"/>
          </p:cNvSpPr>
          <p:nvPr>
            <p:ph type="title"/>
          </p:nvPr>
        </p:nvSpPr>
        <p:spPr>
          <a:xfrm>
            <a:off x="152400" y="223835"/>
            <a:ext cx="8229600" cy="547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400" b="0">
                <a:latin typeface="Calibri"/>
                <a:ea typeface="Calibri"/>
                <a:cs typeface="Calibri"/>
                <a:sym typeface="Calibri"/>
              </a:rPr>
              <a:t>Next Steps: Downstream Analyses</a:t>
            </a:r>
          </a:p>
        </p:txBody>
      </p:sp>
    </p:spTree>
    <p:extLst>
      <p:ext uri="{BB962C8B-B14F-4D97-AF65-F5344CB8AC3E}">
        <p14:creationId xmlns:p14="http://schemas.microsoft.com/office/powerpoint/2010/main" val="1818273100"/>
      </p:ext>
    </p:extLst>
  </p:cSld>
  <p:clrMapOvr>
    <a:masterClrMapping/>
  </p:clrMapOvr>
  <p:transition xmlns:p14="http://schemas.microsoft.com/office/powerpoint/2010/main"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7" name="Shape 6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562" y="832133"/>
            <a:ext cx="8820875" cy="4494875"/>
          </a:xfrm>
          <a:prstGeom prst="rect">
            <a:avLst/>
          </a:prstGeom>
          <a:noFill/>
          <a:ln>
            <a:noFill/>
          </a:ln>
        </p:spPr>
      </p:pic>
      <p:sp>
        <p:nvSpPr>
          <p:cNvPr id="638" name="Shape 638"/>
          <p:cNvSpPr/>
          <p:nvPr/>
        </p:nvSpPr>
        <p:spPr>
          <a:xfrm>
            <a:off x="85075" y="2384500"/>
            <a:ext cx="8100299" cy="238200"/>
          </a:xfrm>
          <a:prstGeom prst="rect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39" name="Shape 639"/>
          <p:cNvSpPr txBox="1">
            <a:spLocks noGrp="1"/>
          </p:cNvSpPr>
          <p:nvPr>
            <p:ph type="title"/>
          </p:nvPr>
        </p:nvSpPr>
        <p:spPr>
          <a:xfrm>
            <a:off x="152400" y="147635"/>
            <a:ext cx="8229600" cy="547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400" b="0">
                <a:latin typeface="Calibri"/>
                <a:ea typeface="Calibri"/>
                <a:cs typeface="Calibri"/>
                <a:sym typeface="Calibri"/>
              </a:rPr>
              <a:t>Next Steps: Downstream Analyses</a:t>
            </a:r>
          </a:p>
        </p:txBody>
      </p:sp>
      <p:sp>
        <p:nvSpPr>
          <p:cNvPr id="640" name="Shape 640"/>
          <p:cNvSpPr txBox="1"/>
          <p:nvPr/>
        </p:nvSpPr>
        <p:spPr>
          <a:xfrm>
            <a:off x="1741950" y="3143675"/>
            <a:ext cx="7164299" cy="30188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/>
              <a:t>WG-6: SV Group</a:t>
            </a:r>
          </a:p>
          <a:p>
            <a:pPr marL="342882" lvl="0" indent="-292082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2400"/>
              <a:t>Detect fusions, copy-number alterations, and the events that contributed to them</a:t>
            </a:r>
          </a:p>
          <a:p>
            <a:pPr marL="342882" lvl="0" indent="-292082" rtl="0">
              <a:spcBef>
                <a:spcPts val="64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2400"/>
              <a:t>Detect mechanistic signatures</a:t>
            </a:r>
          </a:p>
          <a:p>
            <a:pPr marL="342882" lvl="0" indent="-292082" rtl="0">
              <a:spcBef>
                <a:spcPts val="64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2400"/>
              <a:t>Detect signatures of selection</a:t>
            </a:r>
          </a:p>
          <a:p>
            <a:pPr marL="342882" lvl="0" indent="-292082" rtl="0">
              <a:spcBef>
                <a:spcPts val="64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2400"/>
              <a:t>Determine networks of associated events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641" name="Shape 641"/>
          <p:cNvSpPr txBox="1"/>
          <p:nvPr/>
        </p:nvSpPr>
        <p:spPr>
          <a:xfrm>
            <a:off x="2943999" y="6383750"/>
            <a:ext cx="6113699" cy="369299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Leads: Peter Campbell, Rameen Beroukhim</a:t>
            </a:r>
          </a:p>
        </p:txBody>
      </p:sp>
    </p:spTree>
    <p:extLst>
      <p:ext uri="{BB962C8B-B14F-4D97-AF65-F5344CB8AC3E}">
        <p14:creationId xmlns:p14="http://schemas.microsoft.com/office/powerpoint/2010/main" val="2997460320"/>
      </p:ext>
    </p:extLst>
  </p:cSld>
  <p:clrMapOvr>
    <a:masterClrMapping/>
  </p:clrMapOvr>
  <p:transition xmlns:p14="http://schemas.microsoft.com/office/powerpoint/2010/main"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6" name="Shape 6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562" y="832133"/>
            <a:ext cx="8820875" cy="4494875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Shape 647"/>
          <p:cNvSpPr txBox="1">
            <a:spLocks noGrp="1"/>
          </p:cNvSpPr>
          <p:nvPr>
            <p:ph type="title"/>
          </p:nvPr>
        </p:nvSpPr>
        <p:spPr>
          <a:xfrm>
            <a:off x="152400" y="223835"/>
            <a:ext cx="8229600" cy="547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400" b="0" dirty="0">
                <a:latin typeface="Calibri"/>
                <a:ea typeface="Calibri"/>
                <a:cs typeface="Calibri"/>
                <a:sym typeface="Calibri"/>
              </a:rPr>
              <a:t>Next Steps: Downstream Analyses</a:t>
            </a:r>
          </a:p>
        </p:txBody>
      </p:sp>
      <p:sp>
        <p:nvSpPr>
          <p:cNvPr id="648" name="Shape 648"/>
          <p:cNvSpPr/>
          <p:nvPr/>
        </p:nvSpPr>
        <p:spPr>
          <a:xfrm>
            <a:off x="152400" y="2758150"/>
            <a:ext cx="8100299" cy="213000"/>
          </a:xfrm>
          <a:prstGeom prst="rect">
            <a:avLst/>
          </a:prstGeom>
          <a:noFill/>
          <a:ln w="38100" cap="flat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49" name="Shape 649"/>
          <p:cNvSpPr txBox="1"/>
          <p:nvPr/>
        </p:nvSpPr>
        <p:spPr>
          <a:xfrm>
            <a:off x="1088400" y="3563825"/>
            <a:ext cx="7164299" cy="2109300"/>
          </a:xfrm>
          <a:prstGeom prst="rect">
            <a:avLst/>
          </a:prstGeom>
          <a:solidFill>
            <a:srgbClr val="F6B26B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/>
              <a:t>WG-7: Mutation Signatures Group</a:t>
            </a:r>
          </a:p>
          <a:p>
            <a:pPr marL="457200" lvl="0" indent="-371475" algn="just" rtl="0">
              <a:lnSpc>
                <a:spcPct val="80000"/>
              </a:lnSpc>
              <a:spcBef>
                <a:spcPts val="450"/>
              </a:spcBef>
              <a:buClr>
                <a:schemeClr val="dk1"/>
              </a:buClr>
              <a:buSzPct val="97826"/>
              <a:buFont typeface="Calibri"/>
              <a:buChar char="●"/>
            </a:pPr>
            <a:r>
              <a:rPr lang="en"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 physical mutation signatures</a:t>
            </a:r>
          </a:p>
          <a:p>
            <a:pPr marL="914400" lvl="1" indent="-371475" algn="just" rtl="0">
              <a:lnSpc>
                <a:spcPct val="80000"/>
              </a:lnSpc>
              <a:spcBef>
                <a:spcPts val="450"/>
              </a:spcBef>
              <a:buClr>
                <a:schemeClr val="dk1"/>
              </a:buClr>
              <a:buSzPct val="97826"/>
              <a:buFont typeface="Calibri"/>
              <a:buChar char="○"/>
            </a:pPr>
            <a:r>
              <a:rPr lang="en"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endogenous mutagenic processes</a:t>
            </a:r>
          </a:p>
          <a:p>
            <a:pPr marL="914400" lvl="1" indent="-371475" algn="just" rtl="0">
              <a:lnSpc>
                <a:spcPct val="80000"/>
              </a:lnSpc>
              <a:spcBef>
                <a:spcPts val="450"/>
              </a:spcBef>
              <a:buClr>
                <a:schemeClr val="dk1"/>
              </a:buClr>
              <a:buSzPct val="97826"/>
              <a:buFont typeface="Calibri"/>
              <a:buChar char="○"/>
            </a:pPr>
            <a:r>
              <a:rPr lang="en"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exogenous mutagenic exposures</a:t>
            </a:r>
          </a:p>
          <a:p>
            <a:pPr marL="457200" lvl="0" indent="-371475" algn="just" rtl="0">
              <a:lnSpc>
                <a:spcPct val="80000"/>
              </a:lnSpc>
              <a:spcBef>
                <a:spcPts val="450"/>
              </a:spcBef>
              <a:buClr>
                <a:schemeClr val="dk1"/>
              </a:buClr>
              <a:buSzPct val="97826"/>
              <a:buFont typeface="Calibri"/>
              <a:buChar char="●"/>
            </a:pPr>
            <a:r>
              <a:rPr lang="en"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 ability to ID low burden mutational signatures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650" name="Shape 650"/>
          <p:cNvSpPr/>
          <p:nvPr/>
        </p:nvSpPr>
        <p:spPr>
          <a:xfrm>
            <a:off x="85075" y="2384500"/>
            <a:ext cx="8100299" cy="238200"/>
          </a:xfrm>
          <a:prstGeom prst="rect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51" name="Shape 651"/>
          <p:cNvSpPr txBox="1"/>
          <p:nvPr/>
        </p:nvSpPr>
        <p:spPr>
          <a:xfrm>
            <a:off x="2943999" y="6383750"/>
            <a:ext cx="6113699" cy="369299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Leads: Mike Stratton, Bing Teh, Steve Rosen</a:t>
            </a:r>
          </a:p>
        </p:txBody>
      </p:sp>
    </p:spTree>
    <p:extLst>
      <p:ext uri="{BB962C8B-B14F-4D97-AF65-F5344CB8AC3E}">
        <p14:creationId xmlns:p14="http://schemas.microsoft.com/office/powerpoint/2010/main" val="3171952490"/>
      </p:ext>
    </p:extLst>
  </p:cSld>
  <p:clrMapOvr>
    <a:masterClrMapping/>
  </p:clrMapOvr>
  <p:transition xmlns:p14="http://schemas.microsoft.com/office/powerpoint/2010/main"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6" name="Shape 6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562" y="832133"/>
            <a:ext cx="8820875" cy="4494875"/>
          </a:xfrm>
          <a:prstGeom prst="rect">
            <a:avLst/>
          </a:prstGeom>
          <a:noFill/>
          <a:ln>
            <a:noFill/>
          </a:ln>
        </p:spPr>
      </p:pic>
      <p:sp>
        <p:nvSpPr>
          <p:cNvPr id="657" name="Shape 657"/>
          <p:cNvSpPr txBox="1">
            <a:spLocks noGrp="1"/>
          </p:cNvSpPr>
          <p:nvPr>
            <p:ph type="title"/>
          </p:nvPr>
        </p:nvSpPr>
        <p:spPr>
          <a:xfrm>
            <a:off x="152400" y="177257"/>
            <a:ext cx="8229600" cy="547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" sz="4400" b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Next Steps: Downstream Analyses</a:t>
            </a:r>
            <a:endParaRPr lang="en" sz="2400" dirty="0"/>
          </a:p>
        </p:txBody>
      </p:sp>
      <p:sp>
        <p:nvSpPr>
          <p:cNvPr id="658" name="Shape 658"/>
          <p:cNvSpPr/>
          <p:nvPr/>
        </p:nvSpPr>
        <p:spPr>
          <a:xfrm>
            <a:off x="152400" y="2758150"/>
            <a:ext cx="8100299" cy="213000"/>
          </a:xfrm>
          <a:prstGeom prst="rect">
            <a:avLst/>
          </a:prstGeom>
          <a:noFill/>
          <a:ln w="38100" cap="flat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59" name="Shape 659"/>
          <p:cNvSpPr txBox="1"/>
          <p:nvPr/>
        </p:nvSpPr>
        <p:spPr>
          <a:xfrm>
            <a:off x="1718025" y="2977850"/>
            <a:ext cx="7164299" cy="3294299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/>
              <a:t>WG-3: Transcriptomes</a:t>
            </a:r>
          </a:p>
          <a:p>
            <a:pPr marL="457200" lvl="0" indent="-371475" algn="just" rtl="0">
              <a:lnSpc>
                <a:spcPct val="80000"/>
              </a:lnSpc>
              <a:spcBef>
                <a:spcPts val="450"/>
              </a:spcBef>
              <a:buClr>
                <a:schemeClr val="dk1"/>
              </a:buClr>
              <a:buSzPct val="97826"/>
              <a:buFont typeface="Calibri"/>
              <a:buChar char="●"/>
            </a:pPr>
            <a:r>
              <a:rPr lang="en"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RNA-Seq alignment of TCGA/ICGC </a:t>
            </a:r>
          </a:p>
          <a:p>
            <a:pPr marL="457200" lvl="0" indent="-371475" algn="just" rtl="0">
              <a:lnSpc>
                <a:spcPct val="80000"/>
              </a:lnSpc>
              <a:spcBef>
                <a:spcPts val="450"/>
              </a:spcBef>
              <a:buClr>
                <a:schemeClr val="dk1"/>
              </a:buClr>
              <a:buSzPct val="97826"/>
              <a:buFont typeface="Calibri"/>
              <a:buChar char="●"/>
            </a:pPr>
            <a:r>
              <a:rPr lang="en"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Exon expression </a:t>
            </a:r>
          </a:p>
          <a:p>
            <a:pPr marL="457200" lvl="0" indent="-371475" algn="just" rtl="0">
              <a:lnSpc>
                <a:spcPct val="80000"/>
              </a:lnSpc>
              <a:spcBef>
                <a:spcPts val="450"/>
              </a:spcBef>
              <a:buClr>
                <a:schemeClr val="dk1"/>
              </a:buClr>
              <a:buSzPct val="97826"/>
              <a:buFont typeface="Calibri"/>
              <a:buChar char="●"/>
            </a:pPr>
            <a:r>
              <a:rPr lang="en"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Splice junction expression </a:t>
            </a:r>
          </a:p>
          <a:p>
            <a:pPr marL="457200" lvl="0" indent="-371475" algn="just" rtl="0">
              <a:lnSpc>
                <a:spcPct val="80000"/>
              </a:lnSpc>
              <a:spcBef>
                <a:spcPts val="450"/>
              </a:spcBef>
              <a:buClr>
                <a:schemeClr val="dk1"/>
              </a:buClr>
              <a:buSzPct val="97826"/>
              <a:buFont typeface="Calibri"/>
              <a:buChar char="●"/>
            </a:pPr>
            <a:r>
              <a:rPr lang="en"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Transcript expression </a:t>
            </a:r>
          </a:p>
          <a:p>
            <a:pPr marL="457200" lvl="0" indent="-371475" algn="just" rtl="0">
              <a:lnSpc>
                <a:spcPct val="80000"/>
              </a:lnSpc>
              <a:spcBef>
                <a:spcPts val="450"/>
              </a:spcBef>
              <a:buClr>
                <a:schemeClr val="dk1"/>
              </a:buClr>
              <a:buSzPct val="97826"/>
              <a:buFont typeface="Calibri"/>
              <a:buChar char="●"/>
            </a:pPr>
            <a:r>
              <a:rPr lang="en"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 expression </a:t>
            </a:r>
          </a:p>
          <a:p>
            <a:pPr marL="457200" lvl="0" indent="-371475" algn="just" rtl="0">
              <a:lnSpc>
                <a:spcPct val="80000"/>
              </a:lnSpc>
              <a:spcBef>
                <a:spcPts val="450"/>
              </a:spcBef>
              <a:buClr>
                <a:schemeClr val="dk1"/>
              </a:buClr>
              <a:buSzPct val="97826"/>
              <a:buFont typeface="Calibri"/>
              <a:buChar char="●"/>
            </a:pPr>
            <a:r>
              <a:rPr lang="en"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Splicing event quantification </a:t>
            </a:r>
          </a:p>
          <a:p>
            <a:pPr marL="457200" lvl="0" indent="-371475" algn="just" rtl="0">
              <a:lnSpc>
                <a:spcPct val="80000"/>
              </a:lnSpc>
              <a:spcBef>
                <a:spcPts val="450"/>
              </a:spcBef>
              <a:buClr>
                <a:schemeClr val="dk1"/>
              </a:buClr>
              <a:buSzPct val="97826"/>
              <a:buFont typeface="Calibri"/>
              <a:buChar char="●"/>
            </a:pPr>
            <a:r>
              <a:rPr lang="en"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RNA-Seq variant calls </a:t>
            </a:r>
          </a:p>
          <a:p>
            <a:pPr marL="457200" lvl="0" indent="-371475" algn="just" rtl="0">
              <a:lnSpc>
                <a:spcPct val="80000"/>
              </a:lnSpc>
              <a:spcBef>
                <a:spcPts val="450"/>
              </a:spcBef>
              <a:buClr>
                <a:schemeClr val="dk1"/>
              </a:buClr>
              <a:buSzPct val="97826"/>
              <a:buFont typeface="Calibri"/>
              <a:buChar char="●"/>
            </a:pPr>
            <a:r>
              <a:rPr lang="en"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RNA fusion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660" name="Shape 660"/>
          <p:cNvSpPr/>
          <p:nvPr/>
        </p:nvSpPr>
        <p:spPr>
          <a:xfrm>
            <a:off x="85075" y="2384500"/>
            <a:ext cx="8100299" cy="238200"/>
          </a:xfrm>
          <a:prstGeom prst="rect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61" name="Shape 661"/>
          <p:cNvSpPr/>
          <p:nvPr/>
        </p:nvSpPr>
        <p:spPr>
          <a:xfrm>
            <a:off x="161275" y="1698700"/>
            <a:ext cx="8100299" cy="238200"/>
          </a:xfrm>
          <a:prstGeom prst="rect">
            <a:avLst/>
          </a:prstGeom>
          <a:noFill/>
          <a:ln w="38100" cap="flat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62" name="Shape 662"/>
          <p:cNvSpPr txBox="1"/>
          <p:nvPr/>
        </p:nvSpPr>
        <p:spPr>
          <a:xfrm>
            <a:off x="2943999" y="6383750"/>
            <a:ext cx="6113699" cy="369299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Leads: Angela Brooks, Matthew Meyerson, Nancy Cox</a:t>
            </a:r>
          </a:p>
        </p:txBody>
      </p:sp>
    </p:spTree>
    <p:extLst>
      <p:ext uri="{BB962C8B-B14F-4D97-AF65-F5344CB8AC3E}">
        <p14:creationId xmlns:p14="http://schemas.microsoft.com/office/powerpoint/2010/main" val="1363541922"/>
      </p:ext>
    </p:extLst>
  </p:cSld>
  <p:clrMapOvr>
    <a:masterClrMapping/>
  </p:clrMapOvr>
  <p:transition xmlns:p14="http://schemas.microsoft.com/office/powerpoint/2010/main"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 txBox="1">
            <a:spLocks noGrp="1"/>
          </p:cNvSpPr>
          <p:nvPr>
            <p:ph type="title"/>
          </p:nvPr>
        </p:nvSpPr>
        <p:spPr>
          <a:xfrm>
            <a:off x="-47036" y="-81550"/>
            <a:ext cx="8839174" cy="698999"/>
          </a:xfrm>
          <a:prstGeom prst="rect">
            <a:avLst/>
          </a:prstGeom>
          <a:solidFill>
            <a:schemeClr val="tx1">
              <a:alpha val="27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3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Divide-and-conquer </a:t>
            </a:r>
            <a:r>
              <a:rPr lang="en" sz="3000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RNA-</a:t>
            </a:r>
            <a:r>
              <a:rPr lang="en" sz="3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Seq downstream </a:t>
            </a:r>
            <a:r>
              <a:rPr lang="en" sz="3000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analyses</a:t>
            </a:r>
          </a:p>
        </p:txBody>
      </p:sp>
      <p:pic>
        <p:nvPicPr>
          <p:cNvPr id="668" name="Shape 6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20133"/>
            <a:ext cx="9144000" cy="5900099"/>
          </a:xfrm>
          <a:prstGeom prst="rect">
            <a:avLst/>
          </a:prstGeom>
          <a:noFill/>
          <a:ln>
            <a:noFill/>
          </a:ln>
        </p:spPr>
      </p:pic>
      <p:sp>
        <p:nvSpPr>
          <p:cNvPr id="669" name="Shape 669"/>
          <p:cNvSpPr txBox="1"/>
          <p:nvPr/>
        </p:nvSpPr>
        <p:spPr>
          <a:xfrm>
            <a:off x="1208786" y="6465185"/>
            <a:ext cx="3192000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provided by Angela Brooks</a:t>
            </a:r>
          </a:p>
        </p:txBody>
      </p:sp>
      <p:sp>
        <p:nvSpPr>
          <p:cNvPr id="670" name="Shape 670"/>
          <p:cNvSpPr txBox="1"/>
          <p:nvPr/>
        </p:nvSpPr>
        <p:spPr>
          <a:xfrm>
            <a:off x="6091475" y="1769600"/>
            <a:ext cx="2747699" cy="36929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Stuart, UCSC / NCI-Cluster</a:t>
            </a:r>
          </a:p>
        </p:txBody>
      </p:sp>
      <p:sp>
        <p:nvSpPr>
          <p:cNvPr id="671" name="Shape 671"/>
          <p:cNvSpPr txBox="1"/>
          <p:nvPr/>
        </p:nvSpPr>
        <p:spPr>
          <a:xfrm>
            <a:off x="6091475" y="1388600"/>
            <a:ext cx="2747699" cy="369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200"/>
              <a:t>Stuart, UCSC / NCI-Cluster</a:t>
            </a:r>
          </a:p>
        </p:txBody>
      </p:sp>
    </p:spTree>
    <p:extLst>
      <p:ext uri="{BB962C8B-B14F-4D97-AF65-F5344CB8AC3E}">
        <p14:creationId xmlns:p14="http://schemas.microsoft.com/office/powerpoint/2010/main" val="1026443111"/>
      </p:ext>
    </p:extLst>
  </p:cSld>
  <p:clrMapOvr>
    <a:masterClrMapping/>
  </p:clrMapOvr>
  <p:transition xmlns:p14="http://schemas.microsoft.com/office/powerpoint/2010/main"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" name="Shape 6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562" y="832133"/>
            <a:ext cx="8820875" cy="4494875"/>
          </a:xfrm>
          <a:prstGeom prst="rect">
            <a:avLst/>
          </a:prstGeom>
          <a:noFill/>
          <a:ln>
            <a:noFill/>
          </a:ln>
        </p:spPr>
      </p:pic>
      <p:sp>
        <p:nvSpPr>
          <p:cNvPr id="678" name="Shape 678"/>
          <p:cNvSpPr/>
          <p:nvPr/>
        </p:nvSpPr>
        <p:spPr>
          <a:xfrm>
            <a:off x="152400" y="2758150"/>
            <a:ext cx="8508599" cy="213000"/>
          </a:xfrm>
          <a:prstGeom prst="rect">
            <a:avLst/>
          </a:prstGeom>
          <a:noFill/>
          <a:ln w="38100" cap="flat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79" name="Shape 679"/>
          <p:cNvSpPr/>
          <p:nvPr/>
        </p:nvSpPr>
        <p:spPr>
          <a:xfrm>
            <a:off x="85075" y="2384500"/>
            <a:ext cx="8508599" cy="238200"/>
          </a:xfrm>
          <a:prstGeom prst="rect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80" name="Shape 680"/>
          <p:cNvSpPr txBox="1"/>
          <p:nvPr/>
        </p:nvSpPr>
        <p:spPr>
          <a:xfrm>
            <a:off x="1792150" y="2155900"/>
            <a:ext cx="7115399" cy="4075500"/>
          </a:xfrm>
          <a:prstGeom prst="rect">
            <a:avLst/>
          </a:prstGeom>
          <a:solidFill>
            <a:srgbClr val="C27BA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/>
              <a:t>WG-4: Epigenomics Group</a:t>
            </a:r>
          </a:p>
          <a:p>
            <a:pPr marL="457200" lvl="0" indent="-381000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effects of muts in chromatin regulators</a:t>
            </a:r>
          </a:p>
          <a:p>
            <a:pPr marL="914400" lvl="1" indent="-381000" rtl="0">
              <a:lnSpc>
                <a:spcPct val="80000"/>
              </a:lnSpc>
              <a:spcBef>
                <a:spcPts val="550"/>
              </a:spcBef>
              <a:buClr>
                <a:schemeClr val="dk1"/>
              </a:buClr>
              <a:buSzPct val="100000"/>
              <a:buFont typeface="Calibri"/>
              <a:buChar char="○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Muts in epi regulators → DNA methylome (DKFZ)</a:t>
            </a:r>
          </a:p>
          <a:p>
            <a:pPr marL="914400" lvl="1" indent="-381000" rtl="0">
              <a:lnSpc>
                <a:spcPct val="80000"/>
              </a:lnSpc>
              <a:spcBef>
                <a:spcPts val="550"/>
              </a:spcBef>
              <a:buClr>
                <a:schemeClr val="dk1"/>
              </a:buClr>
              <a:buSzPct val="100000"/>
              <a:buFont typeface="Calibri"/>
              <a:buChar char="○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Functional Mutations (CNAG/Barcelona)</a:t>
            </a:r>
          </a:p>
          <a:p>
            <a:pPr marL="457200" lvl="0" indent="-381000" rtl="0">
              <a:lnSpc>
                <a:spcPct val="80000"/>
              </a:lnSpc>
              <a:spcBef>
                <a:spcPts val="55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cis 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effects of non-coding regulatory mutations (SNV &amp; SV) on local epigenetic and transcriptional state</a:t>
            </a:r>
          </a:p>
          <a:p>
            <a:pPr marL="914400" lvl="1" indent="-381000" rtl="0">
              <a:lnSpc>
                <a:spcPct val="80000"/>
              </a:lnSpc>
              <a:spcBef>
                <a:spcPts val="550"/>
              </a:spcBef>
              <a:buClr>
                <a:schemeClr val="dk1"/>
              </a:buClr>
              <a:buSzPct val="100000"/>
              <a:buFont typeface="Calibri"/>
              <a:buChar char="○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non-coding regulatory muts and cancer epigenome (CS/VARI)</a:t>
            </a:r>
          </a:p>
          <a:p>
            <a:pPr marL="914400" lvl="1" indent="-381000" rtl="0">
              <a:lnSpc>
                <a:spcPct val="80000"/>
              </a:lnSpc>
              <a:spcBef>
                <a:spcPts val="550"/>
              </a:spcBef>
              <a:buClr>
                <a:schemeClr val="dk1"/>
              </a:buClr>
              <a:buSzPct val="100000"/>
              <a:buFont typeface="Calibri"/>
              <a:buChar char="○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epigenomic consequences of non-coding structural genomic alterations (Broad)</a:t>
            </a:r>
          </a:p>
        </p:txBody>
      </p:sp>
      <p:sp>
        <p:nvSpPr>
          <p:cNvPr id="681" name="Shape 681"/>
          <p:cNvSpPr/>
          <p:nvPr/>
        </p:nvSpPr>
        <p:spPr>
          <a:xfrm>
            <a:off x="161275" y="1698700"/>
            <a:ext cx="8100299" cy="238200"/>
          </a:xfrm>
          <a:prstGeom prst="rect">
            <a:avLst/>
          </a:prstGeom>
          <a:noFill/>
          <a:ln w="38100" cap="flat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82" name="Shape 682"/>
          <p:cNvSpPr/>
          <p:nvPr/>
        </p:nvSpPr>
        <p:spPr>
          <a:xfrm>
            <a:off x="161275" y="1927300"/>
            <a:ext cx="8432400" cy="238200"/>
          </a:xfrm>
          <a:prstGeom prst="rect">
            <a:avLst/>
          </a:prstGeom>
          <a:noFill/>
          <a:ln w="38100" cap="flat">
            <a:solidFill>
              <a:srgbClr val="A64D7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83" name="Shape 683"/>
          <p:cNvSpPr txBox="1"/>
          <p:nvPr/>
        </p:nvSpPr>
        <p:spPr>
          <a:xfrm>
            <a:off x="2943999" y="6459950"/>
            <a:ext cx="6113699" cy="369299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Leads: Benedikt Brors, Christoph Plass, Hui Shen, Ben Berman</a:t>
            </a:r>
          </a:p>
        </p:txBody>
      </p:sp>
      <p:sp>
        <p:nvSpPr>
          <p:cNvPr id="12" name="Shape 657"/>
          <p:cNvSpPr txBox="1">
            <a:spLocks noGrp="1"/>
          </p:cNvSpPr>
          <p:nvPr>
            <p:ph type="title"/>
          </p:nvPr>
        </p:nvSpPr>
        <p:spPr>
          <a:xfrm>
            <a:off x="127948" y="274637"/>
            <a:ext cx="8229600" cy="45437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" sz="4400" b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Next Steps: Downstream Analyses</a:t>
            </a:r>
            <a:endParaRPr lang="en" sz="2400" dirty="0"/>
          </a:p>
        </p:txBody>
      </p:sp>
    </p:spTree>
    <p:extLst>
      <p:ext uri="{BB962C8B-B14F-4D97-AF65-F5344CB8AC3E}">
        <p14:creationId xmlns:p14="http://schemas.microsoft.com/office/powerpoint/2010/main" val="4092000100"/>
      </p:ext>
    </p:extLst>
  </p:cSld>
  <p:clrMapOvr>
    <a:masterClrMapping/>
  </p:clrMapOvr>
  <p:transition xmlns:p14="http://schemas.microsoft.com/office/powerpoint/2010/main"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8" name="Shape 6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562" y="832133"/>
            <a:ext cx="8820875" cy="4494875"/>
          </a:xfrm>
          <a:prstGeom prst="rect">
            <a:avLst/>
          </a:prstGeom>
          <a:noFill/>
          <a:ln>
            <a:noFill/>
          </a:ln>
        </p:spPr>
      </p:pic>
      <p:sp>
        <p:nvSpPr>
          <p:cNvPr id="689" name="Shape 689"/>
          <p:cNvSpPr txBox="1">
            <a:spLocks noGrp="1"/>
          </p:cNvSpPr>
          <p:nvPr>
            <p:ph type="title"/>
          </p:nvPr>
        </p:nvSpPr>
        <p:spPr>
          <a:xfrm>
            <a:off x="152400" y="153741"/>
            <a:ext cx="8229600" cy="547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" sz="4400" b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Next Steps: Downstream Analyses</a:t>
            </a:r>
            <a:endParaRPr lang="en" sz="2400" dirty="0"/>
          </a:p>
        </p:txBody>
      </p:sp>
      <p:sp>
        <p:nvSpPr>
          <p:cNvPr id="690" name="Shape 690"/>
          <p:cNvSpPr/>
          <p:nvPr/>
        </p:nvSpPr>
        <p:spPr>
          <a:xfrm>
            <a:off x="152400" y="2758150"/>
            <a:ext cx="8508599" cy="213000"/>
          </a:xfrm>
          <a:prstGeom prst="rect">
            <a:avLst/>
          </a:prstGeom>
          <a:noFill/>
          <a:ln w="38100" cap="flat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91" name="Shape 691"/>
          <p:cNvSpPr/>
          <p:nvPr/>
        </p:nvSpPr>
        <p:spPr>
          <a:xfrm>
            <a:off x="161275" y="1927300"/>
            <a:ext cx="8432400" cy="238200"/>
          </a:xfrm>
          <a:prstGeom prst="rect">
            <a:avLst/>
          </a:prstGeom>
          <a:noFill/>
          <a:ln w="38100" cap="flat">
            <a:solidFill>
              <a:srgbClr val="A64D7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92" name="Shape 692"/>
          <p:cNvSpPr/>
          <p:nvPr/>
        </p:nvSpPr>
        <p:spPr>
          <a:xfrm>
            <a:off x="85075" y="2384500"/>
            <a:ext cx="8508599" cy="238200"/>
          </a:xfrm>
          <a:prstGeom prst="rect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93" name="Shape 693"/>
          <p:cNvSpPr/>
          <p:nvPr/>
        </p:nvSpPr>
        <p:spPr>
          <a:xfrm>
            <a:off x="152400" y="2986750"/>
            <a:ext cx="8508599" cy="213000"/>
          </a:xfrm>
          <a:prstGeom prst="rect">
            <a:avLst/>
          </a:prstGeom>
          <a:noFill/>
          <a:ln w="38100" cap="flat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94" name="Shape 694"/>
          <p:cNvSpPr txBox="1"/>
          <p:nvPr/>
        </p:nvSpPr>
        <p:spPr>
          <a:xfrm>
            <a:off x="1590800" y="2308300"/>
            <a:ext cx="7164299" cy="40308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/>
              <a:t>WG-8: Germline Group</a:t>
            </a:r>
          </a:p>
          <a:p>
            <a:pPr marL="457200" lvl="0" indent="-38735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lang="en" sz="2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High-quality germline variant calls from raw (unfiltered) calls generated by PCAWG variant calling pipelines (10 SNV/INDEL/SV callers)</a:t>
            </a:r>
          </a:p>
          <a:p>
            <a:pPr marL="457200" lvl="0" indent="-38735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lang="en" sz="2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Suitable filters based on site validation data w/ SVMs</a:t>
            </a:r>
          </a:p>
          <a:p>
            <a:pPr marL="457200" lvl="0" indent="-38735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lang="en" sz="2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Re-genotyping all variant sites across all samples (required for harmonization of calls)</a:t>
            </a:r>
          </a:p>
          <a:p>
            <a:pPr marL="457200" lvl="0" indent="-38735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lang="en" sz="2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High-quality haplotyped germline variant set for imputation in GWAS</a:t>
            </a:r>
          </a:p>
        </p:txBody>
      </p:sp>
      <p:sp>
        <p:nvSpPr>
          <p:cNvPr id="695" name="Shape 695"/>
          <p:cNvSpPr/>
          <p:nvPr/>
        </p:nvSpPr>
        <p:spPr>
          <a:xfrm>
            <a:off x="161275" y="1698700"/>
            <a:ext cx="8100299" cy="238200"/>
          </a:xfrm>
          <a:prstGeom prst="rect">
            <a:avLst/>
          </a:prstGeom>
          <a:noFill/>
          <a:ln w="38100" cap="flat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96" name="Shape 696"/>
          <p:cNvSpPr txBox="1"/>
          <p:nvPr/>
        </p:nvSpPr>
        <p:spPr>
          <a:xfrm>
            <a:off x="3948703" y="6459941"/>
            <a:ext cx="5108999" cy="369299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Leads: Xavier Estivill and  Jan Korbel </a:t>
            </a:r>
          </a:p>
        </p:txBody>
      </p:sp>
    </p:spTree>
    <p:extLst>
      <p:ext uri="{BB962C8B-B14F-4D97-AF65-F5344CB8AC3E}">
        <p14:creationId xmlns:p14="http://schemas.microsoft.com/office/powerpoint/2010/main" val="2691351790"/>
      </p:ext>
    </p:extLst>
  </p:cSld>
  <p:clrMapOvr>
    <a:masterClrMapping/>
  </p:clrMapOvr>
  <p:transition xmlns:p14="http://schemas.microsoft.com/office/powerpoint/2010/main"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1" name="Shape 7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562" y="832133"/>
            <a:ext cx="8820875" cy="4494875"/>
          </a:xfrm>
          <a:prstGeom prst="rect">
            <a:avLst/>
          </a:prstGeom>
          <a:noFill/>
          <a:ln>
            <a:noFill/>
          </a:ln>
        </p:spPr>
      </p:pic>
      <p:sp>
        <p:nvSpPr>
          <p:cNvPr id="702" name="Shape 702"/>
          <p:cNvSpPr txBox="1">
            <a:spLocks noGrp="1"/>
          </p:cNvSpPr>
          <p:nvPr>
            <p:ph type="title"/>
          </p:nvPr>
        </p:nvSpPr>
        <p:spPr>
          <a:xfrm>
            <a:off x="152400" y="200773"/>
            <a:ext cx="8229600" cy="547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" sz="4400" b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Next Steps: Downstream Analyses</a:t>
            </a:r>
            <a:endParaRPr lang="en" sz="2400" dirty="0"/>
          </a:p>
        </p:txBody>
      </p:sp>
      <p:sp>
        <p:nvSpPr>
          <p:cNvPr id="703" name="Shape 703"/>
          <p:cNvSpPr/>
          <p:nvPr/>
        </p:nvSpPr>
        <p:spPr>
          <a:xfrm>
            <a:off x="152400" y="2758150"/>
            <a:ext cx="8508599" cy="213000"/>
          </a:xfrm>
          <a:prstGeom prst="rect">
            <a:avLst/>
          </a:prstGeom>
          <a:noFill/>
          <a:ln w="38100" cap="flat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04" name="Shape 704"/>
          <p:cNvSpPr/>
          <p:nvPr/>
        </p:nvSpPr>
        <p:spPr>
          <a:xfrm>
            <a:off x="161275" y="1927300"/>
            <a:ext cx="8432400" cy="238200"/>
          </a:xfrm>
          <a:prstGeom prst="rect">
            <a:avLst/>
          </a:prstGeom>
          <a:noFill/>
          <a:ln w="38100" cap="flat">
            <a:solidFill>
              <a:srgbClr val="A64D7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05" name="Shape 705"/>
          <p:cNvSpPr/>
          <p:nvPr/>
        </p:nvSpPr>
        <p:spPr>
          <a:xfrm>
            <a:off x="85075" y="2384500"/>
            <a:ext cx="8508599" cy="238200"/>
          </a:xfrm>
          <a:prstGeom prst="rect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06" name="Shape 706"/>
          <p:cNvSpPr/>
          <p:nvPr/>
        </p:nvSpPr>
        <p:spPr>
          <a:xfrm>
            <a:off x="152400" y="2986750"/>
            <a:ext cx="8508599" cy="213000"/>
          </a:xfrm>
          <a:prstGeom prst="rect">
            <a:avLst/>
          </a:prstGeom>
          <a:noFill/>
          <a:ln w="38100" cap="flat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07" name="Shape 707"/>
          <p:cNvSpPr/>
          <p:nvPr/>
        </p:nvSpPr>
        <p:spPr>
          <a:xfrm>
            <a:off x="161275" y="1698700"/>
            <a:ext cx="8100299" cy="238200"/>
          </a:xfrm>
          <a:prstGeom prst="rect">
            <a:avLst/>
          </a:prstGeom>
          <a:noFill/>
          <a:ln w="38100" cap="flat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08" name="Shape 708"/>
          <p:cNvSpPr/>
          <p:nvPr/>
        </p:nvSpPr>
        <p:spPr>
          <a:xfrm>
            <a:off x="85075" y="4840875"/>
            <a:ext cx="8508599" cy="213000"/>
          </a:xfrm>
          <a:prstGeom prst="rect">
            <a:avLst/>
          </a:prstGeom>
          <a:noFill/>
          <a:ln w="38100" cap="flat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09" name="Shape 709"/>
          <p:cNvSpPr txBox="1"/>
          <p:nvPr/>
        </p:nvSpPr>
        <p:spPr>
          <a:xfrm>
            <a:off x="1819400" y="1629125"/>
            <a:ext cx="7164299" cy="46194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/>
              <a:t>WG-15: Mitochondrial Group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Motivation:</a:t>
            </a:r>
          </a:p>
          <a:p>
            <a:pPr marL="457200" lvl="0" indent="-38735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lang="en" sz="2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Cells’ powerhouse / suicidal weapon store</a:t>
            </a:r>
          </a:p>
          <a:p>
            <a:pPr marL="457200" lvl="0" indent="-38735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lang="en" sz="2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Dysregulated in cancer cells (Warburg effect)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Goals and planned analyses:</a:t>
            </a:r>
          </a:p>
          <a:p>
            <a:pPr marL="457200" lvl="0" indent="-38735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lang="en" sz="2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Somatic mutations in mitochondrial DNA (mtDNA)</a:t>
            </a:r>
          </a:p>
          <a:p>
            <a:pPr marL="457200" lvl="0" indent="-38735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lang="en" sz="2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Copy number variations of mtDNAs</a:t>
            </a:r>
          </a:p>
          <a:p>
            <a:pPr marL="457200" lvl="0" indent="-38735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lang="en" sz="2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Expression change in mitochondrial respiration chain complex genes</a:t>
            </a:r>
          </a:p>
          <a:p>
            <a:pPr marL="457200" lvl="0" indent="-38735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lang="en" sz="2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Pancancer analysis of mtDNA-related energy metabolism</a:t>
            </a:r>
          </a:p>
        </p:txBody>
      </p:sp>
      <p:sp>
        <p:nvSpPr>
          <p:cNvPr id="710" name="Shape 710"/>
          <p:cNvSpPr txBox="1"/>
          <p:nvPr/>
        </p:nvSpPr>
        <p:spPr>
          <a:xfrm>
            <a:off x="3948703" y="6383741"/>
            <a:ext cx="5108999" cy="369299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Leads: </a:t>
            </a:r>
            <a:r>
              <a:rPr lang="en" sz="18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Han Liang and Hidewaki Nakagawa</a:t>
            </a:r>
          </a:p>
        </p:txBody>
      </p:sp>
    </p:spTree>
    <p:extLst>
      <p:ext uri="{BB962C8B-B14F-4D97-AF65-F5344CB8AC3E}">
        <p14:creationId xmlns:p14="http://schemas.microsoft.com/office/powerpoint/2010/main" val="370896827"/>
      </p:ext>
    </p:extLst>
  </p:cSld>
  <p:clrMapOvr>
    <a:masterClrMapping/>
  </p:clrMapOvr>
  <p:transition xmlns:p14="http://schemas.microsoft.com/office/powerpoint/2010/main"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5" name="Shape 7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562" y="832133"/>
            <a:ext cx="8820875" cy="4494875"/>
          </a:xfrm>
          <a:prstGeom prst="rect">
            <a:avLst/>
          </a:prstGeom>
          <a:noFill/>
          <a:ln>
            <a:noFill/>
          </a:ln>
        </p:spPr>
      </p:pic>
      <p:sp>
        <p:nvSpPr>
          <p:cNvPr id="716" name="Shape 716"/>
          <p:cNvSpPr txBox="1">
            <a:spLocks noGrp="1"/>
          </p:cNvSpPr>
          <p:nvPr>
            <p:ph type="title"/>
          </p:nvPr>
        </p:nvSpPr>
        <p:spPr>
          <a:xfrm>
            <a:off x="81846" y="165499"/>
            <a:ext cx="8229600" cy="547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" sz="4400" b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Next Steps: Downstream Analyses</a:t>
            </a:r>
            <a:endParaRPr lang="en" sz="2400" dirty="0"/>
          </a:p>
        </p:txBody>
      </p:sp>
      <p:sp>
        <p:nvSpPr>
          <p:cNvPr id="717" name="Shape 717"/>
          <p:cNvSpPr/>
          <p:nvPr/>
        </p:nvSpPr>
        <p:spPr>
          <a:xfrm>
            <a:off x="152400" y="2758150"/>
            <a:ext cx="8508599" cy="213000"/>
          </a:xfrm>
          <a:prstGeom prst="rect">
            <a:avLst/>
          </a:prstGeom>
          <a:noFill/>
          <a:ln w="38100" cap="flat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18" name="Shape 718"/>
          <p:cNvSpPr/>
          <p:nvPr/>
        </p:nvSpPr>
        <p:spPr>
          <a:xfrm>
            <a:off x="161275" y="1927300"/>
            <a:ext cx="8432400" cy="238200"/>
          </a:xfrm>
          <a:prstGeom prst="rect">
            <a:avLst/>
          </a:prstGeom>
          <a:noFill/>
          <a:ln w="38100" cap="flat">
            <a:solidFill>
              <a:srgbClr val="A64D7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19" name="Shape 719"/>
          <p:cNvSpPr/>
          <p:nvPr/>
        </p:nvSpPr>
        <p:spPr>
          <a:xfrm>
            <a:off x="85075" y="2384500"/>
            <a:ext cx="8508599" cy="238200"/>
          </a:xfrm>
          <a:prstGeom prst="rect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20" name="Shape 720"/>
          <p:cNvSpPr/>
          <p:nvPr/>
        </p:nvSpPr>
        <p:spPr>
          <a:xfrm>
            <a:off x="152400" y="2986750"/>
            <a:ext cx="8508599" cy="213000"/>
          </a:xfrm>
          <a:prstGeom prst="rect">
            <a:avLst/>
          </a:prstGeom>
          <a:noFill/>
          <a:ln w="38100" cap="flat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21" name="Shape 721"/>
          <p:cNvSpPr/>
          <p:nvPr/>
        </p:nvSpPr>
        <p:spPr>
          <a:xfrm>
            <a:off x="161275" y="1698700"/>
            <a:ext cx="8100299" cy="238200"/>
          </a:xfrm>
          <a:prstGeom prst="rect">
            <a:avLst/>
          </a:prstGeom>
          <a:noFill/>
          <a:ln w="38100" cap="flat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22" name="Shape 722"/>
          <p:cNvSpPr/>
          <p:nvPr/>
        </p:nvSpPr>
        <p:spPr>
          <a:xfrm>
            <a:off x="85075" y="4840875"/>
            <a:ext cx="8508599" cy="213000"/>
          </a:xfrm>
          <a:prstGeom prst="rect">
            <a:avLst/>
          </a:prstGeom>
          <a:noFill/>
          <a:ln w="38100" cap="flat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23" name="Shape 723"/>
          <p:cNvSpPr txBox="1"/>
          <p:nvPr/>
        </p:nvSpPr>
        <p:spPr>
          <a:xfrm>
            <a:off x="469197" y="5999814"/>
            <a:ext cx="8513124" cy="686065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Leads: Nuria Lopez-Bigas, </a:t>
            </a: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Mike Lawrence, </a:t>
            </a:r>
            <a:r>
              <a:rPr lang="en" sz="1800" dirty="0" smtClean="0">
                <a:latin typeface="Calibri"/>
                <a:ea typeface="Calibri"/>
                <a:cs typeface="Calibri"/>
                <a:sym typeface="Calibri"/>
              </a:rPr>
              <a:t>Mark </a:t>
            </a: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Gerstein, Gad Getz</a:t>
            </a:r>
            <a:r>
              <a:rPr lang="en" sz="1800" dirty="0" smtClean="0">
                <a:latin typeface="Calibri"/>
                <a:ea typeface="Calibri"/>
                <a:cs typeface="Calibri"/>
                <a:sym typeface="Calibri"/>
              </a:rPr>
              <a:t>,</a:t>
            </a:r>
            <a:endParaRPr lang="en-US" sz="1800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David Wheeler,</a:t>
            </a:r>
            <a:r>
              <a:rPr lang="en" sz="18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Jakob Pederson, Josh Stuart, Ben Raphael</a:t>
            </a:r>
          </a:p>
        </p:txBody>
      </p:sp>
      <p:sp>
        <p:nvSpPr>
          <p:cNvPr id="724" name="Shape 724"/>
          <p:cNvSpPr/>
          <p:nvPr/>
        </p:nvSpPr>
        <p:spPr>
          <a:xfrm>
            <a:off x="161275" y="1470100"/>
            <a:ext cx="8100299" cy="238200"/>
          </a:xfrm>
          <a:prstGeom prst="rect">
            <a:avLst/>
          </a:prstGeom>
          <a:noFill/>
          <a:ln w="381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25" name="Shape 725"/>
          <p:cNvSpPr/>
          <p:nvPr/>
        </p:nvSpPr>
        <p:spPr>
          <a:xfrm>
            <a:off x="85075" y="2155900"/>
            <a:ext cx="8100299" cy="238200"/>
          </a:xfrm>
          <a:prstGeom prst="rect">
            <a:avLst/>
          </a:prstGeom>
          <a:noFill/>
          <a:ln w="381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26" name="Shape 726"/>
          <p:cNvSpPr/>
          <p:nvPr/>
        </p:nvSpPr>
        <p:spPr>
          <a:xfrm>
            <a:off x="85075" y="3222700"/>
            <a:ext cx="8100299" cy="238200"/>
          </a:xfrm>
          <a:prstGeom prst="rect">
            <a:avLst/>
          </a:prstGeom>
          <a:noFill/>
          <a:ln w="381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27" name="Shape 727"/>
          <p:cNvSpPr/>
          <p:nvPr/>
        </p:nvSpPr>
        <p:spPr>
          <a:xfrm>
            <a:off x="85075" y="4594300"/>
            <a:ext cx="8100299" cy="238200"/>
          </a:xfrm>
          <a:prstGeom prst="rect">
            <a:avLst/>
          </a:prstGeom>
          <a:noFill/>
          <a:ln w="381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28" name="Shape 728"/>
          <p:cNvSpPr txBox="1"/>
          <p:nvPr/>
        </p:nvSpPr>
        <p:spPr>
          <a:xfrm>
            <a:off x="1819400" y="1338739"/>
            <a:ext cx="7164299" cy="46194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 dirty="0"/>
              <a:t>WG-2-5-9-14 Merged Group - Drivers</a:t>
            </a:r>
          </a:p>
          <a:p>
            <a:pPr marL="457200" lvl="0" indent="-38735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lang="en" sz="25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Identify coding and non-coding consequences of mutations</a:t>
            </a:r>
          </a:p>
          <a:p>
            <a:pPr marL="457200" lvl="0" indent="-38735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lang="en" sz="25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Reveal signatures of positive selection: </a:t>
            </a:r>
            <a:br>
              <a:rPr lang="en" sz="25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25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driver vs passenger</a:t>
            </a:r>
          </a:p>
          <a:p>
            <a:pPr marL="457200" lvl="0" indent="-38735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lang="en" sz="25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Connect mutations of regulators to their targets’ regulation</a:t>
            </a:r>
          </a:p>
          <a:p>
            <a:pPr marL="457200" lvl="0" indent="-38735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lang="en" sz="25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Integration and pathway analysis</a:t>
            </a:r>
          </a:p>
          <a:p>
            <a:pPr marL="457200" lvl="0" indent="-387350" rtl="0"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lang="en" sz="25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“Pilot 607” - Using public set to exersize analyses.</a:t>
            </a:r>
          </a:p>
        </p:txBody>
      </p:sp>
    </p:spTree>
    <p:extLst>
      <p:ext uri="{BB962C8B-B14F-4D97-AF65-F5344CB8AC3E}">
        <p14:creationId xmlns:p14="http://schemas.microsoft.com/office/powerpoint/2010/main" val="4073483854"/>
      </p:ext>
    </p:extLst>
  </p:cSld>
  <p:clrMapOvr>
    <a:masterClrMapping/>
  </p:clrMapOvr>
  <p:transition xmlns:p14="http://schemas.microsoft.com/office/powerpoint/2010/main"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Shape 733"/>
          <p:cNvSpPr txBox="1">
            <a:spLocks noGrp="1"/>
          </p:cNvSpPr>
          <p:nvPr>
            <p:ph type="title"/>
          </p:nvPr>
        </p:nvSpPr>
        <p:spPr>
          <a:xfrm>
            <a:off x="457200" y="140564"/>
            <a:ext cx="8229600" cy="671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4400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Summary</a:t>
            </a:r>
          </a:p>
        </p:txBody>
      </p:sp>
      <p:sp>
        <p:nvSpPr>
          <p:cNvPr id="734" name="Shape 734"/>
          <p:cNvSpPr txBox="1">
            <a:spLocks noGrp="1"/>
          </p:cNvSpPr>
          <p:nvPr>
            <p:ph type="body" idx="1"/>
          </p:nvPr>
        </p:nvSpPr>
        <p:spPr>
          <a:xfrm>
            <a:off x="457200" y="1281648"/>
            <a:ext cx="8229600" cy="5295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Face-to-Face in Boston next week 11/4-11/5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WG presentations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Working group pilot analyses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Re-organization of some groups to maximize harmonization of datasets (e.g. gene annotations) and outputs (e.g. consensus calling)</a:t>
            </a:r>
          </a:p>
          <a:p>
            <a:pPr marL="342882" marR="0" lvl="0" indent="-292082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Variant Calling Now Beginning in Earnest</a:t>
            </a:r>
          </a:p>
          <a:p>
            <a:pPr marL="342882" marR="0" lvl="0" indent="-292082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Working groups identifying “pilot” datasets</a:t>
            </a:r>
          </a:p>
          <a:p>
            <a:pPr marL="342882" marR="0" lvl="0" indent="-292082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Validation of findings?</a:t>
            </a:r>
          </a:p>
          <a:p>
            <a:pPr marL="742911" marR="0" lvl="1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WashU/BCM to will validate some initial variants in subset of cases</a:t>
            </a:r>
          </a:p>
          <a:p>
            <a:pPr marL="742911" marR="0" lvl="1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about validation of significant results? </a:t>
            </a:r>
          </a:p>
          <a:p>
            <a:pPr marL="742911" marR="0" lvl="1" algn="l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about functional validation?</a:t>
            </a:r>
          </a:p>
          <a:p>
            <a:pPr marL="342882" marR="0" lvl="0" indent="-139682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7006387"/>
      </p:ext>
    </p:extLst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457200" y="4"/>
            <a:ext cx="8229600" cy="1143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Analysis Trains</a:t>
            </a:r>
          </a:p>
        </p:txBody>
      </p:sp>
      <p:pic>
        <p:nvPicPr>
          <p:cNvPr id="283" name="Shape 2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8550" y="1878533"/>
            <a:ext cx="4766451" cy="3574826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4944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“Train” concept for analysis adopted 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clear decoupling between SOP development and deployment.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Train 1 variant calling and annotation underway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Train 2 re-alignments nearly complete.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471877435"/>
      </p:ext>
    </p:extLst>
  </p:cSld>
  <p:clrMapOvr>
    <a:masterClrMapping/>
  </p:clrMapOvr>
  <p:transition xmlns:p14="http://schemas.microsoft.com/office/powerpoint/2010/main"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Shape 739"/>
          <p:cNvSpPr txBox="1">
            <a:spLocks noGrp="1"/>
          </p:cNvSpPr>
          <p:nvPr>
            <p:ph type="title"/>
          </p:nvPr>
        </p:nvSpPr>
        <p:spPr>
          <a:xfrm>
            <a:off x="457200" y="-30162"/>
            <a:ext cx="8229600" cy="1143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Acknowledgements</a:t>
            </a:r>
          </a:p>
        </p:txBody>
      </p:sp>
      <p:sp>
        <p:nvSpPr>
          <p:cNvPr id="740" name="Shape 740"/>
          <p:cNvSpPr txBox="1">
            <a:spLocks noGrp="1"/>
          </p:cNvSpPr>
          <p:nvPr>
            <p:ph type="body" idx="1"/>
          </p:nvPr>
        </p:nvSpPr>
        <p:spPr>
          <a:xfrm>
            <a:off x="457200" y="1383459"/>
            <a:ext cx="8229600" cy="5517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dirty="0">
                <a:solidFill>
                  <a:srgbClr val="000000"/>
                </a:solidFill>
              </a:rPr>
              <a:t>UCSC</a:t>
            </a:r>
          </a:p>
          <a:p>
            <a:pPr marL="914400" lvl="1" indent="-381000" rtl="0">
              <a:spcBef>
                <a:spcPts val="0"/>
              </a:spcBef>
              <a:buClr>
                <a:srgbClr val="FF0000"/>
              </a:buClr>
              <a:buSzPct val="80000"/>
              <a:buFont typeface="Courier New"/>
              <a:buChar char="o"/>
            </a:pPr>
            <a:r>
              <a:rPr lang="en" dirty="0">
                <a:solidFill>
                  <a:srgbClr val="FF0000"/>
                </a:solidFill>
              </a:rPr>
              <a:t>Kyle Ellrott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dirty="0"/>
              <a:t>PCAWG Tech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>
                <a:solidFill>
                  <a:srgbClr val="FF0000"/>
                </a:solidFill>
              </a:rPr>
              <a:t>Brian O’connor</a:t>
            </a:r>
            <a:r>
              <a:rPr lang="en" dirty="0"/>
              <a:t>, Sergei Iakhnin, Keiran Raine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dirty="0"/>
              <a:t>PCAWG WG Leaders and members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dirty="0"/>
              <a:t>CGHub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>
                <a:solidFill>
                  <a:srgbClr val="FF0000"/>
                </a:solidFill>
              </a:rPr>
              <a:t>Chris Wilks</a:t>
            </a:r>
            <a:r>
              <a:rPr lang="en" dirty="0"/>
              <a:t>, Linda Rosewood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dirty="0"/>
              <a:t>NCI / NHGRI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Todd Pihl, Carolyn Hutter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dirty="0"/>
              <a:t>Sage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Larsson Omberg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3000" dirty="0"/>
              <a:t>PCAWG SC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>
                <a:solidFill>
                  <a:srgbClr val="FF0000"/>
                </a:solidFill>
              </a:rPr>
              <a:t>Lincoln Stein</a:t>
            </a:r>
            <a:r>
              <a:rPr lang="en" dirty="0"/>
              <a:t>, Jan Korbel, Peter Campbell</a:t>
            </a:r>
          </a:p>
        </p:txBody>
      </p:sp>
    </p:spTree>
    <p:extLst>
      <p:ext uri="{BB962C8B-B14F-4D97-AF65-F5344CB8AC3E}">
        <p14:creationId xmlns:p14="http://schemas.microsoft.com/office/powerpoint/2010/main" val="404643951"/>
      </p:ext>
    </p:extLst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457200" y="274635"/>
            <a:ext cx="8229600" cy="617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800"/>
              <a:t>Train 1.0: Re-Alignment Summary</a:t>
            </a:r>
          </a:p>
        </p:txBody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3110100" y="6121400"/>
            <a:ext cx="4255799" cy="424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u="sng">
                <a:solidFill>
                  <a:schemeClr val="hlink"/>
                </a:solidFill>
                <a:hlinkClick r:id="rId3"/>
              </a:rPr>
              <a:t>(Link to Tracking Table)</a:t>
            </a:r>
          </a:p>
        </p:txBody>
      </p:sp>
      <p:pic>
        <p:nvPicPr>
          <p:cNvPr id="291" name="Shape 2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4025" y="1600200"/>
            <a:ext cx="6762025" cy="33909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Shape 292"/>
          <p:cNvSpPr txBox="1"/>
          <p:nvPr/>
        </p:nvSpPr>
        <p:spPr>
          <a:xfrm>
            <a:off x="5359425" y="3735533"/>
            <a:ext cx="635100" cy="424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836</a:t>
            </a:r>
          </a:p>
        </p:txBody>
      </p:sp>
      <p:sp>
        <p:nvSpPr>
          <p:cNvPr id="293" name="Shape 293"/>
          <p:cNvSpPr txBox="1"/>
          <p:nvPr/>
        </p:nvSpPr>
        <p:spPr>
          <a:xfrm>
            <a:off x="2232400" y="3338533"/>
            <a:ext cx="635100" cy="424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342</a:t>
            </a:r>
          </a:p>
        </p:txBody>
      </p:sp>
      <p:sp>
        <p:nvSpPr>
          <p:cNvPr id="294" name="Shape 294"/>
          <p:cNvSpPr txBox="1"/>
          <p:nvPr/>
        </p:nvSpPr>
        <p:spPr>
          <a:xfrm>
            <a:off x="2565425" y="2960366"/>
            <a:ext cx="635100" cy="424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386</a:t>
            </a:r>
          </a:p>
        </p:txBody>
      </p:sp>
      <p:sp>
        <p:nvSpPr>
          <p:cNvPr id="295" name="Shape 295"/>
          <p:cNvSpPr txBox="1"/>
          <p:nvPr/>
        </p:nvSpPr>
        <p:spPr>
          <a:xfrm>
            <a:off x="2946425" y="2503166"/>
            <a:ext cx="635100" cy="424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450</a:t>
            </a:r>
          </a:p>
        </p:txBody>
      </p:sp>
      <p:grpSp>
        <p:nvGrpSpPr>
          <p:cNvPr id="296" name="Shape 296"/>
          <p:cNvGrpSpPr/>
          <p:nvPr/>
        </p:nvGrpSpPr>
        <p:grpSpPr>
          <a:xfrm>
            <a:off x="2050225" y="3107375"/>
            <a:ext cx="4356300" cy="2704175"/>
            <a:chOff x="2050225" y="3107375"/>
            <a:chExt cx="4356300" cy="2704175"/>
          </a:xfrm>
        </p:grpSpPr>
        <p:sp>
          <p:nvSpPr>
            <p:cNvPr id="297" name="Shape 297"/>
            <p:cNvSpPr/>
            <p:nvPr/>
          </p:nvSpPr>
          <p:spPr>
            <a:xfrm>
              <a:off x="2050225" y="3107375"/>
              <a:ext cx="850800" cy="918900"/>
            </a:xfrm>
            <a:prstGeom prst="ellips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8" name="Shape 298"/>
            <p:cNvSpPr txBox="1"/>
            <p:nvPr/>
          </p:nvSpPr>
          <p:spPr>
            <a:xfrm>
              <a:off x="2050225" y="5300950"/>
              <a:ext cx="4356300" cy="510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n">
                  <a:solidFill>
                    <a:srgbClr val="FF0000"/>
                  </a:solidFill>
                </a:rPr>
                <a:t>Train 1 had 342 total aligned donors (genome pairs)</a:t>
              </a:r>
            </a:p>
          </p:txBody>
        </p:sp>
        <p:cxnSp>
          <p:nvCxnSpPr>
            <p:cNvPr id="299" name="Shape 299"/>
            <p:cNvCxnSpPr>
              <a:stCxn id="297" idx="4"/>
            </p:cNvCxnSpPr>
            <p:nvPr/>
          </p:nvCxnSpPr>
          <p:spPr>
            <a:xfrm>
              <a:off x="2475625" y="4026275"/>
              <a:ext cx="961800" cy="1191300"/>
            </a:xfrm>
            <a:prstGeom prst="straightConnector1">
              <a:avLst/>
            </a:prstGeom>
            <a:noFill/>
            <a:ln w="19050" cap="flat">
              <a:solidFill>
                <a:srgbClr val="FF0000"/>
              </a:solidFill>
              <a:prstDash val="solid"/>
              <a:round/>
              <a:headEnd type="none" w="lg" len="lg"/>
              <a:tailEnd type="triangle" w="lg" len="lg"/>
            </a:ln>
          </p:spPr>
        </p:cxnSp>
      </p:grpSp>
    </p:spTree>
    <p:extLst>
      <p:ext uri="{BB962C8B-B14F-4D97-AF65-F5344CB8AC3E}">
        <p14:creationId xmlns:p14="http://schemas.microsoft.com/office/powerpoint/2010/main" val="3455529571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title"/>
          </p:nvPr>
        </p:nvSpPr>
        <p:spPr>
          <a:xfrm>
            <a:off x="142125" y="122250"/>
            <a:ext cx="88359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Train 2.0: Worldwide contribution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exceeded milestone of 2000 pairs</a:t>
            </a:r>
          </a:p>
        </p:txBody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457200" y="4863225"/>
            <a:ext cx="8229600" cy="1704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306" name="Shape 3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175" y="1417650"/>
            <a:ext cx="8048625" cy="537210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Shape 307"/>
          <p:cNvSpPr txBox="1"/>
          <p:nvPr/>
        </p:nvSpPr>
        <p:spPr>
          <a:xfrm>
            <a:off x="4083400" y="6051825"/>
            <a:ext cx="36576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As of 4:48pm 10/22/2014</a:t>
            </a:r>
          </a:p>
        </p:txBody>
      </p:sp>
      <p:sp>
        <p:nvSpPr>
          <p:cNvPr id="308" name="Shape 308"/>
          <p:cNvSpPr txBox="1">
            <a:spLocks noGrp="1"/>
          </p:cNvSpPr>
          <p:nvPr>
            <p:ph type="title" idx="4294967295"/>
          </p:nvPr>
        </p:nvSpPr>
        <p:spPr>
          <a:xfrm>
            <a:off x="457200" y="6145425"/>
            <a:ext cx="5167199" cy="422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pancancer.info</a:t>
            </a:r>
          </a:p>
        </p:txBody>
      </p:sp>
    </p:spTree>
    <p:extLst>
      <p:ext uri="{BB962C8B-B14F-4D97-AF65-F5344CB8AC3E}">
        <p14:creationId xmlns:p14="http://schemas.microsoft.com/office/powerpoint/2010/main" val="152774379"/>
      </p:ext>
    </p:extLst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title"/>
          </p:nvPr>
        </p:nvSpPr>
        <p:spPr>
          <a:xfrm>
            <a:off x="-11759" y="-29622"/>
            <a:ext cx="88244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3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4190 Train 2.0 Alignments </a:t>
            </a:r>
            <a:r>
              <a:rPr lang="en-US" sz="36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" sz="36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All Centers</a:t>
            </a:r>
            <a:r>
              <a:rPr lang="en-US" sz="36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en" sz="36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3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(2022 pairs; as of Oct 27)</a:t>
            </a:r>
          </a:p>
        </p:txBody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76200" y="1456675"/>
            <a:ext cx="8229600" cy="5248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9210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400" dirty="0" smtClean="0">
                <a:solidFill>
                  <a:srgbClr val="3366FF"/>
                </a:solidFill>
                <a:latin typeface="Calibri"/>
                <a:ea typeface="Calibri"/>
                <a:cs typeface="Calibri"/>
                <a:sym typeface="Calibri"/>
              </a:rPr>
              <a:t>UCSC*</a:t>
            </a:r>
            <a:r>
              <a:rPr lang="en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88</a:t>
            </a:r>
            <a:endParaRPr lang="en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9210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Bionimbus: 	496</a:t>
            </a:r>
          </a:p>
          <a:p>
            <a:pPr marL="342900" marR="0" lvl="0" indent="-29210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Barcelona: 	326</a:t>
            </a:r>
          </a:p>
          <a:p>
            <a:pPr marL="342900" marR="0" lvl="0" indent="-29210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DKFZ: 	668</a:t>
            </a:r>
          </a:p>
          <a:p>
            <a:pPr marL="342900" marR="0" lvl="0" indent="-29210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EBI: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284</a:t>
            </a:r>
          </a:p>
          <a:p>
            <a:pPr marL="342900" marR="0" lvl="0" indent="-29210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Tokyo: 	652</a:t>
            </a:r>
          </a:p>
          <a:p>
            <a:pPr marL="342900" marR="0" lvl="0" indent="-29210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ETRI: 	20</a:t>
            </a:r>
          </a:p>
        </p:txBody>
      </p:sp>
      <p:pic>
        <p:nvPicPr>
          <p:cNvPr id="315" name="Shape 315"/>
          <p:cNvPicPr preferRelativeResize="0"/>
          <p:nvPr/>
        </p:nvPicPr>
        <p:blipFill rotWithShape="1">
          <a:blip r:embed="rId3">
            <a:alphaModFix/>
          </a:blip>
          <a:srcRect t="8231"/>
          <a:stretch/>
        </p:blipFill>
        <p:spPr>
          <a:xfrm>
            <a:off x="3892190" y="1610563"/>
            <a:ext cx="5023210" cy="40333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34895" y="3734127"/>
            <a:ext cx="251162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8800" lvl="1">
              <a:buClr>
                <a:schemeClr val="dk1"/>
              </a:buClr>
              <a:buSzPct val="100000"/>
            </a:pPr>
            <a:r>
              <a:rPr lang="en-US" sz="2000" i="1" dirty="0" smtClean="0"/>
              <a:t>Finishing: </a:t>
            </a:r>
            <a:r>
              <a:rPr lang="en" sz="2000" i="1" dirty="0" smtClean="0"/>
              <a:t>65 </a:t>
            </a:r>
            <a:r>
              <a:rPr lang="en" sz="2000" i="1" dirty="0"/>
              <a:t>“problem donors” (130 samples) being rerun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91586" y="1232238"/>
            <a:ext cx="1792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</a:rPr>
              <a:t>NCI-Cluster</a:t>
            </a:r>
            <a:endParaRPr lang="en-US" sz="2400" dirty="0">
              <a:solidFill>
                <a:srgbClr val="3366FF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939720" y="1456675"/>
            <a:ext cx="787845" cy="15388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714351" y="1517213"/>
            <a:ext cx="870622" cy="622789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2483" y="5561652"/>
            <a:ext cx="53912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* </a:t>
            </a:r>
            <a:r>
              <a:rPr lang="en-US" sz="1800" dirty="0" smtClean="0">
                <a:solidFill>
                  <a:srgbClr val="3366FF"/>
                </a:solidFill>
              </a:rPr>
              <a:t>NCI </a:t>
            </a:r>
            <a:r>
              <a:rPr lang="en-US" sz="1800" dirty="0">
                <a:solidFill>
                  <a:srgbClr val="3366FF"/>
                </a:solidFill>
              </a:rPr>
              <a:t>Cluster @ UCSC (SDSC)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/>
              <a:t>1728 cores, expanding to 2240, 13TB total RAM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/>
              <a:t>Uploads to </a:t>
            </a:r>
            <a:r>
              <a:rPr lang="en-US" sz="1800" dirty="0" err="1"/>
              <a:t>CGHub</a:t>
            </a:r>
            <a:r>
              <a:rPr lang="en-US" sz="1800" dirty="0"/>
              <a:t> @ 5TB/day (</a:t>
            </a:r>
            <a:r>
              <a:rPr lang="en-US" sz="1800" dirty="0" err="1"/>
              <a:t>ave</a:t>
            </a:r>
            <a:r>
              <a:rPr lang="en-US" sz="1800" dirty="0" smtClean="0"/>
              <a:t>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5753097"/>
      </p:ext>
    </p:extLst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xfrm>
            <a:off x="457200" y="42137"/>
            <a:ext cx="8229600" cy="1143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Getting Train 2.0 BAMs from CGHub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/>
              <a:t>(“PCAWG 2.0” Study Group)</a:t>
            </a:r>
          </a:p>
        </p:txBody>
      </p:sp>
      <p:pic>
        <p:nvPicPr>
          <p:cNvPr id="327" name="Shape 3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594" y="1185436"/>
            <a:ext cx="7061050" cy="4031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726" y="3289382"/>
            <a:ext cx="4821141" cy="3246773"/>
          </a:xfrm>
          <a:prstGeom prst="rect">
            <a:avLst/>
          </a:prstGeom>
          <a:ln w="38100" cmpd="sng">
            <a:solidFill>
              <a:srgbClr val="0000FF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5987" y="4148539"/>
            <a:ext cx="4787900" cy="1524000"/>
          </a:xfrm>
          <a:prstGeom prst="rect">
            <a:avLst/>
          </a:prstGeom>
          <a:ln w="38100" cmpd="sng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3614794802"/>
      </p:ext>
    </p:extLst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title"/>
          </p:nvPr>
        </p:nvSpPr>
        <p:spPr>
          <a:xfrm>
            <a:off x="304800" y="122250"/>
            <a:ext cx="8562000" cy="65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/>
              <a:t>Overview of Current PCAWG Dataset (Train 2)</a:t>
            </a:r>
          </a:p>
        </p:txBody>
      </p:sp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1066800" y="6218075"/>
            <a:ext cx="5933099" cy="654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TCGA and ICGC data complementary</a:t>
            </a:r>
          </a:p>
        </p:txBody>
      </p:sp>
      <p:pic>
        <p:nvPicPr>
          <p:cNvPr id="334" name="Shape 3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825" y="806012"/>
            <a:ext cx="6569449" cy="5155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Shape 335"/>
          <p:cNvSpPr txBox="1">
            <a:spLocks noGrp="1"/>
          </p:cNvSpPr>
          <p:nvPr>
            <p:ph type="body" idx="4294967295"/>
          </p:nvPr>
        </p:nvSpPr>
        <p:spPr>
          <a:xfrm>
            <a:off x="2007875" y="5808150"/>
            <a:ext cx="3800999" cy="498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/>
              <a:t>Donors (Sample Pairs)</a:t>
            </a:r>
          </a:p>
        </p:txBody>
      </p:sp>
      <p:sp>
        <p:nvSpPr>
          <p:cNvPr id="336" name="Shape 336"/>
          <p:cNvSpPr txBox="1">
            <a:spLocks noGrp="1"/>
          </p:cNvSpPr>
          <p:nvPr>
            <p:ph type="body" idx="4294967295"/>
          </p:nvPr>
        </p:nvSpPr>
        <p:spPr>
          <a:xfrm>
            <a:off x="7724950" y="2328825"/>
            <a:ext cx="1055999" cy="498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TCGA</a:t>
            </a:r>
          </a:p>
        </p:txBody>
      </p:sp>
      <p:sp>
        <p:nvSpPr>
          <p:cNvPr id="337" name="Shape 337"/>
          <p:cNvSpPr txBox="1">
            <a:spLocks noGrp="1"/>
          </p:cNvSpPr>
          <p:nvPr>
            <p:ph type="body" idx="4294967295"/>
          </p:nvPr>
        </p:nvSpPr>
        <p:spPr>
          <a:xfrm>
            <a:off x="7734600" y="2827425"/>
            <a:ext cx="1055999" cy="498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ICGC</a:t>
            </a:r>
          </a:p>
        </p:txBody>
      </p:sp>
      <p:sp>
        <p:nvSpPr>
          <p:cNvPr id="338" name="Shape 338"/>
          <p:cNvSpPr/>
          <p:nvPr/>
        </p:nvSpPr>
        <p:spPr>
          <a:xfrm>
            <a:off x="7402550" y="2443700"/>
            <a:ext cx="322500" cy="272400"/>
          </a:xfrm>
          <a:prstGeom prst="rect">
            <a:avLst/>
          </a:prstGeom>
          <a:solidFill>
            <a:srgbClr val="3C78D8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9" name="Shape 339"/>
          <p:cNvSpPr/>
          <p:nvPr/>
        </p:nvSpPr>
        <p:spPr>
          <a:xfrm>
            <a:off x="7402550" y="2977100"/>
            <a:ext cx="322500" cy="272400"/>
          </a:xfrm>
          <a:prstGeom prst="rect">
            <a:avLst/>
          </a:prstGeom>
          <a:solidFill>
            <a:srgbClr val="CC4125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0" name="Shape 340"/>
          <p:cNvSpPr txBox="1"/>
          <p:nvPr/>
        </p:nvSpPr>
        <p:spPr>
          <a:xfrm>
            <a:off x="4952050" y="4792100"/>
            <a:ext cx="1758900" cy="65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2022 Pairs</a:t>
            </a:r>
          </a:p>
        </p:txBody>
      </p:sp>
    </p:spTree>
    <p:extLst>
      <p:ext uri="{BB962C8B-B14F-4D97-AF65-F5344CB8AC3E}">
        <p14:creationId xmlns:p14="http://schemas.microsoft.com/office/powerpoint/2010/main" val="1845727247"/>
      </p:ext>
    </p:extLst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1638</Words>
  <Application>Microsoft Macintosh PowerPoint</Application>
  <PresentationFormat>On-screen Show (4:3)</PresentationFormat>
  <Paragraphs>292</Paragraphs>
  <Slides>40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simple-light</vt:lpstr>
      <vt:lpstr>Default Design</vt:lpstr>
      <vt:lpstr>Update on ICGC/TCGA Pan-cancer Analysis of Whole Genomes (PCAWG)</vt:lpstr>
      <vt:lpstr>PowerPoint Presentation</vt:lpstr>
      <vt:lpstr>Steering committee and 16 working groups </vt:lpstr>
      <vt:lpstr>Analysis Trains</vt:lpstr>
      <vt:lpstr>Train 1.0: Re-Alignment Summary</vt:lpstr>
      <vt:lpstr>Train 2.0: Worldwide contribution exceeded milestone of 2000 pairs</vt:lpstr>
      <vt:lpstr>4190 Train 2.0 Alignments (All Centers) (2022 pairs; as of Oct 27)</vt:lpstr>
      <vt:lpstr>Getting Train 2.0 BAMs from CGHub (“PCAWG 2.0” Study Group)</vt:lpstr>
      <vt:lpstr>Overview of Current PCAWG Dataset (Train 2)</vt:lpstr>
      <vt:lpstr>Finishing Core Re-Alignments</vt:lpstr>
      <vt:lpstr>Next Steps: Core Analyses</vt:lpstr>
      <vt:lpstr>Train 2.0 Timeline</vt:lpstr>
      <vt:lpstr>Core Analyses: Variant Calling</vt:lpstr>
      <vt:lpstr>Problem: Distributing BAMs to Callers Limited by Slowest</vt:lpstr>
      <vt:lpstr>Problem: Distributing BAMs to Callers Limited by Slowest</vt:lpstr>
      <vt:lpstr>Problem: Distributing BAMs to Callers Limited by Slowest</vt:lpstr>
      <vt:lpstr>Problem: Distributing BAMs to Callers Limited by Slowest</vt:lpstr>
      <vt:lpstr>Solution 1: Run Variant Callers Locally leverage compute, data movement is a mess</vt:lpstr>
      <vt:lpstr>Solution 2: Run Variant Callers on Clusters </vt:lpstr>
      <vt:lpstr>Plan for Variant Calling</vt:lpstr>
      <vt:lpstr>Validating Variant Calling</vt:lpstr>
      <vt:lpstr>Core Analyses: RNA-Seq Alignments</vt:lpstr>
      <vt:lpstr>Core Analyses: RNA-Seq Alignments</vt:lpstr>
      <vt:lpstr>Challenges in building the RNA-Seq alignment SOP </vt:lpstr>
      <vt:lpstr>RNA-Seq Analysis Assessment</vt:lpstr>
      <vt:lpstr>RNA-Seq Analysis Assessment</vt:lpstr>
      <vt:lpstr>Conclusion from RNA-Seq assessments  </vt:lpstr>
      <vt:lpstr>Current plan for RNA-Seq SOP: (test on pilot-50)</vt:lpstr>
      <vt:lpstr>Timeline for RNA-Seq Alignments</vt:lpstr>
      <vt:lpstr>Next Steps: Downstream Analyses</vt:lpstr>
      <vt:lpstr>Next Steps: Downstream Analyses</vt:lpstr>
      <vt:lpstr>Next Steps: Downstream Analyses</vt:lpstr>
      <vt:lpstr>Next Steps: Downstream Analyses</vt:lpstr>
      <vt:lpstr>Divide-and-conquer RNA-Seq downstream  analyses</vt:lpstr>
      <vt:lpstr>Next Steps: Downstream Analyses</vt:lpstr>
      <vt:lpstr>Next Steps: Downstream Analyses</vt:lpstr>
      <vt:lpstr>Next Steps: Downstream Analyses</vt:lpstr>
      <vt:lpstr>Next Steps: Downstream Analyses</vt:lpstr>
      <vt:lpstr>Summary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on ICGC/TCGA Pan-cancer Analysis of Whole Genomes (PCAWG)</dc:title>
  <cp:lastModifiedBy>Josh Stuart</cp:lastModifiedBy>
  <cp:revision>16</cp:revision>
  <dcterms:modified xsi:type="dcterms:W3CDTF">2014-10-28T18:20:17Z</dcterms:modified>
</cp:coreProperties>
</file>