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75" r:id="rId3"/>
    <p:sldId id="278" r:id="rId4"/>
    <p:sldId id="276" r:id="rId5"/>
    <p:sldId id="277" r:id="rId6"/>
    <p:sldId id="266" r:id="rId7"/>
    <p:sldId id="264" r:id="rId8"/>
    <p:sldId id="258" r:id="rId9"/>
    <p:sldId id="260" r:id="rId10"/>
    <p:sldId id="263" r:id="rId11"/>
    <p:sldId id="261" r:id="rId12"/>
    <p:sldId id="262" r:id="rId13"/>
    <p:sldId id="271" r:id="rId14"/>
    <p:sldId id="265" r:id="rId15"/>
    <p:sldId id="268" r:id="rId16"/>
    <p:sldId id="269" r:id="rId17"/>
    <p:sldId id="273" r:id="rId18"/>
    <p:sldId id="274" r:id="rId19"/>
    <p:sldId id="270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546" autoAdjust="0"/>
  </p:normalViewPr>
  <p:slideViewPr>
    <p:cSldViewPr snapToGrid="0" snapToObjects="1">
      <p:cViewPr varScale="1">
        <p:scale>
          <a:sx n="85" d="100"/>
          <a:sy n="85" d="100"/>
        </p:scale>
        <p:origin x="-60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aniel:Documents:AcademicFiles:YaleCollege:Gerstein%20Lab:read_support_M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aniel:Documents:AcademicFiles:YaleCollege:Gerstein%20Lab:read_support_M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Breakpoint support in NA19239</a:t>
            </a:r>
          </a:p>
        </c:rich>
      </c:tx>
      <c:layout/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Sheet1!$A$31</c:f>
              <c:strCache>
                <c:ptCount val="1"/>
                <c:pt idx="0">
                  <c:v>Perfectly supported</c:v>
                </c:pt>
              </c:strCache>
            </c:strRef>
          </c:tx>
          <c:spPr>
            <a:solidFill>
              <a:srgbClr val="9BBB59"/>
            </a:solidFill>
          </c:spPr>
          <c:invertIfNegative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Sheet1!$B$29:$G$30</c:f>
              <c:strCache>
                <c:ptCount val="6"/>
                <c:pt idx="0">
                  <c:v>&lt;200</c:v>
                </c:pt>
                <c:pt idx="1">
                  <c:v>200-399</c:v>
                </c:pt>
                <c:pt idx="2">
                  <c:v>400-699</c:v>
                </c:pt>
                <c:pt idx="3">
                  <c:v>700-999</c:v>
                </c:pt>
                <c:pt idx="4">
                  <c:v>1-10 kb</c:v>
                </c:pt>
                <c:pt idx="5">
                  <c:v>&gt;=10 kb</c:v>
                </c:pt>
              </c:strCache>
            </c:strRef>
          </c:cat>
          <c:val>
            <c:numRef>
              <c:f>Sheet1!$B$31:$G$31</c:f>
              <c:numCache>
                <c:formatCode>General</c:formatCode>
                <c:ptCount val="6"/>
                <c:pt idx="0">
                  <c:v>215.0</c:v>
                </c:pt>
                <c:pt idx="1">
                  <c:v>865.0</c:v>
                </c:pt>
                <c:pt idx="2">
                  <c:v>107.0</c:v>
                </c:pt>
                <c:pt idx="3">
                  <c:v>74.0</c:v>
                </c:pt>
                <c:pt idx="4">
                  <c:v>306.0</c:v>
                </c:pt>
                <c:pt idx="5">
                  <c:v>15.0</c:v>
                </c:pt>
              </c:numCache>
            </c:numRef>
          </c:val>
        </c:ser>
        <c:ser>
          <c:idx val="1"/>
          <c:order val="1"/>
          <c:tx>
            <c:strRef>
              <c:f>Sheet1!$A$32</c:f>
              <c:strCache>
                <c:ptCount val="1"/>
                <c:pt idx="0">
                  <c:v>Partially supported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Sheet1!$B$29:$G$30</c:f>
              <c:strCache>
                <c:ptCount val="6"/>
                <c:pt idx="0">
                  <c:v>&lt;200</c:v>
                </c:pt>
                <c:pt idx="1">
                  <c:v>200-399</c:v>
                </c:pt>
                <c:pt idx="2">
                  <c:v>400-699</c:v>
                </c:pt>
                <c:pt idx="3">
                  <c:v>700-999</c:v>
                </c:pt>
                <c:pt idx="4">
                  <c:v>1-10 kb</c:v>
                </c:pt>
                <c:pt idx="5">
                  <c:v>&gt;=10 kb</c:v>
                </c:pt>
              </c:strCache>
            </c:strRef>
          </c:cat>
          <c:val>
            <c:numRef>
              <c:f>Sheet1!$B$32:$G$32</c:f>
              <c:numCache>
                <c:formatCode>General</c:formatCode>
                <c:ptCount val="6"/>
                <c:pt idx="0">
                  <c:v>48.0</c:v>
                </c:pt>
                <c:pt idx="1">
                  <c:v>107.0</c:v>
                </c:pt>
                <c:pt idx="2">
                  <c:v>28.0</c:v>
                </c:pt>
                <c:pt idx="3">
                  <c:v>14.0</c:v>
                </c:pt>
                <c:pt idx="4">
                  <c:v>45.0</c:v>
                </c:pt>
                <c:pt idx="5">
                  <c:v>7.0</c:v>
                </c:pt>
              </c:numCache>
            </c:numRef>
          </c:val>
        </c:ser>
        <c:ser>
          <c:idx val="2"/>
          <c:order val="2"/>
          <c:tx>
            <c:strRef>
              <c:f>Sheet1!$A$33</c:f>
              <c:strCache>
                <c:ptCount val="1"/>
                <c:pt idx="0">
                  <c:v>Not supported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Lbls>
            <c:dLbl>
              <c:idx val="5"/>
              <c:delete val="1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Sheet1!$B$29:$G$30</c:f>
              <c:strCache>
                <c:ptCount val="6"/>
                <c:pt idx="0">
                  <c:v>&lt;200</c:v>
                </c:pt>
                <c:pt idx="1">
                  <c:v>200-399</c:v>
                </c:pt>
                <c:pt idx="2">
                  <c:v>400-699</c:v>
                </c:pt>
                <c:pt idx="3">
                  <c:v>700-999</c:v>
                </c:pt>
                <c:pt idx="4">
                  <c:v>1-10 kb</c:v>
                </c:pt>
                <c:pt idx="5">
                  <c:v>&gt;=10 kb</c:v>
                </c:pt>
              </c:strCache>
            </c:strRef>
          </c:cat>
          <c:val>
            <c:numRef>
              <c:f>Sheet1!$B$33:$G$33</c:f>
              <c:numCache>
                <c:formatCode>General</c:formatCode>
                <c:ptCount val="6"/>
                <c:pt idx="0">
                  <c:v>132.0</c:v>
                </c:pt>
                <c:pt idx="1">
                  <c:v>319.0</c:v>
                </c:pt>
                <c:pt idx="2">
                  <c:v>69.0</c:v>
                </c:pt>
                <c:pt idx="3">
                  <c:v>36.0</c:v>
                </c:pt>
                <c:pt idx="4">
                  <c:v>92.0</c:v>
                </c:pt>
                <c:pt idx="5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10346232"/>
        <c:axId val="-2110356872"/>
      </c:barChart>
      <c:catAx>
        <c:axId val="-21103462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Event</a:t>
                </a:r>
                <a:r>
                  <a:rPr lang="en-US" baseline="0"/>
                  <a:t> length (bp)</a:t>
                </a:r>
                <a:endParaRPr lang="en-US"/>
              </a:p>
            </c:rich>
          </c:tx>
          <c:layout/>
          <c:overlay val="0"/>
        </c:title>
        <c:majorTickMark val="out"/>
        <c:minorTickMark val="none"/>
        <c:tickLblPos val="nextTo"/>
        <c:crossAx val="-2110356872"/>
        <c:crosses val="autoZero"/>
        <c:auto val="1"/>
        <c:lblAlgn val="ctr"/>
        <c:lblOffset val="100"/>
        <c:noMultiLvlLbl val="0"/>
      </c:catAx>
      <c:valAx>
        <c:axId val="-21103568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# events supported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-2110346232"/>
        <c:crosses val="autoZero"/>
        <c:crossBetween val="between"/>
        <c:majorUnit val="1.0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Breakpoint</a:t>
            </a:r>
            <a:r>
              <a:rPr lang="en-US" baseline="0"/>
              <a:t> s</a:t>
            </a:r>
            <a:r>
              <a:rPr lang="en-US"/>
              <a:t>upport by mechanism</a:t>
            </a:r>
          </a:p>
          <a:p>
            <a:pPr>
              <a:defRPr/>
            </a:pPr>
            <a:r>
              <a:rPr lang="en-US"/>
              <a:t>(in events</a:t>
            </a:r>
            <a:r>
              <a:rPr lang="en-US" baseline="0"/>
              <a:t> &gt; 1 kb)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Sheet1!$A$60</c:f>
              <c:strCache>
                <c:ptCount val="1"/>
                <c:pt idx="0">
                  <c:v>Perfectly supported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Sheet1!$B$59:$D$59</c:f>
              <c:strCache>
                <c:ptCount val="3"/>
                <c:pt idx="0">
                  <c:v>NAHR</c:v>
                </c:pt>
                <c:pt idx="1">
                  <c:v>TEI</c:v>
                </c:pt>
                <c:pt idx="2">
                  <c:v>NHR</c:v>
                </c:pt>
              </c:strCache>
            </c:strRef>
          </c:cat>
          <c:val>
            <c:numRef>
              <c:f>Sheet1!$B$60:$D$60</c:f>
              <c:numCache>
                <c:formatCode>General</c:formatCode>
                <c:ptCount val="3"/>
                <c:pt idx="0">
                  <c:v>78.0</c:v>
                </c:pt>
                <c:pt idx="1">
                  <c:v>99.0</c:v>
                </c:pt>
                <c:pt idx="2">
                  <c:v>569.0</c:v>
                </c:pt>
              </c:numCache>
            </c:numRef>
          </c:val>
        </c:ser>
        <c:ser>
          <c:idx val="1"/>
          <c:order val="1"/>
          <c:tx>
            <c:strRef>
              <c:f>Sheet1!$A$61</c:f>
              <c:strCache>
                <c:ptCount val="1"/>
                <c:pt idx="0">
                  <c:v>Partially supported 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Sheet1!$B$59:$D$59</c:f>
              <c:strCache>
                <c:ptCount val="3"/>
                <c:pt idx="0">
                  <c:v>NAHR</c:v>
                </c:pt>
                <c:pt idx="1">
                  <c:v>TEI</c:v>
                </c:pt>
                <c:pt idx="2">
                  <c:v>NHR</c:v>
                </c:pt>
              </c:strCache>
            </c:strRef>
          </c:cat>
          <c:val>
            <c:numRef>
              <c:f>Sheet1!$B$61:$D$61</c:f>
              <c:numCache>
                <c:formatCode>General</c:formatCode>
                <c:ptCount val="3"/>
                <c:pt idx="0">
                  <c:v>40.0</c:v>
                </c:pt>
                <c:pt idx="1">
                  <c:v>5.0</c:v>
                </c:pt>
                <c:pt idx="2">
                  <c:v>59.0</c:v>
                </c:pt>
              </c:numCache>
            </c:numRef>
          </c:val>
        </c:ser>
        <c:ser>
          <c:idx val="2"/>
          <c:order val="2"/>
          <c:tx>
            <c:strRef>
              <c:f>Sheet1!$A$62</c:f>
              <c:strCache>
                <c:ptCount val="1"/>
                <c:pt idx="0">
                  <c:v>Not supported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Sheet1!$B$59:$D$59</c:f>
              <c:strCache>
                <c:ptCount val="3"/>
                <c:pt idx="0">
                  <c:v>NAHR</c:v>
                </c:pt>
                <c:pt idx="1">
                  <c:v>TEI</c:v>
                </c:pt>
                <c:pt idx="2">
                  <c:v>NHR</c:v>
                </c:pt>
              </c:strCache>
            </c:strRef>
          </c:cat>
          <c:val>
            <c:numRef>
              <c:f>Sheet1!$B$62:$D$62</c:f>
              <c:numCache>
                <c:formatCode>General</c:formatCode>
                <c:ptCount val="3"/>
                <c:pt idx="0">
                  <c:v>27.0</c:v>
                </c:pt>
                <c:pt idx="1">
                  <c:v>10.0</c:v>
                </c:pt>
                <c:pt idx="2">
                  <c:v>131.0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08628552"/>
        <c:axId val="2101300440"/>
      </c:barChart>
      <c:catAx>
        <c:axId val="-2108628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Deletion mechanism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2101300440"/>
        <c:crosses val="autoZero"/>
        <c:auto val="1"/>
        <c:lblAlgn val="ctr"/>
        <c:lblOffset val="100"/>
        <c:noMultiLvlLbl val="0"/>
      </c:catAx>
      <c:valAx>
        <c:axId val="21013004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#</a:t>
                </a:r>
                <a:r>
                  <a:rPr lang="en-US" baseline="0"/>
                  <a:t> events</a:t>
                </a:r>
                <a:endParaRPr lang="en-US"/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-2108628552"/>
        <c:crosses val="autoZero"/>
        <c:crossBetween val="between"/>
        <c:majorUnit val="1.0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E74AD-4842-E04E-8657-90D40B195A3A}" type="datetimeFigureOut">
              <a:rPr lang="en-US" smtClean="0"/>
              <a:t>9/23/14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71072-6BF7-4F4A-B4BF-64CE18F09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692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E9DF2-E579-E543-89BD-8E23DC2C2307}" type="datetimeFigureOut">
              <a:rPr lang="en-US" smtClean="0"/>
              <a:t>9/23/14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5CC41-EA3F-FC4C-9A60-DB3DD592B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88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0A60-E619-0E46-B928-7E59C80D9197}" type="datetime1">
              <a:rPr lang="en-US" smtClean="0"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2A9C-9074-FF4E-80E5-B98400DE7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504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3FCE9-9993-B64D-AB81-31F7D32E0390}" type="datetime1">
              <a:rPr lang="en-US" smtClean="0"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2A9C-9074-FF4E-80E5-B98400DE7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268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9008-C30E-3E45-9867-E9C7BCDAEA7A}" type="datetime1">
              <a:rPr lang="en-US" smtClean="0"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2A9C-9074-FF4E-80E5-B98400DE7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12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6D46-793E-8A49-9E34-D0EAA9D5EDF1}" type="datetime1">
              <a:rPr lang="en-US" smtClean="0"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2A9C-9074-FF4E-80E5-B98400DE7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81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334A-FBD7-D147-9111-046266976B7D}" type="datetime1">
              <a:rPr lang="en-US" smtClean="0"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2A9C-9074-FF4E-80E5-B98400DE7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2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4D06-F374-A94C-BFC6-55BA82F6F07F}" type="datetime1">
              <a:rPr lang="en-US" smtClean="0"/>
              <a:t>9/23/14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2A9C-9074-FF4E-80E5-B98400DE7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12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052C7-D82D-C345-AF90-78F729515E59}" type="datetime1">
              <a:rPr lang="en-US" smtClean="0"/>
              <a:t>9/23/14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2A9C-9074-FF4E-80E5-B98400DE7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699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C6642-8868-C444-A03D-A7814275AC1C}" type="datetime1">
              <a:rPr lang="en-US" smtClean="0"/>
              <a:t>9/23/14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2A9C-9074-FF4E-80E5-B98400DE7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26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5371-5B18-4845-A742-F99299F3A1B6}" type="datetime1">
              <a:rPr lang="en-US" smtClean="0"/>
              <a:t>9/23/14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2A9C-9074-FF4E-80E5-B98400DE7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005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34960-1FA3-0F4A-AE4D-DE71C909EF87}" type="datetime1">
              <a:rPr lang="en-US" smtClean="0"/>
              <a:t>9/23/14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2A9C-9074-FF4E-80E5-B98400DE7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7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7857-F7A5-A74A-939E-1A0E705C0C50}" type="datetime1">
              <a:rPr lang="en-US" smtClean="0"/>
              <a:t>9/23/14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2A9C-9074-FF4E-80E5-B98400DE7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938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26387-DF1F-0743-90D0-4823265D45C0}" type="datetime1">
              <a:rPr lang="en-US" smtClean="0"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E2A9C-9074-FF4E-80E5-B98400DE7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813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533" y="1800525"/>
            <a:ext cx="8650127" cy="1470025"/>
          </a:xfrm>
        </p:spPr>
        <p:txBody>
          <a:bodyPr>
            <a:normAutofit/>
          </a:bodyPr>
          <a:lstStyle/>
          <a:p>
            <a:r>
              <a:rPr lang="en-US" sz="3900" dirty="0" smtClean="0"/>
              <a:t>Breakpoint analysis</a:t>
            </a:r>
            <a:endParaRPr lang="en-US" sz="3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Yale/Mayo</a:t>
            </a:r>
          </a:p>
          <a:p>
            <a:r>
              <a:rPr lang="en-US" dirty="0" smtClean="0"/>
              <a:t>May 2014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2A9C-9074-FF4E-80E5-B98400DE7524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1019" y="6273477"/>
            <a:ext cx="1080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Yale/Mayo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270832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2862"/>
            <a:ext cx="8229600" cy="1143000"/>
          </a:xfrm>
        </p:spPr>
        <p:txBody>
          <a:bodyPr/>
          <a:lstStyle/>
          <a:p>
            <a:r>
              <a:rPr lang="en-US" dirty="0" smtClean="0"/>
              <a:t>Overlap consistency in NA12878</a:t>
            </a:r>
            <a:endParaRPr lang="en-US" dirty="0"/>
          </a:p>
        </p:txBody>
      </p:sp>
      <p:pic>
        <p:nvPicPr>
          <p:cNvPr id="4" name="Picture 3" descr="Macintosh HD:Users:Daniel:Documents:AcademicFiles:YaleCollege:Gerstein Lab:cutoff_graphs:pngs_paper:binom_ali_with_cutoffs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7128" y="1354138"/>
            <a:ext cx="6726872" cy="45678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41300" y="2118410"/>
            <a:ext cx="20574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Overlap estimates are consistent with overlaps in alignment  for </a:t>
            </a:r>
            <a:r>
              <a:rPr lang="en-US" b="1" dirty="0" smtClean="0">
                <a:solidFill>
                  <a:srgbClr val="008000"/>
                </a:solidFill>
              </a:rPr>
              <a:t>99.95%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of read pairs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2A9C-9074-FF4E-80E5-B98400DE7524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1019" y="6273477"/>
            <a:ext cx="1080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Yale/Mayo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984689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5262"/>
            <a:ext cx="8229600" cy="1143000"/>
          </a:xfrm>
        </p:spPr>
        <p:txBody>
          <a:bodyPr/>
          <a:lstStyle/>
          <a:p>
            <a:r>
              <a:rPr lang="en-US" dirty="0" smtClean="0"/>
              <a:t>Validation pipeline</a:t>
            </a:r>
            <a:endParaRPr lang="en-US" dirty="0"/>
          </a:p>
        </p:txBody>
      </p:sp>
      <p:pic>
        <p:nvPicPr>
          <p:cNvPr id="4" name="Picture 3" descr="chr3_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8" y="643719"/>
            <a:ext cx="4812142" cy="371847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6689143" y="5770923"/>
            <a:ext cx="1514168" cy="159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692758" y="6344014"/>
            <a:ext cx="1514168" cy="159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260774" y="6493535"/>
            <a:ext cx="609600" cy="2825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16200000" flipH="1">
            <a:off x="7373996" y="5844745"/>
            <a:ext cx="571500" cy="427038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6962039" y="5858241"/>
            <a:ext cx="571500" cy="403225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043003" y="6344014"/>
            <a:ext cx="830263" cy="1586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V="1">
            <a:off x="6953311" y="6343219"/>
            <a:ext cx="182563" cy="3175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V="1">
            <a:off x="7783573" y="6343219"/>
            <a:ext cx="182563" cy="3175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99"/>
          <p:cNvSpPr txBox="1">
            <a:spLocks noChangeArrowheads="1"/>
          </p:cNvSpPr>
          <p:nvPr/>
        </p:nvSpPr>
        <p:spPr bwMode="auto">
          <a:xfrm>
            <a:off x="5161820" y="6390446"/>
            <a:ext cx="1264506" cy="30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7" rIns="91436" bIns="45717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latin typeface="Calibri" charset="0"/>
              </a:rPr>
              <a:t>AGE alignment</a:t>
            </a:r>
            <a:endParaRPr lang="en-US" sz="1400" dirty="0">
              <a:latin typeface="Calibri" charset="0"/>
            </a:endParaRPr>
          </a:p>
        </p:txBody>
      </p:sp>
      <p:sp>
        <p:nvSpPr>
          <p:cNvPr id="14" name="TextBox 117"/>
          <p:cNvSpPr txBox="1">
            <a:spLocks noChangeArrowheads="1"/>
          </p:cNvSpPr>
          <p:nvPr/>
        </p:nvSpPr>
        <p:spPr bwMode="auto">
          <a:xfrm>
            <a:off x="4801009" y="5420936"/>
            <a:ext cx="1792069" cy="30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7" rIns="91436" bIns="45717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latin typeface="Calibri" charset="0"/>
              </a:rPr>
              <a:t>Constructed fragment</a:t>
            </a:r>
            <a:endParaRPr lang="en-US" sz="1400" dirty="0">
              <a:latin typeface="Calibri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46240" y="5420936"/>
            <a:ext cx="361827" cy="307770"/>
          </a:xfrm>
          <a:prstGeom prst="rect">
            <a:avLst/>
          </a:prstGeom>
          <a:noFill/>
        </p:spPr>
        <p:txBody>
          <a:bodyPr wrap="none" lIns="91436" tIns="45717" rIns="91436" bIns="45717" rtlCol="0">
            <a:spAutoFit/>
          </a:bodyPr>
          <a:lstStyle/>
          <a:p>
            <a:pPr>
              <a:buFont typeface="Symbol" charset="2"/>
              <a:buChar char=""/>
            </a:pPr>
            <a:r>
              <a:rPr lang="en-US" sz="1400" dirty="0" smtClean="0"/>
              <a:t> 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30931" y="6390446"/>
            <a:ext cx="361827" cy="307770"/>
          </a:xfrm>
          <a:prstGeom prst="rect">
            <a:avLst/>
          </a:prstGeom>
          <a:noFill/>
        </p:spPr>
        <p:txBody>
          <a:bodyPr wrap="none" lIns="91436" tIns="45717" rIns="91436" bIns="45717" rtlCol="0">
            <a:spAutoFit/>
          </a:bodyPr>
          <a:lstStyle/>
          <a:p>
            <a:pPr>
              <a:buFont typeface="Symbol" charset="2"/>
              <a:buChar char=""/>
            </a:pPr>
            <a:r>
              <a:rPr lang="en-US" sz="1400" dirty="0" smtClean="0"/>
              <a:t>   </a:t>
            </a:r>
          </a:p>
        </p:txBody>
      </p:sp>
      <p:cxnSp>
        <p:nvCxnSpPr>
          <p:cNvPr id="17" name="Straight Connector 16"/>
          <p:cNvCxnSpPr/>
          <p:nvPr/>
        </p:nvCxnSpPr>
        <p:spPr>
          <a:xfrm rot="16200000" flipV="1">
            <a:off x="7356534" y="5773310"/>
            <a:ext cx="182561" cy="3175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 flipH="1">
            <a:off x="7076567" y="6586785"/>
            <a:ext cx="814388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65420" y="6009399"/>
            <a:ext cx="1514168" cy="159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069035" y="6582490"/>
            <a:ext cx="1514168" cy="159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H="1">
            <a:off x="2750273" y="6083221"/>
            <a:ext cx="571500" cy="427038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2338316" y="6096717"/>
            <a:ext cx="571500" cy="403225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419280" y="6582490"/>
            <a:ext cx="830263" cy="1586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V="1">
            <a:off x="2329588" y="6581695"/>
            <a:ext cx="182563" cy="3175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6200000" flipV="1">
            <a:off x="3159850" y="6581695"/>
            <a:ext cx="182563" cy="3175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117"/>
          <p:cNvSpPr txBox="1">
            <a:spLocks noChangeArrowheads="1"/>
          </p:cNvSpPr>
          <p:nvPr/>
        </p:nvSpPr>
        <p:spPr bwMode="auto">
          <a:xfrm>
            <a:off x="71455" y="5518316"/>
            <a:ext cx="1569652" cy="30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7" rIns="91436" bIns="45717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latin typeface="Calibri" charset="0"/>
              </a:rPr>
              <a:t>Most likely overlap</a:t>
            </a:r>
            <a:endParaRPr lang="en-US" sz="1400" dirty="0">
              <a:latin typeface="Calibri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16686" y="5518316"/>
            <a:ext cx="361827" cy="307770"/>
          </a:xfrm>
          <a:prstGeom prst="rect">
            <a:avLst/>
          </a:prstGeom>
          <a:noFill/>
        </p:spPr>
        <p:txBody>
          <a:bodyPr wrap="none" lIns="91436" tIns="45717" rIns="91436" bIns="45717" rtlCol="0">
            <a:spAutoFit/>
          </a:bodyPr>
          <a:lstStyle/>
          <a:p>
            <a:pPr>
              <a:buFont typeface="Symbol" charset="2"/>
              <a:buChar char=""/>
            </a:pPr>
            <a:r>
              <a:rPr lang="en-US" sz="1400" dirty="0" smtClean="0"/>
              <a:t>   </a:t>
            </a:r>
          </a:p>
        </p:txBody>
      </p:sp>
      <p:cxnSp>
        <p:nvCxnSpPr>
          <p:cNvPr id="29" name="Straight Connector 28"/>
          <p:cNvCxnSpPr/>
          <p:nvPr/>
        </p:nvCxnSpPr>
        <p:spPr>
          <a:xfrm rot="16200000" flipV="1">
            <a:off x="2732811" y="6011786"/>
            <a:ext cx="182561" cy="3175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2480340" y="5171651"/>
            <a:ext cx="405414" cy="481199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885754" y="5171651"/>
            <a:ext cx="474297" cy="599272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480340" y="5652849"/>
            <a:ext cx="560608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2681194" y="5770923"/>
            <a:ext cx="640458" cy="0"/>
          </a:xfrm>
          <a:prstGeom prst="line">
            <a:avLst/>
          </a:prstGeom>
          <a:ln w="38100">
            <a:solidFill>
              <a:srgbClr val="00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6661736" y="2565609"/>
            <a:ext cx="2364589" cy="13487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79"/>
          <p:cNvSpPr txBox="1">
            <a:spLocks noChangeArrowheads="1"/>
          </p:cNvSpPr>
          <p:nvPr/>
        </p:nvSpPr>
        <p:spPr bwMode="auto">
          <a:xfrm>
            <a:off x="4388931" y="2267444"/>
            <a:ext cx="1957153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7" rIns="91436" bIns="45717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Calibri" charset="0"/>
              </a:rPr>
              <a:t>Reference genome</a:t>
            </a:r>
            <a:endParaRPr lang="en-US" dirty="0">
              <a:latin typeface="Calibri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7263397" y="2577506"/>
            <a:ext cx="1222661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 flipV="1">
            <a:off x="7194343" y="2576711"/>
            <a:ext cx="182563" cy="3175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6200000" flipV="1">
            <a:off x="8367505" y="2576711"/>
            <a:ext cx="182563" cy="3175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117"/>
          <p:cNvSpPr txBox="1">
            <a:spLocks noChangeArrowheads="1"/>
          </p:cNvSpPr>
          <p:nvPr/>
        </p:nvSpPr>
        <p:spPr bwMode="auto">
          <a:xfrm>
            <a:off x="4442813" y="1732024"/>
            <a:ext cx="1481825" cy="30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7" rIns="91436" bIns="45717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latin typeface="Calibri" charset="0"/>
              </a:rPr>
              <a:t>Nearby read pairs</a:t>
            </a:r>
            <a:endParaRPr lang="en-US" sz="1400" dirty="0">
              <a:latin typeface="Calibri" charset="0"/>
            </a:endParaRPr>
          </a:p>
        </p:txBody>
      </p:sp>
      <p:sp>
        <p:nvSpPr>
          <p:cNvPr id="40" name="TextBox 137"/>
          <p:cNvSpPr txBox="1">
            <a:spLocks noChangeArrowheads="1"/>
          </p:cNvSpPr>
          <p:nvPr/>
        </p:nvSpPr>
        <p:spPr bwMode="auto">
          <a:xfrm>
            <a:off x="7461152" y="2591009"/>
            <a:ext cx="895145" cy="261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7" rIns="91436" bIns="45717">
            <a:prstTxWarp prst="textNoShape">
              <a:avLst/>
            </a:prstTxWarp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  <a:latin typeface="Calibri" charset="0"/>
              </a:rPr>
              <a:t>Deletion call</a:t>
            </a:r>
            <a:endParaRPr lang="en-US" sz="1100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794069" y="1779056"/>
            <a:ext cx="361827" cy="307770"/>
          </a:xfrm>
          <a:prstGeom prst="rect">
            <a:avLst/>
          </a:prstGeom>
          <a:noFill/>
        </p:spPr>
        <p:txBody>
          <a:bodyPr wrap="none" lIns="91436" tIns="45717" rIns="91436" bIns="45717" rtlCol="0">
            <a:spAutoFit/>
          </a:bodyPr>
          <a:lstStyle/>
          <a:p>
            <a:pPr>
              <a:buFont typeface="Symbol" charset="2"/>
              <a:buChar char=""/>
            </a:pPr>
            <a:r>
              <a:rPr lang="en-US" sz="1400" dirty="0" smtClean="0"/>
              <a:t>   </a:t>
            </a:r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6763186" y="1543362"/>
            <a:ext cx="977402" cy="770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753681" y="1543362"/>
            <a:ext cx="1002797" cy="798117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745768" y="2333377"/>
            <a:ext cx="279110" cy="8102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 flipV="1">
            <a:off x="8486058" y="2363114"/>
            <a:ext cx="301748" cy="1"/>
          </a:xfrm>
          <a:prstGeom prst="line">
            <a:avLst/>
          </a:prstGeom>
          <a:ln w="38100">
            <a:solidFill>
              <a:srgbClr val="00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79"/>
          <p:cNvSpPr txBox="1">
            <a:spLocks noChangeArrowheads="1"/>
          </p:cNvSpPr>
          <p:nvPr/>
        </p:nvSpPr>
        <p:spPr bwMode="auto">
          <a:xfrm>
            <a:off x="52552" y="6333988"/>
            <a:ext cx="1957153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7" rIns="91436" bIns="45717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Calibri" charset="0"/>
              </a:rPr>
              <a:t>Reference genome</a:t>
            </a:r>
            <a:endParaRPr lang="en-US" dirty="0">
              <a:latin typeface="Calibri" charset="0"/>
            </a:endParaRPr>
          </a:p>
        </p:txBody>
      </p:sp>
      <p:sp>
        <p:nvSpPr>
          <p:cNvPr id="47" name="TextBox 78"/>
          <p:cNvSpPr txBox="1">
            <a:spLocks noChangeArrowheads="1"/>
          </p:cNvSpPr>
          <p:nvPr/>
        </p:nvSpPr>
        <p:spPr bwMode="auto">
          <a:xfrm>
            <a:off x="192839" y="5770923"/>
            <a:ext cx="1717642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7" rIns="91436" bIns="45717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Calibri" charset="0"/>
              </a:rPr>
              <a:t>Studied genome</a:t>
            </a:r>
            <a:endParaRPr lang="en-US" dirty="0">
              <a:latin typeface="Calibri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 flipH="1">
            <a:off x="7089805" y="5570344"/>
            <a:ext cx="854601" cy="0"/>
          </a:xfrm>
          <a:prstGeom prst="line">
            <a:avLst/>
          </a:prstGeom>
          <a:ln w="38100">
            <a:solidFill>
              <a:srgbClr val="00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6701759" y="6584978"/>
            <a:ext cx="356421" cy="0"/>
          </a:xfrm>
          <a:prstGeom prst="line">
            <a:avLst/>
          </a:prstGeom>
          <a:ln w="38100">
            <a:solidFill>
              <a:srgbClr val="00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7875220" y="6573220"/>
            <a:ext cx="480751" cy="0"/>
          </a:xfrm>
          <a:prstGeom prst="line">
            <a:avLst/>
          </a:prstGeom>
          <a:ln w="38100">
            <a:solidFill>
              <a:srgbClr val="00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Content Placeholder 2"/>
          <p:cNvSpPr txBox="1">
            <a:spLocks/>
          </p:cNvSpPr>
          <p:nvPr/>
        </p:nvSpPr>
        <p:spPr>
          <a:xfrm>
            <a:off x="487537" y="815297"/>
            <a:ext cx="3732340" cy="4426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1. Genotype events (</a:t>
            </a:r>
            <a:r>
              <a:rPr lang="en-US" sz="2000" dirty="0" err="1" smtClean="0"/>
              <a:t>CNVnator</a:t>
            </a:r>
            <a:r>
              <a:rPr lang="en-US" sz="2000" dirty="0" smtClean="0"/>
              <a:t>)</a:t>
            </a:r>
          </a:p>
        </p:txBody>
      </p:sp>
      <p:sp>
        <p:nvSpPr>
          <p:cNvPr id="52" name="Content Placeholder 2"/>
          <p:cNvSpPr txBox="1">
            <a:spLocks/>
          </p:cNvSpPr>
          <p:nvPr/>
        </p:nvSpPr>
        <p:spPr>
          <a:xfrm>
            <a:off x="4846150" y="822506"/>
            <a:ext cx="4098835" cy="457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2. Extract reads near events (+/- 1kb)</a:t>
            </a:r>
          </a:p>
        </p:txBody>
      </p:sp>
      <p:sp>
        <p:nvSpPr>
          <p:cNvPr id="53" name="Content Placeholder 2"/>
          <p:cNvSpPr txBox="1">
            <a:spLocks/>
          </p:cNvSpPr>
          <p:nvPr/>
        </p:nvSpPr>
        <p:spPr>
          <a:xfrm>
            <a:off x="1066800" y="4644374"/>
            <a:ext cx="5279285" cy="4356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3. Make fragments (as per prev. slide) and realign with AGE</a:t>
            </a:r>
            <a:endParaRPr lang="en-US" sz="1600" dirty="0"/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3784600" y="6012579"/>
            <a:ext cx="8255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7001705" y="1625399"/>
            <a:ext cx="977402" cy="770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992200" y="1625399"/>
            <a:ext cx="1002797" cy="798117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984287" y="2415414"/>
            <a:ext cx="279110" cy="8102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 flipV="1">
            <a:off x="8724577" y="2445151"/>
            <a:ext cx="301748" cy="1"/>
          </a:xfrm>
          <a:prstGeom prst="line">
            <a:avLst/>
          </a:prstGeom>
          <a:ln w="38100">
            <a:solidFill>
              <a:srgbClr val="00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6915586" y="1455485"/>
            <a:ext cx="977402" cy="770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7906081" y="1455485"/>
            <a:ext cx="1002797" cy="798117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898168" y="2245500"/>
            <a:ext cx="279110" cy="8102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8638458" y="2275237"/>
            <a:ext cx="301748" cy="1"/>
          </a:xfrm>
          <a:prstGeom prst="line">
            <a:avLst/>
          </a:prstGeom>
          <a:ln w="38100">
            <a:solidFill>
              <a:srgbClr val="00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Content Placeholder 2"/>
          <p:cNvSpPr txBox="1">
            <a:spLocks/>
          </p:cNvSpPr>
          <p:nvPr/>
        </p:nvSpPr>
        <p:spPr>
          <a:xfrm>
            <a:off x="6632837" y="3374881"/>
            <a:ext cx="2053964" cy="11336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4. Find supported events using strict criteria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2A9C-9074-FF4E-80E5-B98400DE7524}" type="slidenum">
              <a:rPr lang="en-US" smtClean="0"/>
              <a:t>11</a:t>
            </a:fld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 rot="16200000">
            <a:off x="8252056" y="5171999"/>
            <a:ext cx="1080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Yale/Mayo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82361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in YRI + CEU trios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0744249"/>
              </p:ext>
            </p:extLst>
          </p:nvPr>
        </p:nvGraphicFramePr>
        <p:xfrm>
          <a:off x="3638238" y="127934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0334734"/>
              </p:ext>
            </p:extLst>
          </p:nvPr>
        </p:nvGraphicFramePr>
        <p:xfrm>
          <a:off x="3638238" y="402254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69900" y="4865579"/>
            <a:ext cx="3015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NOTE: Events “not supported” include </a:t>
            </a:r>
            <a:r>
              <a:rPr lang="en-US" b="1" dirty="0" err="1" smtClean="0">
                <a:solidFill>
                  <a:schemeClr val="accent6"/>
                </a:solidFill>
              </a:rPr>
              <a:t>misgenotyped</a:t>
            </a:r>
            <a:r>
              <a:rPr lang="en-US" b="1" dirty="0" smtClean="0">
                <a:solidFill>
                  <a:schemeClr val="accent6"/>
                </a:solidFill>
              </a:rPr>
              <a:t> events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299" y="1587500"/>
            <a:ext cx="32442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Phase 1 confident set by Alex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8,943 breakpoints in 1,092 individuals</a:t>
            </a:r>
          </a:p>
          <a:p>
            <a:pPr lvl="1"/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34% breakpoints confirmed exactly just in trios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Additional 5% confirmed with slight differences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2A9C-9074-FF4E-80E5-B98400DE7524}" type="slidenum">
              <a:rPr lang="en-US" smtClean="0"/>
              <a:t>12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1019" y="6273477"/>
            <a:ext cx="1080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Yale/Mayo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077980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8,943 breakpoints</a:t>
            </a:r>
          </a:p>
          <a:p>
            <a:pPr lvl="1"/>
            <a:r>
              <a:rPr lang="en-US" dirty="0" smtClean="0"/>
              <a:t>5,433 (60.8%) NH</a:t>
            </a:r>
          </a:p>
          <a:p>
            <a:pPr lvl="1"/>
            <a:r>
              <a:rPr lang="en-US" dirty="0" smtClean="0"/>
              <a:t>2,262 (25.3%) TEI</a:t>
            </a:r>
            <a:endParaRPr lang="en-US" dirty="0"/>
          </a:p>
          <a:p>
            <a:pPr lvl="1"/>
            <a:r>
              <a:rPr lang="en-US" dirty="0" smtClean="0"/>
              <a:t>1,167 (13.0%) NAHR</a:t>
            </a:r>
          </a:p>
          <a:p>
            <a:r>
              <a:rPr lang="en-US" dirty="0" smtClean="0"/>
              <a:t>Validation</a:t>
            </a:r>
          </a:p>
          <a:p>
            <a:pPr lvl="1"/>
            <a:r>
              <a:rPr lang="en-US" dirty="0" smtClean="0"/>
              <a:t>6.4% site FDR by IRS</a:t>
            </a:r>
          </a:p>
          <a:p>
            <a:pPr lvl="1"/>
            <a:r>
              <a:rPr lang="en-US" dirty="0" smtClean="0"/>
              <a:t>6.8% site FDR by PCR</a:t>
            </a:r>
          </a:p>
          <a:p>
            <a:pPr lvl="1"/>
            <a:r>
              <a:rPr lang="en-US" dirty="0" smtClean="0"/>
              <a:t>13.7% site + breakpoint FDR sequence by PCR</a:t>
            </a:r>
          </a:p>
          <a:p>
            <a:pPr lvl="1"/>
            <a:r>
              <a:rPr lang="en-US" dirty="0" smtClean="0"/>
              <a:t>34% have exact support in high coverage trios</a:t>
            </a:r>
          </a:p>
          <a:p>
            <a:pPr lvl="1"/>
            <a:r>
              <a:rPr lang="en-US" dirty="0" smtClean="0"/>
              <a:t>5% have inexact support </a:t>
            </a:r>
            <a:r>
              <a:rPr lang="en-US" dirty="0"/>
              <a:t>in high coverage </a:t>
            </a:r>
            <a:r>
              <a:rPr lang="en-US" dirty="0" smtClean="0"/>
              <a:t>trios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2A9C-9074-FF4E-80E5-B98400DE7524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6200000">
            <a:off x="8252056" y="5171999"/>
            <a:ext cx="1080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Yale/Mayo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134775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Aggregation with SNPs and indels</a:t>
            </a:r>
          </a:p>
          <a:p>
            <a:r>
              <a:rPr lang="en-US" dirty="0" smtClean="0"/>
              <a:t>Testing association with 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hromatin state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istones</a:t>
            </a:r>
          </a:p>
          <a:p>
            <a:pPr lvl="1"/>
            <a:r>
              <a:rPr lang="en-US" dirty="0" smtClean="0"/>
              <a:t>methylation</a:t>
            </a:r>
          </a:p>
          <a:p>
            <a:r>
              <a:rPr lang="en-US" dirty="0" smtClean="0"/>
              <a:t>Analysis of micro-insertions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2A9C-9074-FF4E-80E5-B98400DE7524}" type="slidenum">
              <a:rPr lang="en-US" smtClean="0"/>
              <a:t>14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1019" y="6273477"/>
            <a:ext cx="1080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Yale/Mayo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049887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2A9C-9074-FF4E-80E5-B98400DE7524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 descr="Aggregation.fig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820" y="820384"/>
            <a:ext cx="7315200" cy="6037616"/>
          </a:xfrm>
          <a:prstGeom prst="rect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0" y="87583"/>
            <a:ext cx="91440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Aggregation with SNPs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8252056" y="5171999"/>
            <a:ext cx="1080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Yale/Mayo</a:t>
            </a:r>
            <a:endParaRPr lang="en-US" sz="1400" b="1" dirty="0"/>
          </a:p>
        </p:txBody>
      </p:sp>
      <p:sp>
        <p:nvSpPr>
          <p:cNvPr id="8" name="Rectangle 7"/>
          <p:cNvSpPr/>
          <p:nvPr/>
        </p:nvSpPr>
        <p:spPr>
          <a:xfrm>
            <a:off x="7927009" y="592860"/>
            <a:ext cx="810022" cy="495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70113" y="820384"/>
            <a:ext cx="520015" cy="247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42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Chromatin State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2A9C-9074-FF4E-80E5-B98400DE7524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6200000">
            <a:off x="8252056" y="5171999"/>
            <a:ext cx="1080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Yale/Mayo</a:t>
            </a:r>
            <a:endParaRPr lang="en-US" sz="1400" b="1" dirty="0"/>
          </a:p>
        </p:txBody>
      </p:sp>
      <p:pic>
        <p:nvPicPr>
          <p:cNvPr id="6" name="Picture 5" descr="Chromatin_methylation.fig3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8896" y="1235075"/>
            <a:ext cx="5917140" cy="5486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660182" y="1235075"/>
            <a:ext cx="810022" cy="495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105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Histone marks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Active</a:t>
            </a:r>
          </a:p>
          <a:p>
            <a:pPr marL="285750" indent="-285750">
              <a:buFontTx/>
              <a:buChar char="•"/>
            </a:pPr>
            <a:r>
              <a:rPr lang="en-US" dirty="0" smtClean="0"/>
              <a:t>H3K4me1</a:t>
            </a:r>
          </a:p>
          <a:p>
            <a:pPr marL="285750" indent="-285750">
              <a:buFontTx/>
              <a:buChar char="•"/>
            </a:pPr>
            <a:r>
              <a:rPr lang="en-US" dirty="0" smtClean="0"/>
              <a:t>H3K4me2</a:t>
            </a:r>
          </a:p>
          <a:p>
            <a:pPr marL="285750" indent="-285750">
              <a:buFontTx/>
              <a:buChar char="•"/>
            </a:pPr>
            <a:r>
              <a:rPr lang="en-US" dirty="0" smtClean="0"/>
              <a:t>H3K4me3</a:t>
            </a:r>
          </a:p>
          <a:p>
            <a:pPr marL="285750" indent="-285750">
              <a:buFontTx/>
              <a:buChar char="•"/>
            </a:pPr>
            <a:r>
              <a:rPr lang="en-US" dirty="0" smtClean="0"/>
              <a:t>H3K79me2</a:t>
            </a:r>
          </a:p>
          <a:p>
            <a:pPr marL="285750" indent="-285750">
              <a:buFontTx/>
              <a:buChar char="•"/>
            </a:pPr>
            <a:r>
              <a:rPr lang="en-US" dirty="0" smtClean="0"/>
              <a:t>H3K20me1</a:t>
            </a:r>
          </a:p>
          <a:p>
            <a:pPr marL="285750" indent="-285750">
              <a:buFontTx/>
              <a:buChar char="•"/>
            </a:pPr>
            <a:r>
              <a:rPr lang="en-US" dirty="0" smtClean="0"/>
              <a:t>H3K9ac</a:t>
            </a:r>
          </a:p>
          <a:p>
            <a:pPr marL="285750" indent="-285750">
              <a:buFontTx/>
              <a:buChar char="•"/>
            </a:pPr>
            <a:r>
              <a:rPr lang="en-US" dirty="0" smtClean="0"/>
              <a:t>H2az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Repressive</a:t>
            </a:r>
          </a:p>
          <a:p>
            <a:pPr marL="285750" indent="-285750">
              <a:buFontTx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H3K27me3</a:t>
            </a:r>
          </a:p>
          <a:p>
            <a:pPr marL="285750" indent="-285750">
              <a:buFontTx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H3K9me3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2A9C-9074-FF4E-80E5-B98400DE7524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 descr="Chromatin_methylation.fig3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0116" y="180013"/>
            <a:ext cx="3775756" cy="6400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880133" y="180013"/>
            <a:ext cx="190006" cy="3200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34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romatin_methylation.fig3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842" y="3720196"/>
            <a:ext cx="3673712" cy="2957716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Methylation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2A9C-9074-FF4E-80E5-B98400DE7524}" type="slidenum">
              <a:rPr lang="en-US" smtClean="0"/>
              <a:t>18</a:t>
            </a:fld>
            <a:endParaRPr lang="en-US"/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0391" y="1777674"/>
            <a:ext cx="5943600" cy="34213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6520174" y="3700280"/>
            <a:ext cx="1917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Methylation levels</a:t>
            </a:r>
          </a:p>
          <a:p>
            <a:r>
              <a:rPr lang="en-US" dirty="0" smtClean="0"/>
              <a:t>in H1ESC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02402" y="2626359"/>
            <a:ext cx="17552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Hypomethylated</a:t>
            </a:r>
            <a:endParaRPr lang="en-US" dirty="0"/>
          </a:p>
          <a:p>
            <a:r>
              <a:rPr lang="en-US" dirty="0" smtClean="0"/>
              <a:t>(de-methylated)</a:t>
            </a:r>
          </a:p>
          <a:p>
            <a:r>
              <a:rPr lang="en-US" dirty="0"/>
              <a:t>r</a:t>
            </a:r>
            <a:r>
              <a:rPr lang="en-US" dirty="0" smtClean="0"/>
              <a:t>egions in sperm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87197" y="9808233"/>
            <a:ext cx="400301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400" b="1" kern="1200" dirty="0" smtClean="0">
                <a:solidFill>
                  <a:srgbClr val="0000FF"/>
                </a:solidFill>
              </a:rPr>
              <a:t>NH    </a:t>
            </a:r>
            <a:r>
              <a:rPr lang="en-US" sz="6400" b="1" kern="1200" dirty="0" smtClean="0">
                <a:solidFill>
                  <a:srgbClr val="00FF00"/>
                </a:solidFill>
              </a:rPr>
              <a:t>NAHR</a:t>
            </a:r>
          </a:p>
          <a:p>
            <a:r>
              <a:rPr lang="en-US" sz="6400" b="1" dirty="0" smtClean="0">
                <a:solidFill>
                  <a:srgbClr val="FF00FF"/>
                </a:solidFill>
              </a:rPr>
              <a:t>TEI    </a:t>
            </a:r>
            <a:r>
              <a:rPr lang="en-US" sz="6400" b="1" kern="1200" dirty="0" smtClean="0">
                <a:solidFill>
                  <a:srgbClr val="FF8000"/>
                </a:solidFill>
              </a:rPr>
              <a:t>SD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7068" y="3700280"/>
            <a:ext cx="8152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kern="1200" dirty="0" smtClean="0">
                <a:solidFill>
                  <a:srgbClr val="0000FF"/>
                </a:solidFill>
              </a:rPr>
              <a:t>NH</a:t>
            </a:r>
            <a:endParaRPr lang="en-US" sz="2000" b="1" kern="1200" dirty="0" smtClean="0">
              <a:solidFill>
                <a:srgbClr val="00FF00"/>
              </a:solidFill>
            </a:endParaRPr>
          </a:p>
          <a:p>
            <a:r>
              <a:rPr lang="en-US" sz="2000" b="1" dirty="0" smtClean="0">
                <a:solidFill>
                  <a:srgbClr val="FF00FF"/>
                </a:solidFill>
              </a:rPr>
              <a:t>TEI</a:t>
            </a:r>
          </a:p>
          <a:p>
            <a:r>
              <a:rPr lang="en-US" sz="2000" b="1" dirty="0" smtClean="0">
                <a:solidFill>
                  <a:srgbClr val="00FF00"/>
                </a:solidFill>
              </a:rPr>
              <a:t>NAHR</a:t>
            </a:r>
            <a:r>
              <a:rPr lang="en-US" sz="2000" b="1" dirty="0" smtClean="0">
                <a:solidFill>
                  <a:srgbClr val="FF00FF"/>
                </a:solidFill>
              </a:rPr>
              <a:t>   </a:t>
            </a:r>
            <a:endParaRPr lang="en-US" sz="2000" b="1" kern="1200" dirty="0" smtClean="0">
              <a:solidFill>
                <a:srgbClr val="FF8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69568" y="1942541"/>
            <a:ext cx="515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kern="1200" dirty="0" smtClean="0">
                <a:solidFill>
                  <a:srgbClr val="0000FF"/>
                </a:solidFill>
              </a:rPr>
              <a:t>NH</a:t>
            </a:r>
            <a:endParaRPr lang="en-US" sz="2000" b="1" kern="1200" dirty="0" smtClean="0">
              <a:solidFill>
                <a:srgbClr val="00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72057" y="1942541"/>
            <a:ext cx="505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kern="1200" dirty="0" smtClean="0">
                <a:solidFill>
                  <a:srgbClr val="FF00FF"/>
                </a:solidFill>
              </a:rPr>
              <a:t>TEI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69568" y="3705069"/>
            <a:ext cx="815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kern="1200" dirty="0" smtClean="0">
                <a:solidFill>
                  <a:srgbClr val="00FF00"/>
                </a:solidFill>
              </a:rPr>
              <a:t>NAHR</a:t>
            </a:r>
          </a:p>
        </p:txBody>
      </p:sp>
    </p:spTree>
    <p:extLst>
      <p:ext uri="{BB962C8B-B14F-4D97-AF65-F5344CB8AC3E}">
        <p14:creationId xmlns:p14="http://schemas.microsoft.com/office/powerpoint/2010/main" val="3903340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Micro-insertions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2A9C-9074-FF4E-80E5-B98400DE7524}" type="slidenum">
              <a:rPr lang="en-US" smtClean="0"/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6200000">
            <a:off x="8252056" y="5171999"/>
            <a:ext cx="1080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Yale/Mayo</a:t>
            </a:r>
            <a:endParaRPr lang="en-US" sz="1400" b="1" dirty="0"/>
          </a:p>
        </p:txBody>
      </p:sp>
      <p:pic>
        <p:nvPicPr>
          <p:cNvPr id="5" name="Picture 4" descr="Micro_insertions.fig4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619" y="1365989"/>
            <a:ext cx="8309181" cy="514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39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SV formation mechanism</a:t>
            </a:r>
          </a:p>
        </p:txBody>
      </p:sp>
      <p:sp>
        <p:nvSpPr>
          <p:cNvPr id="43011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Non-Allelic Homologous Recombination (</a:t>
            </a:r>
            <a:r>
              <a:rPr lang="en-US" sz="2200" b="1" dirty="0">
                <a:latin typeface="Arial" charset="0"/>
                <a:ea typeface="ＭＳ Ｐゴシック" charset="0"/>
                <a:cs typeface="ＭＳ Ｐゴシック" charset="0"/>
              </a:rPr>
              <a:t>NAHR</a:t>
            </a: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>
              <a:lnSpc>
                <a:spcPct val="150000"/>
              </a:lnSpc>
            </a:pP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Non-homologous Recombination(</a:t>
            </a:r>
            <a:r>
              <a:rPr lang="en-US" sz="2200" b="1" dirty="0">
                <a:latin typeface="Arial" charset="0"/>
                <a:ea typeface="ＭＳ Ｐゴシック" charset="0"/>
                <a:cs typeface="ＭＳ Ｐゴシック" charset="0"/>
              </a:rPr>
              <a:t>NHR</a:t>
            </a: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000" dirty="0" smtClean="0">
                <a:latin typeface="Arial" charset="0"/>
                <a:ea typeface="ＭＳ Ｐゴシック" charset="0"/>
              </a:rPr>
              <a:t>Non-homologous end joining (</a:t>
            </a:r>
            <a:r>
              <a:rPr lang="en-US" sz="2000" b="1" dirty="0" smtClean="0">
                <a:latin typeface="Arial" charset="0"/>
                <a:ea typeface="ＭＳ Ｐゴシック" charset="0"/>
              </a:rPr>
              <a:t>NHEJ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)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000" dirty="0" smtClean="0">
                <a:latin typeface="Arial" charset="0"/>
                <a:ea typeface="ＭＳ Ｐゴシック" charset="0"/>
              </a:rPr>
              <a:t>Fork Stalling and Template Switching (</a:t>
            </a:r>
            <a:r>
              <a:rPr lang="en-US" sz="2000" b="1" dirty="0" err="1" smtClean="0">
                <a:latin typeface="Arial" charset="0"/>
                <a:ea typeface="ＭＳ Ｐゴシック" charset="0"/>
              </a:rPr>
              <a:t>FoSTeS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)</a:t>
            </a:r>
          </a:p>
          <a:p>
            <a:pPr eaLnBrk="1" hangingPunct="1">
              <a:lnSpc>
                <a:spcPct val="150000"/>
              </a:lnSpc>
            </a:pPr>
            <a:r>
              <a:rPr lang="en-US" sz="2200" dirty="0" smtClean="0">
                <a:latin typeface="Arial" charset="0"/>
                <a:ea typeface="ＭＳ Ｐゴシック" charset="0"/>
                <a:cs typeface="ＭＳ Ｐゴシック" charset="0"/>
              </a:rPr>
              <a:t>Transposable </a:t>
            </a: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Element Insertion (</a:t>
            </a:r>
            <a:r>
              <a:rPr lang="en-US" sz="2200" b="1" dirty="0">
                <a:latin typeface="Arial" charset="0"/>
                <a:ea typeface="ＭＳ Ｐゴシック" charset="0"/>
                <a:cs typeface="ＭＳ Ｐゴシック" charset="0"/>
              </a:rPr>
              <a:t>TEI</a:t>
            </a: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>
              <a:lnSpc>
                <a:spcPct val="150000"/>
              </a:lnSpc>
            </a:pPr>
            <a:r>
              <a:rPr lang="en-US" sz="2200" dirty="0" smtClean="0">
                <a:latin typeface="Arial" charset="0"/>
                <a:ea typeface="ＭＳ Ｐゴシック" charset="0"/>
                <a:cs typeface="ＭＳ Ｐゴシック" charset="0"/>
              </a:rPr>
              <a:t>Variable Number of Tandem Repeats (</a:t>
            </a:r>
            <a:r>
              <a:rPr lang="en-US" sz="2200" b="1" dirty="0" smtClean="0">
                <a:latin typeface="Arial" charset="0"/>
                <a:ea typeface="ＭＳ Ｐゴシック" charset="0"/>
                <a:cs typeface="ＭＳ Ｐゴシック" charset="0"/>
              </a:rPr>
              <a:t>VNTR</a:t>
            </a:r>
            <a:r>
              <a:rPr lang="en-US" sz="2200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>
              <a:lnSpc>
                <a:spcPct val="150000"/>
              </a:lnSpc>
            </a:pPr>
            <a:endParaRPr lang="en-US" sz="2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150000"/>
              </a:lnSpc>
            </a:pPr>
            <a:endParaRPr lang="en-US" sz="2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5800" y="2088501"/>
            <a:ext cx="2254056" cy="35347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86473" y="4687830"/>
            <a:ext cx="154659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 smtClean="0"/>
              <a:t>Weischenfeldt</a:t>
            </a:r>
            <a:r>
              <a:rPr lang="en-US" sz="1000" dirty="0" smtClean="0"/>
              <a:t> et al., 2013</a:t>
            </a:r>
            <a:endParaRPr lang="en-US" sz="1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2619" y="1930735"/>
            <a:ext cx="2215941" cy="259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564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Yale University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Shantao</a:t>
            </a:r>
            <a:r>
              <a:rPr lang="en-US" dirty="0" smtClean="0"/>
              <a:t> Li</a:t>
            </a:r>
          </a:p>
          <a:p>
            <a:r>
              <a:rPr lang="en-US" dirty="0" smtClean="0"/>
              <a:t>Daniel </a:t>
            </a:r>
            <a:r>
              <a:rPr lang="en-US" dirty="0" err="1" smtClean="0"/>
              <a:t>Ree</a:t>
            </a:r>
            <a:r>
              <a:rPr lang="en-US" dirty="0" smtClean="0"/>
              <a:t> Kim</a:t>
            </a:r>
          </a:p>
          <a:p>
            <a:r>
              <a:rPr lang="en-US" dirty="0"/>
              <a:t>Wyatt </a:t>
            </a:r>
            <a:r>
              <a:rPr lang="en-US" dirty="0" smtClean="0"/>
              <a:t>Clark</a:t>
            </a:r>
            <a:endParaRPr lang="en-US" dirty="0"/>
          </a:p>
          <a:p>
            <a:r>
              <a:rPr lang="en-US" dirty="0" err="1" smtClean="0"/>
              <a:t>Arif</a:t>
            </a:r>
            <a:r>
              <a:rPr lang="en-US" dirty="0" smtClean="0"/>
              <a:t> </a:t>
            </a:r>
            <a:r>
              <a:rPr lang="en-US" dirty="0" err="1" smtClean="0"/>
              <a:t>Harmanci</a:t>
            </a:r>
            <a:endParaRPr lang="en-US" dirty="0" smtClean="0"/>
          </a:p>
          <a:p>
            <a:r>
              <a:rPr lang="en-US" dirty="0" smtClean="0"/>
              <a:t>Mark Gerstein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Mayo Clinic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699751"/>
          </a:xfrm>
        </p:spPr>
        <p:txBody>
          <a:bodyPr/>
          <a:lstStyle/>
          <a:p>
            <a:r>
              <a:rPr lang="en-US" dirty="0" smtClean="0"/>
              <a:t>Alexej Abyzov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2A9C-9074-FF4E-80E5-B98400DE7524}" type="slidenum">
              <a:rPr lang="en-US" smtClean="0"/>
              <a:t>20</a:t>
            </a:fld>
            <a:endParaRPr lang="en-US"/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4645025" y="2888533"/>
            <a:ext cx="4041775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Other</a:t>
            </a:r>
            <a:endParaRPr lang="en-US" dirty="0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4645025" y="3528294"/>
            <a:ext cx="4041775" cy="259786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Xinmeng</a:t>
            </a:r>
            <a:r>
              <a:rPr lang="en-US" dirty="0"/>
              <a:t> Jasmine Mu </a:t>
            </a:r>
            <a:endParaRPr lang="en-US" dirty="0" smtClean="0"/>
          </a:p>
          <a:p>
            <a:r>
              <a:rPr lang="en-US" dirty="0"/>
              <a:t>Adrian </a:t>
            </a:r>
            <a:r>
              <a:rPr lang="en-US" dirty="0" err="1"/>
              <a:t>Stuetz</a:t>
            </a:r>
            <a:r>
              <a:rPr lang="en-US" dirty="0"/>
              <a:t> </a:t>
            </a:r>
          </a:p>
          <a:p>
            <a:r>
              <a:rPr lang="en-US" dirty="0" smtClean="0"/>
              <a:t>Ken </a:t>
            </a:r>
            <a:r>
              <a:rPr lang="en-US" dirty="0"/>
              <a:t>Chen</a:t>
            </a:r>
          </a:p>
          <a:p>
            <a:r>
              <a:rPr lang="en-US" dirty="0"/>
              <a:t>Matthew </a:t>
            </a:r>
            <a:r>
              <a:rPr lang="en-US" dirty="0" err="1"/>
              <a:t>Hurles</a:t>
            </a:r>
            <a:endParaRPr lang="en-US" dirty="0"/>
          </a:p>
          <a:p>
            <a:r>
              <a:rPr lang="en-US" dirty="0" smtClean="0"/>
              <a:t>Jan </a:t>
            </a:r>
            <a:r>
              <a:rPr lang="en-US" dirty="0" err="1" smtClean="0"/>
              <a:t>Korbel</a:t>
            </a:r>
            <a:endParaRPr lang="en-US" dirty="0" smtClean="0"/>
          </a:p>
          <a:p>
            <a:r>
              <a:rPr lang="en-US" dirty="0" smtClean="0"/>
              <a:t>Charles Lee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1019" y="6273477"/>
            <a:ext cx="1080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Yale/Mayo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085644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Variation Discovery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2A9C-9074-FF4E-80E5-B98400DE7524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854" y="1667677"/>
            <a:ext cx="7355696" cy="468867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13973" y="6434098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Jan </a:t>
            </a:r>
            <a:r>
              <a:rPr lang="en-US" sz="1000" dirty="0" err="1"/>
              <a:t>Korbel</a:t>
            </a:r>
            <a:r>
              <a:rPr lang="en-US" sz="1000" dirty="0"/>
              <a:t>, European Molecular Biology Laboratory</a:t>
            </a:r>
          </a:p>
        </p:txBody>
      </p:sp>
    </p:spTree>
    <p:extLst>
      <p:ext uri="{BB962C8B-B14F-4D97-AF65-F5344CB8AC3E}">
        <p14:creationId xmlns:p14="http://schemas.microsoft.com/office/powerpoint/2010/main" val="3056457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2162175"/>
            <a:ext cx="16764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172200" y="2162175"/>
            <a:ext cx="16764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95800" y="2162175"/>
            <a:ext cx="1676400" cy="152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Deletion</a:t>
            </a:r>
          </a:p>
        </p:txBody>
      </p:sp>
      <p:sp>
        <p:nvSpPr>
          <p:cNvPr id="48133" name="TextBox 16"/>
          <p:cNvSpPr txBox="1">
            <a:spLocks noChangeArrowheads="1"/>
          </p:cNvSpPr>
          <p:nvPr/>
        </p:nvSpPr>
        <p:spPr bwMode="auto">
          <a:xfrm>
            <a:off x="457200" y="2074863"/>
            <a:ext cx="5524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ourier New" charset="0"/>
                <a:cs typeface="Courier New" charset="0"/>
              </a:rPr>
              <a:t>NAHR</a:t>
            </a:r>
          </a:p>
        </p:txBody>
      </p:sp>
      <p:sp>
        <p:nvSpPr>
          <p:cNvPr id="48134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Mechanism Classification</a:t>
            </a:r>
          </a:p>
        </p:txBody>
      </p:sp>
      <p:cxnSp>
        <p:nvCxnSpPr>
          <p:cNvPr id="35" name="Straight Connector 34"/>
          <p:cNvCxnSpPr/>
          <p:nvPr/>
        </p:nvCxnSpPr>
        <p:spPr>
          <a:xfrm rot="5400000">
            <a:off x="3418682" y="2399506"/>
            <a:ext cx="12954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Lightning Bolt 41"/>
          <p:cNvSpPr/>
          <p:nvPr/>
        </p:nvSpPr>
        <p:spPr>
          <a:xfrm rot="2009913">
            <a:off x="4381500" y="1662113"/>
            <a:ext cx="228600" cy="381000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Lightning Bolt 49"/>
          <p:cNvSpPr/>
          <p:nvPr/>
        </p:nvSpPr>
        <p:spPr>
          <a:xfrm rot="2009913">
            <a:off x="6057900" y="1662113"/>
            <a:ext cx="228600" cy="381000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 rot="5400000">
            <a:off x="4256882" y="2399506"/>
            <a:ext cx="12954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5103019" y="2399506"/>
            <a:ext cx="1295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5400000">
            <a:off x="5941219" y="2399506"/>
            <a:ext cx="1295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41" name="TextBox 75"/>
          <p:cNvSpPr txBox="1">
            <a:spLocks noChangeArrowheads="1"/>
          </p:cNvSpPr>
          <p:nvPr/>
        </p:nvSpPr>
        <p:spPr bwMode="auto">
          <a:xfrm>
            <a:off x="3810000" y="3411538"/>
            <a:ext cx="3130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ourier New" charset="0"/>
                <a:cs typeface="Courier New" charset="0"/>
              </a:rPr>
              <a:t>Highly similar with minor offset</a:t>
            </a:r>
          </a:p>
        </p:txBody>
      </p:sp>
      <p:sp>
        <p:nvSpPr>
          <p:cNvPr id="77" name="Left Brace 76"/>
          <p:cNvSpPr/>
          <p:nvPr/>
        </p:nvSpPr>
        <p:spPr>
          <a:xfrm rot="16200000">
            <a:off x="5251451" y="2481262"/>
            <a:ext cx="228600" cy="1609725"/>
          </a:xfrm>
          <a:prstGeom prst="leftBrac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4065588" y="2895600"/>
            <a:ext cx="301625" cy="152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629150" y="2895600"/>
            <a:ext cx="271463" cy="152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367213" y="2895600"/>
            <a:ext cx="261937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/>
          </a:p>
        </p:txBody>
      </p:sp>
      <p:sp>
        <p:nvSpPr>
          <p:cNvPr id="57" name="Rectangle 56"/>
          <p:cNvSpPr/>
          <p:nvPr/>
        </p:nvSpPr>
        <p:spPr>
          <a:xfrm>
            <a:off x="5749925" y="2895600"/>
            <a:ext cx="301625" cy="152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6313488" y="2895600"/>
            <a:ext cx="269875" cy="152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6051550" y="2895600"/>
            <a:ext cx="261938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/>
          </a:p>
        </p:txBody>
      </p:sp>
      <p:sp>
        <p:nvSpPr>
          <p:cNvPr id="66" name="Rectangle 65"/>
          <p:cNvSpPr/>
          <p:nvPr/>
        </p:nvSpPr>
        <p:spPr>
          <a:xfrm>
            <a:off x="2819400" y="4340225"/>
            <a:ext cx="16764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6172200" y="4340225"/>
            <a:ext cx="16764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4495800" y="4340225"/>
            <a:ext cx="1676400" cy="152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Deletion</a:t>
            </a:r>
          </a:p>
        </p:txBody>
      </p:sp>
      <p:sp>
        <p:nvSpPr>
          <p:cNvPr id="48152" name="TextBox 68"/>
          <p:cNvSpPr txBox="1">
            <a:spLocks noChangeArrowheads="1"/>
          </p:cNvSpPr>
          <p:nvPr/>
        </p:nvSpPr>
        <p:spPr bwMode="auto">
          <a:xfrm>
            <a:off x="457200" y="4876800"/>
            <a:ext cx="1289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ourier New" charset="0"/>
                <a:cs typeface="Courier New" charset="0"/>
              </a:rPr>
              <a:t>Single RETRO</a:t>
            </a:r>
          </a:p>
        </p:txBody>
      </p:sp>
      <p:cxnSp>
        <p:nvCxnSpPr>
          <p:cNvPr id="70" name="Straight Connector 69"/>
          <p:cNvCxnSpPr/>
          <p:nvPr/>
        </p:nvCxnSpPr>
        <p:spPr>
          <a:xfrm rot="5400000">
            <a:off x="2947194" y="5052219"/>
            <a:ext cx="22415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Lightning Bolt 70"/>
          <p:cNvSpPr/>
          <p:nvPr/>
        </p:nvSpPr>
        <p:spPr>
          <a:xfrm rot="2009913">
            <a:off x="4381500" y="3841750"/>
            <a:ext cx="228600" cy="381000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0" name="Lightning Bolt 79"/>
          <p:cNvSpPr/>
          <p:nvPr/>
        </p:nvSpPr>
        <p:spPr>
          <a:xfrm rot="2009913">
            <a:off x="6057900" y="3841750"/>
            <a:ext cx="228600" cy="381000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1" name="Straight Connector 80"/>
          <p:cNvCxnSpPr/>
          <p:nvPr/>
        </p:nvCxnSpPr>
        <p:spPr>
          <a:xfrm rot="5400000">
            <a:off x="3785394" y="5052219"/>
            <a:ext cx="22415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5400000">
            <a:off x="4629150" y="5053013"/>
            <a:ext cx="224313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5400000">
            <a:off x="5464969" y="5050632"/>
            <a:ext cx="2243137" cy="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4289425" y="4953000"/>
            <a:ext cx="1762125" cy="152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Repeat Element</a:t>
            </a:r>
          </a:p>
        </p:txBody>
      </p:sp>
      <p:sp>
        <p:nvSpPr>
          <p:cNvPr id="92" name="Rectangle 91"/>
          <p:cNvSpPr/>
          <p:nvPr/>
        </p:nvSpPr>
        <p:spPr>
          <a:xfrm>
            <a:off x="4210050" y="5486400"/>
            <a:ext cx="1276350" cy="152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RE1</a:t>
            </a:r>
          </a:p>
        </p:txBody>
      </p:sp>
      <p:sp>
        <p:nvSpPr>
          <p:cNvPr id="93" name="Rectangle 92"/>
          <p:cNvSpPr/>
          <p:nvPr/>
        </p:nvSpPr>
        <p:spPr>
          <a:xfrm>
            <a:off x="5638800" y="5486400"/>
            <a:ext cx="838200" cy="13811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RE2</a:t>
            </a:r>
          </a:p>
        </p:txBody>
      </p:sp>
      <p:sp>
        <p:nvSpPr>
          <p:cNvPr id="48162" name="TextBox 98"/>
          <p:cNvSpPr txBox="1">
            <a:spLocks noChangeArrowheads="1"/>
          </p:cNvSpPr>
          <p:nvPr/>
        </p:nvSpPr>
        <p:spPr bwMode="auto">
          <a:xfrm>
            <a:off x="457200" y="5348288"/>
            <a:ext cx="1473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ourier New" charset="0"/>
                <a:cs typeface="Courier New" charset="0"/>
              </a:rPr>
              <a:t>Multiple RETRO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019800" y="6400800"/>
            <a:ext cx="269081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[Lam et al. Nat. Biotech. ('10)]</a:t>
            </a:r>
          </a:p>
        </p:txBody>
      </p:sp>
    </p:spTree>
    <p:extLst>
      <p:ext uri="{BB962C8B-B14F-4D97-AF65-F5344CB8AC3E}">
        <p14:creationId xmlns:p14="http://schemas.microsoft.com/office/powerpoint/2010/main" val="2270202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SV Mechanism Classification</a:t>
            </a:r>
          </a:p>
        </p:txBody>
      </p:sp>
      <p:pic>
        <p:nvPicPr>
          <p:cNvPr id="4915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2600" y="1600200"/>
            <a:ext cx="3987800" cy="4525963"/>
          </a:xfrm>
        </p:spPr>
      </p:pic>
      <p:pic>
        <p:nvPicPr>
          <p:cNvPr id="49156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1752600"/>
            <a:ext cx="4038600" cy="4221163"/>
          </a:xfrm>
        </p:spPr>
      </p:pic>
      <p:sp>
        <p:nvSpPr>
          <p:cNvPr id="5" name="TextBox 4"/>
          <p:cNvSpPr txBox="1"/>
          <p:nvPr/>
        </p:nvSpPr>
        <p:spPr>
          <a:xfrm>
            <a:off x="6019800" y="6400800"/>
            <a:ext cx="269081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[Lam et al. Nat. Biotech. ('10)]</a:t>
            </a:r>
          </a:p>
        </p:txBody>
      </p:sp>
    </p:spTree>
    <p:extLst>
      <p:ext uri="{BB962C8B-B14F-4D97-AF65-F5344CB8AC3E}">
        <p14:creationId xmlns:p14="http://schemas.microsoft.com/office/powerpoint/2010/main" val="2807360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2A9C-9074-FF4E-80E5-B98400DE7524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 descr="Derivation_and_set.fig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5100" y="0"/>
            <a:ext cx="6254566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8017781" y="2345478"/>
            <a:ext cx="1080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Yale/Mayo</a:t>
            </a:r>
            <a:endParaRPr lang="en-US" sz="1400" b="1" dirty="0"/>
          </a:p>
        </p:txBody>
      </p:sp>
      <p:sp>
        <p:nvSpPr>
          <p:cNvPr id="7" name="Rectangle 6"/>
          <p:cNvSpPr/>
          <p:nvPr/>
        </p:nvSpPr>
        <p:spPr>
          <a:xfrm>
            <a:off x="980025" y="0"/>
            <a:ext cx="810022" cy="495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90035" y="4440324"/>
            <a:ext cx="450076" cy="2900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10090" y="230017"/>
            <a:ext cx="270014" cy="3200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387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Breakpoint validation with </a:t>
            </a:r>
            <a:br>
              <a:rPr lang="en-US" dirty="0"/>
            </a:br>
            <a:r>
              <a:rPr lang="en-US" dirty="0"/>
              <a:t>high coverage PCR-free trio data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2A9C-9074-FF4E-80E5-B98400DE7524}" type="slidenum">
              <a:rPr lang="en-US" smtClean="0"/>
              <a:t>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1019" y="6273477"/>
            <a:ext cx="1080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Yale/Mayo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141221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HiSeq</a:t>
            </a:r>
            <a:r>
              <a:rPr lang="en-US" dirty="0" smtClean="0"/>
              <a:t> 2500 insert length distribution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6" r="396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3708400" y="1911558"/>
            <a:ext cx="4481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For &gt;50% of pairs, reads significantly overlap (read lengths are 250 </a:t>
            </a:r>
            <a:r>
              <a:rPr lang="en-US" b="1" dirty="0" err="1" smtClean="0">
                <a:solidFill>
                  <a:schemeClr val="accent6"/>
                </a:solidFill>
              </a:rPr>
              <a:t>bp</a:t>
            </a:r>
            <a:r>
              <a:rPr lang="en-US" b="1" dirty="0" smtClean="0">
                <a:solidFill>
                  <a:schemeClr val="accent6"/>
                </a:solidFill>
              </a:rPr>
              <a:t>)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2A9C-9074-FF4E-80E5-B98400DE7524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1019" y="6273477"/>
            <a:ext cx="1080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Yale/Mayo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020551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Merging overlapping reads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955" y="1600200"/>
            <a:ext cx="4363845" cy="459251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Assume mismatches are binomially distributed (p=0.75)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Pick overlap length with lowest p-</a:t>
            </a:r>
            <a:r>
              <a:rPr lang="en-US" sz="2000" dirty="0" err="1" smtClean="0"/>
              <a:t>val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In overlap, pick bases with higher quality score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*Only use read pairs with</a:t>
            </a:r>
            <a:r>
              <a:rPr lang="en-US" sz="2000" dirty="0"/>
              <a:t> </a:t>
            </a:r>
            <a:r>
              <a:rPr lang="en-US" sz="2000" dirty="0" smtClean="0"/>
              <a:t>low ratio of # mismatches to overlap length (&lt; 0.2)</a:t>
            </a:r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740023" y="2986116"/>
            <a:ext cx="2009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ATCGT</a:t>
            </a:r>
            <a:r>
              <a:rPr lang="en-US" b="1" dirty="0" smtClean="0"/>
              <a:t>C</a:t>
            </a:r>
            <a:r>
              <a:rPr lang="en-US" b="1" dirty="0" smtClean="0">
                <a:solidFill>
                  <a:srgbClr val="FF0000"/>
                </a:solidFill>
              </a:rPr>
              <a:t>G</a:t>
            </a:r>
            <a:r>
              <a:rPr lang="en-US" b="1" dirty="0" smtClean="0"/>
              <a:t>G</a:t>
            </a:r>
            <a:r>
              <a:rPr lang="en-US" b="1" dirty="0" smtClean="0">
                <a:solidFill>
                  <a:srgbClr val="FF0000"/>
                </a:solidFill>
              </a:rPr>
              <a:t>T</a:t>
            </a:r>
            <a:r>
              <a:rPr lang="en-US" b="1" dirty="0" smtClean="0"/>
              <a:t>A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29089" y="3193844"/>
            <a:ext cx="2009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CGCTATATCGGA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99273" y="3428550"/>
            <a:ext cx="2009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CGCTATATCGGA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73213" y="3832667"/>
            <a:ext cx="2009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</a:t>
            </a:r>
            <a:r>
              <a:rPr lang="en-US" b="1" dirty="0" smtClean="0"/>
              <a:t>G</a:t>
            </a:r>
            <a:r>
              <a:rPr lang="en-US" b="1" dirty="0" smtClean="0">
                <a:solidFill>
                  <a:srgbClr val="FF0000"/>
                </a:solidFill>
              </a:rPr>
              <a:t>C</a:t>
            </a:r>
            <a:r>
              <a:rPr lang="en-US" b="1" dirty="0" smtClean="0"/>
              <a:t>T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b="1" dirty="0" smtClean="0"/>
              <a:t>T</a:t>
            </a:r>
            <a:r>
              <a:rPr lang="en-US" b="1" dirty="0" smtClean="0">
                <a:solidFill>
                  <a:srgbClr val="FF0000"/>
                </a:solidFill>
              </a:rPr>
              <a:t>ATCGGA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1683" y="3594045"/>
            <a:ext cx="2009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1" name="TextBox 117"/>
          <p:cNvSpPr txBox="1">
            <a:spLocks noChangeArrowheads="1"/>
          </p:cNvSpPr>
          <p:nvPr/>
        </p:nvSpPr>
        <p:spPr bwMode="auto">
          <a:xfrm>
            <a:off x="4650167" y="3026508"/>
            <a:ext cx="772797" cy="30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7" rIns="91436" bIns="45717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latin typeface="Calibri" charset="0"/>
              </a:rPr>
              <a:t>Read #1</a:t>
            </a:r>
            <a:endParaRPr lang="en-US" sz="1400" dirty="0">
              <a:latin typeface="Calibri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78196" y="3038266"/>
            <a:ext cx="361827" cy="307770"/>
          </a:xfrm>
          <a:prstGeom prst="rect">
            <a:avLst/>
          </a:prstGeom>
          <a:noFill/>
        </p:spPr>
        <p:txBody>
          <a:bodyPr wrap="none" lIns="91436" tIns="45717" rIns="91436" bIns="45717" rtlCol="0">
            <a:spAutoFit/>
          </a:bodyPr>
          <a:lstStyle/>
          <a:p>
            <a:pPr>
              <a:buFont typeface="Symbol" charset="2"/>
              <a:buChar char=""/>
            </a:pPr>
            <a:r>
              <a:rPr lang="en-US" sz="1400" dirty="0" smtClean="0"/>
              <a:t>   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5881672" y="1846045"/>
            <a:ext cx="1383188" cy="1229726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264860" y="1846045"/>
            <a:ext cx="1297606" cy="1417869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117"/>
          <p:cNvSpPr txBox="1">
            <a:spLocks noChangeArrowheads="1"/>
          </p:cNvSpPr>
          <p:nvPr/>
        </p:nvSpPr>
        <p:spPr bwMode="auto">
          <a:xfrm>
            <a:off x="4638188" y="3834141"/>
            <a:ext cx="774563" cy="30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7" rIns="91436" bIns="45717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latin typeface="Calibri" charset="0"/>
              </a:rPr>
              <a:t>Read #2</a:t>
            </a:r>
            <a:endParaRPr lang="en-US" sz="1400" dirty="0">
              <a:latin typeface="Calibri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66217" y="3845899"/>
            <a:ext cx="361827" cy="307770"/>
          </a:xfrm>
          <a:prstGeom prst="rect">
            <a:avLst/>
          </a:prstGeom>
          <a:noFill/>
        </p:spPr>
        <p:txBody>
          <a:bodyPr wrap="none" lIns="91436" tIns="45717" rIns="91436" bIns="45717" rtlCol="0">
            <a:spAutoFit/>
          </a:bodyPr>
          <a:lstStyle/>
          <a:p>
            <a:pPr>
              <a:buFont typeface="Symbol" charset="2"/>
              <a:buChar char=""/>
            </a:pPr>
            <a:r>
              <a:rPr lang="en-US" sz="1400" dirty="0" smtClean="0"/>
              <a:t>   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184693" y="4515917"/>
            <a:ext cx="0" cy="7065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039138" y="5587761"/>
            <a:ext cx="2537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ATCGTCGCTAAATCGGA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117"/>
          <p:cNvSpPr txBox="1">
            <a:spLocks noChangeArrowheads="1"/>
          </p:cNvSpPr>
          <p:nvPr/>
        </p:nvSpPr>
        <p:spPr bwMode="auto">
          <a:xfrm>
            <a:off x="4612669" y="5637565"/>
            <a:ext cx="1261876" cy="30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7" rIns="91436" bIns="45717">
            <a:prstTxWarp prst="textNoShape">
              <a:avLst/>
            </a:prstTxWarp>
            <a:spAutoFit/>
          </a:bodyPr>
          <a:lstStyle/>
          <a:p>
            <a:r>
              <a:rPr lang="en-US" sz="1400" b="1" dirty="0" smtClean="0">
                <a:latin typeface="Calibri" charset="0"/>
              </a:rPr>
              <a:t>New fragment</a:t>
            </a:r>
            <a:endParaRPr lang="en-US" sz="1400" b="1" dirty="0">
              <a:latin typeface="Calibri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20060" y="5649323"/>
            <a:ext cx="361827" cy="307770"/>
          </a:xfrm>
          <a:prstGeom prst="rect">
            <a:avLst/>
          </a:prstGeom>
          <a:noFill/>
        </p:spPr>
        <p:txBody>
          <a:bodyPr wrap="none" lIns="91436" tIns="45717" rIns="91436" bIns="45717" rtlCol="0">
            <a:spAutoFit/>
          </a:bodyPr>
          <a:lstStyle/>
          <a:p>
            <a:pPr>
              <a:buFont typeface="Symbol" charset="2"/>
              <a:buChar char=""/>
            </a:pPr>
            <a:r>
              <a:rPr lang="en-US" sz="1400" dirty="0" smtClean="0"/>
              <a:t>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2A9C-9074-FF4E-80E5-B98400DE7524}" type="slidenum">
              <a:rPr lang="en-US" smtClean="0"/>
              <a:t>9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91019" y="6273477"/>
            <a:ext cx="1080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Yale/Mayo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785272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579</Words>
  <Application>Microsoft Macintosh PowerPoint</Application>
  <PresentationFormat>On-screen Show (4:3)</PresentationFormat>
  <Paragraphs>177</Paragraphs>
  <Slides>20</Slides>
  <Notes>0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Breakpoint analysis</vt:lpstr>
      <vt:lpstr>SV formation mechanism</vt:lpstr>
      <vt:lpstr>Structural Variation Discovery </vt:lpstr>
      <vt:lpstr>Mechanism Classification</vt:lpstr>
      <vt:lpstr>SV Mechanism Classification</vt:lpstr>
      <vt:lpstr>PowerPoint Presentation</vt:lpstr>
      <vt:lpstr>Breakpoint validation with  high coverage PCR-free trio data</vt:lpstr>
      <vt:lpstr>HiSeq 2500 insert length distribution</vt:lpstr>
      <vt:lpstr>Merging overlapping reads</vt:lpstr>
      <vt:lpstr>Overlap consistency in NA12878</vt:lpstr>
      <vt:lpstr>Validation pipeline</vt:lpstr>
      <vt:lpstr>Results in YRI + CEU trios</vt:lpstr>
      <vt:lpstr>Dataset summary</vt:lpstr>
      <vt:lpstr>Analysis</vt:lpstr>
      <vt:lpstr>PowerPoint Presentation</vt:lpstr>
      <vt:lpstr>Chromatin State</vt:lpstr>
      <vt:lpstr>Histone marks</vt:lpstr>
      <vt:lpstr>Methylation</vt:lpstr>
      <vt:lpstr>Micro-insertions</vt:lpstr>
      <vt:lpstr>Acknowledgements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Constructing long reads  for breakpoint validation</dc:title>
  <dc:creator>Daniel Kim</dc:creator>
  <cp:lastModifiedBy>Shantao</cp:lastModifiedBy>
  <cp:revision>94</cp:revision>
  <dcterms:created xsi:type="dcterms:W3CDTF">2014-04-21T13:43:32Z</dcterms:created>
  <dcterms:modified xsi:type="dcterms:W3CDTF">2014-09-23T19:50:12Z</dcterms:modified>
</cp:coreProperties>
</file>