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63" r:id="rId5"/>
    <p:sldId id="264" r:id="rId6"/>
    <p:sldId id="261" r:id="rId7"/>
    <p:sldId id="258" r:id="rId8"/>
    <p:sldId id="271" r:id="rId9"/>
    <p:sldId id="262" r:id="rId10"/>
    <p:sldId id="265" r:id="rId11"/>
    <p:sldId id="266" r:id="rId12"/>
    <p:sldId id="267" r:id="rId13"/>
    <p:sldId id="268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BD19"/>
    <a:srgbClr val="9CD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2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2F20F-2791-D742-9B55-61DA362740D6}" type="datetimeFigureOut">
              <a:rPr lang="en-US" smtClean="0"/>
              <a:t>9/17/14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BA266-5BC1-CA4C-9802-D548DC27F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2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DCDB96-BA81-DA43-9C4D-6EC7FBC99F0D}" type="slidenum">
              <a:rPr lang="en-GB"/>
              <a:pPr/>
              <a:t>2</a:t>
            </a:fld>
            <a:endParaRPr lang="en-GB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1439" y="8686512"/>
            <a:ext cx="2972360" cy="45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r">
              <a:lnSpc>
                <a:spcPct val="93000"/>
              </a:lnSpc>
              <a:buClrTx/>
              <a:buFontTx/>
              <a:buNone/>
            </a:pPr>
            <a:fld id="{F20D3A4C-F2F7-0148-B887-55C761F40EDF}" type="slidenum">
              <a:rPr lang="en-GB" sz="13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3000"/>
                </a:lnSpc>
                <a:buClrTx/>
                <a:buFontTx/>
                <a:buNone/>
              </a:pPr>
              <a:t>2</a:t>
            </a:fld>
            <a:endParaRPr lang="en-GB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674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4"/>
            <a:ext cx="5482478" cy="41101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96EB356-AD96-4B80-B363-2E5C4DEBF8E6}" type="slidenum">
              <a:rPr lang="en-GB" altLang="en-US" smtClean="0">
                <a:latin typeface="Calibri" pitchFamily="34" charset="0"/>
                <a:ea typeface="MS PGothic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 smtClean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CF435A-8587-4C0B-BA38-CE44D1729793}" type="slidenum">
              <a:rPr lang="en-GB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>
              <a:latin typeface="Calibri" pitchFamily="34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FF00518-11CC-46F4-ABAF-1CCC47855A90}" type="slidenum">
              <a:rPr lang="en-GB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>
              <a:latin typeface="Calibri" pitchFamily="34" charset="0"/>
            </a:endParaRPr>
          </a:p>
        </p:txBody>
      </p:sp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A764B6F-F13B-4055-B57D-1C4E9ADB0E68}" type="slidenum">
              <a:rPr lang="en-GB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>
              <a:latin typeface="Calibri" pitchFamily="34" charset="0"/>
            </a:endParaRPr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57351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7352" name="Text Box 6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E33670F-99CD-43F4-8720-ADB90A3DE0EE}" type="slidenum">
              <a:rPr lang="en-GB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AA3682-E3BB-3F45-89B0-749A02144C1C}" type="slidenum">
              <a:rPr lang="en-GB"/>
              <a:pPr/>
              <a:t>5</a:t>
            </a:fld>
            <a:endParaRPr lang="en-GB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881439" y="8686512"/>
            <a:ext cx="2972360" cy="45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r">
              <a:lnSpc>
                <a:spcPct val="93000"/>
              </a:lnSpc>
              <a:buClrTx/>
              <a:buFontTx/>
              <a:buNone/>
            </a:pPr>
            <a:fld id="{F7899CDF-3DC5-8741-B105-FFF6E0300EF0}" type="slidenum">
              <a:rPr lang="en-GB" sz="13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3000"/>
                </a:lnSpc>
                <a:buClrTx/>
                <a:buFontTx/>
                <a:buNone/>
              </a:pPr>
              <a:t>5</a:t>
            </a:fld>
            <a:endParaRPr lang="en-GB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22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4"/>
            <a:ext cx="5482478" cy="41101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AA3682-E3BB-3F45-89B0-749A02144C1C}" type="slidenum">
              <a:rPr lang="en-GB"/>
              <a:pPr/>
              <a:t>6</a:t>
            </a:fld>
            <a:endParaRPr lang="en-GB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881439" y="8686512"/>
            <a:ext cx="2972360" cy="45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r">
              <a:lnSpc>
                <a:spcPct val="93000"/>
              </a:lnSpc>
              <a:buClrTx/>
              <a:buFontTx/>
              <a:buNone/>
            </a:pPr>
            <a:fld id="{F7899CDF-3DC5-8741-B105-FFF6E0300EF0}" type="slidenum">
              <a:rPr lang="en-GB" sz="13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3000"/>
                </a:lnSpc>
                <a:buClrTx/>
                <a:buFontTx/>
                <a:buNone/>
              </a:pPr>
              <a:t>6</a:t>
            </a:fld>
            <a:endParaRPr lang="en-GB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22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4"/>
            <a:ext cx="5482478" cy="41101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9B6746-CBBA-2A42-918C-3F3091F63E37}" type="slidenum">
              <a:rPr lang="en-GB"/>
              <a:pPr/>
              <a:t>7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881439" y="8686512"/>
            <a:ext cx="2972360" cy="45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r">
              <a:lnSpc>
                <a:spcPct val="93000"/>
              </a:lnSpc>
              <a:buClrTx/>
              <a:buFontTx/>
              <a:buNone/>
            </a:pPr>
            <a:fld id="{DD03F64D-1A9A-B64F-9D24-430D1D5728C9}" type="slidenum">
              <a:rPr lang="en-GB" sz="13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3000"/>
                </a:lnSpc>
                <a:buClrTx/>
                <a:buFontTx/>
                <a:buNone/>
              </a:pPr>
              <a:t>7</a:t>
            </a:fld>
            <a:endParaRPr lang="en-GB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698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4"/>
            <a:ext cx="5482478" cy="41101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8106-6ABE-4746-9184-7065386A97B6}" type="datetimeFigureOut">
              <a:rPr lang="en-US" smtClean="0"/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7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8106-6ABE-4746-9184-7065386A97B6}" type="datetimeFigureOut">
              <a:rPr lang="en-US" smtClean="0"/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0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8106-6ABE-4746-9184-7065386A97B6}" type="datetimeFigureOut">
              <a:rPr lang="en-US" smtClean="0"/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0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8106-6ABE-4746-9184-7065386A97B6}" type="datetimeFigureOut">
              <a:rPr lang="en-US" smtClean="0"/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1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8106-6ABE-4746-9184-7065386A97B6}" type="datetimeFigureOut">
              <a:rPr lang="en-US" smtClean="0"/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8106-6ABE-4746-9184-7065386A97B6}" type="datetimeFigureOut">
              <a:rPr lang="en-US" smtClean="0"/>
              <a:t>9/17/14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8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8106-6ABE-4746-9184-7065386A97B6}" type="datetimeFigureOut">
              <a:rPr lang="en-US" smtClean="0"/>
              <a:t>9/17/14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2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8106-6ABE-4746-9184-7065386A97B6}" type="datetimeFigureOut">
              <a:rPr lang="en-US" smtClean="0"/>
              <a:t>9/17/14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7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8106-6ABE-4746-9184-7065386A97B6}" type="datetimeFigureOut">
              <a:rPr lang="en-US" smtClean="0"/>
              <a:t>9/17/14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3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8106-6ABE-4746-9184-7065386A97B6}" type="datetimeFigureOut">
              <a:rPr lang="en-US" smtClean="0"/>
              <a:t>9/17/14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8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8106-6ABE-4746-9184-7065386A97B6}" type="datetimeFigureOut">
              <a:rPr lang="en-US" smtClean="0"/>
              <a:t>9/17/14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1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58106-6ABE-4746-9184-7065386A97B6}" type="datetimeFigureOut">
              <a:rPr lang="en-US" smtClean="0"/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2.emf"/><Relationship Id="rId7" Type="http://schemas.openxmlformats.org/officeDocument/2006/relationships/package" Target="../embeddings/Microsoft_Word_Document2.docx"/><Relationship Id="rId8" Type="http://schemas.openxmlformats.org/officeDocument/2006/relationships/image" Target="../media/image3.emf"/><Relationship Id="rId9" Type="http://schemas.openxmlformats.org/officeDocument/2006/relationships/package" Target="../embeddings/Microsoft_Word_Document3.docx"/><Relationship Id="rId10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png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6.emf"/><Relationship Id="rId7" Type="http://schemas.openxmlformats.org/officeDocument/2006/relationships/package" Target="../embeddings/Microsoft_Word_Document5.docx"/><Relationship Id="rId8" Type="http://schemas.openxmlformats.org/officeDocument/2006/relationships/image" Target="../media/image7.emf"/><Relationship Id="rId9" Type="http://schemas.openxmlformats.org/officeDocument/2006/relationships/package" Target="../embeddings/Microsoft_Word_Document6.docx"/><Relationship Id="rId10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5.png"/><Relationship Id="rId5" Type="http://schemas.openxmlformats.org/officeDocument/2006/relationships/package" Target="../embeddings/Microsoft_Word_Document7.docx"/><Relationship Id="rId6" Type="http://schemas.openxmlformats.org/officeDocument/2006/relationships/image" Target="../media/image8.emf"/><Relationship Id="rId7" Type="http://schemas.openxmlformats.org/officeDocument/2006/relationships/package" Target="../embeddings/Microsoft_Word_Document8.docx"/><Relationship Id="rId8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non-synonymous SNPs on localized frustration of proteins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Variation Meeting</a:t>
            </a:r>
          </a:p>
          <a:p>
            <a:r>
              <a:rPr lang="en-US" dirty="0" smtClean="0"/>
              <a:t>09/</a:t>
            </a:r>
            <a:r>
              <a:rPr lang="en-US" dirty="0" smtClean="0"/>
              <a:t>18/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0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395" y="1165865"/>
            <a:ext cx="6977748" cy="49236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632362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/>
                <a:cs typeface="Arial"/>
              </a:rPr>
              <a:t>1KG configuration frustration profile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284560"/>
            <a:ext cx="851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Configurational frustration also observe increase in maximally frustrated residues.    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0645" y="6469226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7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309271" y="241869"/>
            <a:ext cx="8834729" cy="74351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/>
                <a:cs typeface="Arial"/>
              </a:rPr>
              <a:t>1KG residue frustration and GERP score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32" y="6012304"/>
            <a:ext cx="906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Unconstrained </a:t>
            </a:r>
            <a:r>
              <a:rPr lang="en-US" dirty="0" err="1" smtClean="0">
                <a:latin typeface="Times"/>
                <a:cs typeface="Times"/>
              </a:rPr>
              <a:t>nsSNPs</a:t>
            </a:r>
            <a:r>
              <a:rPr lang="en-US" dirty="0" smtClean="0">
                <a:latin typeface="Times"/>
                <a:cs typeface="Times"/>
              </a:rPr>
              <a:t> impact the frustration profile to a higher extent than constrained SNPs. 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3349" y="6488668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20005"/>
            <a:ext cx="6993467" cy="46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3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274638"/>
            <a:ext cx="8229600" cy="65600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/>
                <a:cs typeface="Arial"/>
              </a:rPr>
              <a:t>HGMD residue level frustration profile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12302"/>
            <a:ext cx="906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Native residues of HGMD are minimally frustrated  to a lower extent than 1KG native residues.  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32" y="6332566"/>
            <a:ext cx="906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"/>
                <a:cs typeface="Times"/>
              </a:rPr>
              <a:t>nsSNPs</a:t>
            </a:r>
            <a:r>
              <a:rPr lang="en-US" dirty="0" smtClean="0">
                <a:latin typeface="Times"/>
                <a:cs typeface="Times"/>
              </a:rPr>
              <a:t> in HGMD increases the amount of minimally frustrated residues. 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0083" y="6398592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16" y="990997"/>
            <a:ext cx="7450667" cy="47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5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309271" y="241869"/>
            <a:ext cx="8834729" cy="7435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latin typeface="Arial"/>
                <a:cs typeface="Arial"/>
              </a:rPr>
              <a:t>HGMD residue frustration and GERP score</a:t>
            </a:r>
            <a:endParaRPr lang="en-US" sz="35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32" y="6196970"/>
            <a:ext cx="906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constrained </a:t>
            </a:r>
            <a:r>
              <a:rPr lang="en-US" dirty="0" err="1" smtClean="0">
                <a:latin typeface="Times"/>
                <a:cs typeface="Times"/>
              </a:rPr>
              <a:t>nsSNPs</a:t>
            </a:r>
            <a:r>
              <a:rPr lang="en-US" dirty="0" smtClean="0">
                <a:latin typeface="Times"/>
                <a:cs typeface="Times"/>
              </a:rPr>
              <a:t> increases the amount of maximally and minimally frustrated residues.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4994" y="6488668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33" y="1163184"/>
            <a:ext cx="7662333" cy="496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3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Future directions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962" y="1883179"/>
            <a:ext cx="8265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Exhaustive analysis of the 1000 genome phase 3 and HGMD SNPs with </a:t>
            </a:r>
            <a:r>
              <a:rPr lang="en-US" sz="2000" dirty="0" err="1" smtClean="0">
                <a:latin typeface="Times"/>
                <a:cs typeface="Times"/>
              </a:rPr>
              <a:t>gencode</a:t>
            </a:r>
            <a:r>
              <a:rPr lang="en-US" sz="2000" dirty="0" smtClean="0">
                <a:latin typeface="Times"/>
                <a:cs typeface="Times"/>
              </a:rPr>
              <a:t> 19 annotations.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962" y="3152348"/>
            <a:ext cx="8265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Explore the localized frustration profile of pan cancer data to identify key mutations.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962" y="4551138"/>
            <a:ext cx="8265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Map SNPs onto structural interaction network to identify and characterize key sub-networks.  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0083" y="6398592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0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418720" y="1908201"/>
            <a:ext cx="3663360" cy="103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en-US" sz="2200" dirty="0" smtClean="0">
                <a:solidFill>
                  <a:srgbClr val="000000"/>
                </a:solidFill>
                <a:latin typeface="Times New Roman" charset="0"/>
              </a:rPr>
              <a:t> Not </a:t>
            </a:r>
            <a:r>
              <a:rPr lang="en-US" sz="2200" dirty="0">
                <a:solidFill>
                  <a:srgbClr val="000000"/>
                </a:solidFill>
                <a:latin typeface="Times New Roman" charset="0"/>
              </a:rPr>
              <a:t>unique pathway for folding but an ensemble of converging pathways.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0" y="1769946"/>
            <a:ext cx="5074560" cy="359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6480" y="273629"/>
            <a:ext cx="8223840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 dirty="0">
                <a:solidFill>
                  <a:srgbClr val="000000"/>
                </a:solidFill>
              </a:rPr>
              <a:t>Principle of minimal frustration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430240" y="3636382"/>
            <a:ext cx="3663360" cy="110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en-US" sz="2200">
                <a:solidFill>
                  <a:srgbClr val="000000"/>
                </a:solidFill>
                <a:latin typeface="Times New Roman" charset="0"/>
              </a:rPr>
              <a:t>Energy landscape  smoothened to prevent entrapment in local minima 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502881" y="5502818"/>
            <a:ext cx="4530240" cy="110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en-US" sz="2200" dirty="0">
                <a:solidFill>
                  <a:srgbClr val="000000"/>
                </a:solidFill>
                <a:latin typeface="Times New Roman" charset="0"/>
              </a:rPr>
              <a:t>Local roughness on the surface due to the limited 20 amino acid code and competing evolutionary </a:t>
            </a:r>
            <a:r>
              <a:rPr lang="en-US" sz="2200" dirty="0" smtClean="0">
                <a:solidFill>
                  <a:srgbClr val="000000"/>
                </a:solidFill>
                <a:latin typeface="Times New Roman" charset="0"/>
              </a:rPr>
              <a:t>constraints.</a:t>
            </a:r>
            <a:endParaRPr lang="en-US" sz="22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9200" y="5641072"/>
            <a:ext cx="4354560" cy="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en-US" sz="1100" b="1" dirty="0" err="1">
                <a:solidFill>
                  <a:srgbClr val="000000"/>
                </a:solidFill>
              </a:rPr>
              <a:t>Schug</a:t>
            </a:r>
            <a:r>
              <a:rPr lang="en-US" sz="1100" b="1" dirty="0">
                <a:solidFill>
                  <a:srgbClr val="000000"/>
                </a:solidFill>
              </a:rPr>
              <a:t> et. al., Current opinion in Pharmacology 2010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320" y="6437843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219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Objective of the proposed work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022" y="1835559"/>
            <a:ext cx="785698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Investigate the impact of non-synonymous single nucleotide polymorphism on the localized frustration profile </a:t>
            </a:r>
            <a:r>
              <a:rPr lang="en-US" sz="2400" dirty="0" smtClean="0">
                <a:latin typeface="Times"/>
                <a:cs typeface="Times"/>
              </a:rPr>
              <a:t>of </a:t>
            </a:r>
            <a:r>
              <a:rPr lang="en-US" sz="2400" dirty="0" smtClean="0">
                <a:latin typeface="Times"/>
                <a:cs typeface="Times"/>
              </a:rPr>
              <a:t>protein </a:t>
            </a:r>
            <a:r>
              <a:rPr lang="en-US" sz="2400" dirty="0" smtClean="0">
                <a:latin typeface="Times"/>
                <a:cs typeface="Times"/>
              </a:rPr>
              <a:t>structures.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022" y="4026283"/>
            <a:ext cx="785698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Comparison of the localized frustration profile of SNPs mapping to protein structure from the 1000 Genome and HGMD datasets. 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2734" y="6437843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903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6553200"/>
            <a:ext cx="596900" cy="311150"/>
          </a:xfrm>
          <a:noFill/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Times" pitchFamily="18" charset="0"/>
              </a:rPr>
              <a:t>3</a:t>
            </a:r>
            <a:endParaRPr lang="en-GB" altLang="en-US" sz="20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" y="1105129"/>
            <a:ext cx="3947199" cy="3651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7718" y="768898"/>
            <a:ext cx="46689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Times New Roman" charset="0"/>
              </a:rPr>
              <a:t>Residue level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: Randomize  the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identity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of the interacting amino acid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, keeping all other identities and interaction parameters at their native value.</a:t>
            </a:r>
          </a:p>
          <a:p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0130" y="5175751"/>
            <a:ext cx="7636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Additionally stabilized residues considered 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minimally 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frustrated (</a:t>
            </a:r>
            <a:r>
              <a:rPr lang="en-US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F</a:t>
            </a:r>
            <a:r>
              <a:rPr lang="en-US" b="1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ij</a:t>
            </a:r>
            <a:r>
              <a:rPr lang="en-US" b="1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&gt; 0.78)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en-US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Destabilized residues considered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maximally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frustrated (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en-US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ij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&lt; -1)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en-US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1573" y="6351588"/>
            <a:ext cx="4159928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 err="1" smtClean="0">
                <a:latin typeface="Times New Roman" pitchFamily="18" charset="0"/>
              </a:rPr>
              <a:t>Ferreiro</a:t>
            </a:r>
            <a:r>
              <a:rPr lang="en-GB" altLang="en-US" sz="1200" b="1" dirty="0" smtClean="0">
                <a:latin typeface="Times New Roman" pitchFamily="18" charset="0"/>
              </a:rPr>
              <a:t> PNAS  2011 </a:t>
            </a:r>
            <a:endParaRPr lang="en-GB" altLang="en-US" sz="1200" b="1" dirty="0">
              <a:latin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56480" y="113773"/>
            <a:ext cx="7545600" cy="59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 dirty="0">
                <a:solidFill>
                  <a:srgbClr val="000000"/>
                </a:solidFill>
              </a:rPr>
              <a:t>Frustration categories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936024"/>
              </p:ext>
            </p:extLst>
          </p:nvPr>
        </p:nvGraphicFramePr>
        <p:xfrm>
          <a:off x="3276600" y="2511425"/>
          <a:ext cx="59309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" name="Document" r:id="rId5" imgW="5486400" imgH="228600" progId="Word.Document.12">
                  <p:embed/>
                </p:oleObj>
              </mc:Choice>
              <mc:Fallback>
                <p:oleObj name="Document" r:id="rId5" imgW="5486400" imgH="22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2511425"/>
                        <a:ext cx="593090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878047"/>
              </p:ext>
            </p:extLst>
          </p:nvPr>
        </p:nvGraphicFramePr>
        <p:xfrm>
          <a:off x="3213100" y="3306763"/>
          <a:ext cx="59309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name="Document" r:id="rId7" imgW="5486400" imgH="254000" progId="Word.Document.12">
                  <p:embed/>
                </p:oleObj>
              </mc:Choice>
              <mc:Fallback>
                <p:oleObj name="Document" r:id="rId7" imgW="5486400" imgH="25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13100" y="3306763"/>
                        <a:ext cx="5930900" cy="27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415003"/>
              </p:ext>
            </p:extLst>
          </p:nvPr>
        </p:nvGraphicFramePr>
        <p:xfrm>
          <a:off x="2005013" y="3954463"/>
          <a:ext cx="751205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name="Document" r:id="rId9" imgW="5486400" imgH="571500" progId="Word.Document.12">
                  <p:embed/>
                </p:oleObj>
              </mc:Choice>
              <mc:Fallback>
                <p:oleObj name="Document" r:id="rId9" imgW="5486400" imgH="57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05013" y="3954463"/>
                        <a:ext cx="7512050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1516063" y="2066925"/>
            <a:ext cx="728133" cy="889000"/>
          </a:xfrm>
          <a:prstGeom prst="ellipse">
            <a:avLst/>
          </a:prstGeom>
          <a:noFill/>
          <a:ln w="38100">
            <a:solidFill>
              <a:srgbClr val="67BD1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214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56480" y="113773"/>
            <a:ext cx="7545600" cy="59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 dirty="0">
                <a:solidFill>
                  <a:srgbClr val="000000"/>
                </a:solidFill>
              </a:rPr>
              <a:t>Frustration categories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" y="1055336"/>
            <a:ext cx="3556755" cy="3289999"/>
          </a:xfrm>
          <a:prstGeom prst="rect">
            <a:avLst/>
          </a:prstGeom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4685398" y="1258100"/>
            <a:ext cx="4375081" cy="217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just">
              <a:spcBef>
                <a:spcPts val="1089"/>
              </a:spcBef>
              <a:spcAft>
                <a:spcPts val="907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charset="0"/>
              </a:rPr>
              <a:t>Pairwise Mutational 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frustration : How favorable are </a:t>
            </a:r>
            <a:r>
              <a:rPr lang="en-US" b="1" dirty="0" smtClean="0">
                <a:solidFill>
                  <a:srgbClr val="000000"/>
                </a:solidFill>
                <a:latin typeface="Times New Roman" charset="0"/>
              </a:rPr>
              <a:t>native 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residues relative to other residues in that location</a:t>
            </a:r>
            <a:r>
              <a:rPr lang="en-US" b="1" dirty="0" smtClean="0">
                <a:solidFill>
                  <a:srgbClr val="000000"/>
                </a:solidFill>
                <a:latin typeface="Times New Roman" charset="0"/>
              </a:rPr>
              <a:t>?</a:t>
            </a:r>
            <a:endParaRPr lang="en-US" sz="1400" b="1" dirty="0">
              <a:solidFill>
                <a:srgbClr val="000000"/>
              </a:solidFill>
              <a:latin typeface="Times New Roman" charset="0"/>
            </a:endParaRPr>
          </a:p>
          <a:p>
            <a:pPr algn="just">
              <a:spcBef>
                <a:spcPts val="1089"/>
              </a:spcBef>
              <a:spcAft>
                <a:spcPts val="907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Randomize 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the identities of the interacting amino acids 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b="1" baseline="-25000" dirty="0" err="1" smtClean="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b="1" dirty="0" smtClean="0">
                <a:solidFill>
                  <a:srgbClr val="000000"/>
                </a:solidFill>
                <a:latin typeface="Times New Roman" charset="0"/>
              </a:rPr>
              <a:t> and </a:t>
            </a:r>
            <a:r>
              <a:rPr lang="en-US" b="1" dirty="0" err="1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b="1" baseline="-25000" dirty="0" err="1" smtClean="0">
                <a:solidFill>
                  <a:srgbClr val="000000"/>
                </a:solidFill>
                <a:latin typeface="Times New Roman" charset="0"/>
              </a:rPr>
              <a:t>j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keeping all other interaction parameters at their native value.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202109"/>
              </p:ext>
            </p:extLst>
          </p:nvPr>
        </p:nvGraphicFramePr>
        <p:xfrm>
          <a:off x="3128963" y="3446463"/>
          <a:ext cx="59309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Document" r:id="rId5" imgW="5486400" imgH="927100" progId="Word.Document.12">
                  <p:embed/>
                </p:oleObj>
              </mc:Choice>
              <mc:Fallback>
                <p:oleObj name="Document" r:id="rId5" imgW="5486400" imgH="92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8963" y="3446463"/>
                        <a:ext cx="593090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83621"/>
              </p:ext>
            </p:extLst>
          </p:nvPr>
        </p:nvGraphicFramePr>
        <p:xfrm>
          <a:off x="2967038" y="4638675"/>
          <a:ext cx="59309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Document" r:id="rId7" imgW="5486400" imgH="977900" progId="Word.Document.12">
                  <p:embed/>
                </p:oleObj>
              </mc:Choice>
              <mc:Fallback>
                <p:oleObj name="Document" r:id="rId7" imgW="5486400" imgH="977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67038" y="4638675"/>
                        <a:ext cx="5930900" cy="105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343937" y="6420489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4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320401"/>
              </p:ext>
            </p:extLst>
          </p:nvPr>
        </p:nvGraphicFramePr>
        <p:xfrm>
          <a:off x="2005013" y="5903245"/>
          <a:ext cx="751205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Document" r:id="rId9" imgW="5486400" imgH="571500" progId="Word.Document.12">
                  <p:embed/>
                </p:oleObj>
              </mc:Choice>
              <mc:Fallback>
                <p:oleObj name="Document" r:id="rId9" imgW="5486400" imgH="57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05013" y="5903245"/>
                        <a:ext cx="7512050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 rot="19751739">
            <a:off x="1929593" y="2569959"/>
            <a:ext cx="880100" cy="6110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9751739">
            <a:off x="2552140" y="3144829"/>
            <a:ext cx="805021" cy="5354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572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56480" y="113773"/>
            <a:ext cx="7545600" cy="59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>
                <a:solidFill>
                  <a:srgbClr val="000000"/>
                </a:solidFill>
              </a:rPr>
              <a:t>Frustration categories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" y="948617"/>
            <a:ext cx="3829100" cy="3541918"/>
          </a:xfrm>
          <a:prstGeom prst="rect">
            <a:avLst/>
          </a:prstGeom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4685398" y="1258100"/>
            <a:ext cx="4375081" cy="27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charset="0"/>
              </a:rPr>
              <a:t>Configurational frustration : How favorable are the native interactions between two residues relative to other interactions that </a:t>
            </a:r>
            <a:r>
              <a:rPr lang="en-US" b="1" dirty="0" smtClean="0">
                <a:solidFill>
                  <a:srgbClr val="000000"/>
                </a:solidFill>
                <a:latin typeface="Times New Roman" charset="0"/>
              </a:rPr>
              <a:t>two </a:t>
            </a:r>
            <a:r>
              <a:rPr lang="en-US" b="1" dirty="0" smtClean="0">
                <a:solidFill>
                  <a:srgbClr val="000000"/>
                </a:solidFill>
                <a:latin typeface="Times New Roman" charset="0"/>
              </a:rPr>
              <a:t>residues can form in other compact structures?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Randomize the identities as well as  the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distances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and densities of the interacting amino acids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charset="0"/>
              </a:rPr>
              <a:t>j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. </a:t>
            </a:r>
          </a:p>
          <a:p>
            <a:pPr algn="just">
              <a:spcBef>
                <a:spcPts val="1089"/>
              </a:spcBef>
              <a:spcAft>
                <a:spcPts val="907"/>
              </a:spcAft>
            </a:pPr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577065"/>
              </p:ext>
            </p:extLst>
          </p:nvPr>
        </p:nvGraphicFramePr>
        <p:xfrm>
          <a:off x="1739109" y="5265738"/>
          <a:ext cx="75120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Document" r:id="rId5" imgW="5486400" imgH="241300" progId="Word.Document.12">
                  <p:embed/>
                </p:oleObj>
              </mc:Choice>
              <mc:Fallback>
                <p:oleObj name="Document" r:id="rId5" imgW="5486400" imgH="24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9109" y="5265738"/>
                        <a:ext cx="751205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973736"/>
              </p:ext>
            </p:extLst>
          </p:nvPr>
        </p:nvGraphicFramePr>
        <p:xfrm>
          <a:off x="1548429" y="4686617"/>
          <a:ext cx="75120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Document" r:id="rId7" imgW="5486400" imgH="228600" progId="Word.Document.12">
                  <p:embed/>
                </p:oleObj>
              </mc:Choice>
              <mc:Fallback>
                <p:oleObj name="Document" r:id="rId7" imgW="5486400" imgH="22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8429" y="4686617"/>
                        <a:ext cx="7512050" cy="31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140083" y="6398592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678092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0" y="1355183"/>
            <a:ext cx="8445351" cy="331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801" y="4985804"/>
            <a:ext cx="5378336" cy="84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6480" y="313953"/>
            <a:ext cx="8225280" cy="106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>
                <a:solidFill>
                  <a:srgbClr val="000000"/>
                </a:solidFill>
              </a:rPr>
              <a:t>Frustration Algorithm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0560" y="6434596"/>
            <a:ext cx="4354560" cy="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en-US" sz="1100" b="1">
                <a:solidFill>
                  <a:srgbClr val="000000"/>
                </a:solidFill>
              </a:rPr>
              <a:t>Jenik et. al., Nucleic Acids Research 2012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40083" y="6398592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561481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26830" y="1144341"/>
            <a:ext cx="4482615" cy="90710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06867" y="1182381"/>
            <a:ext cx="3509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"/>
                <a:cs typeface="Times"/>
              </a:rPr>
              <a:t>  Run VAT to annotate variant list</a:t>
            </a:r>
          </a:p>
          <a:p>
            <a:r>
              <a:rPr lang="en-US" b="1" dirty="0" smtClean="0">
                <a:latin typeface="Times"/>
                <a:cs typeface="Times"/>
              </a:rPr>
              <a:t> </a:t>
            </a:r>
          </a:p>
          <a:p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(1KG phase 1 &amp; HGMD variants)</a:t>
            </a:r>
            <a:endParaRPr 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50735" y="2051449"/>
            <a:ext cx="10673" cy="6723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472500" y="2737442"/>
            <a:ext cx="4482615" cy="90710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96405" y="3644550"/>
            <a:ext cx="10673" cy="6723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08888" y="2889090"/>
            <a:ext cx="423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"/>
                <a:cs typeface="Times"/>
              </a:rPr>
              <a:t>Map </a:t>
            </a:r>
            <a:r>
              <a:rPr lang="en-US" b="1" dirty="0" err="1" smtClean="0">
                <a:latin typeface="Times"/>
                <a:cs typeface="Times"/>
              </a:rPr>
              <a:t>nsSNPs</a:t>
            </a:r>
            <a:r>
              <a:rPr lang="en-US" b="1" dirty="0" smtClean="0">
                <a:latin typeface="Times"/>
                <a:cs typeface="Times"/>
              </a:rPr>
              <a:t> onto high resolution</a:t>
            </a:r>
          </a:p>
          <a:p>
            <a:pPr algn="ctr"/>
            <a:r>
              <a:rPr lang="en-US" b="1" dirty="0" smtClean="0">
                <a:latin typeface="Times"/>
                <a:cs typeface="Times"/>
              </a:rPr>
              <a:t>protein structures </a:t>
            </a:r>
            <a:endParaRPr lang="en-US" b="1" dirty="0">
              <a:latin typeface="Times"/>
              <a:cs typeface="Time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36537" y="4309199"/>
            <a:ext cx="4482615" cy="90710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60442" y="5216307"/>
            <a:ext cx="10673" cy="6723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06867" y="4470159"/>
            <a:ext cx="392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"/>
                <a:cs typeface="Times"/>
              </a:rPr>
              <a:t>Apply homology modeling to generate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mutated structure </a:t>
            </a:r>
            <a:endParaRPr lang="en-US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58311" y="5877713"/>
            <a:ext cx="4482615" cy="90710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25614" y="6042819"/>
            <a:ext cx="449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"/>
                <a:cs typeface="Times"/>
              </a:rPr>
              <a:t>Calculate the localized frustration profile of </a:t>
            </a:r>
          </a:p>
          <a:p>
            <a:r>
              <a:rPr lang="en-US" b="1" dirty="0" smtClean="0">
                <a:latin typeface="Times"/>
                <a:cs typeface="Times"/>
              </a:rPr>
              <a:t>the native and mutated structure </a:t>
            </a:r>
            <a:endParaRPr lang="en-US" b="1" dirty="0">
              <a:latin typeface="Times"/>
              <a:cs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93291" y="76641"/>
            <a:ext cx="735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Localized Frustration Pipeline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40083" y="6398592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6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27" y="1334994"/>
            <a:ext cx="6521138" cy="45519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0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1KG residue level frustration profile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262663"/>
            <a:ext cx="851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1KG SNPs increases the residue frustration to a certain extent in some protein structures.    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7458" y="6515109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2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495</Words>
  <Application>Microsoft Macintosh PowerPoint</Application>
  <PresentationFormat>On-screen Show (4:3)</PresentationFormat>
  <Paragraphs>77</Paragraphs>
  <Slides>14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Microsoft Word Document</vt:lpstr>
      <vt:lpstr>Document</vt:lpstr>
      <vt:lpstr>Impact of non-synonymous SNPs on localized frustration of proteins</vt:lpstr>
      <vt:lpstr>PowerPoint Presentation</vt:lpstr>
      <vt:lpstr>Objective of the proposed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1KG residue level frustration profile</vt:lpstr>
      <vt:lpstr>PowerPoint Presentation</vt:lpstr>
      <vt:lpstr>PowerPoint Presentation</vt:lpstr>
      <vt:lpstr>PowerPoint Presentation</vt:lpstr>
      <vt:lpstr>PowerPoint Presentation</vt:lpstr>
      <vt:lpstr>Future directions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Sushant Kumar</dc:creator>
  <cp:lastModifiedBy>Sushant Kumar</cp:lastModifiedBy>
  <cp:revision>38</cp:revision>
  <dcterms:created xsi:type="dcterms:W3CDTF">2014-09-17T02:15:47Z</dcterms:created>
  <dcterms:modified xsi:type="dcterms:W3CDTF">2014-09-18T16:21:23Z</dcterms:modified>
</cp:coreProperties>
</file>