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9" r:id="rId2"/>
    <p:sldId id="263" r:id="rId3"/>
    <p:sldId id="262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A6898-271B-414B-83A9-3101D8B5DDE1}" type="datetimeFigureOut">
              <a:rPr lang="en-US" smtClean="0"/>
              <a:t>9/23/14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24463-1F82-374C-808B-68E59E55C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56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(9/23/14 17:02) -----</a:t>
            </a:r>
          </a:p>
          <a:p>
            <a:r>
              <a:rPr lang="en-US"/>
              <a:t>Make labels diagonal and bigger.  Remove top panel.  Arrow from BRCA to Breast Cancer expt. types.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24463-1F82-374C-808B-68E59E55C4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90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9EF1B-689F-2540-8443-D52E45641B09}" type="datetimeFigureOut">
              <a:rPr lang="en-US" smtClean="0"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81F6-E301-0447-9ED3-517DFE373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85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9EF1B-689F-2540-8443-D52E45641B09}" type="datetimeFigureOut">
              <a:rPr lang="en-US" smtClean="0"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81F6-E301-0447-9ED3-517DFE373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9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9EF1B-689F-2540-8443-D52E45641B09}" type="datetimeFigureOut">
              <a:rPr lang="en-US" smtClean="0"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81F6-E301-0447-9ED3-517DFE373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7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9EF1B-689F-2540-8443-D52E45641B09}" type="datetimeFigureOut">
              <a:rPr lang="en-US" smtClean="0"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81F6-E301-0447-9ED3-517DFE373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46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9EF1B-689F-2540-8443-D52E45641B09}" type="datetimeFigureOut">
              <a:rPr lang="en-US" smtClean="0"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81F6-E301-0447-9ED3-517DFE373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2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9EF1B-689F-2540-8443-D52E45641B09}" type="datetimeFigureOut">
              <a:rPr lang="en-US" smtClean="0"/>
              <a:t>9/23/14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81F6-E301-0447-9ED3-517DFE373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2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9EF1B-689F-2540-8443-D52E45641B09}" type="datetimeFigureOut">
              <a:rPr lang="en-US" smtClean="0"/>
              <a:t>9/23/14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81F6-E301-0447-9ED3-517DFE373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5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9EF1B-689F-2540-8443-D52E45641B09}" type="datetimeFigureOut">
              <a:rPr lang="en-US" smtClean="0"/>
              <a:t>9/23/14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81F6-E301-0447-9ED3-517DFE373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21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9EF1B-689F-2540-8443-D52E45641B09}" type="datetimeFigureOut">
              <a:rPr lang="en-US" smtClean="0"/>
              <a:t>9/23/14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81F6-E301-0447-9ED3-517DFE373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52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9EF1B-689F-2540-8443-D52E45641B09}" type="datetimeFigureOut">
              <a:rPr lang="en-US" smtClean="0"/>
              <a:t>9/23/14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81F6-E301-0447-9ED3-517DFE373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73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9EF1B-689F-2540-8443-D52E45641B09}" type="datetimeFigureOut">
              <a:rPr lang="en-US" smtClean="0"/>
              <a:t>9/23/14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81F6-E301-0447-9ED3-517DFE373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94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9EF1B-689F-2540-8443-D52E45641B09}" type="datetimeFigureOut">
              <a:rPr lang="en-US" smtClean="0"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781F6-E301-0447-9ED3-517DFE373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30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netlivestats.com/twitter-statistics/" TargetMode="External"/><Relationship Id="rId4" Type="http://schemas.openxmlformats.org/officeDocument/2006/relationships/hyperlink" Target="http://www.businessweek.com/articles/2012-08-23/facebooks-is-bigger-than-yours" TargetMode="External"/><Relationship Id="rId5" Type="http://schemas.openxmlformats.org/officeDocument/2006/relationships/hyperlink" Target="http://apple.com" TargetMode="External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8" Type="http://schemas.openxmlformats.org/officeDocument/2006/relationships/image" Target="../media/image3.png"/><Relationship Id="rId9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nature.com/encod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netlivestats.com/twitter-statistics/" TargetMode="External"/><Relationship Id="rId4" Type="http://schemas.openxmlformats.org/officeDocument/2006/relationships/hyperlink" Target="http://www.businessweek.com/articles/2012-08-23/facebooks-is-bigger-than-yours" TargetMode="External"/><Relationship Id="rId5" Type="http://schemas.openxmlformats.org/officeDocument/2006/relationships/hyperlink" Target="http://apple.com" TargetMode="External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8" Type="http://schemas.openxmlformats.org/officeDocument/2006/relationships/image" Target="../media/image3.png"/><Relationship Id="rId9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nature.com/encod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cg.cancer.gov/programs/tcga" TargetMode="External"/><Relationship Id="rId4" Type="http://schemas.openxmlformats.org/officeDocument/2006/relationships/hyperlink" Target="http://www.internetlivestats.com/twitter-statistics/" TargetMode="External"/><Relationship Id="rId5" Type="http://schemas.openxmlformats.org/officeDocument/2006/relationships/hyperlink" Target="http://www.businessweek.com/articles/2012-08-23/facebooks-is-bigger-than-yours" TargetMode="External"/><Relationship Id="rId6" Type="http://schemas.openxmlformats.org/officeDocument/2006/relationships/hyperlink" Target="http://apple.com" TargetMode="Externa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hyperlink" Target="https://cghub.ucsc.edu/summary_stats.html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494370"/>
            <a:ext cx="9143999" cy="3283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dirty="0" smtClean="0"/>
              <a:t>=</a:t>
            </a:r>
            <a:endParaRPr lang="en-US" sz="20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BIG are Genomics Data?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9826" y="4175461"/>
            <a:ext cx="434276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 smtClean="0"/>
              <a:t>&gt; 200 Terabytes</a:t>
            </a:r>
          </a:p>
          <a:p>
            <a:endParaRPr lang="en-US" sz="5000" dirty="0"/>
          </a:p>
        </p:txBody>
      </p:sp>
      <p:sp>
        <p:nvSpPr>
          <p:cNvPr id="7" name="Rectangle 6"/>
          <p:cNvSpPr/>
          <p:nvPr/>
        </p:nvSpPr>
        <p:spPr>
          <a:xfrm>
            <a:off x="11296" y="6658383"/>
            <a:ext cx="9213912" cy="238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50" dirty="0" smtClean="0">
                <a:hlinkClick r:id="rId2"/>
              </a:rPr>
              <a:t>http://nature.com/encode</a:t>
            </a:r>
            <a:r>
              <a:rPr lang="en-US" sz="950" dirty="0"/>
              <a:t>,</a:t>
            </a:r>
            <a:r>
              <a:rPr lang="en-US" sz="950" dirty="0" smtClean="0"/>
              <a:t> </a:t>
            </a:r>
            <a:r>
              <a:rPr lang="en-US" sz="950" dirty="0" smtClean="0">
                <a:hlinkClick r:id="rId3"/>
              </a:rPr>
              <a:t>http://www.internetlivestats.com/twitter-statistics/</a:t>
            </a:r>
            <a:r>
              <a:rPr lang="en-US" sz="950" dirty="0" smtClean="0"/>
              <a:t>; </a:t>
            </a:r>
            <a:r>
              <a:rPr lang="en-US" sz="950" dirty="0" smtClean="0">
                <a:hlinkClick r:id="rId4"/>
              </a:rPr>
              <a:t>http://www.businessweek.com/articles/2012-08-23/facebooks-is-bigger-than-yours</a:t>
            </a:r>
            <a:r>
              <a:rPr lang="en-US" sz="950" dirty="0" smtClean="0"/>
              <a:t>; </a:t>
            </a:r>
            <a:r>
              <a:rPr lang="en-US" sz="950" dirty="0" smtClean="0">
                <a:hlinkClick r:id="rId5"/>
              </a:rPr>
              <a:t>http://apple.com</a:t>
            </a:r>
            <a:r>
              <a:rPr lang="en-US" sz="950" dirty="0" smtClean="0"/>
              <a:t> </a:t>
            </a:r>
            <a:endParaRPr lang="en-US" sz="95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8714" y="1430741"/>
            <a:ext cx="1146420" cy="11464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545578" y="1494369"/>
            <a:ext cx="24935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2</a:t>
            </a:r>
            <a:r>
              <a:rPr lang="en-US" sz="3000" dirty="0" smtClean="0"/>
              <a:t>0 days of Twitter </a:t>
            </a:r>
            <a:r>
              <a:rPr lang="en-US" sz="2000" dirty="0" smtClean="0"/>
              <a:t>(text only)</a:t>
            </a:r>
            <a:endParaRPr lang="en-US" sz="2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8714" y="3017563"/>
            <a:ext cx="1146420" cy="114642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638438" y="3125019"/>
            <a:ext cx="24935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½ a day of Facebook </a:t>
            </a:r>
            <a:r>
              <a:rPr lang="en-US" sz="2000" dirty="0" smtClean="0"/>
              <a:t>(2012)</a:t>
            </a:r>
            <a:endParaRPr lang="en-US" sz="20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96381" y="4602097"/>
            <a:ext cx="1640909" cy="10843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699965" y="4683652"/>
            <a:ext cx="2700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4</a:t>
            </a:r>
            <a:r>
              <a:rPr lang="en-US" sz="3000" dirty="0" smtClean="0"/>
              <a:t>00 </a:t>
            </a:r>
            <a:r>
              <a:rPr lang="en-US" sz="3000" dirty="0" err="1" smtClean="0"/>
              <a:t>Macbook</a:t>
            </a:r>
            <a:r>
              <a:rPr lang="en-US" sz="3000" dirty="0" smtClean="0"/>
              <a:t> Pro HDs</a:t>
            </a:r>
            <a:endParaRPr lang="en-US" sz="3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02642" y="1736773"/>
            <a:ext cx="1905000" cy="250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57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494370"/>
            <a:ext cx="9143999" cy="3283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dirty="0" smtClean="0"/>
              <a:t>=</a:t>
            </a:r>
            <a:endParaRPr lang="en-US" sz="20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BIG are Genomics Data?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96" y="6658383"/>
            <a:ext cx="9213912" cy="238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50" dirty="0" smtClean="0">
                <a:hlinkClick r:id="rId2"/>
              </a:rPr>
              <a:t>http://nature.com/encode</a:t>
            </a:r>
            <a:r>
              <a:rPr lang="en-US" sz="950" dirty="0"/>
              <a:t>,</a:t>
            </a:r>
            <a:r>
              <a:rPr lang="en-US" sz="950" dirty="0" smtClean="0"/>
              <a:t> </a:t>
            </a:r>
            <a:r>
              <a:rPr lang="en-US" sz="950" dirty="0" smtClean="0">
                <a:hlinkClick r:id="rId3"/>
              </a:rPr>
              <a:t>http://www.internetlivestats.com/twitter-statistics/</a:t>
            </a:r>
            <a:r>
              <a:rPr lang="en-US" sz="950" dirty="0" smtClean="0"/>
              <a:t>; </a:t>
            </a:r>
            <a:r>
              <a:rPr lang="en-US" sz="950" dirty="0" smtClean="0">
                <a:hlinkClick r:id="rId4"/>
              </a:rPr>
              <a:t>http://www.businessweek.com/articles/2012-08-23/facebooks-is-bigger-than-yours</a:t>
            </a:r>
            <a:r>
              <a:rPr lang="en-US" sz="950" dirty="0" smtClean="0"/>
              <a:t>; </a:t>
            </a:r>
            <a:r>
              <a:rPr lang="en-US" sz="950" dirty="0" smtClean="0">
                <a:hlinkClick r:id="rId5"/>
              </a:rPr>
              <a:t>http://apple.com</a:t>
            </a:r>
            <a:r>
              <a:rPr lang="en-US" sz="950" dirty="0" smtClean="0"/>
              <a:t> </a:t>
            </a:r>
            <a:endParaRPr lang="en-US" sz="95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8714" y="1430741"/>
            <a:ext cx="1146420" cy="11464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545578" y="1494369"/>
            <a:ext cx="24935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100 days of Twitter </a:t>
            </a:r>
            <a:r>
              <a:rPr lang="en-US" sz="2000" dirty="0" smtClean="0"/>
              <a:t>(text only)</a:t>
            </a:r>
            <a:endParaRPr lang="en-US" sz="2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8714" y="3017563"/>
            <a:ext cx="1146420" cy="114642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638438" y="3125019"/>
            <a:ext cx="24935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2 days of Facebook </a:t>
            </a:r>
            <a:r>
              <a:rPr lang="en-US" sz="2000" dirty="0" smtClean="0"/>
              <a:t>(2012)</a:t>
            </a:r>
            <a:endParaRPr lang="en-US" sz="20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96381" y="4602097"/>
            <a:ext cx="1640909" cy="10843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699965" y="4683652"/>
            <a:ext cx="2700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2000 </a:t>
            </a:r>
            <a:r>
              <a:rPr lang="en-US" sz="3000" dirty="0" err="1" smtClean="0"/>
              <a:t>Macbook</a:t>
            </a:r>
            <a:r>
              <a:rPr lang="en-US" sz="3000" dirty="0" smtClean="0"/>
              <a:t> Pro HDs</a:t>
            </a:r>
            <a:endParaRPr lang="en-US" sz="30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9826" y="1881549"/>
            <a:ext cx="3791766" cy="162979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39826" y="3744374"/>
            <a:ext cx="345203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 smtClean="0"/>
              <a:t>&gt; 1 Petabyte</a:t>
            </a:r>
          </a:p>
          <a:p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1164753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494370"/>
            <a:ext cx="9143999" cy="3283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dirty="0" smtClean="0"/>
              <a:t>=</a:t>
            </a:r>
            <a:endParaRPr lang="en-US" sz="20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4861" y="193911"/>
            <a:ext cx="5468714" cy="1422860"/>
          </a:xfrm>
        </p:spPr>
        <p:txBody>
          <a:bodyPr>
            <a:noAutofit/>
          </a:bodyPr>
          <a:lstStyle/>
          <a:p>
            <a:r>
              <a:rPr lang="en-US" sz="5000" dirty="0" smtClean="0"/>
              <a:t>How </a:t>
            </a:r>
            <a:r>
              <a:rPr lang="en-US" sz="5000" b="1" dirty="0" smtClean="0"/>
              <a:t>BIG</a:t>
            </a:r>
            <a:r>
              <a:rPr lang="en-US" sz="5000" dirty="0" smtClean="0"/>
              <a:t> are Genomics Data?</a:t>
            </a:r>
            <a:endParaRPr lang="en-US" sz="5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26" y="1881549"/>
            <a:ext cx="3791766" cy="16297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9826" y="3744374"/>
            <a:ext cx="345203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 smtClean="0"/>
              <a:t>&gt; 1 Petabyte</a:t>
            </a:r>
          </a:p>
          <a:p>
            <a:endParaRPr lang="en-US" sz="5000" dirty="0"/>
          </a:p>
        </p:txBody>
      </p:sp>
      <p:sp>
        <p:nvSpPr>
          <p:cNvPr id="7" name="Rectangle 6"/>
          <p:cNvSpPr/>
          <p:nvPr/>
        </p:nvSpPr>
        <p:spPr>
          <a:xfrm>
            <a:off x="-34956" y="6668822"/>
            <a:ext cx="9335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 smtClean="0">
                <a:hlinkClick r:id="rId3"/>
              </a:rPr>
              <a:t>https://ocg.cancer.gov/programs/tcga</a:t>
            </a:r>
            <a:r>
              <a:rPr lang="en-US" sz="900" dirty="0" smtClean="0"/>
              <a:t>; </a:t>
            </a:r>
            <a:r>
              <a:rPr lang="en-US" sz="900" dirty="0" smtClean="0">
                <a:hlinkClick r:id="rId4"/>
              </a:rPr>
              <a:t>http://www.internetlivestats.com/twitter-statistics/</a:t>
            </a:r>
            <a:r>
              <a:rPr lang="en-US" sz="900" dirty="0" smtClean="0"/>
              <a:t>; </a:t>
            </a:r>
            <a:r>
              <a:rPr lang="en-US" sz="900" dirty="0" smtClean="0">
                <a:hlinkClick r:id="rId5"/>
              </a:rPr>
              <a:t>http://www.businessweek.com/articles/2012-08-23/facebooks-is-bigger-than-yours</a:t>
            </a:r>
            <a:r>
              <a:rPr lang="en-US" sz="900" dirty="0" smtClean="0"/>
              <a:t>; </a:t>
            </a:r>
            <a:r>
              <a:rPr lang="en-US" sz="900" dirty="0" smtClean="0">
                <a:hlinkClick r:id="rId6"/>
              </a:rPr>
              <a:t>http://apple.com</a:t>
            </a:r>
            <a:endParaRPr lang="en-US" sz="900" dirty="0" smtClean="0"/>
          </a:p>
          <a:p>
            <a:endParaRPr lang="en-US" sz="9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8714" y="537480"/>
            <a:ext cx="1146420" cy="11464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545578" y="601108"/>
            <a:ext cx="24935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100 days of Twitter </a:t>
            </a:r>
            <a:r>
              <a:rPr lang="en-US" sz="2000" dirty="0" smtClean="0"/>
              <a:t>(text only)</a:t>
            </a:r>
            <a:endParaRPr lang="en-US" sz="2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68714" y="2124302"/>
            <a:ext cx="1146420" cy="114642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638438" y="2231758"/>
            <a:ext cx="24935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2 days of Facebook </a:t>
            </a:r>
            <a:r>
              <a:rPr lang="en-US" sz="2000" dirty="0" smtClean="0"/>
              <a:t>(2012)</a:t>
            </a:r>
            <a:endParaRPr lang="en-US" sz="20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96381" y="3487467"/>
            <a:ext cx="1640909" cy="10843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699965" y="3569022"/>
            <a:ext cx="2700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2000 </a:t>
            </a:r>
            <a:r>
              <a:rPr lang="en-US" sz="3000" dirty="0" err="1" smtClean="0"/>
              <a:t>Macbook</a:t>
            </a:r>
            <a:r>
              <a:rPr lang="en-US" sz="3000" dirty="0" smtClean="0"/>
              <a:t> Pro HDs</a:t>
            </a:r>
            <a:endParaRPr lang="en-US" sz="30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29515" y="4777922"/>
            <a:ext cx="1116063" cy="1465763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779030" y="5091435"/>
            <a:ext cx="19538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5x ENCODE </a:t>
            </a:r>
          </a:p>
          <a:p>
            <a:r>
              <a:rPr lang="en-US" dirty="0" smtClean="0"/>
              <a:t>(2012 Release)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511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TCGA: What’s in a petabyte?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&gt;73,000 Experiments</a:t>
            </a:r>
          </a:p>
          <a:p>
            <a:r>
              <a:rPr lang="en-US" dirty="0" smtClean="0"/>
              <a:t>34 Cancer Types</a:t>
            </a:r>
          </a:p>
          <a:p>
            <a:r>
              <a:rPr lang="en-US" dirty="0" smtClean="0"/>
              <a:t>~5,000 Patients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4779" y="4153684"/>
            <a:ext cx="3702021" cy="267657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4779" y="1297274"/>
            <a:ext cx="3732528" cy="269863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3972126"/>
            <a:ext cx="3991501" cy="288587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03810" y="3815573"/>
            <a:ext cx="324871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TCGA Cancer Types</a:t>
            </a:r>
            <a:endParaRPr lang="en-US" sz="3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384598" y="1113483"/>
            <a:ext cx="30402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Experiment Types</a:t>
            </a:r>
            <a:endParaRPr lang="en-US" sz="3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1525094" y="2156227"/>
            <a:ext cx="52296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Breast Cancer Experiment Types</a:t>
            </a:r>
            <a:endParaRPr lang="en-US" sz="3000" dirty="0"/>
          </a:p>
        </p:txBody>
      </p:sp>
      <p:sp>
        <p:nvSpPr>
          <p:cNvPr id="17" name="Rectangle 16"/>
          <p:cNvSpPr/>
          <p:nvPr/>
        </p:nvSpPr>
        <p:spPr>
          <a:xfrm>
            <a:off x="4769363" y="3852367"/>
            <a:ext cx="429317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000" b="1" dirty="0" smtClean="0"/>
              <a:t>Breast Cancer Expt. Types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110026" y="7904765"/>
            <a:ext cx="2978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hlinkClick r:id="rId6"/>
              </a:rPr>
              <a:t>https://</a:t>
            </a:r>
            <a:r>
              <a:rPr lang="en-US" sz="1200" dirty="0" err="1" smtClean="0">
                <a:hlinkClick r:id="rId6"/>
              </a:rPr>
              <a:t>cghub.ucsc.edu</a:t>
            </a:r>
            <a:r>
              <a:rPr lang="en-US" sz="1200" dirty="0" smtClean="0">
                <a:hlinkClick r:id="rId6"/>
              </a:rPr>
              <a:t>/</a:t>
            </a:r>
            <a:r>
              <a:rPr lang="en-US" sz="1200" dirty="0" err="1" smtClean="0">
                <a:hlinkClick r:id="rId6"/>
              </a:rPr>
              <a:t>summary_stats.html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9449868" y="412441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176864" y="3267591"/>
            <a:ext cx="132951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Experiments</a:t>
            </a:r>
          </a:p>
          <a:p>
            <a:r>
              <a:rPr lang="en-US" sz="1600" dirty="0" smtClean="0"/>
              <a:t>Data Size (TB)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803810" y="3378756"/>
            <a:ext cx="373054" cy="1747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803810" y="3607699"/>
            <a:ext cx="373054" cy="174763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208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326</Words>
  <Application>Microsoft Macintosh PowerPoint</Application>
  <PresentationFormat>On-screen Show (4:3)</PresentationFormat>
  <Paragraphs>39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How BIG are Genomics Data?</vt:lpstr>
      <vt:lpstr>How BIG are Genomics Data?</vt:lpstr>
      <vt:lpstr>How BIG are Genomics Data?</vt:lpstr>
      <vt:lpstr>TCGA: What’s in a petabyte?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Rutenberg Schoenberg</dc:creator>
  <cp:lastModifiedBy>Michael Rutenberg Schoenberg</cp:lastModifiedBy>
  <cp:revision>19</cp:revision>
  <dcterms:created xsi:type="dcterms:W3CDTF">2014-09-23T14:57:07Z</dcterms:created>
  <dcterms:modified xsi:type="dcterms:W3CDTF">2014-09-23T21:05:29Z</dcterms:modified>
</cp:coreProperties>
</file>