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02" r:id="rId2"/>
    <p:sldId id="287" r:id="rId3"/>
    <p:sldId id="288" r:id="rId4"/>
    <p:sldId id="258" r:id="rId5"/>
    <p:sldId id="289" r:id="rId6"/>
    <p:sldId id="297" r:id="rId7"/>
    <p:sldId id="290" r:id="rId8"/>
    <p:sldId id="292" r:id="rId9"/>
    <p:sldId id="259" r:id="rId10"/>
    <p:sldId id="304" r:id="rId11"/>
    <p:sldId id="303" r:id="rId12"/>
    <p:sldId id="300" r:id="rId13"/>
    <p:sldId id="265" r:id="rId14"/>
    <p:sldId id="282" r:id="rId15"/>
    <p:sldId id="306" r:id="rId16"/>
    <p:sldId id="305" r:id="rId17"/>
    <p:sldId id="274" r:id="rId18"/>
    <p:sldId id="296" r:id="rId19"/>
    <p:sldId id="307" r:id="rId20"/>
    <p:sldId id="262" r:id="rId21"/>
    <p:sldId id="281" r:id="rId22"/>
    <p:sldId id="283" r:id="rId23"/>
    <p:sldId id="284" r:id="rId24"/>
    <p:sldId id="299" r:id="rId25"/>
    <p:sldId id="29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2AA5B"/>
    <a:srgbClr val="FF5D63"/>
    <a:srgbClr val="00CF02"/>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058" autoAdjust="0"/>
  </p:normalViewPr>
  <p:slideViewPr>
    <p:cSldViewPr snapToGrid="0" snapToObjects="1" showGuides="1">
      <p:cViewPr varScale="1">
        <p:scale>
          <a:sx n="87" d="100"/>
          <a:sy n="87" d="100"/>
        </p:scale>
        <p:origin x="-1232" y="-104"/>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f2:Library:Containers:com.apple.mail:Data:Library:Mail%20Downloads:938AA5C1-CA1C-4912-97B3-62841AC67189:gencode_refseq_stats_individu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Sheet1!$AK$14</c:f>
              <c:strCache>
                <c:ptCount val="1"/>
                <c:pt idx="0">
                  <c:v>mean transcripts</c:v>
                </c:pt>
              </c:strCache>
            </c:strRef>
          </c:tx>
          <c:spPr>
            <a:solidFill>
              <a:schemeClr val="accent2">
                <a:lumMod val="60000"/>
                <a:lumOff val="40000"/>
              </a:schemeClr>
            </a:solidFill>
            <a:ln>
              <a:noFill/>
            </a:ln>
            <a:effectLst/>
          </c:spPr>
          <c:invertIfNegative val="0"/>
          <c:cat>
            <c:strRef>
              <c:f>Sheet1!$AJ$15:$AJ$18</c:f>
              <c:strCache>
                <c:ptCount val="4"/>
                <c:pt idx="0">
                  <c:v>GENCODE comp</c:v>
                </c:pt>
                <c:pt idx="1">
                  <c:v>GENCODE basic</c:v>
                </c:pt>
                <c:pt idx="2">
                  <c:v>RefSeq NM+XM</c:v>
                </c:pt>
                <c:pt idx="3">
                  <c:v>RefSeq NM</c:v>
                </c:pt>
              </c:strCache>
            </c:strRef>
          </c:cat>
          <c:val>
            <c:numRef>
              <c:f>Sheet1!$AK$15:$AK$18</c:f>
              <c:numCache>
                <c:formatCode>General</c:formatCode>
                <c:ptCount val="4"/>
                <c:pt idx="0">
                  <c:v>7.6</c:v>
                </c:pt>
                <c:pt idx="1">
                  <c:v>2.7</c:v>
                </c:pt>
                <c:pt idx="2">
                  <c:v>3.4</c:v>
                </c:pt>
                <c:pt idx="3">
                  <c:v>1.9</c:v>
                </c:pt>
              </c:numCache>
            </c:numRef>
          </c:val>
        </c:ser>
        <c:ser>
          <c:idx val="1"/>
          <c:order val="1"/>
          <c:tx>
            <c:strRef>
              <c:f>Sheet1!$AL$14</c:f>
              <c:strCache>
                <c:ptCount val="1"/>
                <c:pt idx="0">
                  <c:v>mean unique translations</c:v>
                </c:pt>
              </c:strCache>
            </c:strRef>
          </c:tx>
          <c:spPr>
            <a:solidFill>
              <a:schemeClr val="accent1">
                <a:lumMod val="60000"/>
                <a:lumOff val="40000"/>
              </a:schemeClr>
            </a:solidFill>
            <a:effectLst/>
          </c:spPr>
          <c:invertIfNegative val="0"/>
          <c:cat>
            <c:strRef>
              <c:f>Sheet1!$AJ$15:$AJ$18</c:f>
              <c:strCache>
                <c:ptCount val="4"/>
                <c:pt idx="0">
                  <c:v>GENCODE comp</c:v>
                </c:pt>
                <c:pt idx="1">
                  <c:v>GENCODE basic</c:v>
                </c:pt>
                <c:pt idx="2">
                  <c:v>RefSeq NM+XM</c:v>
                </c:pt>
                <c:pt idx="3">
                  <c:v>RefSeq NM</c:v>
                </c:pt>
              </c:strCache>
            </c:strRef>
          </c:cat>
          <c:val>
            <c:numRef>
              <c:f>Sheet1!$AL$15:$AL$18</c:f>
              <c:numCache>
                <c:formatCode>General</c:formatCode>
                <c:ptCount val="4"/>
                <c:pt idx="0">
                  <c:v>4.3</c:v>
                </c:pt>
                <c:pt idx="1">
                  <c:v>2.4</c:v>
                </c:pt>
                <c:pt idx="2">
                  <c:v>2.7</c:v>
                </c:pt>
                <c:pt idx="3">
                  <c:v>1.7</c:v>
                </c:pt>
              </c:numCache>
            </c:numRef>
          </c:val>
        </c:ser>
        <c:dLbls>
          <c:showLegendKey val="0"/>
          <c:showVal val="0"/>
          <c:showCatName val="0"/>
          <c:showSerName val="0"/>
          <c:showPercent val="0"/>
          <c:showBubbleSize val="0"/>
        </c:dLbls>
        <c:gapWidth val="150"/>
        <c:axId val="-2075602808"/>
        <c:axId val="-2075599752"/>
      </c:barChart>
      <c:catAx>
        <c:axId val="-2075602808"/>
        <c:scaling>
          <c:orientation val="minMax"/>
        </c:scaling>
        <c:delete val="0"/>
        <c:axPos val="b"/>
        <c:majorTickMark val="out"/>
        <c:minorTickMark val="none"/>
        <c:tickLblPos val="nextTo"/>
        <c:txPr>
          <a:bodyPr/>
          <a:lstStyle/>
          <a:p>
            <a:pPr>
              <a:defRPr sz="2000"/>
            </a:pPr>
            <a:endParaRPr lang="en-US"/>
          </a:p>
        </c:txPr>
        <c:crossAx val="-2075599752"/>
        <c:crosses val="autoZero"/>
        <c:auto val="1"/>
        <c:lblAlgn val="ctr"/>
        <c:lblOffset val="100"/>
        <c:noMultiLvlLbl val="0"/>
      </c:catAx>
      <c:valAx>
        <c:axId val="-2075599752"/>
        <c:scaling>
          <c:orientation val="minMax"/>
        </c:scaling>
        <c:delete val="0"/>
        <c:axPos val="l"/>
        <c:numFmt formatCode="General" sourceLinked="1"/>
        <c:majorTickMark val="out"/>
        <c:minorTickMark val="none"/>
        <c:tickLblPos val="nextTo"/>
        <c:crossAx val="-2075602808"/>
        <c:crosses val="autoZero"/>
        <c:crossBetween val="between"/>
      </c:valAx>
    </c:plotArea>
    <c:legend>
      <c:legendPos val="r"/>
      <c:layout>
        <c:manualLayout>
          <c:xMode val="edge"/>
          <c:yMode val="edge"/>
          <c:x val="0.629261359382871"/>
          <c:y val="0.0687475697144762"/>
          <c:w val="0.250035900960479"/>
          <c:h val="0.283793120208866"/>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DB189-CE89-E54B-8A32-33E4CEBE0142}" type="datetimeFigureOut">
              <a:rPr lang="en-US" smtClean="0"/>
              <a:t>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2DF67-4C54-E046-8DA9-DF36B049B6C3}" type="slidenum">
              <a:rPr lang="en-US" smtClean="0"/>
              <a:t>‹#›</a:t>
            </a:fld>
            <a:endParaRPr lang="en-US"/>
          </a:p>
        </p:txBody>
      </p:sp>
    </p:spTree>
    <p:extLst>
      <p:ext uri="{BB962C8B-B14F-4D97-AF65-F5344CB8AC3E}">
        <p14:creationId xmlns:p14="http://schemas.microsoft.com/office/powerpoint/2010/main" val="1669788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GENCODE </a:t>
            </a:r>
            <a:r>
              <a:rPr lang="en-US" dirty="0" err="1" smtClean="0"/>
              <a:t>geneset</a:t>
            </a:r>
            <a:r>
              <a:rPr lang="en-US" dirty="0" smtClean="0"/>
              <a:t> is created </a:t>
            </a:r>
            <a:r>
              <a:rPr lang="en-US" baseline="0" dirty="0" smtClean="0"/>
              <a:t>by a merge of manual annotation produced by the HAVANA group at Sanger and automated annotation from the </a:t>
            </a:r>
            <a:r>
              <a:rPr lang="en-US" baseline="0" dirty="0" err="1" smtClean="0"/>
              <a:t>Ensembl</a:t>
            </a:r>
            <a:r>
              <a:rPr lang="en-US" baseline="0" dirty="0" smtClean="0"/>
              <a:t> group at EBI..</a:t>
            </a:r>
          </a:p>
          <a:p>
            <a:endParaRPr lang="en-US" baseline="0" dirty="0" smtClean="0"/>
          </a:p>
          <a:p>
            <a:r>
              <a:rPr lang="en-US" baseline="0" dirty="0" smtClean="0"/>
              <a:t>The asymmetry in the thickness of the arrow reflects the fact that for protein-coding, </a:t>
            </a:r>
            <a:r>
              <a:rPr lang="en-US" baseline="0" dirty="0" err="1" smtClean="0"/>
              <a:t>lncRNA</a:t>
            </a:r>
            <a:r>
              <a:rPr lang="en-US" baseline="0" dirty="0" smtClean="0"/>
              <a:t> and </a:t>
            </a:r>
            <a:r>
              <a:rPr lang="en-US" baseline="0" dirty="0" err="1" smtClean="0"/>
              <a:t>pseudogene</a:t>
            </a:r>
            <a:r>
              <a:rPr lang="en-US" baseline="0" dirty="0" smtClean="0"/>
              <a:t> loci more than 95% of the transcripts are manually annotated.</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2</a:t>
            </a:fld>
            <a:endParaRPr lang="en-US"/>
          </a:p>
        </p:txBody>
      </p:sp>
    </p:spTree>
    <p:extLst>
      <p:ext uri="{BB962C8B-B14F-4D97-AF65-F5344CB8AC3E}">
        <p14:creationId xmlns:p14="http://schemas.microsoft.com/office/powerpoint/2010/main" val="129946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 p</a:t>
            </a:r>
            <a:r>
              <a:rPr lang="en-US" dirty="0" smtClean="0"/>
              <a:t>aper</a:t>
            </a:r>
            <a:r>
              <a:rPr lang="en-US" baseline="0" dirty="0" smtClean="0"/>
              <a:t> published earlier in the year by </a:t>
            </a:r>
            <a:r>
              <a:rPr lang="en-US" dirty="0" smtClean="0"/>
              <a:t>Davis McCarthy</a:t>
            </a:r>
            <a:r>
              <a:rPr lang="en-US" baseline="0" dirty="0" smtClean="0"/>
              <a:t> demonstrated that using the same variant annotation pipeline but different reference transcripts (GENCODE and </a:t>
            </a:r>
            <a:r>
              <a:rPr lang="en-US" baseline="0" dirty="0" err="1" smtClean="0"/>
              <a:t>RefSeq</a:t>
            </a:r>
            <a:r>
              <a:rPr lang="en-US" baseline="0" dirty="0" smtClean="0"/>
              <a:t>) gives significantly different results – </a:t>
            </a:r>
            <a:r>
              <a:rPr lang="en-US" baseline="0" dirty="0" err="1" smtClean="0"/>
              <a:t>eg</a:t>
            </a:r>
            <a:r>
              <a:rPr lang="en-US" baseline="0" dirty="0" smtClean="0"/>
              <a:t> only a </a:t>
            </a:r>
            <a:r>
              <a:rPr lang="en-US" sz="1200" kern="1200" dirty="0" smtClean="0">
                <a:solidFill>
                  <a:schemeClr val="tx1"/>
                </a:solidFill>
                <a:latin typeface="+mn-lt"/>
                <a:ea typeface="+mn-ea"/>
                <a:cs typeface="+mn-cs"/>
              </a:rPr>
              <a:t>44% agreement in annotations for putative loss-of-function variants. This</a:t>
            </a:r>
            <a:r>
              <a:rPr lang="en-US" sz="1200" kern="1200" baseline="0" dirty="0" smtClean="0">
                <a:solidFill>
                  <a:schemeClr val="tx1"/>
                </a:solidFill>
                <a:latin typeface="+mn-lt"/>
                <a:ea typeface="+mn-ea"/>
                <a:cs typeface="+mn-cs"/>
              </a:rPr>
              <a:t> spurred us to look at the same problem from a more transcript-centric point of view.</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13</a:t>
            </a:fld>
            <a:endParaRPr lang="en-US"/>
          </a:p>
        </p:txBody>
      </p:sp>
    </p:spTree>
    <p:extLst>
      <p:ext uri="{BB962C8B-B14F-4D97-AF65-F5344CB8AC3E}">
        <p14:creationId xmlns:p14="http://schemas.microsoft.com/office/powerpoint/2010/main" val="334966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assess how the greater genomic coverage of GENCODE transcripts affected variation calling, we looked</a:t>
            </a:r>
            <a:r>
              <a:rPr lang="en-US" baseline="0" dirty="0" smtClean="0"/>
              <a:t> at a set of variants identified from </a:t>
            </a:r>
            <a:r>
              <a:rPr lang="en-US" sz="1200" kern="1200" dirty="0" smtClean="0">
                <a:solidFill>
                  <a:schemeClr val="tx1"/>
                </a:solidFill>
                <a:latin typeface="+mn-lt"/>
                <a:ea typeface="+mn-ea"/>
                <a:cs typeface="+mn-cs"/>
              </a:rPr>
              <a:t>both low coverage whole-genome sequencing and high coverage </a:t>
            </a:r>
            <a:r>
              <a:rPr lang="en-US" sz="1200" kern="1200" dirty="0" err="1" smtClean="0">
                <a:solidFill>
                  <a:schemeClr val="tx1"/>
                </a:solidFill>
                <a:latin typeface="+mn-lt"/>
                <a:ea typeface="+mn-ea"/>
                <a:cs typeface="+mn-cs"/>
              </a:rPr>
              <a:t>exome</a:t>
            </a:r>
            <a:r>
              <a:rPr lang="en-US" sz="1200" kern="1200" dirty="0" smtClean="0">
                <a:solidFill>
                  <a:schemeClr val="tx1"/>
                </a:solidFill>
                <a:latin typeface="+mn-lt"/>
                <a:ea typeface="+mn-ea"/>
                <a:cs typeface="+mn-cs"/>
              </a:rPr>
              <a:t> sequencing of </a:t>
            </a:r>
            <a:r>
              <a:rPr lang="en-US" baseline="0" dirty="0" smtClean="0"/>
              <a:t>379 </a:t>
            </a:r>
            <a:r>
              <a:rPr lang="en-US" baseline="0" dirty="0" err="1" smtClean="0"/>
              <a:t>europeans</a:t>
            </a:r>
            <a:r>
              <a:rPr lang="en-US" baseline="0" dirty="0" smtClean="0"/>
              <a:t> from </a:t>
            </a:r>
            <a:r>
              <a:rPr lang="en-US" sz="1200" kern="1200" dirty="0" smtClean="0">
                <a:solidFill>
                  <a:schemeClr val="tx1"/>
                </a:solidFill>
                <a:latin typeface="+mn-lt"/>
                <a:ea typeface="+mn-ea"/>
                <a:cs typeface="+mn-cs"/>
              </a:rPr>
              <a:t>phase 1 of the 1000 genomes project. Clearly, although the majority of variants are shared between the two </a:t>
            </a:r>
            <a:r>
              <a:rPr lang="en-US" sz="1200" kern="1200" dirty="0" err="1" smtClean="0">
                <a:solidFill>
                  <a:schemeClr val="tx1"/>
                </a:solidFill>
                <a:latin typeface="+mn-lt"/>
                <a:ea typeface="+mn-ea"/>
                <a:cs typeface="+mn-cs"/>
              </a:rPr>
              <a:t>genesets</a:t>
            </a:r>
            <a:r>
              <a:rPr lang="en-US" sz="1200" kern="1200" dirty="0" smtClean="0">
                <a:solidFill>
                  <a:schemeClr val="tx1"/>
                </a:solidFill>
                <a:latin typeface="+mn-lt"/>
                <a:ea typeface="+mn-ea"/>
                <a:cs typeface="+mn-cs"/>
              </a:rPr>
              <a:t>, GENCODE has 7</a:t>
            </a:r>
            <a:r>
              <a:rPr lang="en-US" sz="1200" kern="1200" baseline="0" dirty="0" smtClean="0">
                <a:solidFill>
                  <a:schemeClr val="tx1"/>
                </a:solidFill>
                <a:latin typeface="+mn-lt"/>
                <a:ea typeface="+mn-ea"/>
                <a:cs typeface="+mn-cs"/>
              </a:rPr>
              <a:t> fold more unique variants compared to the most comprehensive </a:t>
            </a:r>
            <a:r>
              <a:rPr lang="en-US" sz="1200" kern="1200" baseline="0" dirty="0" err="1" smtClean="0">
                <a:solidFill>
                  <a:schemeClr val="tx1"/>
                </a:solidFill>
                <a:latin typeface="+mn-lt"/>
                <a:ea typeface="+mn-ea"/>
                <a:cs typeface="+mn-cs"/>
              </a:rPr>
              <a:t>RefSeq</a:t>
            </a:r>
            <a:r>
              <a:rPr lang="en-US" sz="1200" kern="1200" baseline="0" dirty="0" smtClean="0">
                <a:solidFill>
                  <a:schemeClr val="tx1"/>
                </a:solidFill>
                <a:latin typeface="+mn-lt"/>
                <a:ea typeface="+mn-ea"/>
                <a:cs typeface="+mn-cs"/>
              </a:rPr>
              <a:t> set which includes manual and automated annotation.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Analysis by Graham Ritchie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EUR super-population (379 individuals) from the phase 1 release of the 1000 genomes project. This includes data from both low coverage whole-genome sequencing and high coverage </a:t>
            </a:r>
            <a:r>
              <a:rPr lang="en-US" sz="1200" kern="1200" dirty="0" err="1" smtClean="0">
                <a:solidFill>
                  <a:schemeClr val="tx1"/>
                </a:solidFill>
                <a:latin typeface="+mn-lt"/>
                <a:ea typeface="+mn-ea"/>
                <a:cs typeface="+mn-cs"/>
              </a:rPr>
              <a:t>exome</a:t>
            </a:r>
            <a:r>
              <a:rPr lang="en-US" sz="1200" kern="1200" dirty="0" smtClean="0">
                <a:solidFill>
                  <a:schemeClr val="tx1"/>
                </a:solidFill>
                <a:latin typeface="+mn-lt"/>
                <a:ea typeface="+mn-ea"/>
                <a:cs typeface="+mn-cs"/>
              </a:rPr>
              <a:t> sequencing.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Only considered VEP calls of </a:t>
            </a:r>
            <a:r>
              <a:rPr lang="en-US" sz="1200" kern="1200" dirty="0" err="1" smtClean="0">
                <a:solidFill>
                  <a:schemeClr val="tx1"/>
                </a:solidFill>
                <a:latin typeface="+mn-lt"/>
                <a:ea typeface="+mn-ea"/>
                <a:cs typeface="+mn-cs"/>
              </a:rPr>
              <a:t>exonic</a:t>
            </a:r>
            <a:r>
              <a:rPr lang="en-US" sz="1200" kern="1200" dirty="0" smtClean="0">
                <a:solidFill>
                  <a:schemeClr val="tx1"/>
                </a:solidFill>
                <a:latin typeface="+mn-lt"/>
                <a:ea typeface="+mn-ea"/>
                <a:cs typeface="+mn-cs"/>
              </a:rPr>
              <a:t> and splice junction variants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the greatest number of variants are common to both sets GENCODE has 7</a:t>
            </a:r>
            <a:r>
              <a:rPr lang="en-US" sz="1200" kern="1200" baseline="0" dirty="0" smtClean="0">
                <a:solidFill>
                  <a:schemeClr val="tx1"/>
                </a:solidFill>
                <a:latin typeface="+mn-lt"/>
                <a:ea typeface="+mn-ea"/>
                <a:cs typeface="+mn-cs"/>
              </a:rPr>
              <a:t> fold more unique variants compared to </a:t>
            </a:r>
            <a:r>
              <a:rPr lang="en-US" sz="1200" kern="1200" baseline="0" dirty="0" err="1" smtClean="0">
                <a:solidFill>
                  <a:schemeClr val="tx1"/>
                </a:solidFill>
                <a:latin typeface="+mn-lt"/>
                <a:ea typeface="+mn-ea"/>
                <a:cs typeface="+mn-cs"/>
              </a:rPr>
              <a:t>RefSeq</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14</a:t>
            </a:fld>
            <a:endParaRPr lang="en-US"/>
          </a:p>
        </p:txBody>
      </p:sp>
    </p:spTree>
    <p:extLst>
      <p:ext uri="{BB962C8B-B14F-4D97-AF65-F5344CB8AC3E}">
        <p14:creationId xmlns:p14="http://schemas.microsoft.com/office/powerpoint/2010/main" val="210595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downside to the transcript complexity captured by GENCODE is that it can make consequence calling more difficult by increasing the number of consequences called by VEP for each variant in</a:t>
            </a:r>
            <a:r>
              <a:rPr lang="en-US" baseline="0" dirty="0" smtClean="0"/>
              <a:t> set. GENCODE has mean of ~2 consequences per variant and a maximum of 6 while even the most complex </a:t>
            </a:r>
            <a:r>
              <a:rPr lang="en-US" baseline="0" dirty="0" err="1" smtClean="0"/>
              <a:t>RefSeq</a:t>
            </a:r>
            <a:r>
              <a:rPr lang="en-US" baseline="0" dirty="0" smtClean="0"/>
              <a:t> </a:t>
            </a:r>
            <a:r>
              <a:rPr lang="en-US" baseline="0" dirty="0" err="1" smtClean="0"/>
              <a:t>geneset</a:t>
            </a:r>
            <a:r>
              <a:rPr lang="en-US" baseline="0" dirty="0" smtClean="0"/>
              <a:t> calls a single consequence per variant pretty much all the time.</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15</a:t>
            </a:fld>
            <a:endParaRPr lang="en-US"/>
          </a:p>
        </p:txBody>
      </p:sp>
    </p:spTree>
    <p:extLst>
      <p:ext uri="{BB962C8B-B14F-4D97-AF65-F5344CB8AC3E}">
        <p14:creationId xmlns:p14="http://schemas.microsoft.com/office/powerpoint/2010/main" val="389964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the light of this</a:t>
            </a:r>
            <a:r>
              <a:rPr lang="en-US" baseline="0" dirty="0" smtClean="0"/>
              <a:t> problem</a:t>
            </a:r>
            <a:r>
              <a:rPr lang="en-US" dirty="0" smtClean="0"/>
              <a:t> we wanted</a:t>
            </a:r>
            <a:r>
              <a:rPr lang="en-US" baseline="0" dirty="0" smtClean="0"/>
              <a:t> to investigate ways to make the GENCODE </a:t>
            </a:r>
            <a:r>
              <a:rPr lang="en-US" baseline="0" dirty="0" err="1" smtClean="0"/>
              <a:t>geneset</a:t>
            </a:r>
            <a:r>
              <a:rPr lang="en-US" baseline="0" dirty="0" smtClean="0"/>
              <a:t> less complex. One of the ways we looked to do this was via the creation of the GENCODE basic </a:t>
            </a:r>
            <a:r>
              <a:rPr lang="en-US" baseline="0" dirty="0" err="1" smtClean="0"/>
              <a:t>geneset</a:t>
            </a:r>
            <a:r>
              <a:rPr lang="en-US" baseline="0" dirty="0" smtClean="0"/>
              <a:t>. GENCODE basic is a subset of the comprehensive set which has at least one representative full-length transcript for each locus.</a:t>
            </a:r>
          </a:p>
          <a:p>
            <a:endParaRPr lang="en-US" baseline="0" dirty="0" smtClean="0"/>
          </a:p>
          <a:p>
            <a:r>
              <a:rPr lang="en-US" baseline="0" dirty="0" smtClean="0"/>
              <a:t>For protein coding genes this means that only full-length protein-coding transcripts are included and transcripts such as those with incomplete CDSs and </a:t>
            </a:r>
            <a:r>
              <a:rPr lang="en-US" baseline="0" dirty="0" err="1" smtClean="0"/>
              <a:t>retained_intron</a:t>
            </a:r>
            <a:r>
              <a:rPr lang="en-US" baseline="0" dirty="0" smtClean="0"/>
              <a:t> and NMD biotypes are excluded.</a:t>
            </a:r>
          </a:p>
          <a:p>
            <a:endParaRPr lang="en-US" baseline="0" dirty="0" smtClean="0"/>
          </a:p>
          <a:p>
            <a:r>
              <a:rPr lang="en-US" baseline="0" dirty="0" smtClean="0"/>
              <a:t>For example, at the SLC25A17 locus the GENCODE basic set contains three transcripts.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17</a:t>
            </a:fld>
            <a:endParaRPr lang="en-US"/>
          </a:p>
        </p:txBody>
      </p:sp>
    </p:spTree>
    <p:extLst>
      <p:ext uri="{BB962C8B-B14F-4D97-AF65-F5344CB8AC3E}">
        <p14:creationId xmlns:p14="http://schemas.microsoft.com/office/powerpoint/2010/main" val="17903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GENCODE basic set resembles the </a:t>
            </a:r>
            <a:r>
              <a:rPr lang="en-US" dirty="0" err="1" smtClean="0"/>
              <a:t>RefSeq</a:t>
            </a:r>
            <a:r>
              <a:rPr lang="en-US" dirty="0" smtClean="0"/>
              <a:t> </a:t>
            </a:r>
            <a:r>
              <a:rPr lang="en-US" dirty="0" err="1" smtClean="0"/>
              <a:t>genesets</a:t>
            </a:r>
            <a:r>
              <a:rPr lang="en-US" dirty="0" smtClean="0"/>
              <a:t> more closely than the GENCODE</a:t>
            </a:r>
            <a:r>
              <a:rPr lang="en-US" baseline="0" dirty="0" smtClean="0"/>
              <a:t> </a:t>
            </a:r>
            <a:r>
              <a:rPr lang="en-US" dirty="0" smtClean="0"/>
              <a:t>comprehensive set,</a:t>
            </a:r>
            <a:r>
              <a:rPr lang="en-US" baseline="0" dirty="0" smtClean="0"/>
              <a:t> and has a mean number of transcripts and unique translations per locus </a:t>
            </a:r>
            <a:r>
              <a:rPr lang="en-US" dirty="0" smtClean="0"/>
              <a:t>intermediate between</a:t>
            </a:r>
            <a:r>
              <a:rPr lang="en-US" baseline="0" dirty="0" smtClean="0"/>
              <a:t> </a:t>
            </a:r>
            <a:r>
              <a:rPr lang="en-US" dirty="0" smtClean="0"/>
              <a:t>the </a:t>
            </a:r>
            <a:r>
              <a:rPr lang="en-US" dirty="0" err="1" smtClean="0"/>
              <a:t>RefSeq</a:t>
            </a:r>
            <a:r>
              <a:rPr lang="en-US" baseline="0" dirty="0" smtClean="0"/>
              <a:t> manually annotated set and the </a:t>
            </a:r>
            <a:r>
              <a:rPr lang="en-US" baseline="0" dirty="0" err="1" smtClean="0"/>
              <a:t>RefSeq</a:t>
            </a:r>
            <a:r>
              <a:rPr lang="en-US" baseline="0" dirty="0" smtClean="0"/>
              <a:t> manual plus automated set. So already we can see it is providing a more tractable number of transcripts.</a:t>
            </a:r>
          </a:p>
          <a:p>
            <a:endParaRPr lang="en-US" baseline="0" dirty="0" smtClean="0"/>
          </a:p>
          <a:p>
            <a:endParaRPr lang="en-US" baseline="0" dirty="0" smtClean="0"/>
          </a:p>
          <a:p>
            <a:endParaRPr lang="en-US" baseline="0" dirty="0" smtClean="0"/>
          </a:p>
          <a:p>
            <a:endParaRPr lang="en-US" baseline="0" dirty="0" smtClean="0"/>
          </a:p>
          <a:p>
            <a:r>
              <a:rPr lang="en-US" baseline="0" dirty="0" smtClean="0"/>
              <a:t> – having 2.7 transcripts and 2.4 unique translations per multi-exon protein-coding locus</a:t>
            </a:r>
          </a:p>
        </p:txBody>
      </p:sp>
      <p:sp>
        <p:nvSpPr>
          <p:cNvPr id="4" name="Slide Number Placeholder 3"/>
          <p:cNvSpPr>
            <a:spLocks noGrp="1"/>
          </p:cNvSpPr>
          <p:nvPr>
            <p:ph type="sldNum" sz="quarter" idx="10"/>
          </p:nvPr>
        </p:nvSpPr>
        <p:spPr/>
        <p:txBody>
          <a:bodyPr/>
          <a:lstStyle/>
          <a:p>
            <a:fld id="{2CB2DF67-4C54-E046-8DA9-DF36B049B6C3}" type="slidenum">
              <a:rPr lang="en-US" smtClean="0"/>
              <a:t>18</a:t>
            </a:fld>
            <a:endParaRPr lang="en-US"/>
          </a:p>
        </p:txBody>
      </p:sp>
    </p:spTree>
    <p:extLst>
      <p:ext uri="{BB962C8B-B14F-4D97-AF65-F5344CB8AC3E}">
        <p14:creationId xmlns:p14="http://schemas.microsoft.com/office/powerpoint/2010/main" val="20729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the GENCODE basic set shares</a:t>
            </a:r>
            <a:r>
              <a:rPr lang="en-US" baseline="0" dirty="0" smtClean="0"/>
              <a:t> the simplicity of the two </a:t>
            </a:r>
            <a:r>
              <a:rPr lang="en-US" baseline="0" dirty="0" err="1" smtClean="0"/>
              <a:t>RefSeq</a:t>
            </a:r>
            <a:r>
              <a:rPr lang="en-US" baseline="0" dirty="0" smtClean="0"/>
              <a:t> sets by calling only one consequence per variant.</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19</a:t>
            </a:fld>
            <a:endParaRPr lang="en-US"/>
          </a:p>
        </p:txBody>
      </p:sp>
    </p:spTree>
    <p:extLst>
      <p:ext uri="{BB962C8B-B14F-4D97-AF65-F5344CB8AC3E}">
        <p14:creationId xmlns:p14="http://schemas.microsoft.com/office/powerpoint/2010/main" val="373593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Despite the</a:t>
            </a:r>
            <a:r>
              <a:rPr lang="en-US" baseline="0" dirty="0" smtClean="0"/>
              <a:t> reduction in complexity the GENCODE basic set offers, it still intersects uniquely with ~2.5</a:t>
            </a:r>
            <a:r>
              <a:rPr lang="en-US" dirty="0" smtClean="0"/>
              <a:t> times more variants</a:t>
            </a:r>
            <a:r>
              <a:rPr lang="en-US" baseline="0" dirty="0" smtClean="0"/>
              <a:t> in the 357 European individuals from the 1000 genomes pilot 1 compared to the largest </a:t>
            </a:r>
            <a:r>
              <a:rPr lang="en-US" baseline="0" dirty="0" err="1" smtClean="0"/>
              <a:t>RefSeq</a:t>
            </a:r>
            <a:r>
              <a:rPr lang="en-US" baseline="0" dirty="0" smtClean="0"/>
              <a:t> set. So while we have reduced the complexity of the annotation this has not been at the expense of completely losing the greater coverage offered by the GENCODE comprehensive set.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Analysis by Graham Ritchie</a:t>
            </a:r>
          </a:p>
          <a:p>
            <a:endParaRPr lang="en-US" dirty="0" smtClean="0"/>
          </a:p>
          <a:p>
            <a:r>
              <a:rPr lang="en-US" dirty="0" smtClean="0"/>
              <a:t>Despite the</a:t>
            </a:r>
            <a:r>
              <a:rPr lang="en-US" baseline="0" dirty="0" smtClean="0"/>
              <a:t> reduction in complexity GENCODE basic provides it still intersects uniquely with ~2.5</a:t>
            </a:r>
            <a:r>
              <a:rPr lang="en-US" dirty="0" smtClean="0"/>
              <a:t> times more variants</a:t>
            </a:r>
            <a:r>
              <a:rPr lang="en-US" baseline="0" dirty="0" smtClean="0"/>
              <a:t> in the 357 European individuals from the 1000 genomes pilot 1</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20</a:t>
            </a:fld>
            <a:endParaRPr lang="en-US"/>
          </a:p>
        </p:txBody>
      </p:sp>
    </p:spTree>
    <p:extLst>
      <p:ext uri="{BB962C8B-B14F-4D97-AF65-F5344CB8AC3E}">
        <p14:creationId xmlns:p14="http://schemas.microsoft.com/office/powerpoint/2010/main" val="224795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for</a:t>
            </a:r>
            <a:r>
              <a:rPr lang="en-US" baseline="0" dirty="0" smtClean="0"/>
              <a:t> some time </a:t>
            </a:r>
            <a:r>
              <a:rPr lang="en-US" dirty="0" smtClean="0"/>
              <a:t>wanted to use </a:t>
            </a:r>
            <a:r>
              <a:rPr lang="en-US" dirty="0" err="1" smtClean="0"/>
              <a:t>RNAseq</a:t>
            </a:r>
            <a:r>
              <a:rPr lang="en-US" dirty="0" smtClean="0"/>
              <a:t> data to allow us to provide tissue-specific sets</a:t>
            </a:r>
            <a:r>
              <a:rPr lang="en-US" baseline="0" dirty="0" smtClean="0"/>
              <a:t> of transcripts that would be useful both to browser users and as a filter in the </a:t>
            </a:r>
            <a:r>
              <a:rPr lang="en-US" baseline="0" dirty="0" err="1" smtClean="0"/>
              <a:t>Ensembl</a:t>
            </a:r>
            <a:r>
              <a:rPr lang="en-US" baseline="0" dirty="0" smtClean="0"/>
              <a:t> VEP, but all evidence we have seen suggests that transcript level quantification is not currently sufficiently robust to permit this.</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21</a:t>
            </a:fld>
            <a:endParaRPr lang="en-US"/>
          </a:p>
        </p:txBody>
      </p:sp>
    </p:spTree>
    <p:extLst>
      <p:ext uri="{BB962C8B-B14F-4D97-AF65-F5344CB8AC3E}">
        <p14:creationId xmlns:p14="http://schemas.microsoft.com/office/powerpoint/2010/main" val="13259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looked</a:t>
            </a:r>
            <a:r>
              <a:rPr lang="en-US" baseline="0" dirty="0" smtClean="0"/>
              <a:t> at the possibility that even though we might not be able to accurately determine the level of an individual transcript, we might be able to identify the most highly expressed or dominant transcript in a tissue or cell-line.</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22</a:t>
            </a:fld>
            <a:endParaRPr lang="en-US"/>
          </a:p>
        </p:txBody>
      </p:sp>
    </p:spTree>
    <p:extLst>
      <p:ext uri="{BB962C8B-B14F-4D97-AF65-F5344CB8AC3E}">
        <p14:creationId xmlns:p14="http://schemas.microsoft.com/office/powerpoint/2010/main" val="21241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investigate</a:t>
            </a:r>
            <a:r>
              <a:rPr lang="en-US" baseline="0" dirty="0" smtClean="0"/>
              <a:t> this we ran two parallel pipelines – following </a:t>
            </a:r>
            <a:r>
              <a:rPr lang="en-US" dirty="0" smtClean="0"/>
              <a:t>mapping</a:t>
            </a:r>
            <a:r>
              <a:rPr lang="en-US" baseline="0" dirty="0" smtClean="0"/>
              <a:t> with Tophat2 we ran </a:t>
            </a:r>
            <a:r>
              <a:rPr lang="en-US" dirty="0" err="1" smtClean="0"/>
              <a:t>FluxCapacitor</a:t>
            </a:r>
            <a:r>
              <a:rPr lang="en-US" dirty="0" smtClean="0"/>
              <a:t> and Cufflinks for transcript quantification and used</a:t>
            </a:r>
            <a:r>
              <a:rPr lang="en-US" baseline="0" dirty="0" smtClean="0"/>
              <a:t> the </a:t>
            </a:r>
            <a:r>
              <a:rPr lang="en-US" baseline="0" dirty="0" err="1" smtClean="0"/>
              <a:t>outputto</a:t>
            </a:r>
            <a:r>
              <a:rPr lang="en-US" baseline="0" dirty="0" smtClean="0"/>
              <a:t> identify dominant transcripts. The pipelines don’t always call a dominant transcript which is not surprising as not all genes are expressed in a given tissue.</a:t>
            </a:r>
          </a:p>
          <a:p>
            <a:endParaRPr lang="en-US" baseline="0" dirty="0" smtClean="0"/>
          </a:p>
          <a:p>
            <a:r>
              <a:rPr lang="en-US" baseline="0" dirty="0" smtClean="0"/>
              <a:t>Where they do both call a dominant transcript there is good agreement especially higher levels of dominance - 5x dominance means that the expression of the dominant transcript is at least 5 fold higher than the next most highly expressed transcript. Where dominant transcript is agreed it is very likely to be included in the GENCODE basic set and even where there is no agreement individual predictions are also likely to be present in the GENCODE basic set, suggesting the basic set captures a high proportion of the most highly expressed transcripts.</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23</a:t>
            </a:fld>
            <a:endParaRPr lang="en-US"/>
          </a:p>
        </p:txBody>
      </p:sp>
    </p:spTree>
    <p:extLst>
      <p:ext uri="{BB962C8B-B14F-4D97-AF65-F5344CB8AC3E}">
        <p14:creationId xmlns:p14="http://schemas.microsoft.com/office/powerpoint/2010/main" val="310163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t>
            </a:r>
            <a:r>
              <a:rPr lang="en-US" dirty="0" smtClean="0"/>
              <a:t>anual annotation is supported by computational and wet lab</a:t>
            </a:r>
            <a:r>
              <a:rPr lang="en-US" baseline="0" dirty="0" smtClean="0"/>
              <a:t> groups who, through their predictions, highlight regions of interest in the genome to be followed up by manual annotation during first pass annotation, then during post-annotation QC identify potential features missing from the annotation and finally to  experimentally validate the annotated transcripts. Annotators also feed back their experiences to computational groups to help improve pipelines.</a:t>
            </a:r>
          </a:p>
          <a:p>
            <a:endParaRPr lang="en-US" baseline="0" dirty="0" smtClean="0"/>
          </a:p>
          <a:p>
            <a:r>
              <a:rPr lang="en-US" baseline="0" dirty="0" smtClean="0"/>
              <a:t>I need to check this slide </a:t>
            </a:r>
            <a:r>
              <a:rPr lang="en-US" baseline="0" dirty="0" err="1" smtClean="0"/>
              <a:t>vs</a:t>
            </a:r>
            <a:r>
              <a:rPr lang="en-US" baseline="0" dirty="0" smtClean="0"/>
              <a:t> the logo rules.</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3</a:t>
            </a:fld>
            <a:endParaRPr lang="en-US"/>
          </a:p>
        </p:txBody>
      </p:sp>
    </p:spTree>
    <p:extLst>
      <p:ext uri="{BB962C8B-B14F-4D97-AF65-F5344CB8AC3E}">
        <p14:creationId xmlns:p14="http://schemas.microsoft.com/office/powerpoint/2010/main" val="96970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in summary, biology is complex and we try to capture this, which is great to identifying novel variants in genes but makes predicting their consequences very hard. The GENCODE basic set attempts to reconcile this problem by simplifying the transcript set without sacrificing too much coverage and while it seems to contain a large number of highly expressed (and presumably functional) transcripts we are making use of </a:t>
            </a:r>
            <a:r>
              <a:rPr lang="en-US" baseline="0" dirty="0" err="1" smtClean="0"/>
              <a:t>RNAseq</a:t>
            </a:r>
            <a:r>
              <a:rPr lang="en-US" baseline="0" dirty="0" smtClean="0"/>
              <a:t> data to filter transcripts and exons in a biologically meaningful manner</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24</a:t>
            </a:fld>
            <a:endParaRPr lang="en-US"/>
          </a:p>
        </p:txBody>
      </p:sp>
    </p:spTree>
    <p:extLst>
      <p:ext uri="{BB962C8B-B14F-4D97-AF65-F5344CB8AC3E}">
        <p14:creationId xmlns:p14="http://schemas.microsoft.com/office/powerpoint/2010/main" val="42853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purpose of</a:t>
            </a:r>
            <a:r>
              <a:rPr lang="en-US" baseline="0" dirty="0" smtClean="0"/>
              <a:t> this presentation is to discus how two widely used </a:t>
            </a:r>
            <a:r>
              <a:rPr lang="en-US" baseline="0" dirty="0" err="1" smtClean="0"/>
              <a:t>geneset</a:t>
            </a:r>
            <a:r>
              <a:rPr lang="en-US" baseline="0" dirty="0" smtClean="0"/>
              <a:t>, GENCODE and </a:t>
            </a:r>
            <a:r>
              <a:rPr lang="en-US" baseline="0" dirty="0" err="1" smtClean="0"/>
              <a:t>RefSeq</a:t>
            </a:r>
            <a:r>
              <a:rPr lang="en-US" baseline="0" dirty="0" smtClean="0"/>
              <a:t> differ and how this affects variant annotation. Taking this locus SLC25A17 as an example one can immediately see….</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4</a:t>
            </a:fld>
            <a:endParaRPr lang="en-US"/>
          </a:p>
        </p:txBody>
      </p:sp>
    </p:spTree>
    <p:extLst>
      <p:ext uri="{BB962C8B-B14F-4D97-AF65-F5344CB8AC3E}">
        <p14:creationId xmlns:p14="http://schemas.microsoft.com/office/powerpoint/2010/main" val="104575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GENCODE captures more alternative</a:t>
            </a:r>
            <a:r>
              <a:rPr lang="en-US" baseline="0" dirty="0" smtClean="0"/>
              <a:t> splicing</a:t>
            </a:r>
            <a:r>
              <a:rPr lang="en-US" dirty="0" smtClean="0"/>
              <a:t>.</a:t>
            </a:r>
            <a:r>
              <a:rPr lang="en-US" baseline="0" dirty="0" smtClean="0"/>
              <a:t> The </a:t>
            </a:r>
            <a:r>
              <a:rPr lang="en-US" baseline="0" dirty="0" err="1" smtClean="0"/>
              <a:t>RefSeq</a:t>
            </a:r>
            <a:r>
              <a:rPr lang="en-US" baseline="0" dirty="0" smtClean="0"/>
              <a:t> set, which includes manually annotated NM transcripts and computationally predicted XMs, has 7 AS transcripts, while the GENCODE comprehensive set, which includes all the transcripts we annotate has 17. The CCDS set, which is primarily a collaboration between </a:t>
            </a:r>
            <a:r>
              <a:rPr lang="en-US" baseline="0" dirty="0" err="1" smtClean="0"/>
              <a:t>RefSeq</a:t>
            </a:r>
            <a:r>
              <a:rPr lang="en-US" baseline="0" dirty="0" smtClean="0"/>
              <a:t>, </a:t>
            </a:r>
            <a:r>
              <a:rPr lang="en-US" baseline="0" dirty="0" err="1" smtClean="0"/>
              <a:t>Ensembl</a:t>
            </a:r>
            <a:r>
              <a:rPr lang="en-US" baseline="0" dirty="0" smtClean="0"/>
              <a:t> and HAVANA has only 2.</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5</a:t>
            </a:fld>
            <a:endParaRPr lang="en-US"/>
          </a:p>
        </p:txBody>
      </p:sp>
    </p:spTree>
    <p:extLst>
      <p:ext uri="{BB962C8B-B14F-4D97-AF65-F5344CB8AC3E}">
        <p14:creationId xmlns:p14="http://schemas.microsoft.com/office/powerpoint/2010/main" val="140767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alternative</a:t>
            </a:r>
            <a:r>
              <a:rPr lang="en-US" baseline="0" dirty="0" smtClean="0"/>
              <a:t> splicing across all protein-coding loci reveals this pattern is consistent with GENCODE having more than twice as many transcripts as </a:t>
            </a:r>
            <a:r>
              <a:rPr lang="en-US" baseline="0" dirty="0" err="1" smtClean="0"/>
              <a:t>RefSeq</a:t>
            </a:r>
            <a:r>
              <a:rPr lang="en-US" baseline="0" dirty="0" smtClean="0"/>
              <a:t> manual plus computational set and 4 times as many transcripts as the  </a:t>
            </a:r>
            <a:r>
              <a:rPr lang="en-US" baseline="0" dirty="0" err="1" smtClean="0"/>
              <a:t>RefSeq</a:t>
            </a:r>
            <a:r>
              <a:rPr lang="en-US" baseline="0" dirty="0" smtClean="0"/>
              <a:t> manually annotated set at multi-exon protein-coding genes.</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6</a:t>
            </a:fld>
            <a:endParaRPr lang="en-US"/>
          </a:p>
        </p:txBody>
      </p:sp>
    </p:spTree>
    <p:extLst>
      <p:ext uri="{BB962C8B-B14F-4D97-AF65-F5344CB8AC3E}">
        <p14:creationId xmlns:p14="http://schemas.microsoft.com/office/powerpoint/2010/main" val="64419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reason for this is that GENCODE annotates more </a:t>
            </a:r>
            <a:r>
              <a:rPr lang="en-US" baseline="0" dirty="0" err="1" smtClean="0"/>
              <a:t>exonic</a:t>
            </a:r>
            <a:r>
              <a:rPr lang="en-US" baseline="0" dirty="0" smtClean="0"/>
              <a:t> features than </a:t>
            </a:r>
            <a:r>
              <a:rPr lang="en-US" baseline="0" dirty="0" err="1" smtClean="0"/>
              <a:t>RefSeq</a:t>
            </a:r>
            <a:r>
              <a:rPr lang="en-US" baseline="0" dirty="0" smtClean="0"/>
              <a:t>. So using this same example locus there are 3 cassette exons, three exons with novel splice sites and and two exons which share a putative novel TSS that are present in the GENCODE </a:t>
            </a:r>
            <a:r>
              <a:rPr lang="en-US" baseline="0" dirty="0" err="1" smtClean="0"/>
              <a:t>geneset</a:t>
            </a:r>
            <a:r>
              <a:rPr lang="en-US" baseline="0" dirty="0" smtClean="0"/>
              <a:t> but not </a:t>
            </a:r>
            <a:r>
              <a:rPr lang="en-US" baseline="0" dirty="0" err="1" smtClean="0"/>
              <a:t>RefSeq</a:t>
            </a:r>
            <a:r>
              <a:rPr lang="en-US" baseline="0"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Alternative splice</a:t>
            </a:r>
            <a:r>
              <a:rPr lang="en-US" baseline="0" dirty="0" smtClean="0"/>
              <a:t> sites at this locus – two alt acceptors and one alt donor</a:t>
            </a:r>
            <a:endParaRPr lang="en-US" dirty="0" smtClean="0"/>
          </a:p>
          <a:p>
            <a:endParaRPr lang="en-US" dirty="0" smtClean="0"/>
          </a:p>
          <a:p>
            <a:r>
              <a:rPr lang="en-US" dirty="0" smtClean="0"/>
              <a:t>Novel putative TSS supported by EST,</a:t>
            </a:r>
            <a:r>
              <a:rPr lang="en-US" baseline="0" dirty="0" smtClean="0"/>
              <a:t> </a:t>
            </a:r>
            <a:r>
              <a:rPr lang="en-US" baseline="0" dirty="0" err="1" smtClean="0"/>
              <a:t>cDNA</a:t>
            </a:r>
            <a:r>
              <a:rPr lang="en-US" baseline="0" dirty="0" smtClean="0"/>
              <a:t> evidence and </a:t>
            </a:r>
            <a:r>
              <a:rPr lang="en-US" baseline="0" dirty="0" err="1" smtClean="0"/>
              <a:t>Fantom</a:t>
            </a:r>
            <a:r>
              <a:rPr lang="en-US" baseline="0" dirty="0" smtClean="0"/>
              <a:t> CAGE cluster (permissive set) – if balance of evidence change to suggest this is not a TSS would still annotated retained-intron transcripts here</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7</a:t>
            </a:fld>
            <a:endParaRPr lang="en-US"/>
          </a:p>
        </p:txBody>
      </p:sp>
    </p:spTree>
    <p:extLst>
      <p:ext uri="{BB962C8B-B14F-4D97-AF65-F5344CB8AC3E}">
        <p14:creationId xmlns:p14="http://schemas.microsoft.com/office/powerpoint/2010/main" val="192605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result of the annotation of alternatively spliced transcripts containing features like these, plus transcripts that retain </a:t>
            </a:r>
            <a:r>
              <a:rPr lang="en-US" baseline="0" dirty="0" err="1" smtClean="0"/>
              <a:t>intronic</a:t>
            </a:r>
            <a:r>
              <a:rPr lang="en-US" baseline="0" dirty="0" smtClean="0"/>
              <a:t> sequence and those that have longer 3’ UTR sequences, the genomic coverage of GENCODE transcripts at protein-coding genes is approximately 1/3 greater than that of the </a:t>
            </a:r>
            <a:r>
              <a:rPr lang="en-US" baseline="0" dirty="0" err="1" smtClean="0"/>
              <a:t>RefSeq</a:t>
            </a:r>
            <a:r>
              <a:rPr lang="en-US" baseline="0" dirty="0" smtClean="0"/>
              <a:t> transcripts.</a:t>
            </a:r>
            <a:endParaRPr lang="en-US" dirty="0" smtClean="0"/>
          </a:p>
          <a:p>
            <a:endParaRPr lang="en-US" dirty="0" smtClean="0"/>
          </a:p>
          <a:p>
            <a:endParaRPr lang="en-US" dirty="0" smtClean="0"/>
          </a:p>
          <a:p>
            <a:r>
              <a:rPr lang="en-US" dirty="0" smtClean="0"/>
              <a:t>Genomic coverage calculated</a:t>
            </a:r>
            <a:r>
              <a:rPr lang="en-US" baseline="0" dirty="0" smtClean="0"/>
              <a:t> for both strands </a:t>
            </a:r>
            <a:r>
              <a:rPr lang="en-US" baseline="0" dirty="0" err="1" smtClean="0"/>
              <a:t>ie</a:t>
            </a:r>
            <a:r>
              <a:rPr lang="en-US" baseline="0" dirty="0" smtClean="0"/>
              <a:t> 6GB sequence</a:t>
            </a:r>
            <a:endParaRPr lang="en-US" dirty="0"/>
          </a:p>
        </p:txBody>
      </p:sp>
      <p:sp>
        <p:nvSpPr>
          <p:cNvPr id="4" name="Slide Number Placeholder 3"/>
          <p:cNvSpPr>
            <a:spLocks noGrp="1"/>
          </p:cNvSpPr>
          <p:nvPr>
            <p:ph type="sldNum" sz="quarter" idx="10"/>
          </p:nvPr>
        </p:nvSpPr>
        <p:spPr/>
        <p:txBody>
          <a:bodyPr/>
          <a:lstStyle/>
          <a:p>
            <a:fld id="{2CB2DF67-4C54-E046-8DA9-DF36B049B6C3}" type="slidenum">
              <a:rPr lang="en-US" smtClean="0"/>
              <a:t>8</a:t>
            </a:fld>
            <a:endParaRPr lang="en-US"/>
          </a:p>
        </p:txBody>
      </p:sp>
    </p:spTree>
    <p:extLst>
      <p:ext uri="{BB962C8B-B14F-4D97-AF65-F5344CB8AC3E}">
        <p14:creationId xmlns:p14="http://schemas.microsoft.com/office/powerpoint/2010/main" val="35642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investigate whether</a:t>
            </a:r>
            <a:r>
              <a:rPr lang="en-US" baseline="0" dirty="0" smtClean="0"/>
              <a:t> GENCODE is simply identifying transcriptional or splicing noise we looked at the level of transcription of features unique to either GENCODE or </a:t>
            </a:r>
            <a:r>
              <a:rPr lang="en-US" baseline="0" dirty="0" err="1" smtClean="0"/>
              <a:t>RefSeq</a:t>
            </a:r>
            <a:r>
              <a:rPr lang="en-US" baseline="0" dirty="0" smtClean="0"/>
              <a:t>  or common to both sets. These cumulative frequency plots represent the maximum read coverage across 21 ENCODE phase 2 cells lines of internal exons (we have </a:t>
            </a:r>
            <a:r>
              <a:rPr lang="en-US" baseline="0" dirty="0" err="1" smtClean="0"/>
              <a:t>exlcuded</a:t>
            </a:r>
            <a:r>
              <a:rPr lang="en-US" baseline="0" dirty="0" smtClean="0"/>
              <a:t> novel terminal exons for this analysis on the left) and introns (on the right). Exons present in both GENCODE and </a:t>
            </a:r>
            <a:r>
              <a:rPr lang="en-US" baseline="0" dirty="0" err="1" smtClean="0"/>
              <a:t>RefSeq</a:t>
            </a:r>
            <a:r>
              <a:rPr lang="en-US" baseline="0" dirty="0" smtClean="0"/>
              <a:t> set are more highly expressed than those unique to either set BUT exons unique to GENCODE have an almost identical profile as those unique to </a:t>
            </a:r>
            <a:r>
              <a:rPr lang="en-US" baseline="0" dirty="0" err="1" smtClean="0"/>
              <a:t>RefSeq</a:t>
            </a:r>
            <a:r>
              <a:rPr lang="en-US" baseline="0" dirty="0" smtClean="0"/>
              <a:t> – SO even though GENCODE annotate many more unique features than </a:t>
            </a:r>
            <a:r>
              <a:rPr lang="en-US" baseline="0" dirty="0" err="1" smtClean="0"/>
              <a:t>RefSeq</a:t>
            </a:r>
            <a:r>
              <a:rPr lang="en-US" baseline="0" dirty="0" smtClean="0"/>
              <a:t> – there is no suggestion these GENCODE-only features are any less reliable than </a:t>
            </a:r>
            <a:r>
              <a:rPr lang="en-US" baseline="0" dirty="0" err="1" smtClean="0"/>
              <a:t>RefSeq</a:t>
            </a:r>
            <a:r>
              <a:rPr lang="en-US" baseline="0" dirty="0" smtClean="0"/>
              <a:t> only features. For introns the message is the same but more so – GENCODE and </a:t>
            </a:r>
            <a:r>
              <a:rPr lang="en-US" baseline="0" dirty="0" err="1" smtClean="0"/>
              <a:t>RefSeq</a:t>
            </a:r>
            <a:r>
              <a:rPr lang="en-US" baseline="0" dirty="0" smtClean="0"/>
              <a:t> common exons show a very similar expression profile to GENCODE- and </a:t>
            </a:r>
            <a:r>
              <a:rPr lang="en-US" baseline="0" dirty="0" err="1" smtClean="0"/>
              <a:t>RefSeq</a:t>
            </a:r>
            <a:r>
              <a:rPr lang="en-US" baseline="0" dirty="0" smtClean="0"/>
              <a:t>-unique introns.</a:t>
            </a:r>
          </a:p>
          <a:p>
            <a:endParaRPr lang="en-US" dirty="0" smtClean="0"/>
          </a:p>
          <a:p>
            <a:endParaRPr lang="en-US" dirty="0" smtClean="0"/>
          </a:p>
          <a:p>
            <a:endParaRPr lang="en-US" dirty="0" smtClean="0"/>
          </a:p>
          <a:p>
            <a:r>
              <a:rPr lang="en-US" dirty="0" smtClean="0"/>
              <a:t>Analysis</a:t>
            </a:r>
            <a:r>
              <a:rPr lang="en-US" baseline="0" dirty="0" smtClean="0"/>
              <a:t> by Dmitri </a:t>
            </a:r>
            <a:r>
              <a:rPr lang="en-US" baseline="0" dirty="0" err="1" smtClean="0"/>
              <a:t>Pervouchine</a:t>
            </a:r>
            <a:r>
              <a:rPr lang="en-US" baseline="0" dirty="0" smtClean="0"/>
              <a:t> in </a:t>
            </a:r>
            <a:r>
              <a:rPr lang="en-US" baseline="0" dirty="0" err="1" smtClean="0"/>
              <a:t>Roderic</a:t>
            </a:r>
            <a:r>
              <a:rPr lang="en-US" baseline="0" dirty="0" smtClean="0"/>
              <a:t> </a:t>
            </a:r>
            <a:r>
              <a:rPr lang="en-US" baseline="0" dirty="0" err="1" smtClean="0"/>
              <a:t>Guigo’s</a:t>
            </a:r>
            <a:r>
              <a:rPr lang="en-US" baseline="0" dirty="0" smtClean="0"/>
              <a:t> group</a:t>
            </a:r>
          </a:p>
          <a:p>
            <a:endParaRPr lang="en-US" baseline="0" dirty="0" smtClean="0"/>
          </a:p>
          <a:p>
            <a:r>
              <a:rPr lang="en-US" baseline="0" dirty="0" smtClean="0"/>
              <a:t>Mapped reads from ENCODE cell lines to genome</a:t>
            </a:r>
          </a:p>
          <a:p>
            <a:endParaRPr lang="en-US" baseline="0" dirty="0" smtClean="0"/>
          </a:p>
          <a:p>
            <a:r>
              <a:rPr lang="en-US" baseline="0" dirty="0" smtClean="0"/>
              <a:t>Count reads mapping to exons and introns - this analysis looks at internal exons and introns only i.e. novel terminal exons were excluded</a:t>
            </a:r>
          </a:p>
          <a:p>
            <a:endParaRPr lang="en-US" baseline="0" dirty="0" smtClean="0"/>
          </a:p>
          <a:p>
            <a:r>
              <a:rPr lang="en-US" baseline="0" dirty="0" smtClean="0"/>
              <a:t>X Axis = maximum read count – the read count from the cell-line with the highest read count for that feature</a:t>
            </a:r>
          </a:p>
          <a:p>
            <a:endParaRPr lang="en-US" baseline="0" dirty="0" smtClean="0"/>
          </a:p>
          <a:p>
            <a:r>
              <a:rPr lang="en-US" baseline="0" dirty="0" smtClean="0"/>
              <a:t>Y axis = Cumulative frequency</a:t>
            </a:r>
          </a:p>
          <a:p>
            <a:endParaRPr lang="en-US" baseline="0" dirty="0" smtClean="0"/>
          </a:p>
          <a:p>
            <a:r>
              <a:rPr lang="en-US" baseline="0" dirty="0" smtClean="0"/>
              <a:t>Message:</a:t>
            </a:r>
          </a:p>
          <a:p>
            <a:endParaRPr lang="en-US" baseline="0" dirty="0" smtClean="0"/>
          </a:p>
          <a:p>
            <a:r>
              <a:rPr lang="en-US" baseline="0" dirty="0" smtClean="0"/>
              <a:t>1 – exons present in GENCODE and </a:t>
            </a:r>
            <a:r>
              <a:rPr lang="en-US" baseline="0" dirty="0" err="1" smtClean="0"/>
              <a:t>RefSeq</a:t>
            </a:r>
            <a:r>
              <a:rPr lang="en-US" baseline="0" dirty="0" smtClean="0"/>
              <a:t> set are more highly expressed than those unique either set BUT exons unique to GENCODE have an almost identical profile as those unique to </a:t>
            </a:r>
            <a:r>
              <a:rPr lang="en-US" baseline="0" dirty="0" err="1" smtClean="0"/>
              <a:t>RefSeq</a:t>
            </a:r>
            <a:r>
              <a:rPr lang="en-US" baseline="0" dirty="0" smtClean="0"/>
              <a:t> – SO even though GENCODE annotate many more unique features than </a:t>
            </a:r>
            <a:r>
              <a:rPr lang="en-US" baseline="0" dirty="0" err="1" smtClean="0"/>
              <a:t>RefSeq</a:t>
            </a:r>
            <a:r>
              <a:rPr lang="en-US" baseline="0" dirty="0" smtClean="0"/>
              <a:t> – there is no suggestion these GENCODE-only features are any less reliable than </a:t>
            </a:r>
            <a:r>
              <a:rPr lang="en-US" baseline="0" dirty="0" err="1" smtClean="0"/>
              <a:t>RefSeq</a:t>
            </a:r>
            <a:r>
              <a:rPr lang="en-US" baseline="0" dirty="0" smtClean="0"/>
              <a:t> only features</a:t>
            </a:r>
          </a:p>
          <a:p>
            <a:endParaRPr lang="en-US" baseline="0" dirty="0" smtClean="0"/>
          </a:p>
          <a:p>
            <a:r>
              <a:rPr lang="en-US" baseline="0" dirty="0" smtClean="0"/>
              <a:t>2 – for introns the message is the same but more so – GENCODE and </a:t>
            </a:r>
            <a:r>
              <a:rPr lang="en-US" baseline="0" dirty="0" err="1" smtClean="0"/>
              <a:t>RefSeq</a:t>
            </a:r>
            <a:r>
              <a:rPr lang="en-US" baseline="0" dirty="0" smtClean="0"/>
              <a:t> common exons show a very similar expression profile to GENCODE- and </a:t>
            </a:r>
            <a:r>
              <a:rPr lang="en-US" baseline="0" dirty="0" err="1" smtClean="0"/>
              <a:t>RefSeq</a:t>
            </a:r>
            <a:r>
              <a:rPr lang="en-US" baseline="0" dirty="0" smtClean="0"/>
              <a:t>-unique introns</a:t>
            </a:r>
          </a:p>
        </p:txBody>
      </p:sp>
      <p:sp>
        <p:nvSpPr>
          <p:cNvPr id="4" name="Slide Number Placeholder 3"/>
          <p:cNvSpPr>
            <a:spLocks noGrp="1"/>
          </p:cNvSpPr>
          <p:nvPr>
            <p:ph type="sldNum" sz="quarter" idx="10"/>
          </p:nvPr>
        </p:nvSpPr>
        <p:spPr/>
        <p:txBody>
          <a:bodyPr/>
          <a:lstStyle/>
          <a:p>
            <a:fld id="{2CB2DF67-4C54-E046-8DA9-DF36B049B6C3}" type="slidenum">
              <a:rPr lang="en-US" smtClean="0"/>
              <a:t>9</a:t>
            </a:fld>
            <a:endParaRPr lang="en-US"/>
          </a:p>
        </p:txBody>
      </p:sp>
    </p:spTree>
    <p:extLst>
      <p:ext uri="{BB962C8B-B14F-4D97-AF65-F5344CB8AC3E}">
        <p14:creationId xmlns:p14="http://schemas.microsoft.com/office/powerpoint/2010/main" val="306913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543" eaLnBrk="0" hangingPunct="0">
              <a:defRPr sz="1100" b="1">
                <a:solidFill>
                  <a:schemeClr val="tx1"/>
                </a:solidFill>
                <a:latin typeface="Arial" charset="0"/>
                <a:ea typeface="ＭＳ Ｐゴシック" charset="0"/>
                <a:cs typeface="ＭＳ Ｐゴシック" charset="0"/>
              </a:defRPr>
            </a:lvl1pPr>
            <a:lvl2pPr marL="702756" indent="-270291" defTabSz="968543" eaLnBrk="0" hangingPunct="0">
              <a:defRPr sz="1100" b="1">
                <a:solidFill>
                  <a:schemeClr val="tx1"/>
                </a:solidFill>
                <a:latin typeface="Arial" charset="0"/>
                <a:ea typeface="ＭＳ Ｐゴシック" charset="0"/>
              </a:defRPr>
            </a:lvl2pPr>
            <a:lvl3pPr marL="1081164" indent="-216233" defTabSz="968543" eaLnBrk="0" hangingPunct="0">
              <a:defRPr sz="1100" b="1">
                <a:solidFill>
                  <a:schemeClr val="tx1"/>
                </a:solidFill>
                <a:latin typeface="Arial" charset="0"/>
                <a:ea typeface="ＭＳ Ｐゴシック" charset="0"/>
              </a:defRPr>
            </a:lvl3pPr>
            <a:lvl4pPr marL="1513629" indent="-216233" defTabSz="968543" eaLnBrk="0" hangingPunct="0">
              <a:defRPr sz="1100" b="1">
                <a:solidFill>
                  <a:schemeClr val="tx1"/>
                </a:solidFill>
                <a:latin typeface="Arial" charset="0"/>
                <a:ea typeface="ＭＳ Ｐゴシック" charset="0"/>
              </a:defRPr>
            </a:lvl4pPr>
            <a:lvl5pPr marL="1946095" indent="-216233" defTabSz="968543" eaLnBrk="0" hangingPunct="0">
              <a:defRPr sz="1100" b="1">
                <a:solidFill>
                  <a:schemeClr val="tx1"/>
                </a:solidFill>
                <a:latin typeface="Arial" charset="0"/>
                <a:ea typeface="ＭＳ Ｐゴシック" charset="0"/>
              </a:defRPr>
            </a:lvl5pPr>
            <a:lvl6pPr marL="2378560" indent="-216233" defTabSz="968543" eaLnBrk="0" fontAlgn="base" hangingPunct="0">
              <a:spcBef>
                <a:spcPct val="0"/>
              </a:spcBef>
              <a:spcAft>
                <a:spcPct val="0"/>
              </a:spcAft>
              <a:defRPr sz="1100" b="1">
                <a:solidFill>
                  <a:schemeClr val="tx1"/>
                </a:solidFill>
                <a:latin typeface="Arial" charset="0"/>
                <a:ea typeface="ＭＳ Ｐゴシック" charset="0"/>
              </a:defRPr>
            </a:lvl6pPr>
            <a:lvl7pPr marL="2811026" indent="-216233" defTabSz="968543" eaLnBrk="0" fontAlgn="base" hangingPunct="0">
              <a:spcBef>
                <a:spcPct val="0"/>
              </a:spcBef>
              <a:spcAft>
                <a:spcPct val="0"/>
              </a:spcAft>
              <a:defRPr sz="1100" b="1">
                <a:solidFill>
                  <a:schemeClr val="tx1"/>
                </a:solidFill>
                <a:latin typeface="Arial" charset="0"/>
                <a:ea typeface="ＭＳ Ｐゴシック" charset="0"/>
              </a:defRPr>
            </a:lvl7pPr>
            <a:lvl8pPr marL="3243491" indent="-216233" defTabSz="968543" eaLnBrk="0" fontAlgn="base" hangingPunct="0">
              <a:spcBef>
                <a:spcPct val="0"/>
              </a:spcBef>
              <a:spcAft>
                <a:spcPct val="0"/>
              </a:spcAft>
              <a:defRPr sz="1100" b="1">
                <a:solidFill>
                  <a:schemeClr val="tx1"/>
                </a:solidFill>
                <a:latin typeface="Arial" charset="0"/>
                <a:ea typeface="ＭＳ Ｐゴシック" charset="0"/>
              </a:defRPr>
            </a:lvl8pPr>
            <a:lvl9pPr marL="3675957" indent="-216233" defTabSz="968543" eaLnBrk="0" fontAlgn="base" hangingPunct="0">
              <a:spcBef>
                <a:spcPct val="0"/>
              </a:spcBef>
              <a:spcAft>
                <a:spcPct val="0"/>
              </a:spcAft>
              <a:defRPr sz="1100" b="1">
                <a:solidFill>
                  <a:schemeClr val="tx1"/>
                </a:solidFill>
                <a:latin typeface="Arial" charset="0"/>
                <a:ea typeface="ＭＳ Ｐゴシック" charset="0"/>
              </a:defRPr>
            </a:lvl9pPr>
          </a:lstStyle>
          <a:p>
            <a:fld id="{CEB369EA-C408-DB45-B933-8404FD2FB6FF}" type="slidenum">
              <a:rPr lang="en-US" sz="1300" b="0">
                <a:solidFill>
                  <a:srgbClr val="000000"/>
                </a:solidFill>
                <a:latin typeface="Calibri" charset="0"/>
              </a:rPr>
              <a:pPr/>
              <a:t>12</a:t>
            </a:fld>
            <a:endParaRPr lang="en-US" sz="1300" b="0">
              <a:solidFill>
                <a:srgbClr val="000000"/>
              </a:solidFill>
              <a:latin typeface="Calibri" charset="0"/>
            </a:endParaRPr>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C772220-AA89-2F44-B557-AFE0EE0D86EC}"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47510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772220-AA89-2F44-B557-AFE0EE0D86EC}"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320798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772220-AA89-2F44-B557-AFE0EE0D86EC}"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397968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772220-AA89-2F44-B557-AFE0EE0D86EC}"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358457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C772220-AA89-2F44-B557-AFE0EE0D86EC}"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18614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C772220-AA89-2F44-B557-AFE0EE0D86EC}"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258582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C772220-AA89-2F44-B557-AFE0EE0D86EC}" type="datetimeFigureOut">
              <a:rPr lang="en-US" smtClean="0"/>
              <a:t>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36642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C772220-AA89-2F44-B557-AFE0EE0D86EC}" type="datetimeFigureOut">
              <a:rPr lang="en-US" smtClean="0"/>
              <a:t>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319643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72220-AA89-2F44-B557-AFE0EE0D86EC}" type="datetimeFigureOut">
              <a:rPr lang="en-US" smtClean="0"/>
              <a:t>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222627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772220-AA89-2F44-B557-AFE0EE0D86EC}"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85119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772220-AA89-2F44-B557-AFE0EE0D86EC}"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08B8D-ADDB-4144-BC40-6D2905C4A291}" type="slidenum">
              <a:rPr lang="en-US" smtClean="0"/>
              <a:t>‹#›</a:t>
            </a:fld>
            <a:endParaRPr lang="en-US"/>
          </a:p>
        </p:txBody>
      </p:sp>
    </p:spTree>
    <p:extLst>
      <p:ext uri="{BB962C8B-B14F-4D97-AF65-F5344CB8AC3E}">
        <p14:creationId xmlns:p14="http://schemas.microsoft.com/office/powerpoint/2010/main" val="3934121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72220-AA89-2F44-B557-AFE0EE0D86EC}" type="datetimeFigureOut">
              <a:rPr lang="en-US" smtClean="0"/>
              <a:t>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08B8D-ADDB-4144-BC40-6D2905C4A291}" type="slidenum">
              <a:rPr lang="en-US" smtClean="0"/>
              <a:t>‹#›</a:t>
            </a:fld>
            <a:endParaRPr lang="en-US"/>
          </a:p>
        </p:txBody>
      </p:sp>
    </p:spTree>
    <p:extLst>
      <p:ext uri="{BB962C8B-B14F-4D97-AF65-F5344CB8AC3E}">
        <p14:creationId xmlns:p14="http://schemas.microsoft.com/office/powerpoint/2010/main" val="19059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genome.ucsc.edu/cgi-bin/hgGateway" TargetMode="External"/><Relationship Id="rId4" Type="http://schemas.openxmlformats.org/officeDocument/2006/relationships/hyperlink" Target="http://www.ensembl.org/Homo_sapiens/Info/Index" TargetMode="External"/><Relationship Id="rId5" Type="http://schemas.openxmlformats.org/officeDocument/2006/relationships/hyperlink" Target="http://vega.sanger.ac.uk/Homo_sapiens/Info/Index" TargetMode="External"/><Relationship Id="rId1" Type="http://schemas.openxmlformats.org/officeDocument/2006/relationships/slideLayout" Target="../slideLayouts/slideLayout2.xml"/><Relationship Id="rId2" Type="http://schemas.openxmlformats.org/officeDocument/2006/relationships/hyperlink" Target="http://www.gencodegenes.org/data.html"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6.gif"/><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gif"/><Relationship Id="rId9" Type="http://schemas.openxmlformats.org/officeDocument/2006/relationships/image" Target="../media/image10.jpg"/><Relationship Id="rId10"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0625"/>
            <a:ext cx="7772400" cy="1470025"/>
          </a:xfrm>
        </p:spPr>
        <p:txBody>
          <a:bodyPr>
            <a:normAutofit fontScale="90000"/>
          </a:bodyPr>
          <a:lstStyle/>
          <a:p>
            <a:r>
              <a:rPr lang="en-US" dirty="0" smtClean="0"/>
              <a:t>Consider the </a:t>
            </a:r>
            <a:r>
              <a:rPr lang="en-US" dirty="0" err="1" smtClean="0"/>
              <a:t>geneset</a:t>
            </a:r>
            <a:r>
              <a:rPr lang="en-US" dirty="0" smtClean="0"/>
              <a:t>: Why the transcripts used for variant annotation matter</a:t>
            </a:r>
            <a:endParaRPr lang="en-US" dirty="0"/>
          </a:p>
        </p:txBody>
      </p:sp>
      <p:sp>
        <p:nvSpPr>
          <p:cNvPr id="3" name="Subtitle 2"/>
          <p:cNvSpPr>
            <a:spLocks noGrp="1"/>
          </p:cNvSpPr>
          <p:nvPr>
            <p:ph type="subTitle" idx="1"/>
          </p:nvPr>
        </p:nvSpPr>
        <p:spPr>
          <a:xfrm>
            <a:off x="560209" y="3506815"/>
            <a:ext cx="8023582" cy="1752600"/>
          </a:xfrm>
        </p:spPr>
        <p:txBody>
          <a:bodyPr/>
          <a:lstStyle/>
          <a:p>
            <a:r>
              <a:rPr lang="en-US" dirty="0" smtClean="0">
                <a:solidFill>
                  <a:srgbClr val="0000FF"/>
                </a:solidFill>
              </a:rPr>
              <a:t>Mark Gerstein on behalf of</a:t>
            </a:r>
          </a:p>
          <a:p>
            <a:r>
              <a:rPr lang="en-US" dirty="0" smtClean="0"/>
              <a:t> </a:t>
            </a:r>
            <a:br>
              <a:rPr lang="en-US" dirty="0" smtClean="0"/>
            </a:br>
            <a:r>
              <a:rPr lang="en-US" dirty="0" smtClean="0">
                <a:solidFill>
                  <a:srgbClr val="FF0000"/>
                </a:solidFill>
              </a:rPr>
              <a:t>Adam Frankish </a:t>
            </a:r>
          </a:p>
          <a:p>
            <a:r>
              <a:rPr lang="en-US" sz="2000" dirty="0" smtClean="0"/>
              <a:t>Computation Genomics, </a:t>
            </a:r>
            <a:r>
              <a:rPr lang="en-US" sz="2000" dirty="0" err="1" smtClean="0"/>
              <a:t>Wellcome</a:t>
            </a:r>
            <a:r>
              <a:rPr lang="en-US" sz="2000" dirty="0" smtClean="0"/>
              <a:t> Trust Sanger Institute</a:t>
            </a:r>
          </a:p>
          <a:p>
            <a:endParaRPr lang="en-US" sz="2000" dirty="0" smtClean="0"/>
          </a:p>
          <a:p>
            <a:r>
              <a:rPr lang="en-US" sz="2800" dirty="0" smtClean="0">
                <a:solidFill>
                  <a:srgbClr val="008000"/>
                </a:solidFill>
              </a:rPr>
              <a:t>(both on </a:t>
            </a:r>
            <a:r>
              <a:rPr lang="en-US" sz="2800" dirty="0">
                <a:solidFill>
                  <a:srgbClr val="008000"/>
                </a:solidFill>
              </a:rPr>
              <a:t>behalf of the </a:t>
            </a:r>
            <a:r>
              <a:rPr lang="en-US" sz="2800" dirty="0" err="1">
                <a:solidFill>
                  <a:srgbClr val="008000"/>
                </a:solidFill>
              </a:rPr>
              <a:t>Gencode</a:t>
            </a:r>
            <a:r>
              <a:rPr lang="en-US" sz="2800" dirty="0">
                <a:solidFill>
                  <a:srgbClr val="008000"/>
                </a:solidFill>
              </a:rPr>
              <a:t> consortium)</a:t>
            </a:r>
          </a:p>
          <a:p>
            <a:endParaRPr lang="en-US" dirty="0"/>
          </a:p>
        </p:txBody>
      </p:sp>
    </p:spTree>
    <p:extLst>
      <p:ext uri="{BB962C8B-B14F-4D97-AF65-F5344CB8AC3E}">
        <p14:creationId xmlns:p14="http://schemas.microsoft.com/office/powerpoint/2010/main" val="3546846446"/>
      </p:ext>
    </p:extLst>
  </p:cSld>
  <p:clrMapOvr>
    <a:masterClrMapping/>
  </p:clrMapOvr>
  <mc:AlternateContent xmlns:mc="http://schemas.openxmlformats.org/markup-compatibility/2006">
    <mc:Choice xmlns:p14="http://schemas.microsoft.com/office/powerpoint/2010/main" Requires="p14">
      <p:transition spd="slow" p14:dur="2000" advTm="32656"/>
    </mc:Choice>
    <mc:Fallback>
      <p:transition xmlns:p14="http://schemas.microsoft.com/office/powerpoint/2010/main" spd="slow" advTm="3265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60136"/>
            <a:ext cx="8229600" cy="1143000"/>
          </a:xfrm>
        </p:spPr>
        <p:txBody>
          <a:bodyPr>
            <a:normAutofit/>
          </a:bodyPr>
          <a:lstStyle/>
          <a:p>
            <a:r>
              <a:rPr lang="en-US" sz="4800" b="1" dirty="0" err="1" smtClean="0"/>
              <a:t>Gencode</a:t>
            </a:r>
            <a:r>
              <a:rPr lang="en-US" sz="4800" b="1" dirty="0" smtClean="0"/>
              <a:t> &amp; Variants</a:t>
            </a:r>
            <a:endParaRPr lang="en-US" sz="4800" b="1" dirty="0"/>
          </a:p>
        </p:txBody>
      </p:sp>
    </p:spTree>
    <p:extLst>
      <p:ext uri="{BB962C8B-B14F-4D97-AF65-F5344CB8AC3E}">
        <p14:creationId xmlns:p14="http://schemas.microsoft.com/office/powerpoint/2010/main" val="3523999173"/>
      </p:ext>
    </p:extLst>
  </p:cSld>
  <p:clrMapOvr>
    <a:masterClrMapping/>
  </p:clrMapOvr>
  <mc:AlternateContent xmlns:mc="http://schemas.openxmlformats.org/markup-compatibility/2006">
    <mc:Choice xmlns:p14="http://schemas.microsoft.com/office/powerpoint/2010/main" Requires="p14">
      <p:transition spd="slow" p14:dur="2000" advTm="4279"/>
    </mc:Choice>
    <mc:Fallback>
      <p:transition xmlns:p14="http://schemas.microsoft.com/office/powerpoint/2010/main" spd="slow" advTm="4279"/>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485775" y="409515"/>
            <a:ext cx="8229600" cy="1143000"/>
          </a:xfrm>
        </p:spPr>
        <p:txBody>
          <a:bodyPr>
            <a:noAutofit/>
          </a:bodyPr>
          <a:lstStyle/>
          <a:p>
            <a:pPr eaLnBrk="1" hangingPunct="1"/>
            <a:r>
              <a:rPr lang="en-US" sz="2400" dirty="0" err="1" smtClean="0">
                <a:solidFill>
                  <a:srgbClr val="000090"/>
                </a:solidFill>
                <a:latin typeface="Arial" charset="0"/>
              </a:rPr>
              <a:t>Gencode</a:t>
            </a:r>
            <a:r>
              <a:rPr lang="en-US" sz="2400" dirty="0" smtClean="0">
                <a:solidFill>
                  <a:srgbClr val="000090"/>
                </a:solidFill>
                <a:latin typeface="Arial" charset="0"/>
              </a:rPr>
              <a:t> </a:t>
            </a:r>
            <a:r>
              <a:rPr lang="en-US" sz="2400" b="1" dirty="0" smtClean="0">
                <a:solidFill>
                  <a:srgbClr val="FF0000"/>
                </a:solidFill>
                <a:latin typeface="Arial" charset="0"/>
              </a:rPr>
              <a:t>consistently</a:t>
            </a:r>
            <a:r>
              <a:rPr lang="en-US" sz="2400" dirty="0" smtClean="0">
                <a:solidFill>
                  <a:srgbClr val="FF0000"/>
                </a:solidFill>
                <a:latin typeface="Arial" charset="0"/>
              </a:rPr>
              <a:t> </a:t>
            </a:r>
            <a:r>
              <a:rPr lang="en-US" sz="2400" dirty="0" smtClean="0">
                <a:solidFill>
                  <a:srgbClr val="000090"/>
                </a:solidFill>
                <a:latin typeface="Arial" charset="0"/>
              </a:rPr>
              <a:t>annotates </a:t>
            </a:r>
            <a:r>
              <a:rPr lang="en-US" sz="2400" dirty="0" err="1" smtClean="0">
                <a:solidFill>
                  <a:srgbClr val="000090"/>
                </a:solidFill>
                <a:latin typeface="Arial" charset="0"/>
              </a:rPr>
              <a:t>CDSes</a:t>
            </a:r>
            <a:r>
              <a:rPr lang="en-US" sz="2400" dirty="0" smtClean="0">
                <a:solidFill>
                  <a:srgbClr val="000090"/>
                </a:solidFill>
                <a:latin typeface="Arial" charset="0"/>
              </a:rPr>
              <a:t> in the context of UTRs, Pseudogenes &amp; ncRNAs, so can uniformly look at the effect of variants on these</a:t>
            </a:r>
            <a:endParaRPr lang="en-US" sz="2400" dirty="0">
              <a:solidFill>
                <a:srgbClr val="000090"/>
              </a:solidFill>
              <a:latin typeface="Arial" charset="0"/>
            </a:endParaRPr>
          </a:p>
        </p:txBody>
      </p:sp>
      <p:sp>
        <p:nvSpPr>
          <p:cNvPr id="171011" name="Text Box 6"/>
          <p:cNvSpPr txBox="1">
            <a:spLocks noChangeArrowheads="1"/>
          </p:cNvSpPr>
          <p:nvPr>
            <p:custDataLst>
              <p:tags r:id="rId1"/>
            </p:custDataLst>
          </p:nvPr>
        </p:nvSpPr>
        <p:spPr bwMode="auto">
          <a:xfrm>
            <a:off x="7073900" y="6552406"/>
            <a:ext cx="20701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dirty="0">
                <a:solidFill>
                  <a:srgbClr val="000000"/>
                </a:solidFill>
                <a:latin typeface="Arial" charset="0"/>
              </a:rPr>
              <a:t>[</a:t>
            </a:r>
            <a:r>
              <a:rPr lang="en-US" sz="1100" dirty="0" err="1">
                <a:solidFill>
                  <a:srgbClr val="000000"/>
                </a:solidFill>
                <a:latin typeface="Arial" charset="0"/>
              </a:rPr>
              <a:t>Khurana</a:t>
            </a:r>
            <a:r>
              <a:rPr lang="en-US" sz="1100" dirty="0">
                <a:solidFill>
                  <a:srgbClr val="000000"/>
                </a:solidFill>
                <a:latin typeface="Arial" charset="0"/>
              </a:rPr>
              <a:t> et al., </a:t>
            </a:r>
            <a:r>
              <a:rPr lang="en-US" sz="1100" i="1" dirty="0">
                <a:solidFill>
                  <a:srgbClr val="000000"/>
                </a:solidFill>
                <a:latin typeface="Arial" charset="0"/>
              </a:rPr>
              <a:t>Science</a:t>
            </a:r>
            <a:r>
              <a:rPr lang="en-US" sz="1100" dirty="0">
                <a:solidFill>
                  <a:srgbClr val="000000"/>
                </a:solidFill>
                <a:latin typeface="Arial" charset="0"/>
              </a:rPr>
              <a:t> (‘13)]</a:t>
            </a:r>
            <a:endParaRPr lang="en-US" sz="1100" i="1" dirty="0">
              <a:solidFill>
                <a:srgbClr val="000000"/>
              </a:solidFill>
              <a:latin typeface="Arial" charset="0"/>
            </a:endParaRPr>
          </a:p>
        </p:txBody>
      </p:sp>
      <p:grpSp>
        <p:nvGrpSpPr>
          <p:cNvPr id="2" name="Group 1"/>
          <p:cNvGrpSpPr/>
          <p:nvPr/>
        </p:nvGrpSpPr>
        <p:grpSpPr>
          <a:xfrm>
            <a:off x="875353" y="1696347"/>
            <a:ext cx="7140129" cy="4856059"/>
            <a:chOff x="4706131" y="1834940"/>
            <a:chExt cx="3824032" cy="2600755"/>
          </a:xfrm>
        </p:grpSpPr>
        <p:pic>
          <p:nvPicPr>
            <p:cNvPr id="171010" name="Picture 9" descr="Figure2-May30.2.png"/>
            <p:cNvPicPr>
              <a:picLocks noChangeAspect="1"/>
            </p:cNvPicPr>
            <p:nvPr/>
          </p:nvPicPr>
          <p:blipFill rotWithShape="1">
            <a:blip r:embed="rId3">
              <a:extLst>
                <a:ext uri="{28A0092B-C50C-407E-A947-70E740481C1C}">
                  <a14:useLocalDpi xmlns:a14="http://schemas.microsoft.com/office/drawing/2010/main" val="0"/>
                </a:ext>
              </a:extLst>
            </a:blip>
            <a:srcRect l="1095" t="67689" r="56615"/>
            <a:stretch/>
          </p:blipFill>
          <p:spPr bwMode="auto">
            <a:xfrm>
              <a:off x="4706131" y="3106158"/>
              <a:ext cx="3824032" cy="13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Figure2-May30.2.png"/>
            <p:cNvPicPr>
              <a:picLocks noChangeAspect="1"/>
            </p:cNvPicPr>
            <p:nvPr/>
          </p:nvPicPr>
          <p:blipFill rotWithShape="1">
            <a:blip r:embed="rId3">
              <a:extLst>
                <a:ext uri="{28A0092B-C50C-407E-A947-70E740481C1C}">
                  <a14:useLocalDpi xmlns:a14="http://schemas.microsoft.com/office/drawing/2010/main" val="0"/>
                </a:ext>
              </a:extLst>
            </a:blip>
            <a:srcRect l="1095" t="8064" r="56615" b="61042"/>
            <a:stretch/>
          </p:blipFill>
          <p:spPr bwMode="auto">
            <a:xfrm>
              <a:off x="4706131" y="1834940"/>
              <a:ext cx="3824032" cy="127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624539" y="3183630"/>
            <a:ext cx="4964770" cy="14516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915042" y="1389561"/>
            <a:ext cx="4964770" cy="14516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437848"/>
      </p:ext>
    </p:extLst>
  </p:cSld>
  <p:clrMapOvr>
    <a:masterClrMapping/>
  </p:clrMapOvr>
  <mc:AlternateContent xmlns:mc="http://schemas.openxmlformats.org/markup-compatibility/2006">
    <mc:Choice xmlns:p14="http://schemas.microsoft.com/office/powerpoint/2010/main" Requires="p14">
      <p:transition spd="slow" p14:dur="2000" advTm="43875"/>
    </mc:Choice>
    <mc:Fallback>
      <p:transition xmlns:p14="http://schemas.microsoft.com/office/powerpoint/2010/main" spd="slow" advTm="43875"/>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228600" y="0"/>
            <a:ext cx="8603362" cy="1132334"/>
          </a:xfrm>
        </p:spPr>
        <p:txBody>
          <a:bodyPr>
            <a:noAutofit/>
          </a:bodyPr>
          <a:lstStyle/>
          <a:p>
            <a:pPr eaLnBrk="1" hangingPunct="1"/>
            <a:r>
              <a:rPr lang="en-US" sz="2800" dirty="0" smtClean="0">
                <a:latin typeface="Helvetica" charset="0"/>
                <a:ea typeface="ＭＳ Ｐゴシック" charset="0"/>
                <a:cs typeface="ＭＳ Ｐゴシック" charset="0"/>
              </a:rPr>
              <a:t>One has to consider transcript structure to assay impact of variants on genes</a:t>
            </a:r>
            <a:endParaRPr lang="en-US" sz="2800" dirty="0">
              <a:latin typeface="Helvetica" charset="0"/>
              <a:ea typeface="ＭＳ Ｐゴシック" charset="0"/>
              <a:cs typeface="ＭＳ Ｐゴシック" charset="0"/>
            </a:endParaRPr>
          </a:p>
        </p:txBody>
      </p:sp>
      <p:pic>
        <p:nvPicPr>
          <p:cNvPr id="72707" name="Picture 4" descr="Screen shot 2011-01-10 at 8"/>
          <p:cNvPicPr>
            <a:picLocks noChangeAspect="1" noChangeArrowheads="1"/>
          </p:cNvPicPr>
          <p:nvPr/>
        </p:nvPicPr>
        <p:blipFill>
          <a:blip r:embed="rId3">
            <a:extLst>
              <a:ext uri="{28A0092B-C50C-407E-A947-70E740481C1C}">
                <a14:useLocalDpi xmlns:a14="http://schemas.microsoft.com/office/drawing/2010/main" val="0"/>
              </a:ext>
            </a:extLst>
          </a:blip>
          <a:srcRect l="4762"/>
          <a:stretch>
            <a:fillRect/>
          </a:stretch>
        </p:blipFill>
        <p:spPr bwMode="auto">
          <a:xfrm>
            <a:off x="1239011" y="3443802"/>
            <a:ext cx="6582540" cy="341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7"/>
          <p:cNvSpPr txBox="1">
            <a:spLocks noChangeArrowheads="1"/>
          </p:cNvSpPr>
          <p:nvPr/>
        </p:nvSpPr>
        <p:spPr bwMode="auto">
          <a:xfrm rot="16200000">
            <a:off x="-2837039" y="3646958"/>
            <a:ext cx="6052749" cy="369332"/>
          </a:xfrm>
          <a:prstGeom prst="rect">
            <a:avLst/>
          </a:prstGeom>
          <a:noFill/>
          <a:ln w="9525">
            <a:noFill/>
            <a:miter lim="800000"/>
            <a:headEnd/>
            <a:tailEnd/>
          </a:ln>
        </p:spPr>
        <p:txBody>
          <a:bodyPr wrap="square">
            <a:spAutoFit/>
          </a:bodyPr>
          <a:lstStyle/>
          <a:p>
            <a:pPr defTabSz="457200" fontAlgn="auto">
              <a:spcBef>
                <a:spcPct val="50000"/>
              </a:spcBef>
              <a:spcAft>
                <a:spcPts val="0"/>
              </a:spcAft>
              <a:defRPr/>
            </a:pPr>
            <a:r>
              <a:rPr lang="en-US" b="0" dirty="0">
                <a:solidFill>
                  <a:prstClr val="black"/>
                </a:solidFill>
                <a:latin typeface="Helvetica"/>
                <a:ea typeface="+mn-ea"/>
                <a:cs typeface="+mn-cs"/>
              </a:rPr>
              <a:t>[</a:t>
            </a:r>
            <a:r>
              <a:rPr lang="en-US" b="0" dirty="0" err="1">
                <a:solidFill>
                  <a:prstClr val="black"/>
                </a:solidFill>
                <a:latin typeface="Helvetica"/>
                <a:ea typeface="+mn-ea"/>
                <a:cs typeface="+mn-cs"/>
              </a:rPr>
              <a:t>Balasubramanian</a:t>
            </a:r>
            <a:r>
              <a:rPr lang="en-US" b="0" dirty="0">
                <a:solidFill>
                  <a:prstClr val="black"/>
                </a:solidFill>
                <a:latin typeface="Helvetica"/>
                <a:ea typeface="+mn-ea"/>
                <a:cs typeface="+mn-cs"/>
              </a:rPr>
              <a:t> et al., </a:t>
            </a:r>
            <a:r>
              <a:rPr lang="en-US" b="0" i="1" dirty="0">
                <a:solidFill>
                  <a:prstClr val="black"/>
                </a:solidFill>
                <a:latin typeface="Helvetica"/>
                <a:ea typeface="+mn-ea"/>
                <a:cs typeface="+mn-cs"/>
              </a:rPr>
              <a:t>Genes Dev.</a:t>
            </a:r>
            <a:r>
              <a:rPr lang="en-US" b="0" dirty="0">
                <a:solidFill>
                  <a:prstClr val="black"/>
                </a:solidFill>
                <a:latin typeface="Helvetica"/>
                <a:ea typeface="+mn-ea"/>
                <a:cs typeface="+mn-cs"/>
              </a:rPr>
              <a:t>, </a:t>
            </a:r>
            <a:r>
              <a:rPr lang="fr-FR" b="0" dirty="0">
                <a:solidFill>
                  <a:prstClr val="black"/>
                </a:solidFill>
                <a:latin typeface="Helvetica"/>
                <a:ea typeface="+mn-ea"/>
                <a:cs typeface="+mn-cs"/>
              </a:rPr>
              <a:t>’</a:t>
            </a:r>
            <a:r>
              <a:rPr lang="en-US" b="0" dirty="0">
                <a:solidFill>
                  <a:prstClr val="black"/>
                </a:solidFill>
                <a:latin typeface="Helvetica"/>
                <a:ea typeface="+mn-ea"/>
                <a:cs typeface="+mn-cs"/>
              </a:rPr>
              <a:t>11]</a:t>
            </a:r>
          </a:p>
        </p:txBody>
      </p:sp>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1437" b="28806"/>
          <a:stretch/>
        </p:blipFill>
        <p:spPr bwMode="auto">
          <a:xfrm>
            <a:off x="1626793" y="1284734"/>
            <a:ext cx="5806976" cy="20146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3" name="Straight Connector 2"/>
          <p:cNvCxnSpPr/>
          <p:nvPr/>
        </p:nvCxnSpPr>
        <p:spPr>
          <a:xfrm>
            <a:off x="744512" y="3443802"/>
            <a:ext cx="8087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362695"/>
      </p:ext>
    </p:extLst>
  </p:cSld>
  <p:clrMapOvr>
    <a:masterClrMapping/>
  </p:clrMapOvr>
  <p:transition xmlns:p14="http://schemas.microsoft.com/office/powerpoint/2010/main" spd="slow" advTm="33789"/>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Reference transcript set affects consequence calling </a:t>
            </a:r>
            <a:endParaRPr lang="en-US" dirty="0"/>
          </a:p>
        </p:txBody>
      </p:sp>
      <p:pic>
        <p:nvPicPr>
          <p:cNvPr id="5" name="Picture 4" descr="davis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01" y="1932818"/>
            <a:ext cx="8532440" cy="3223157"/>
          </a:xfrm>
          <a:prstGeom prst="rect">
            <a:avLst/>
          </a:prstGeom>
        </p:spPr>
      </p:pic>
    </p:spTree>
    <p:extLst>
      <p:ext uri="{BB962C8B-B14F-4D97-AF65-F5344CB8AC3E}">
        <p14:creationId xmlns:p14="http://schemas.microsoft.com/office/powerpoint/2010/main" val="3065095277"/>
      </p:ext>
    </p:extLst>
  </p:cSld>
  <p:clrMapOvr>
    <a:masterClrMapping/>
  </p:clrMapOvr>
  <mc:AlternateContent xmlns:mc="http://schemas.openxmlformats.org/markup-compatibility/2006">
    <mc:Choice xmlns:p14="http://schemas.microsoft.com/office/powerpoint/2010/main" Requires="p14">
      <p:transition spd="slow" p14:dur="2000" advTm="17523"/>
    </mc:Choice>
    <mc:Fallback>
      <p:transition xmlns:p14="http://schemas.microsoft.com/office/powerpoint/2010/main" spd="slow" advTm="17523"/>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46"/>
            <a:ext cx="9144000" cy="1143000"/>
          </a:xfrm>
        </p:spPr>
        <p:txBody>
          <a:bodyPr>
            <a:normAutofit fontScale="90000"/>
          </a:bodyPr>
          <a:lstStyle/>
          <a:p>
            <a:r>
              <a:rPr lang="en-US" dirty="0" smtClean="0"/>
              <a:t>More variants intersect with GENCODE transcripts</a:t>
            </a:r>
            <a:endParaRPr lang="en-US" dirty="0"/>
          </a:p>
        </p:txBody>
      </p:sp>
      <p:sp>
        <p:nvSpPr>
          <p:cNvPr id="8" name="Oval 7"/>
          <p:cNvSpPr/>
          <p:nvPr/>
        </p:nvSpPr>
        <p:spPr>
          <a:xfrm>
            <a:off x="1337442" y="2353028"/>
            <a:ext cx="3973233" cy="3973233"/>
          </a:xfrm>
          <a:prstGeom prst="ellipse">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92763" y="2353028"/>
            <a:ext cx="3973233" cy="3973233"/>
          </a:xfrm>
          <a:prstGeom prst="ellipse">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50595" y="1799030"/>
            <a:ext cx="1699842" cy="369332"/>
          </a:xfrm>
          <a:prstGeom prst="rect">
            <a:avLst/>
          </a:prstGeom>
          <a:noFill/>
        </p:spPr>
        <p:txBody>
          <a:bodyPr wrap="none" rtlCol="0">
            <a:spAutoFit/>
          </a:bodyPr>
          <a:lstStyle/>
          <a:p>
            <a:r>
              <a:rPr lang="en-US" dirty="0" smtClean="0">
                <a:solidFill>
                  <a:srgbClr val="FF5D63"/>
                </a:solidFill>
              </a:rPr>
              <a:t>GENCODE comp</a:t>
            </a:r>
            <a:endParaRPr lang="en-US" dirty="0">
              <a:solidFill>
                <a:srgbClr val="FF5D63"/>
              </a:solidFill>
            </a:endParaRPr>
          </a:p>
        </p:txBody>
      </p:sp>
      <p:sp>
        <p:nvSpPr>
          <p:cNvPr id="11" name="TextBox 10"/>
          <p:cNvSpPr txBox="1"/>
          <p:nvPr/>
        </p:nvSpPr>
        <p:spPr>
          <a:xfrm>
            <a:off x="4714235" y="1813330"/>
            <a:ext cx="1772541" cy="369332"/>
          </a:xfrm>
          <a:prstGeom prst="rect">
            <a:avLst/>
          </a:prstGeom>
          <a:noFill/>
        </p:spPr>
        <p:txBody>
          <a:bodyPr wrap="none" rtlCol="0">
            <a:spAutoFit/>
          </a:bodyPr>
          <a:lstStyle/>
          <a:p>
            <a:r>
              <a:rPr lang="en-US" dirty="0" err="1" smtClean="0">
                <a:solidFill>
                  <a:srgbClr val="A2AA5B"/>
                </a:solidFill>
              </a:rPr>
              <a:t>RefSeq</a:t>
            </a:r>
            <a:r>
              <a:rPr lang="en-US" dirty="0" smtClean="0">
                <a:solidFill>
                  <a:srgbClr val="A2AA5B"/>
                </a:solidFill>
              </a:rPr>
              <a:t> NM + XM</a:t>
            </a:r>
            <a:endParaRPr lang="en-US" dirty="0">
              <a:solidFill>
                <a:srgbClr val="A2AA5B"/>
              </a:solidFill>
            </a:endParaRPr>
          </a:p>
        </p:txBody>
      </p:sp>
      <p:sp>
        <p:nvSpPr>
          <p:cNvPr id="12" name="TextBox 11"/>
          <p:cNvSpPr txBox="1"/>
          <p:nvPr/>
        </p:nvSpPr>
        <p:spPr>
          <a:xfrm>
            <a:off x="3508153" y="1338422"/>
            <a:ext cx="2027719" cy="369332"/>
          </a:xfrm>
          <a:prstGeom prst="rect">
            <a:avLst/>
          </a:prstGeom>
          <a:noFill/>
        </p:spPr>
        <p:txBody>
          <a:bodyPr wrap="none" rtlCol="0">
            <a:spAutoFit/>
          </a:bodyPr>
          <a:lstStyle/>
          <a:p>
            <a:r>
              <a:rPr lang="en-US" dirty="0" err="1"/>
              <a:t>e</a:t>
            </a:r>
            <a:r>
              <a:rPr lang="en-US" dirty="0" err="1" smtClean="0"/>
              <a:t>xonic</a:t>
            </a:r>
            <a:r>
              <a:rPr lang="en-US" dirty="0" smtClean="0"/>
              <a:t> variants 1KG</a:t>
            </a:r>
            <a:endParaRPr lang="en-US" dirty="0"/>
          </a:p>
        </p:txBody>
      </p:sp>
      <p:sp>
        <p:nvSpPr>
          <p:cNvPr id="13" name="TextBox 12"/>
          <p:cNvSpPr txBox="1"/>
          <p:nvPr/>
        </p:nvSpPr>
        <p:spPr>
          <a:xfrm>
            <a:off x="2150829" y="4078748"/>
            <a:ext cx="966931" cy="400110"/>
          </a:xfrm>
          <a:prstGeom prst="rect">
            <a:avLst/>
          </a:prstGeom>
          <a:noFill/>
        </p:spPr>
        <p:txBody>
          <a:bodyPr wrap="none" rtlCol="0">
            <a:spAutoFit/>
          </a:bodyPr>
          <a:lstStyle/>
          <a:p>
            <a:r>
              <a:rPr lang="en-US" sz="2000" dirty="0" smtClean="0"/>
              <a:t>378498</a:t>
            </a:r>
            <a:endParaRPr lang="en-US" sz="2000" dirty="0"/>
          </a:p>
        </p:txBody>
      </p:sp>
      <p:sp>
        <p:nvSpPr>
          <p:cNvPr id="14" name="TextBox 13"/>
          <p:cNvSpPr txBox="1"/>
          <p:nvPr/>
        </p:nvSpPr>
        <p:spPr>
          <a:xfrm>
            <a:off x="3920464" y="4078748"/>
            <a:ext cx="964627" cy="400110"/>
          </a:xfrm>
          <a:prstGeom prst="rect">
            <a:avLst/>
          </a:prstGeom>
          <a:noFill/>
        </p:spPr>
        <p:txBody>
          <a:bodyPr wrap="none" rtlCol="0">
            <a:spAutoFit/>
          </a:bodyPr>
          <a:lstStyle/>
          <a:p>
            <a:r>
              <a:rPr lang="en-US" sz="2000" dirty="0" smtClean="0"/>
              <a:t>866215</a:t>
            </a:r>
            <a:endParaRPr lang="en-US" sz="2000" dirty="0"/>
          </a:p>
        </p:txBody>
      </p:sp>
      <p:sp>
        <p:nvSpPr>
          <p:cNvPr id="15" name="TextBox 14"/>
          <p:cNvSpPr txBox="1"/>
          <p:nvPr/>
        </p:nvSpPr>
        <p:spPr>
          <a:xfrm>
            <a:off x="5804502" y="4078748"/>
            <a:ext cx="834634" cy="400110"/>
          </a:xfrm>
          <a:prstGeom prst="rect">
            <a:avLst/>
          </a:prstGeom>
          <a:noFill/>
        </p:spPr>
        <p:txBody>
          <a:bodyPr wrap="none" rtlCol="0">
            <a:spAutoFit/>
          </a:bodyPr>
          <a:lstStyle/>
          <a:p>
            <a:r>
              <a:rPr lang="en-US" sz="2000" dirty="0" smtClean="0"/>
              <a:t>53906</a:t>
            </a:r>
            <a:endParaRPr lang="en-US" sz="2000" dirty="0"/>
          </a:p>
        </p:txBody>
      </p:sp>
    </p:spTree>
    <p:extLst>
      <p:ext uri="{BB962C8B-B14F-4D97-AF65-F5344CB8AC3E}">
        <p14:creationId xmlns:p14="http://schemas.microsoft.com/office/powerpoint/2010/main" val="2378117326"/>
      </p:ext>
    </p:extLst>
  </p:cSld>
  <p:clrMapOvr>
    <a:masterClrMapping/>
  </p:clrMapOvr>
  <mc:AlternateContent xmlns:mc="http://schemas.openxmlformats.org/markup-compatibility/2006">
    <mc:Choice xmlns:p14="http://schemas.microsoft.com/office/powerpoint/2010/main" Requires="p14">
      <p:transition spd="slow" p14:dur="2000" advTm="15622"/>
    </mc:Choice>
    <mc:Fallback>
      <p:transition xmlns:p14="http://schemas.microsoft.com/office/powerpoint/2010/main" spd="slow" advTm="15622"/>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Transcript complexity makes calling variant consequence more difficult</a:t>
            </a:r>
            <a:endParaRPr lang="en-US" dirty="0"/>
          </a:p>
        </p:txBody>
      </p:sp>
      <p:grpSp>
        <p:nvGrpSpPr>
          <p:cNvPr id="8" name="Group 7"/>
          <p:cNvGrpSpPr/>
          <p:nvPr/>
        </p:nvGrpSpPr>
        <p:grpSpPr>
          <a:xfrm>
            <a:off x="1890230" y="1867938"/>
            <a:ext cx="4932461" cy="4510800"/>
            <a:chOff x="0" y="2102400"/>
            <a:chExt cx="4932461" cy="4510800"/>
          </a:xfrm>
        </p:grpSpPr>
        <p:pic>
          <p:nvPicPr>
            <p:cNvPr id="5" name="Picture 4" descr="counts.png"/>
            <p:cNvPicPr>
              <a:picLocks noChangeAspect="1"/>
            </p:cNvPicPr>
            <p:nvPr/>
          </p:nvPicPr>
          <p:blipFill rotWithShape="1">
            <a:blip r:embed="rId3">
              <a:extLst>
                <a:ext uri="{28A0092B-C50C-407E-A947-70E740481C1C}">
                  <a14:useLocalDpi xmlns:a14="http://schemas.microsoft.com/office/drawing/2010/main" val="0"/>
                </a:ext>
              </a:extLst>
            </a:blip>
            <a:srcRect l="1" t="12536" r="48823" b="8781"/>
            <a:stretch/>
          </p:blipFill>
          <p:spPr>
            <a:xfrm>
              <a:off x="0" y="2102400"/>
              <a:ext cx="4680000" cy="4510800"/>
            </a:xfrm>
            <a:prstGeom prst="rect">
              <a:avLst/>
            </a:prstGeom>
          </p:spPr>
        </p:pic>
        <p:pic>
          <p:nvPicPr>
            <p:cNvPr id="7" name="Picture 6" descr="counts.png"/>
            <p:cNvPicPr>
              <a:picLocks noChangeAspect="1"/>
            </p:cNvPicPr>
            <p:nvPr/>
          </p:nvPicPr>
          <p:blipFill rotWithShape="1">
            <a:blip r:embed="rId3">
              <a:extLst>
                <a:ext uri="{28A0092B-C50C-407E-A947-70E740481C1C}">
                  <a14:useLocalDpi xmlns:a14="http://schemas.microsoft.com/office/drawing/2010/main" val="0"/>
                </a:ext>
              </a:extLst>
            </a:blip>
            <a:srcRect l="92870" t="13158" r="827" b="16953"/>
            <a:stretch/>
          </p:blipFill>
          <p:spPr>
            <a:xfrm>
              <a:off x="4356461" y="2138400"/>
              <a:ext cx="576000" cy="4006800"/>
            </a:xfrm>
            <a:prstGeom prst="rect">
              <a:avLst/>
            </a:prstGeom>
          </p:spPr>
        </p:pic>
      </p:grpSp>
      <p:sp>
        <p:nvSpPr>
          <p:cNvPr id="9" name="TextBox 8"/>
          <p:cNvSpPr txBox="1"/>
          <p:nvPr/>
        </p:nvSpPr>
        <p:spPr>
          <a:xfrm>
            <a:off x="2789859" y="1467828"/>
            <a:ext cx="3608680" cy="400110"/>
          </a:xfrm>
          <a:prstGeom prst="rect">
            <a:avLst/>
          </a:prstGeom>
          <a:noFill/>
        </p:spPr>
        <p:txBody>
          <a:bodyPr wrap="none" rtlCol="0">
            <a:spAutoFit/>
          </a:bodyPr>
          <a:lstStyle/>
          <a:p>
            <a:r>
              <a:rPr lang="en-US" sz="2000" b="1" dirty="0" smtClean="0"/>
              <a:t>Consequence counts per variant</a:t>
            </a:r>
            <a:endParaRPr lang="en-US" sz="2000" b="1" dirty="0"/>
          </a:p>
        </p:txBody>
      </p:sp>
    </p:spTree>
    <p:extLst>
      <p:ext uri="{BB962C8B-B14F-4D97-AF65-F5344CB8AC3E}">
        <p14:creationId xmlns:p14="http://schemas.microsoft.com/office/powerpoint/2010/main" val="2027324831"/>
      </p:ext>
    </p:extLst>
  </p:cSld>
  <p:clrMapOvr>
    <a:masterClrMapping/>
  </p:clrMapOvr>
  <mc:AlternateContent xmlns:mc="http://schemas.openxmlformats.org/markup-compatibility/2006">
    <mc:Choice xmlns:p14="http://schemas.microsoft.com/office/powerpoint/2010/main" Requires="p14">
      <p:transition spd="slow" p14:dur="2000" advTm="18165"/>
    </mc:Choice>
    <mc:Fallback>
      <p:transition xmlns:p14="http://schemas.microsoft.com/office/powerpoint/2010/main" spd="slow" advTm="18165"/>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60136"/>
            <a:ext cx="8229600" cy="1143000"/>
          </a:xfrm>
        </p:spPr>
        <p:txBody>
          <a:bodyPr>
            <a:normAutofit/>
          </a:bodyPr>
          <a:lstStyle/>
          <a:p>
            <a:r>
              <a:rPr lang="en-US" sz="4800" b="1" dirty="0" smtClean="0"/>
              <a:t>Simplifying </a:t>
            </a:r>
            <a:r>
              <a:rPr lang="en-US" sz="4800" b="1" dirty="0" err="1" smtClean="0"/>
              <a:t>Gencode</a:t>
            </a:r>
            <a:endParaRPr lang="en-US" sz="4800" b="1" dirty="0"/>
          </a:p>
        </p:txBody>
      </p:sp>
    </p:spTree>
    <p:extLst>
      <p:ext uri="{BB962C8B-B14F-4D97-AF65-F5344CB8AC3E}">
        <p14:creationId xmlns:p14="http://schemas.microsoft.com/office/powerpoint/2010/main" val="389501545"/>
      </p:ext>
    </p:extLst>
  </p:cSld>
  <p:clrMapOvr>
    <a:masterClrMapping/>
  </p:clrMapOvr>
  <mc:AlternateContent xmlns:mc="http://schemas.openxmlformats.org/markup-compatibility/2006">
    <mc:Choice xmlns:p14="http://schemas.microsoft.com/office/powerpoint/2010/main" Requires="p14">
      <p:transition spd="slow" p14:dur="2000" advTm="6501"/>
    </mc:Choice>
    <mc:Fallback>
      <p:transition xmlns:p14="http://schemas.microsoft.com/office/powerpoint/2010/main" spd="slow" advTm="6501"/>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46"/>
            <a:ext cx="9144000" cy="1143000"/>
          </a:xfrm>
        </p:spPr>
        <p:txBody>
          <a:bodyPr>
            <a:normAutofit fontScale="90000"/>
          </a:bodyPr>
          <a:lstStyle/>
          <a:p>
            <a:r>
              <a:rPr lang="en-US" dirty="0" smtClean="0"/>
              <a:t>GENCODE Basic set reduces transcript complexity</a:t>
            </a:r>
            <a:endParaRPr lang="en-US" dirty="0"/>
          </a:p>
        </p:txBody>
      </p:sp>
      <p:pic>
        <p:nvPicPr>
          <p:cNvPr id="5" name="Picture 4" descr="hgt_genome_euro_1222_690a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44" y="1435221"/>
            <a:ext cx="9504485" cy="3801794"/>
          </a:xfrm>
          <a:prstGeom prst="rect">
            <a:avLst/>
          </a:prstGeom>
        </p:spPr>
      </p:pic>
      <p:sp>
        <p:nvSpPr>
          <p:cNvPr id="7" name="Rectangle 6"/>
          <p:cNvSpPr/>
          <p:nvPr/>
        </p:nvSpPr>
        <p:spPr>
          <a:xfrm>
            <a:off x="279400" y="2918572"/>
            <a:ext cx="7835900" cy="260350"/>
          </a:xfrm>
          <a:prstGeom prst="rect">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75400" y="3382122"/>
            <a:ext cx="1739900" cy="177800"/>
          </a:xfrm>
          <a:prstGeom prst="rect">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24524" y="3559922"/>
            <a:ext cx="2448807" cy="461665"/>
          </a:xfrm>
          <a:prstGeom prst="rect">
            <a:avLst/>
          </a:prstGeom>
          <a:solidFill>
            <a:schemeClr val="bg1">
              <a:alpha val="88000"/>
            </a:schemeClr>
          </a:solidFill>
          <a:ln>
            <a:noFill/>
          </a:ln>
        </p:spPr>
        <p:txBody>
          <a:bodyPr wrap="none" rtlCol="0">
            <a:spAutoFit/>
          </a:bodyPr>
          <a:lstStyle/>
          <a:p>
            <a:r>
              <a:rPr lang="en-US" sz="2400" dirty="0" smtClean="0"/>
              <a:t>GENCODE Basic: 3</a:t>
            </a:r>
            <a:endParaRPr lang="en-US" sz="2400" dirty="0"/>
          </a:p>
        </p:txBody>
      </p:sp>
      <p:sp>
        <p:nvSpPr>
          <p:cNvPr id="10" name="TextBox 9"/>
          <p:cNvSpPr txBox="1"/>
          <p:nvPr/>
        </p:nvSpPr>
        <p:spPr>
          <a:xfrm>
            <a:off x="279400" y="5537469"/>
            <a:ext cx="8628903" cy="1015663"/>
          </a:xfrm>
          <a:prstGeom prst="rect">
            <a:avLst/>
          </a:prstGeom>
          <a:noFill/>
          <a:ln w="57150" cmpd="thickThin">
            <a:noFill/>
          </a:ln>
        </p:spPr>
        <p:txBody>
          <a:bodyPr wrap="square" rtlCol="0">
            <a:spAutoFit/>
          </a:bodyPr>
          <a:lstStyle/>
          <a:p>
            <a:r>
              <a:rPr lang="en-US" sz="2000" dirty="0" smtClean="0"/>
              <a:t>At protein-coding locus GENCODE basic transcript set contains:</a:t>
            </a:r>
          </a:p>
          <a:p>
            <a:r>
              <a:rPr lang="en-US" sz="2000" dirty="0"/>
              <a:t>	</a:t>
            </a:r>
            <a:r>
              <a:rPr lang="en-US" sz="2000" dirty="0" smtClean="0"/>
              <a:t>- only protein-coding transcripts</a:t>
            </a:r>
            <a:endParaRPr lang="en-US" sz="2000" dirty="0"/>
          </a:p>
          <a:p>
            <a:r>
              <a:rPr lang="en-US" sz="2000" dirty="0" smtClean="0"/>
              <a:t>	- only transcripts with a full-length CDS (ATG to stop)</a:t>
            </a:r>
            <a:endParaRPr lang="en-US" sz="2000" dirty="0"/>
          </a:p>
        </p:txBody>
      </p:sp>
      <p:sp>
        <p:nvSpPr>
          <p:cNvPr id="11" name="Rectangle 10"/>
          <p:cNvSpPr/>
          <p:nvPr/>
        </p:nvSpPr>
        <p:spPr>
          <a:xfrm>
            <a:off x="279399" y="5522141"/>
            <a:ext cx="8628905" cy="1103234"/>
          </a:xfrm>
          <a:prstGeom prst="rect">
            <a:avLst/>
          </a:prstGeom>
          <a:noFill/>
          <a:ln w="38100" cmpd="dbl">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194505"/>
      </p:ext>
    </p:extLst>
  </p:cSld>
  <p:clrMapOvr>
    <a:masterClrMapping/>
  </p:clrMapOvr>
  <mc:AlternateContent xmlns:mc="http://schemas.openxmlformats.org/markup-compatibility/2006">
    <mc:Choice xmlns:p14="http://schemas.microsoft.com/office/powerpoint/2010/main" Requires="p14">
      <p:transition spd="slow" p14:dur="2000" advTm="11667"/>
    </mc:Choice>
    <mc:Fallback>
      <p:transition xmlns:p14="http://schemas.microsoft.com/office/powerpoint/2010/main" spd="slow" advTm="1166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46"/>
            <a:ext cx="9144000" cy="1143000"/>
          </a:xfrm>
        </p:spPr>
        <p:txBody>
          <a:bodyPr>
            <a:normAutofit fontScale="90000"/>
          </a:bodyPr>
          <a:lstStyle/>
          <a:p>
            <a:r>
              <a:rPr lang="en-US" dirty="0" smtClean="0"/>
              <a:t>GENCODE Basic shares characteristics with </a:t>
            </a:r>
            <a:r>
              <a:rPr lang="en-US" dirty="0" err="1" smtClean="0"/>
              <a:t>RefSeq</a:t>
            </a:r>
            <a:r>
              <a:rPr lang="en-US" dirty="0" smtClean="0"/>
              <a:t> </a:t>
            </a:r>
            <a:r>
              <a:rPr lang="en-US" dirty="0" err="1" smtClean="0"/>
              <a:t>genesets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87811317"/>
              </p:ext>
            </p:extLst>
          </p:nvPr>
        </p:nvGraphicFramePr>
        <p:xfrm>
          <a:off x="1463147" y="1572318"/>
          <a:ext cx="7680853"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9193"/>
      </p:ext>
    </p:extLst>
  </p:cSld>
  <p:clrMapOvr>
    <a:masterClrMapping/>
  </p:clrMapOvr>
  <mc:AlternateContent xmlns:mc="http://schemas.openxmlformats.org/markup-compatibility/2006">
    <mc:Choice xmlns:p14="http://schemas.microsoft.com/office/powerpoint/2010/main" Requires="p14">
      <p:transition spd="slow" p14:dur="2000" advTm="7811"/>
    </mc:Choice>
    <mc:Fallback>
      <p:transition xmlns:p14="http://schemas.microsoft.com/office/powerpoint/2010/main" spd="slow" advTm="7811"/>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GENCODE basic reduces complexity in variant consequence calling</a:t>
            </a:r>
            <a:endParaRPr lang="en-US" dirty="0"/>
          </a:p>
        </p:txBody>
      </p:sp>
      <p:pic>
        <p:nvPicPr>
          <p:cNvPr id="5" name="Picture 4" descr="counts.png"/>
          <p:cNvPicPr>
            <a:picLocks noChangeAspect="1"/>
          </p:cNvPicPr>
          <p:nvPr/>
        </p:nvPicPr>
        <p:blipFill rotWithShape="1">
          <a:blip r:embed="rId3">
            <a:extLst>
              <a:ext uri="{28A0092B-C50C-407E-A947-70E740481C1C}">
                <a14:useLocalDpi xmlns:a14="http://schemas.microsoft.com/office/drawing/2010/main" val="0"/>
              </a:ext>
            </a:extLst>
          </a:blip>
          <a:srcRect l="-3" t="4377" r="1180" b="9404"/>
          <a:stretch/>
        </p:blipFill>
        <p:spPr>
          <a:xfrm>
            <a:off x="50280" y="1554350"/>
            <a:ext cx="9036000" cy="4942800"/>
          </a:xfrm>
          <a:prstGeom prst="rect">
            <a:avLst/>
          </a:prstGeom>
        </p:spPr>
      </p:pic>
      <p:sp>
        <p:nvSpPr>
          <p:cNvPr id="9" name="Oval 8"/>
          <p:cNvSpPr/>
          <p:nvPr/>
        </p:nvSpPr>
        <p:spPr>
          <a:xfrm>
            <a:off x="4762193" y="4964895"/>
            <a:ext cx="1991191" cy="1745471"/>
          </a:xfrm>
          <a:prstGeom prst="ellips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093814"/>
      </p:ext>
    </p:extLst>
  </p:cSld>
  <p:clrMapOvr>
    <a:masterClrMapping/>
  </p:clrMapOvr>
  <mc:AlternateContent xmlns:mc="http://schemas.openxmlformats.org/markup-compatibility/2006">
    <mc:Choice xmlns:p14="http://schemas.microsoft.com/office/powerpoint/2010/main" Requires="p14">
      <p:transition spd="slow" p14:dur="2000" advTm="10929"/>
    </mc:Choice>
    <mc:Fallback>
      <p:transition xmlns:p14="http://schemas.microsoft.com/office/powerpoint/2010/main" spd="slow" advTm="1092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GENCODE gene annotation</a:t>
            </a:r>
            <a:endParaRPr lang="en-US" dirty="0"/>
          </a:p>
        </p:txBody>
      </p:sp>
      <p:sp>
        <p:nvSpPr>
          <p:cNvPr id="6" name="Rounded Rectangle 5"/>
          <p:cNvSpPr/>
          <p:nvPr/>
        </p:nvSpPr>
        <p:spPr>
          <a:xfrm>
            <a:off x="2609155" y="2066296"/>
            <a:ext cx="2745226" cy="81758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057195" y="2083691"/>
            <a:ext cx="2716706" cy="81758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57195" y="2022102"/>
            <a:ext cx="2716706" cy="861774"/>
          </a:xfrm>
          <a:prstGeom prst="rect">
            <a:avLst/>
          </a:prstGeom>
          <a:noFill/>
          <a:ln>
            <a:noFill/>
          </a:ln>
          <a:effectLst/>
        </p:spPr>
        <p:txBody>
          <a:bodyPr wrap="none" rtlCol="0">
            <a:spAutoFit/>
          </a:bodyPr>
          <a:lstStyle/>
          <a:p>
            <a:r>
              <a:rPr lang="en-GB" sz="3200" b="1" dirty="0" smtClean="0"/>
              <a:t>Ensembl </a:t>
            </a:r>
          </a:p>
          <a:p>
            <a:r>
              <a:rPr lang="en-GB" b="1" dirty="0" smtClean="0">
                <a:solidFill>
                  <a:srgbClr val="FF0000"/>
                </a:solidFill>
              </a:rPr>
              <a:t>Computational annotation</a:t>
            </a:r>
            <a:endParaRPr lang="en-GB" b="1" dirty="0">
              <a:solidFill>
                <a:srgbClr val="FF0000"/>
              </a:solidFill>
            </a:endParaRPr>
          </a:p>
        </p:txBody>
      </p:sp>
      <p:sp>
        <p:nvSpPr>
          <p:cNvPr id="11" name="TextBox 10"/>
          <p:cNvSpPr txBox="1"/>
          <p:nvPr/>
        </p:nvSpPr>
        <p:spPr>
          <a:xfrm>
            <a:off x="3559227" y="5671623"/>
            <a:ext cx="4419073" cy="769441"/>
          </a:xfrm>
          <a:prstGeom prst="rect">
            <a:avLst/>
          </a:prstGeom>
          <a:noFill/>
          <a:ln>
            <a:noFill/>
          </a:ln>
          <a:effectLst/>
        </p:spPr>
        <p:txBody>
          <a:bodyPr wrap="none" rtlCol="0">
            <a:spAutoFit/>
          </a:bodyPr>
          <a:lstStyle/>
          <a:p>
            <a:r>
              <a:rPr lang="en-GB" sz="4400" dirty="0" smtClean="0"/>
              <a:t>GENCODE </a:t>
            </a:r>
            <a:r>
              <a:rPr lang="en-GB" sz="4400" dirty="0" err="1" smtClean="0"/>
              <a:t>geneset</a:t>
            </a:r>
            <a:endParaRPr lang="en-GB" sz="4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492" y="2050616"/>
            <a:ext cx="495882" cy="495882"/>
          </a:xfrm>
          <a:prstGeom prst="rect">
            <a:avLst/>
          </a:prstGeom>
          <a:noFill/>
          <a:ln>
            <a:noFill/>
          </a:ln>
          <a:effectLst/>
        </p:spPr>
      </p:pic>
      <p:sp>
        <p:nvSpPr>
          <p:cNvPr id="33" name="Freeform 32"/>
          <p:cNvSpPr/>
          <p:nvPr/>
        </p:nvSpPr>
        <p:spPr>
          <a:xfrm>
            <a:off x="4629886" y="2945072"/>
            <a:ext cx="1121833" cy="2558261"/>
          </a:xfrm>
          <a:custGeom>
            <a:avLst/>
            <a:gdLst>
              <a:gd name="connsiteX0" fmla="*/ 0 w 1121833"/>
              <a:gd name="connsiteY0" fmla="*/ 0 h 2201333"/>
              <a:gd name="connsiteX1" fmla="*/ 910166 w 1121833"/>
              <a:gd name="connsiteY1" fmla="*/ 825500 h 2201333"/>
              <a:gd name="connsiteX2" fmla="*/ 1121833 w 1121833"/>
              <a:gd name="connsiteY2" fmla="*/ 2201333 h 2201333"/>
              <a:gd name="connsiteX3" fmla="*/ 1121833 w 1121833"/>
              <a:gd name="connsiteY3" fmla="*/ 2201333 h 2201333"/>
              <a:gd name="connsiteX4" fmla="*/ 1121833 w 1121833"/>
              <a:gd name="connsiteY4" fmla="*/ 2201333 h 220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33" h="2201333">
                <a:moveTo>
                  <a:pt x="0" y="0"/>
                </a:moveTo>
                <a:cubicBezTo>
                  <a:pt x="361597" y="229305"/>
                  <a:pt x="723194" y="458611"/>
                  <a:pt x="910166" y="825500"/>
                </a:cubicBezTo>
                <a:cubicBezTo>
                  <a:pt x="1097138" y="1192389"/>
                  <a:pt x="1121833" y="2201333"/>
                  <a:pt x="1121833" y="2201333"/>
                </a:cubicBezTo>
                <a:lnTo>
                  <a:pt x="1121833" y="2201333"/>
                </a:lnTo>
                <a:lnTo>
                  <a:pt x="1121833" y="2201333"/>
                </a:lnTo>
              </a:path>
            </a:pathLst>
          </a:custGeom>
          <a:noFill/>
          <a:ln w="1143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flipH="1">
            <a:off x="5751736" y="2945072"/>
            <a:ext cx="1121833" cy="2558261"/>
          </a:xfrm>
          <a:custGeom>
            <a:avLst/>
            <a:gdLst>
              <a:gd name="connsiteX0" fmla="*/ 0 w 1121833"/>
              <a:gd name="connsiteY0" fmla="*/ 0 h 2201333"/>
              <a:gd name="connsiteX1" fmla="*/ 910166 w 1121833"/>
              <a:gd name="connsiteY1" fmla="*/ 825500 h 2201333"/>
              <a:gd name="connsiteX2" fmla="*/ 1121833 w 1121833"/>
              <a:gd name="connsiteY2" fmla="*/ 2201333 h 2201333"/>
              <a:gd name="connsiteX3" fmla="*/ 1121833 w 1121833"/>
              <a:gd name="connsiteY3" fmla="*/ 2201333 h 2201333"/>
              <a:gd name="connsiteX4" fmla="*/ 1121833 w 1121833"/>
              <a:gd name="connsiteY4" fmla="*/ 2201333 h 220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33" h="2201333">
                <a:moveTo>
                  <a:pt x="0" y="0"/>
                </a:moveTo>
                <a:cubicBezTo>
                  <a:pt x="361597" y="229305"/>
                  <a:pt x="723194" y="458611"/>
                  <a:pt x="910166" y="825500"/>
                </a:cubicBezTo>
                <a:cubicBezTo>
                  <a:pt x="1097138" y="1192389"/>
                  <a:pt x="1121833" y="2201333"/>
                  <a:pt x="1121833" y="2201333"/>
                </a:cubicBezTo>
                <a:lnTo>
                  <a:pt x="1121833" y="2201333"/>
                </a:lnTo>
                <a:lnTo>
                  <a:pt x="1121833" y="2201333"/>
                </a:lnTo>
              </a:path>
            </a:pathLst>
          </a:custGeom>
          <a:noFill/>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642403" y="2022102"/>
            <a:ext cx="2711978" cy="861774"/>
          </a:xfrm>
          <a:prstGeom prst="rect">
            <a:avLst/>
          </a:prstGeom>
          <a:solidFill>
            <a:srgbClr val="FFFFFF"/>
          </a:solidFill>
          <a:ln>
            <a:noFill/>
          </a:ln>
          <a:effectLst/>
        </p:spPr>
        <p:txBody>
          <a:bodyPr wrap="square" rtlCol="0">
            <a:spAutoFit/>
          </a:bodyPr>
          <a:lstStyle/>
          <a:p>
            <a:r>
              <a:rPr lang="en-GB" sz="3200" b="1" dirty="0" smtClean="0"/>
              <a:t>HAVANA</a:t>
            </a:r>
            <a:r>
              <a:rPr lang="en-GB" sz="3200" dirty="0" smtClean="0"/>
              <a:t> </a:t>
            </a:r>
          </a:p>
          <a:p>
            <a:r>
              <a:rPr lang="en-GB" b="1" dirty="0" smtClean="0">
                <a:solidFill>
                  <a:srgbClr val="FF0000"/>
                </a:solidFill>
              </a:rPr>
              <a:t>Manual annotation</a:t>
            </a:r>
            <a:endParaRPr lang="en-GB" b="1" dirty="0">
              <a:solidFill>
                <a:srgbClr val="FF0000"/>
              </a:solidFill>
            </a:endParaRPr>
          </a:p>
        </p:txBody>
      </p:sp>
      <p:pic>
        <p:nvPicPr>
          <p:cNvPr id="12" name="Picture 40" descr="v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014" y="2144802"/>
            <a:ext cx="1370152" cy="492110"/>
          </a:xfrm>
          <a:prstGeom prst="rect">
            <a:avLst/>
          </a:prstGeom>
          <a:noFill/>
          <a:ln>
            <a:noFill/>
          </a:ln>
          <a:effectLst/>
          <a:extLst/>
        </p:spPr>
      </p:pic>
      <p:pic>
        <p:nvPicPr>
          <p:cNvPr id="3" name="Picture 2" descr="sanger-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0453" y="1602000"/>
            <a:ext cx="1435349" cy="420102"/>
          </a:xfrm>
          <a:prstGeom prst="rect">
            <a:avLst/>
          </a:prstGeom>
        </p:spPr>
      </p:pic>
      <p:pic>
        <p:nvPicPr>
          <p:cNvPr id="4" name="Picture 3" descr="EMBL_EBI_Logo_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3690" y="1563254"/>
            <a:ext cx="1453019" cy="458848"/>
          </a:xfrm>
          <a:prstGeom prst="rect">
            <a:avLst/>
          </a:prstGeom>
          <a:solidFill>
            <a:schemeClr val="tx1">
              <a:lumMod val="50000"/>
              <a:lumOff val="50000"/>
            </a:schemeClr>
          </a:solidFill>
        </p:spPr>
      </p:pic>
    </p:spTree>
    <p:extLst>
      <p:ext uri="{BB962C8B-B14F-4D97-AF65-F5344CB8AC3E}">
        <p14:creationId xmlns:p14="http://schemas.microsoft.com/office/powerpoint/2010/main" val="2196466431"/>
      </p:ext>
    </p:extLst>
  </p:cSld>
  <p:clrMapOvr>
    <a:masterClrMapping/>
  </p:clrMapOvr>
  <mc:AlternateContent xmlns:mc="http://schemas.openxmlformats.org/markup-compatibility/2006">
    <mc:Choice xmlns:p14="http://schemas.microsoft.com/office/powerpoint/2010/main" Requires="p14">
      <p:transition spd="slow" p14:dur="2000" advTm="27413"/>
    </mc:Choice>
    <mc:Fallback>
      <p:transition xmlns:p14="http://schemas.microsoft.com/office/powerpoint/2010/main" spd="slow" advTm="27413"/>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GENCODE basic still gives greater coverage of variation than </a:t>
            </a:r>
            <a:r>
              <a:rPr lang="en-US" dirty="0" err="1" smtClean="0"/>
              <a:t>RefSeq</a:t>
            </a:r>
            <a:endParaRPr lang="en-US" dirty="0"/>
          </a:p>
        </p:txBody>
      </p:sp>
      <p:pic>
        <p:nvPicPr>
          <p:cNvPr id="5" name="Picture 4" descr="1KG_EUR_any_csq.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287034"/>
            <a:ext cx="8244408" cy="5496272"/>
          </a:xfrm>
          <a:prstGeom prst="rect">
            <a:avLst/>
          </a:prstGeom>
        </p:spPr>
      </p:pic>
      <p:sp>
        <p:nvSpPr>
          <p:cNvPr id="7" name="Oval 6"/>
          <p:cNvSpPr/>
          <p:nvPr/>
        </p:nvSpPr>
        <p:spPr>
          <a:xfrm>
            <a:off x="4011813" y="5431654"/>
            <a:ext cx="1185553" cy="1196826"/>
          </a:xfrm>
          <a:prstGeom prst="ellipse">
            <a:avLst/>
          </a:prstGeom>
          <a:noFill/>
          <a:ln w="762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1253481">
            <a:off x="2629555" y="2671133"/>
            <a:ext cx="2567811" cy="1196826"/>
          </a:xfrm>
          <a:prstGeom prst="ellipse">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73429"/>
      </p:ext>
    </p:extLst>
  </p:cSld>
  <p:clrMapOvr>
    <a:masterClrMapping/>
  </p:clrMapOvr>
  <mc:AlternateContent xmlns:mc="http://schemas.openxmlformats.org/markup-compatibility/2006">
    <mc:Choice xmlns:p14="http://schemas.microsoft.com/office/powerpoint/2010/main" Requires="p14">
      <p:transition spd="slow" p14:dur="2000" advTm="9109"/>
    </mc:Choice>
    <mc:Fallback>
      <p:transition xmlns:p14="http://schemas.microsoft.com/office/powerpoint/2010/main" spd="slow" advTm="9109"/>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46"/>
            <a:ext cx="9144000" cy="1143000"/>
          </a:xfrm>
        </p:spPr>
        <p:txBody>
          <a:bodyPr>
            <a:normAutofit fontScale="90000"/>
          </a:bodyPr>
          <a:lstStyle/>
          <a:p>
            <a:r>
              <a:rPr lang="en-US" dirty="0" smtClean="0"/>
              <a:t>Transcript level quantification unreliable</a:t>
            </a:r>
            <a:endParaRPr lang="en-US" dirty="0"/>
          </a:p>
        </p:txBody>
      </p:sp>
      <p:pic>
        <p:nvPicPr>
          <p:cNvPr id="5" name="Picture 4" descr="tilgnerpaper.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68" y="1264284"/>
            <a:ext cx="8018040" cy="2045506"/>
          </a:xfrm>
          <a:prstGeom prst="rect">
            <a:avLst/>
          </a:prstGeom>
        </p:spPr>
      </p:pic>
      <p:pic>
        <p:nvPicPr>
          <p:cNvPr id="3" name="Picture 2" descr="rgaspfrom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93" y="3422650"/>
            <a:ext cx="7922790" cy="3111632"/>
          </a:xfrm>
          <a:prstGeom prst="rect">
            <a:avLst/>
          </a:prstGeom>
        </p:spPr>
      </p:pic>
    </p:spTree>
    <p:extLst>
      <p:ext uri="{BB962C8B-B14F-4D97-AF65-F5344CB8AC3E}">
        <p14:creationId xmlns:p14="http://schemas.microsoft.com/office/powerpoint/2010/main" val="2393188080"/>
      </p:ext>
    </p:extLst>
  </p:cSld>
  <p:clrMapOvr>
    <a:masterClrMapping/>
  </p:clrMapOvr>
  <mc:AlternateContent xmlns:mc="http://schemas.openxmlformats.org/markup-compatibility/2006">
    <mc:Choice xmlns:p14="http://schemas.microsoft.com/office/powerpoint/2010/main" Requires="p14">
      <p:transition spd="slow" p14:dur="2000" advTm="21707"/>
    </mc:Choice>
    <mc:Fallback>
      <p:transition xmlns:p14="http://schemas.microsoft.com/office/powerpoint/2010/main" spd="slow" advTm="21707"/>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6"/>
            <a:ext cx="8229600" cy="1143000"/>
          </a:xfrm>
        </p:spPr>
        <p:txBody>
          <a:bodyPr>
            <a:normAutofit fontScale="90000"/>
          </a:bodyPr>
          <a:lstStyle/>
          <a:p>
            <a:r>
              <a:rPr lang="en-US" dirty="0" smtClean="0"/>
              <a:t>But can we identify most highly expressed transcripts?</a:t>
            </a:r>
            <a:endParaRPr lang="en-US" dirty="0"/>
          </a:p>
        </p:txBody>
      </p:sp>
      <p:pic>
        <p:nvPicPr>
          <p:cNvPr id="5" name="Picture 4" descr="mar.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65" y="1968718"/>
            <a:ext cx="8676456" cy="3067919"/>
          </a:xfrm>
          <a:prstGeom prst="rect">
            <a:avLst/>
          </a:prstGeom>
        </p:spPr>
      </p:pic>
    </p:spTree>
    <p:extLst>
      <p:ext uri="{BB962C8B-B14F-4D97-AF65-F5344CB8AC3E}">
        <p14:creationId xmlns:p14="http://schemas.microsoft.com/office/powerpoint/2010/main" val="2330912999"/>
      </p:ext>
    </p:extLst>
  </p:cSld>
  <p:clrMapOvr>
    <a:masterClrMapping/>
  </p:clrMapOvr>
  <mc:AlternateContent xmlns:mc="http://schemas.openxmlformats.org/markup-compatibility/2006">
    <mc:Choice xmlns:p14="http://schemas.microsoft.com/office/powerpoint/2010/main" Requires="p14">
      <p:transition spd="slow" p14:dur="2000" advTm="14699"/>
    </mc:Choice>
    <mc:Fallback>
      <p:transition xmlns:p14="http://schemas.microsoft.com/office/powerpoint/2010/main" spd="slow" advTm="14699"/>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6"/>
            <a:ext cx="8229600" cy="1143000"/>
          </a:xfrm>
        </p:spPr>
        <p:txBody>
          <a:bodyPr>
            <a:normAutofit fontScale="90000"/>
          </a:bodyPr>
          <a:lstStyle/>
          <a:p>
            <a:r>
              <a:rPr lang="en-US" dirty="0" smtClean="0"/>
              <a:t>Identifying dominant transcripts to reduce transcript complexity</a:t>
            </a:r>
            <a:endParaRPr lang="en-US" dirty="0"/>
          </a:p>
        </p:txBody>
      </p:sp>
      <p:pic>
        <p:nvPicPr>
          <p:cNvPr id="22" name="Picture 21" descr="hgt_genome_euro_1222_690af0.pdf"/>
          <p:cNvPicPr>
            <a:picLocks noChangeAspect="1"/>
          </p:cNvPicPr>
          <p:nvPr/>
        </p:nvPicPr>
        <p:blipFill rotWithShape="1">
          <a:blip r:embed="rId3">
            <a:extLst>
              <a:ext uri="{28A0092B-C50C-407E-A947-70E740481C1C}">
                <a14:useLocalDpi xmlns:a14="http://schemas.microsoft.com/office/drawing/2010/main" val="0"/>
              </a:ext>
            </a:extLst>
          </a:blip>
          <a:srcRect b="9477"/>
          <a:stretch/>
        </p:blipFill>
        <p:spPr>
          <a:xfrm>
            <a:off x="153344" y="1318810"/>
            <a:ext cx="9504485" cy="3441600"/>
          </a:xfrm>
          <a:prstGeom prst="rect">
            <a:avLst/>
          </a:prstGeom>
        </p:spPr>
      </p:pic>
      <p:sp>
        <p:nvSpPr>
          <p:cNvPr id="23" name="Rectangle 22"/>
          <p:cNvSpPr/>
          <p:nvPr/>
        </p:nvSpPr>
        <p:spPr>
          <a:xfrm>
            <a:off x="279400" y="2913959"/>
            <a:ext cx="7835900" cy="139685"/>
          </a:xfrm>
          <a:prstGeom prst="rect">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77333" y="2041213"/>
            <a:ext cx="3239438" cy="461665"/>
          </a:xfrm>
          <a:prstGeom prst="rect">
            <a:avLst/>
          </a:prstGeom>
          <a:solidFill>
            <a:srgbClr val="FFFFFF">
              <a:alpha val="89000"/>
            </a:srgbClr>
          </a:solidFill>
          <a:ln>
            <a:noFill/>
          </a:ln>
          <a:effectLst>
            <a:softEdge rad="50800"/>
          </a:effectLst>
        </p:spPr>
        <p:txBody>
          <a:bodyPr wrap="none" rtlCol="0">
            <a:spAutoFit/>
          </a:bodyPr>
          <a:lstStyle/>
          <a:p>
            <a:r>
              <a:rPr lang="en-US" sz="2400" dirty="0" smtClean="0"/>
              <a:t>Flux Capacitor dominant</a:t>
            </a:r>
            <a:endParaRPr lang="en-US" sz="2400" dirty="0"/>
          </a:p>
        </p:txBody>
      </p:sp>
      <p:sp>
        <p:nvSpPr>
          <p:cNvPr id="25" name="TextBox 24"/>
          <p:cNvSpPr txBox="1"/>
          <p:nvPr/>
        </p:nvSpPr>
        <p:spPr>
          <a:xfrm>
            <a:off x="677333" y="3421279"/>
            <a:ext cx="2691662" cy="461665"/>
          </a:xfrm>
          <a:prstGeom prst="rect">
            <a:avLst/>
          </a:prstGeom>
          <a:solidFill>
            <a:srgbClr val="FFFFFF">
              <a:alpha val="89000"/>
            </a:srgbClr>
          </a:solidFill>
          <a:ln>
            <a:noFill/>
          </a:ln>
          <a:effectLst>
            <a:softEdge rad="50800"/>
          </a:effectLst>
        </p:spPr>
        <p:txBody>
          <a:bodyPr wrap="none" rtlCol="0">
            <a:spAutoFit/>
          </a:bodyPr>
          <a:lstStyle/>
          <a:p>
            <a:r>
              <a:rPr lang="en-US" sz="2400" dirty="0" smtClean="0"/>
              <a:t>Cufflinks2 dominant</a:t>
            </a:r>
            <a:endParaRPr lang="en-US" sz="2400" dirty="0"/>
          </a:p>
        </p:txBody>
      </p:sp>
      <p:cxnSp>
        <p:nvCxnSpPr>
          <p:cNvPr id="27" name="Straight Arrow Connector 26"/>
          <p:cNvCxnSpPr>
            <a:stCxn id="24" idx="2"/>
          </p:cNvCxnSpPr>
          <p:nvPr/>
        </p:nvCxnSpPr>
        <p:spPr>
          <a:xfrm>
            <a:off x="2297052" y="2502878"/>
            <a:ext cx="1834262" cy="411081"/>
          </a:xfrm>
          <a:prstGeom prst="straightConnector1">
            <a:avLst/>
          </a:prstGeom>
          <a:ln w="38100" cmpd="sng">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5" idx="0"/>
          </p:cNvCxnSpPr>
          <p:nvPr/>
        </p:nvCxnSpPr>
        <p:spPr>
          <a:xfrm flipV="1">
            <a:off x="2023164" y="3053645"/>
            <a:ext cx="2108150" cy="367634"/>
          </a:xfrm>
          <a:prstGeom prst="straightConnector1">
            <a:avLst/>
          </a:prstGeom>
          <a:ln w="38100" cmpd="sng">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7450" y="5065435"/>
            <a:ext cx="8890645" cy="1631216"/>
          </a:xfrm>
          <a:prstGeom prst="rect">
            <a:avLst/>
          </a:prstGeom>
          <a:noFill/>
          <a:ln w="57150" cmpd="thickThin">
            <a:noFill/>
          </a:ln>
        </p:spPr>
        <p:txBody>
          <a:bodyPr wrap="square" rtlCol="0">
            <a:spAutoFit/>
          </a:bodyPr>
          <a:lstStyle/>
          <a:p>
            <a:r>
              <a:rPr lang="en-US" sz="2000" dirty="0" smtClean="0"/>
              <a:t>Transcript quantification with Flux Capacitor and Cufflinks2</a:t>
            </a:r>
          </a:p>
          <a:p>
            <a:r>
              <a:rPr lang="en-US" sz="2000" dirty="0" smtClean="0"/>
              <a:t>	- both </a:t>
            </a:r>
            <a:r>
              <a:rPr lang="en-US" sz="2000" dirty="0"/>
              <a:t>find a dominant </a:t>
            </a:r>
            <a:r>
              <a:rPr lang="en-US" sz="2000" dirty="0" smtClean="0"/>
              <a:t>transcript (DT) </a:t>
            </a:r>
            <a:r>
              <a:rPr lang="en-US" sz="2000" dirty="0"/>
              <a:t>for only 50-60% of all </a:t>
            </a:r>
            <a:r>
              <a:rPr lang="en-US" sz="2000" dirty="0" smtClean="0"/>
              <a:t>genes</a:t>
            </a:r>
          </a:p>
          <a:p>
            <a:r>
              <a:rPr lang="en-US" sz="2000" dirty="0" smtClean="0"/>
              <a:t>	- where both </a:t>
            </a:r>
            <a:r>
              <a:rPr lang="en-US" sz="2000" dirty="0"/>
              <a:t>declare a </a:t>
            </a:r>
            <a:r>
              <a:rPr lang="en-US" sz="2000" dirty="0" smtClean="0"/>
              <a:t>DT agree </a:t>
            </a:r>
            <a:r>
              <a:rPr lang="en-US" sz="2000" dirty="0"/>
              <a:t>~85% of cases </a:t>
            </a:r>
            <a:r>
              <a:rPr lang="en-US" sz="2000" dirty="0" smtClean="0"/>
              <a:t>(5x </a:t>
            </a:r>
            <a:r>
              <a:rPr lang="en-US" sz="2000" dirty="0"/>
              <a:t>dominance</a:t>
            </a:r>
            <a:r>
              <a:rPr lang="en-US" sz="2000" dirty="0" smtClean="0"/>
              <a:t>)</a:t>
            </a:r>
            <a:endParaRPr lang="en-US" sz="2000" dirty="0"/>
          </a:p>
          <a:p>
            <a:r>
              <a:rPr lang="en-US" sz="2000" dirty="0"/>
              <a:t>	</a:t>
            </a:r>
            <a:r>
              <a:rPr lang="en-US" sz="2000" dirty="0" smtClean="0"/>
              <a:t>- where agree DT, </a:t>
            </a:r>
            <a:r>
              <a:rPr lang="en-US" sz="2000" dirty="0"/>
              <a:t>75%-</a:t>
            </a:r>
            <a:r>
              <a:rPr lang="en-US" sz="2000" dirty="0" smtClean="0"/>
              <a:t>90% are in GENCODE basic</a:t>
            </a:r>
          </a:p>
          <a:p>
            <a:r>
              <a:rPr lang="en-US" sz="2000" dirty="0" smtClean="0"/>
              <a:t>	- where disagree on DT, up to 50% are in </a:t>
            </a:r>
            <a:r>
              <a:rPr lang="en-US" sz="2000" dirty="0"/>
              <a:t>GENCODE </a:t>
            </a:r>
            <a:r>
              <a:rPr lang="en-US" sz="2000" dirty="0" smtClean="0"/>
              <a:t>basic (&gt;0x dominance)</a:t>
            </a:r>
          </a:p>
        </p:txBody>
      </p:sp>
      <p:sp>
        <p:nvSpPr>
          <p:cNvPr id="32" name="Rectangle 31"/>
          <p:cNvSpPr/>
          <p:nvPr/>
        </p:nvSpPr>
        <p:spPr>
          <a:xfrm>
            <a:off x="125122" y="5065434"/>
            <a:ext cx="8890645" cy="1675933"/>
          </a:xfrm>
          <a:prstGeom prst="rect">
            <a:avLst/>
          </a:prstGeom>
          <a:noFill/>
          <a:ln w="38100" cmpd="dbl">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694749"/>
      </p:ext>
    </p:extLst>
  </p:cSld>
  <p:clrMapOvr>
    <a:masterClrMapping/>
  </p:clrMapOvr>
  <mc:AlternateContent xmlns:mc="http://schemas.openxmlformats.org/markup-compatibility/2006">
    <mc:Choice xmlns:p14="http://schemas.microsoft.com/office/powerpoint/2010/main" Requires="p14">
      <p:transition spd="slow" p14:dur="2000" advTm="28038"/>
    </mc:Choice>
    <mc:Fallback>
      <p:transition xmlns:p14="http://schemas.microsoft.com/office/powerpoint/2010/main" spd="slow" advTm="28038"/>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40355"/>
          </a:xfrm>
        </p:spPr>
        <p:txBody>
          <a:bodyPr/>
          <a:lstStyle/>
          <a:p>
            <a:r>
              <a:rPr lang="en-US" dirty="0" smtClean="0"/>
              <a:t>GENCODE aims to capture as much biological complexity as possible</a:t>
            </a:r>
          </a:p>
          <a:p>
            <a:r>
              <a:rPr lang="en-US" dirty="0" smtClean="0"/>
              <a:t>This facilitates consistent discovery of genic variants but complicates their interpretation</a:t>
            </a:r>
          </a:p>
          <a:p>
            <a:r>
              <a:rPr lang="en-US" dirty="0" smtClean="0"/>
              <a:t>GENCODE basic transcripts are intended to bridge this</a:t>
            </a:r>
          </a:p>
        </p:txBody>
      </p:sp>
      <p:sp>
        <p:nvSpPr>
          <p:cNvPr id="6" name="Title 1"/>
          <p:cNvSpPr>
            <a:spLocks noGrp="1"/>
          </p:cNvSpPr>
          <p:nvPr>
            <p:ph type="title"/>
          </p:nvPr>
        </p:nvSpPr>
        <p:spPr>
          <a:xfrm>
            <a:off x="457200" y="6446"/>
            <a:ext cx="8229600" cy="1143000"/>
          </a:xfrm>
        </p:spPr>
        <p:txBody>
          <a:bodyPr>
            <a:normAutofit/>
          </a:bodyPr>
          <a:lstStyle/>
          <a:p>
            <a:r>
              <a:rPr lang="en-US" dirty="0" smtClean="0"/>
              <a:t>Summary</a:t>
            </a:r>
            <a:endParaRPr lang="en-US" dirty="0"/>
          </a:p>
        </p:txBody>
      </p:sp>
    </p:spTree>
    <p:extLst>
      <p:ext uri="{BB962C8B-B14F-4D97-AF65-F5344CB8AC3E}">
        <p14:creationId xmlns:p14="http://schemas.microsoft.com/office/powerpoint/2010/main" val="3925761844"/>
      </p:ext>
    </p:extLst>
  </p:cSld>
  <p:clrMapOvr>
    <a:masterClrMapping/>
  </p:clrMapOvr>
  <mc:AlternateContent xmlns:mc="http://schemas.openxmlformats.org/markup-compatibility/2006">
    <mc:Choice xmlns:p14="http://schemas.microsoft.com/office/powerpoint/2010/main" Requires="p14">
      <p:transition spd="slow" p14:dur="2000" advTm="40736"/>
    </mc:Choice>
    <mc:Fallback>
      <p:transition xmlns:p14="http://schemas.microsoft.com/office/powerpoint/2010/main" spd="slow" advTm="40736"/>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6"/>
            <a:ext cx="8229600" cy="1143000"/>
          </a:xfrm>
        </p:spPr>
        <p:txBody>
          <a:bodyPr>
            <a:normAutofit/>
          </a:bodyPr>
          <a:lstStyle/>
          <a:p>
            <a:r>
              <a:rPr lang="en-US" dirty="0" smtClean="0"/>
              <a:t>Acknowledgements</a:t>
            </a:r>
            <a:endParaRPr lang="en-US" dirty="0"/>
          </a:p>
        </p:txBody>
      </p:sp>
      <p:sp>
        <p:nvSpPr>
          <p:cNvPr id="5" name="Text Box 2"/>
          <p:cNvSpPr txBox="1">
            <a:spLocks noChangeArrowheads="1"/>
          </p:cNvSpPr>
          <p:nvPr/>
        </p:nvSpPr>
        <p:spPr bwMode="auto">
          <a:xfrm>
            <a:off x="1032302" y="1080079"/>
            <a:ext cx="1720411"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ＭＳ Ｐゴシック"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 pos="10779125" algn="l"/>
                <a:tab pos="10780713" algn="l"/>
              </a:tabLst>
              <a:defRPr>
                <a:solidFill>
                  <a:srgbClr val="000000"/>
                </a:solidFill>
                <a:latin typeface="Arial" charset="0"/>
                <a:ea typeface="DejaVu Sans" charset="0"/>
                <a:cs typeface="DejaVu Sans" charset="0"/>
              </a:defRPr>
            </a:lvl9pPr>
          </a:lstStyle>
          <a:p>
            <a:pPr>
              <a:lnSpc>
                <a:spcPct val="93000"/>
              </a:lnSpc>
              <a:buClrTx/>
              <a:buFontTx/>
              <a:buNone/>
            </a:pPr>
            <a:r>
              <a:rPr lang="en-GB" b="1" u="sng" dirty="0" smtClean="0">
                <a:latin typeface="+mn-lt"/>
              </a:rPr>
              <a:t>WTSI</a:t>
            </a:r>
            <a:endParaRPr lang="en-GB" b="1" u="sng" dirty="0">
              <a:latin typeface="+mn-lt"/>
            </a:endParaRPr>
          </a:p>
          <a:p>
            <a:pPr eaLnBrk="0" hangingPunct="0">
              <a:buClrTx/>
              <a:buFontTx/>
              <a:buNone/>
            </a:pPr>
            <a:r>
              <a:rPr lang="en-GB" sz="2400" b="1" dirty="0" smtClean="0">
                <a:solidFill>
                  <a:srgbClr val="FF0000"/>
                </a:solidFill>
                <a:latin typeface="+mn-lt"/>
              </a:rPr>
              <a:t>Adam Frankish</a:t>
            </a:r>
          </a:p>
          <a:p>
            <a:pPr eaLnBrk="0" hangingPunct="0">
              <a:buClrTx/>
              <a:buFontTx/>
              <a:buNone/>
            </a:pPr>
            <a:r>
              <a:rPr lang="en-GB" dirty="0" smtClean="0">
                <a:solidFill>
                  <a:schemeClr val="tx1"/>
                </a:solidFill>
                <a:latin typeface="+mn-lt"/>
              </a:rPr>
              <a:t>Jen Harrow </a:t>
            </a:r>
            <a:r>
              <a:rPr lang="en-GB" i="1" dirty="0" smtClean="0">
                <a:solidFill>
                  <a:schemeClr val="tx1"/>
                </a:solidFill>
                <a:latin typeface="+mn-lt"/>
              </a:rPr>
              <a:t>et al.</a:t>
            </a:r>
            <a:endParaRPr lang="en-GB" b="1" dirty="0" smtClean="0">
              <a:solidFill>
                <a:schemeClr val="tx1"/>
              </a:solidFill>
              <a:latin typeface="+mn-lt"/>
            </a:endParaRPr>
          </a:p>
          <a:p>
            <a:pPr eaLnBrk="0" hangingPunct="0">
              <a:buClrTx/>
              <a:buFontTx/>
              <a:buNone/>
            </a:pPr>
            <a:r>
              <a:rPr lang="en-GB" dirty="0" err="1" smtClean="0">
                <a:solidFill>
                  <a:schemeClr val="tx1"/>
                </a:solidFill>
                <a:latin typeface="+mn-lt"/>
              </a:rPr>
              <a:t>Anacode</a:t>
            </a:r>
            <a:r>
              <a:rPr lang="en-GB" dirty="0" smtClean="0">
                <a:solidFill>
                  <a:schemeClr val="tx1"/>
                </a:solidFill>
                <a:latin typeface="+mn-lt"/>
              </a:rPr>
              <a:t> team</a:t>
            </a:r>
          </a:p>
          <a:p>
            <a:pPr eaLnBrk="0" hangingPunct="0">
              <a:spcAft>
                <a:spcPts val="1200"/>
              </a:spcAft>
              <a:buClrTx/>
              <a:buFontTx/>
              <a:buNone/>
            </a:pPr>
            <a:r>
              <a:rPr lang="en-GB" dirty="0" err="1" smtClean="0">
                <a:solidFill>
                  <a:schemeClr val="tx1"/>
                </a:solidFill>
                <a:latin typeface="+mn-lt"/>
              </a:rPr>
              <a:t>Annotools</a:t>
            </a:r>
            <a:r>
              <a:rPr lang="en-GB" dirty="0" smtClean="0">
                <a:solidFill>
                  <a:schemeClr val="tx1"/>
                </a:solidFill>
                <a:latin typeface="+mn-lt"/>
              </a:rPr>
              <a:t> team</a:t>
            </a:r>
            <a:endParaRPr lang="en-GB" b="1" dirty="0">
              <a:solidFill>
                <a:schemeClr val="tx1"/>
              </a:solidFill>
              <a:latin typeface="+mn-lt"/>
            </a:endParaRPr>
          </a:p>
          <a:p>
            <a:pPr eaLnBrk="0" hangingPunct="0">
              <a:buClrTx/>
              <a:buFontTx/>
              <a:buNone/>
            </a:pPr>
            <a:r>
              <a:rPr lang="en-GB" b="1" u="sng" dirty="0">
                <a:solidFill>
                  <a:schemeClr val="tx1"/>
                </a:solidFill>
                <a:latin typeface="+mn-lt"/>
              </a:rPr>
              <a:t>EBI</a:t>
            </a:r>
          </a:p>
          <a:p>
            <a:pPr eaLnBrk="0" hangingPunct="0">
              <a:buClrTx/>
              <a:buFontTx/>
              <a:buNone/>
            </a:pPr>
            <a:r>
              <a:rPr lang="en-GB" dirty="0">
                <a:solidFill>
                  <a:srgbClr val="FF0000"/>
                </a:solidFill>
                <a:latin typeface="+mn-lt"/>
              </a:rPr>
              <a:t>Graham Ritchie</a:t>
            </a:r>
          </a:p>
          <a:p>
            <a:pPr eaLnBrk="0" hangingPunct="0">
              <a:buClrTx/>
              <a:buFontTx/>
              <a:buNone/>
            </a:pPr>
            <a:r>
              <a:rPr lang="en-GB" dirty="0">
                <a:solidFill>
                  <a:srgbClr val="FF0000"/>
                </a:solidFill>
                <a:latin typeface="+mn-lt"/>
              </a:rPr>
              <a:t>Robert </a:t>
            </a:r>
            <a:r>
              <a:rPr lang="en-GB" dirty="0" err="1" smtClean="0">
                <a:solidFill>
                  <a:srgbClr val="FF0000"/>
                </a:solidFill>
                <a:latin typeface="+mn-lt"/>
              </a:rPr>
              <a:t>Petryszak</a:t>
            </a:r>
            <a:endParaRPr lang="en-GB" b="1" dirty="0" smtClean="0">
              <a:solidFill>
                <a:srgbClr val="FF0000"/>
              </a:solidFill>
              <a:latin typeface="+mn-lt"/>
            </a:endParaRPr>
          </a:p>
          <a:p>
            <a:pPr eaLnBrk="0" hangingPunct="0">
              <a:buClrTx/>
              <a:buFontTx/>
              <a:buNone/>
            </a:pPr>
            <a:r>
              <a:rPr lang="en-GB" dirty="0" err="1" smtClean="0">
                <a:solidFill>
                  <a:schemeClr val="tx1"/>
                </a:solidFill>
                <a:latin typeface="+mn-lt"/>
              </a:rPr>
              <a:t>Bronwen</a:t>
            </a:r>
            <a:r>
              <a:rPr lang="en-GB" dirty="0" smtClean="0">
                <a:solidFill>
                  <a:schemeClr val="tx1"/>
                </a:solidFill>
                <a:latin typeface="+mn-lt"/>
              </a:rPr>
              <a:t> </a:t>
            </a:r>
            <a:r>
              <a:rPr lang="en-GB" dirty="0" err="1" smtClean="0">
                <a:solidFill>
                  <a:schemeClr val="tx1"/>
                </a:solidFill>
                <a:latin typeface="+mn-lt"/>
              </a:rPr>
              <a:t>Aken</a:t>
            </a:r>
            <a:r>
              <a:rPr lang="en-GB" dirty="0" smtClean="0">
                <a:solidFill>
                  <a:schemeClr val="tx1"/>
                </a:solidFill>
                <a:latin typeface="+mn-lt"/>
              </a:rPr>
              <a:t> </a:t>
            </a:r>
            <a:r>
              <a:rPr lang="en-GB" i="1" dirty="0" smtClean="0">
                <a:solidFill>
                  <a:schemeClr val="tx1"/>
                </a:solidFill>
                <a:latin typeface="+mn-lt"/>
              </a:rPr>
              <a:t>et al.</a:t>
            </a:r>
            <a:endParaRPr lang="en-GB" dirty="0">
              <a:latin typeface="+mn-lt"/>
            </a:endParaRPr>
          </a:p>
        </p:txBody>
      </p:sp>
      <p:sp>
        <p:nvSpPr>
          <p:cNvPr id="6" name="Rectangle 3"/>
          <p:cNvSpPr>
            <a:spLocks noChangeArrowheads="1"/>
          </p:cNvSpPr>
          <p:nvPr/>
        </p:nvSpPr>
        <p:spPr bwMode="auto">
          <a:xfrm>
            <a:off x="3565785" y="1080079"/>
            <a:ext cx="2365536"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dirty="0"/>
              <a:t>CNIO, Madrid</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Alfonso Valencia</a:t>
            </a:r>
          </a:p>
          <a:p>
            <a:pPr>
              <a:spcAft>
                <a:spcPts val="12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Michael </a:t>
            </a:r>
            <a:r>
              <a:rPr lang="en-GB" dirty="0" smtClean="0"/>
              <a:t>Tress</a:t>
            </a:r>
            <a:endParaRPr lang="en-GB" b="1" dirty="0" smtClean="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dirty="0" smtClean="0">
                <a:solidFill>
                  <a:srgbClr val="000000"/>
                </a:solidFill>
              </a:rPr>
              <a:t>CRG, Barcelona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solidFill>
                  <a:srgbClr val="000000"/>
                </a:solidFill>
              </a:rPr>
              <a:t>Roderic</a:t>
            </a:r>
            <a:r>
              <a:rPr lang="en-GB" dirty="0" smtClean="0">
                <a:solidFill>
                  <a:srgbClr val="000000"/>
                </a:solidFill>
              </a:rPr>
              <a:t> </a:t>
            </a:r>
            <a:r>
              <a:rPr lang="en-GB" dirty="0" err="1" smtClean="0">
                <a:solidFill>
                  <a:srgbClr val="000000"/>
                </a:solidFill>
              </a:rPr>
              <a:t>Guigo</a:t>
            </a:r>
            <a:endParaRPr lang="en-GB" dirty="0" smtClean="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solidFill>
                  <a:srgbClr val="FF0000"/>
                </a:solidFill>
              </a:rPr>
              <a:t>Dimitri</a:t>
            </a:r>
            <a:r>
              <a:rPr lang="en-GB" dirty="0" smtClean="0">
                <a:solidFill>
                  <a:srgbClr val="FF0000"/>
                </a:solidFill>
              </a:rPr>
              <a:t> </a:t>
            </a:r>
            <a:r>
              <a:rPr lang="en-GB" dirty="0" err="1" smtClean="0">
                <a:solidFill>
                  <a:srgbClr val="FF0000"/>
                </a:solidFill>
              </a:rPr>
              <a:t>Pervouchine</a:t>
            </a:r>
            <a:endParaRPr lang="en-GB" dirty="0" smtClean="0">
              <a:solidFill>
                <a:srgbClr val="FF0000"/>
              </a:solidFill>
            </a:endParaRPr>
          </a:p>
          <a:p>
            <a:pPr>
              <a:spcAft>
                <a:spcPts val="12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FF0000"/>
                </a:solidFill>
              </a:rPr>
              <a:t>Barbara </a:t>
            </a:r>
            <a:r>
              <a:rPr lang="en-GB" dirty="0" err="1" smtClean="0">
                <a:solidFill>
                  <a:srgbClr val="FF0000"/>
                </a:solidFill>
              </a:rPr>
              <a:t>Uszczynska</a:t>
            </a:r>
            <a:endParaRPr lang="en-GB" dirty="0" smtClean="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dirty="0" smtClean="0">
                <a:solidFill>
                  <a:srgbClr val="000000"/>
                </a:solidFill>
              </a:rPr>
              <a:t>University of Lausanne</a:t>
            </a:r>
            <a:endParaRPr lang="en-GB" u="sng" dirty="0" smtClean="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rPr>
              <a:t>Alex </a:t>
            </a:r>
            <a:r>
              <a:rPr lang="en-GB" dirty="0" err="1" smtClean="0">
                <a:solidFill>
                  <a:srgbClr val="000000"/>
                </a:solidFill>
              </a:rPr>
              <a:t>Reymond</a:t>
            </a:r>
            <a:r>
              <a:rPr lang="en-GB" dirty="0" smtClean="0">
                <a:solidFill>
                  <a:srgbClr val="000000"/>
                </a:solidFill>
              </a:rPr>
              <a:t> </a:t>
            </a:r>
            <a:r>
              <a:rPr lang="en-GB" i="1" dirty="0" smtClean="0">
                <a:solidFill>
                  <a:srgbClr val="000000"/>
                </a:solidFill>
              </a:rPr>
              <a:t>et al.</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smtClean="0">
              <a:solidFill>
                <a:srgbClr val="000000"/>
              </a:solidFill>
            </a:endParaRPr>
          </a:p>
        </p:txBody>
      </p:sp>
      <p:sp>
        <p:nvSpPr>
          <p:cNvPr id="7" name="Rectangle 3"/>
          <p:cNvSpPr>
            <a:spLocks noChangeArrowheads="1"/>
          </p:cNvSpPr>
          <p:nvPr/>
        </p:nvSpPr>
        <p:spPr bwMode="auto">
          <a:xfrm>
            <a:off x="6546839" y="1080079"/>
            <a:ext cx="2046789"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dirty="0">
                <a:solidFill>
                  <a:srgbClr val="000000"/>
                </a:solidFill>
              </a:rPr>
              <a:t>UCSC</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Mark </a:t>
            </a:r>
            <a:r>
              <a:rPr lang="en-GB" dirty="0" err="1">
                <a:solidFill>
                  <a:srgbClr val="000000"/>
                </a:solidFill>
              </a:rPr>
              <a:t>Diekhans</a:t>
            </a:r>
            <a:endParaRPr lang="en-GB" dirty="0">
              <a:solidFill>
                <a:srgbClr val="000000"/>
              </a:solidFill>
            </a:endParaRPr>
          </a:p>
          <a:p>
            <a:pPr>
              <a:spcAft>
                <a:spcPts val="12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Rachel </a:t>
            </a:r>
            <a:r>
              <a:rPr lang="en-GB" dirty="0" smtClean="0">
                <a:solidFill>
                  <a:srgbClr val="000000"/>
                </a:solidFill>
              </a:rPr>
              <a:t>Harte</a:t>
            </a:r>
            <a:endParaRPr lang="en-GB" b="1" dirty="0" smtClean="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dirty="0" smtClean="0">
                <a:solidFill>
                  <a:srgbClr val="000000"/>
                </a:solidFill>
              </a:rPr>
              <a:t>MIT</a:t>
            </a:r>
          </a:p>
          <a:p>
            <a:pPr>
              <a:spcAft>
                <a:spcPts val="12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solidFill>
                  <a:srgbClr val="000000"/>
                </a:solidFill>
              </a:rPr>
              <a:t>Manolis</a:t>
            </a:r>
            <a:r>
              <a:rPr lang="en-GB" dirty="0" smtClean="0">
                <a:solidFill>
                  <a:srgbClr val="000000"/>
                </a:solidFill>
              </a:rPr>
              <a:t> </a:t>
            </a:r>
            <a:r>
              <a:rPr lang="en-GB" dirty="0" err="1" smtClean="0">
                <a:solidFill>
                  <a:srgbClr val="000000"/>
                </a:solidFill>
              </a:rPr>
              <a:t>Kelis</a:t>
            </a:r>
            <a:r>
              <a:rPr lang="en-GB" dirty="0" smtClean="0">
                <a:solidFill>
                  <a:srgbClr val="000000"/>
                </a:solidFill>
              </a:rPr>
              <a:t> </a:t>
            </a:r>
            <a:r>
              <a:rPr lang="en-GB" i="1" dirty="0" smtClean="0">
                <a:solidFill>
                  <a:srgbClr val="000000"/>
                </a:solidFill>
              </a:rPr>
              <a:t>et al</a:t>
            </a:r>
            <a:r>
              <a:rPr lang="en-GB" dirty="0" smtClean="0">
                <a:solidFill>
                  <a:srgbClr val="000000"/>
                </a:solidFill>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dirty="0" smtClean="0">
                <a:solidFill>
                  <a:srgbClr val="000000"/>
                </a:solidFill>
              </a:rPr>
              <a:t>Yale</a:t>
            </a:r>
          </a:p>
          <a:p>
            <a:pPr>
              <a:spcAft>
                <a:spcPts val="12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50" dirty="0" smtClean="0">
                <a:solidFill>
                  <a:schemeClr val="bg1">
                    <a:lumMod val="50000"/>
                  </a:schemeClr>
                </a:solidFill>
              </a:rPr>
              <a:t>Mark Gerstein </a:t>
            </a:r>
            <a:r>
              <a:rPr lang="en-GB" sz="1050" i="1" dirty="0" smtClean="0">
                <a:solidFill>
                  <a:schemeClr val="bg1">
                    <a:lumMod val="50000"/>
                  </a:schemeClr>
                </a:solidFill>
              </a:rPr>
              <a:t>et al</a:t>
            </a:r>
            <a:r>
              <a:rPr lang="en-GB" sz="1050" dirty="0" smtClean="0">
                <a:solidFill>
                  <a:schemeClr val="bg1">
                    <a:lumMod val="50000"/>
                  </a:schemeClr>
                </a:solidFill>
              </a:rPr>
              <a:t>.</a:t>
            </a:r>
            <a:endParaRPr lang="en-GB" sz="1050" b="1" dirty="0" smtClean="0">
              <a:solidFill>
                <a:schemeClr val="bg1">
                  <a:lumMod val="50000"/>
                </a:schemeClr>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u="sng" dirty="0" smtClean="0">
                <a:solidFill>
                  <a:srgbClr val="000000"/>
                </a:solidFill>
              </a:rPr>
              <a:t>CSHL</a:t>
            </a:r>
            <a:endParaRPr lang="en-GB" u="sng" dirty="0" smtClean="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rPr>
              <a:t>Tom </a:t>
            </a:r>
            <a:r>
              <a:rPr lang="en-GB" dirty="0" err="1" smtClean="0">
                <a:solidFill>
                  <a:srgbClr val="000000"/>
                </a:solidFill>
              </a:rPr>
              <a:t>Gingeras</a:t>
            </a:r>
            <a:r>
              <a:rPr lang="en-GB" dirty="0" smtClean="0">
                <a:solidFill>
                  <a:srgbClr val="000000"/>
                </a:solidFill>
              </a:rPr>
              <a:t> </a:t>
            </a:r>
            <a:r>
              <a:rPr lang="en-GB" i="1" dirty="0" smtClean="0">
                <a:solidFill>
                  <a:srgbClr val="000000"/>
                </a:solidFill>
              </a:rPr>
              <a:t>et al. </a:t>
            </a:r>
          </a:p>
        </p:txBody>
      </p:sp>
      <p:sp>
        <p:nvSpPr>
          <p:cNvPr id="8" name="TextBox 7"/>
          <p:cNvSpPr txBox="1"/>
          <p:nvPr/>
        </p:nvSpPr>
        <p:spPr>
          <a:xfrm>
            <a:off x="107372" y="4252359"/>
            <a:ext cx="8890645" cy="2708434"/>
          </a:xfrm>
          <a:prstGeom prst="rect">
            <a:avLst/>
          </a:prstGeom>
          <a:noFill/>
          <a:ln w="57150" cmpd="thickThin">
            <a:noFill/>
          </a:ln>
        </p:spPr>
        <p:txBody>
          <a:bodyPr wrap="square" rtlCol="0">
            <a:spAutoFit/>
          </a:bodyPr>
          <a:lstStyle/>
          <a:p>
            <a:pPr>
              <a:spcAft>
                <a:spcPts val="1200"/>
              </a:spcAft>
            </a:pPr>
            <a:r>
              <a:rPr lang="en-US" sz="2000" b="1" dirty="0" smtClean="0"/>
              <a:t>Accessing GENCODE</a:t>
            </a:r>
          </a:p>
          <a:p>
            <a:pPr>
              <a:spcAft>
                <a:spcPts val="1200"/>
              </a:spcAft>
            </a:pPr>
            <a:r>
              <a:rPr lang="en-US" sz="2000" dirty="0" err="1"/>
              <a:t>Gencodegenes.org</a:t>
            </a:r>
            <a:r>
              <a:rPr lang="en-US" sz="2000" dirty="0"/>
              <a:t>: </a:t>
            </a:r>
            <a:r>
              <a:rPr lang="en-US" sz="2000" dirty="0">
                <a:hlinkClick r:id="rId2"/>
              </a:rPr>
              <a:t>http://www.gencodegenes.org/</a:t>
            </a:r>
            <a:r>
              <a:rPr lang="en-US" sz="2000" dirty="0" smtClean="0">
                <a:hlinkClick r:id="rId2"/>
              </a:rPr>
              <a:t>data.html</a:t>
            </a:r>
            <a:endParaRPr lang="en-US" sz="2000" dirty="0" smtClean="0"/>
          </a:p>
          <a:p>
            <a:pPr>
              <a:spcAft>
                <a:spcPts val="1200"/>
              </a:spcAft>
            </a:pPr>
            <a:r>
              <a:rPr lang="en-US" sz="2000" dirty="0" smtClean="0"/>
              <a:t>UCSC Browser: </a:t>
            </a:r>
            <a:r>
              <a:rPr lang="en-US" sz="2000" dirty="0" smtClean="0">
                <a:hlinkClick r:id="rId3"/>
              </a:rPr>
              <a:t>http</a:t>
            </a:r>
            <a:r>
              <a:rPr lang="en-US" sz="2000" dirty="0">
                <a:hlinkClick r:id="rId3"/>
              </a:rPr>
              <a:t>://genome.ucsc.edu/cgi-bin/</a:t>
            </a:r>
            <a:r>
              <a:rPr lang="en-US" sz="2000" dirty="0" smtClean="0">
                <a:hlinkClick r:id="rId3"/>
              </a:rPr>
              <a:t>hgGateway</a:t>
            </a:r>
            <a:endParaRPr lang="en-US" sz="2000" dirty="0" smtClean="0"/>
          </a:p>
          <a:p>
            <a:pPr>
              <a:spcAft>
                <a:spcPts val="1200"/>
              </a:spcAft>
            </a:pPr>
            <a:r>
              <a:rPr lang="en-US" sz="2000" dirty="0" smtClean="0"/>
              <a:t>ENSEMBL Browser: </a:t>
            </a:r>
            <a:r>
              <a:rPr lang="en-US" sz="2000" dirty="0" smtClean="0">
                <a:hlinkClick r:id="rId4"/>
              </a:rPr>
              <a:t>http</a:t>
            </a:r>
            <a:r>
              <a:rPr lang="en-US" sz="2000" dirty="0">
                <a:hlinkClick r:id="rId4"/>
              </a:rPr>
              <a:t>://www.ensembl.org/Homo_sapiens/Info/</a:t>
            </a:r>
            <a:r>
              <a:rPr lang="en-US" sz="2000" dirty="0" smtClean="0">
                <a:hlinkClick r:id="rId4"/>
              </a:rPr>
              <a:t>Index</a:t>
            </a:r>
            <a:endParaRPr lang="en-US" sz="2000" dirty="0" smtClean="0"/>
          </a:p>
          <a:p>
            <a:pPr>
              <a:spcAft>
                <a:spcPts val="1200"/>
              </a:spcAft>
            </a:pPr>
            <a:r>
              <a:rPr lang="en-US" sz="2000" dirty="0" smtClean="0"/>
              <a:t>Vega Browser: </a:t>
            </a:r>
            <a:r>
              <a:rPr lang="en-US" sz="2000" dirty="0" smtClean="0">
                <a:hlinkClick r:id="rId5"/>
              </a:rPr>
              <a:t>http</a:t>
            </a:r>
            <a:r>
              <a:rPr lang="en-US" sz="2000" dirty="0">
                <a:hlinkClick r:id="rId5"/>
              </a:rPr>
              <a:t>://vega.sanger.ac.uk/Homo_sapiens/Info/</a:t>
            </a:r>
            <a:r>
              <a:rPr lang="en-US" sz="2000" dirty="0" smtClean="0">
                <a:hlinkClick r:id="rId5"/>
              </a:rPr>
              <a:t>Index</a:t>
            </a:r>
            <a:endParaRPr lang="en-US" sz="2000" dirty="0" smtClean="0"/>
          </a:p>
          <a:p>
            <a:endParaRPr lang="en-US" sz="2000" dirty="0" smtClean="0"/>
          </a:p>
        </p:txBody>
      </p:sp>
      <p:sp>
        <p:nvSpPr>
          <p:cNvPr id="9" name="Rectangle 8"/>
          <p:cNvSpPr/>
          <p:nvPr/>
        </p:nvSpPr>
        <p:spPr>
          <a:xfrm>
            <a:off x="107372" y="4252359"/>
            <a:ext cx="8890645" cy="2491405"/>
          </a:xfrm>
          <a:prstGeom prst="rect">
            <a:avLst/>
          </a:prstGeom>
          <a:noFill/>
          <a:ln w="38100" cmpd="dbl">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183004"/>
      </p:ext>
    </p:extLst>
  </p:cSld>
  <p:clrMapOvr>
    <a:masterClrMapping/>
  </p:clrMapOvr>
  <mc:AlternateContent xmlns:mc="http://schemas.openxmlformats.org/markup-compatibility/2006">
    <mc:Choice xmlns:p14="http://schemas.microsoft.com/office/powerpoint/2010/main" Requires="p14">
      <p:transition spd="slow" p14:dur="2000" advTm="36472"/>
    </mc:Choice>
    <mc:Fallback>
      <p:transition xmlns:p14="http://schemas.microsoft.com/office/powerpoint/2010/main" spd="slow" advTm="36472"/>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GENCODE consortium</a:t>
            </a:r>
            <a:endParaRPr lang="en-US" dirty="0"/>
          </a:p>
        </p:txBody>
      </p:sp>
      <p:sp>
        <p:nvSpPr>
          <p:cNvPr id="6" name="Rounded Rectangle 5"/>
          <p:cNvSpPr/>
          <p:nvPr/>
        </p:nvSpPr>
        <p:spPr>
          <a:xfrm>
            <a:off x="2609155" y="2066296"/>
            <a:ext cx="2745226" cy="81758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057195" y="2083691"/>
            <a:ext cx="2716706" cy="81758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57195" y="2022102"/>
            <a:ext cx="2716706" cy="861774"/>
          </a:xfrm>
          <a:prstGeom prst="rect">
            <a:avLst/>
          </a:prstGeom>
          <a:noFill/>
          <a:ln>
            <a:noFill/>
          </a:ln>
          <a:effectLst/>
        </p:spPr>
        <p:txBody>
          <a:bodyPr wrap="none" rtlCol="0">
            <a:spAutoFit/>
          </a:bodyPr>
          <a:lstStyle/>
          <a:p>
            <a:r>
              <a:rPr lang="en-GB" sz="3200" b="1" dirty="0" smtClean="0"/>
              <a:t>Ensembl </a:t>
            </a:r>
          </a:p>
          <a:p>
            <a:r>
              <a:rPr lang="en-GB" b="1" dirty="0" smtClean="0">
                <a:solidFill>
                  <a:srgbClr val="FF0000"/>
                </a:solidFill>
              </a:rPr>
              <a:t>Computational annotation</a:t>
            </a:r>
            <a:endParaRPr lang="en-GB" b="1" dirty="0">
              <a:solidFill>
                <a:srgbClr val="FF000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492" y="2050616"/>
            <a:ext cx="495882" cy="495882"/>
          </a:xfrm>
          <a:prstGeom prst="rect">
            <a:avLst/>
          </a:prstGeom>
          <a:noFill/>
          <a:ln>
            <a:noFill/>
          </a:ln>
          <a:effectLst/>
        </p:spPr>
      </p:pic>
      <p:sp>
        <p:nvSpPr>
          <p:cNvPr id="33" name="Freeform 32"/>
          <p:cNvSpPr/>
          <p:nvPr/>
        </p:nvSpPr>
        <p:spPr>
          <a:xfrm>
            <a:off x="4629886" y="2945072"/>
            <a:ext cx="1121833" cy="2558261"/>
          </a:xfrm>
          <a:custGeom>
            <a:avLst/>
            <a:gdLst>
              <a:gd name="connsiteX0" fmla="*/ 0 w 1121833"/>
              <a:gd name="connsiteY0" fmla="*/ 0 h 2201333"/>
              <a:gd name="connsiteX1" fmla="*/ 910166 w 1121833"/>
              <a:gd name="connsiteY1" fmla="*/ 825500 h 2201333"/>
              <a:gd name="connsiteX2" fmla="*/ 1121833 w 1121833"/>
              <a:gd name="connsiteY2" fmla="*/ 2201333 h 2201333"/>
              <a:gd name="connsiteX3" fmla="*/ 1121833 w 1121833"/>
              <a:gd name="connsiteY3" fmla="*/ 2201333 h 2201333"/>
              <a:gd name="connsiteX4" fmla="*/ 1121833 w 1121833"/>
              <a:gd name="connsiteY4" fmla="*/ 2201333 h 220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33" h="2201333">
                <a:moveTo>
                  <a:pt x="0" y="0"/>
                </a:moveTo>
                <a:cubicBezTo>
                  <a:pt x="361597" y="229305"/>
                  <a:pt x="723194" y="458611"/>
                  <a:pt x="910166" y="825500"/>
                </a:cubicBezTo>
                <a:cubicBezTo>
                  <a:pt x="1097138" y="1192389"/>
                  <a:pt x="1121833" y="2201333"/>
                  <a:pt x="1121833" y="2201333"/>
                </a:cubicBezTo>
                <a:lnTo>
                  <a:pt x="1121833" y="2201333"/>
                </a:lnTo>
                <a:lnTo>
                  <a:pt x="1121833" y="2201333"/>
                </a:lnTo>
              </a:path>
            </a:pathLst>
          </a:custGeom>
          <a:noFill/>
          <a:ln w="1143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flipH="1">
            <a:off x="5751736" y="2945072"/>
            <a:ext cx="1121833" cy="2558261"/>
          </a:xfrm>
          <a:custGeom>
            <a:avLst/>
            <a:gdLst>
              <a:gd name="connsiteX0" fmla="*/ 0 w 1121833"/>
              <a:gd name="connsiteY0" fmla="*/ 0 h 2201333"/>
              <a:gd name="connsiteX1" fmla="*/ 910166 w 1121833"/>
              <a:gd name="connsiteY1" fmla="*/ 825500 h 2201333"/>
              <a:gd name="connsiteX2" fmla="*/ 1121833 w 1121833"/>
              <a:gd name="connsiteY2" fmla="*/ 2201333 h 2201333"/>
              <a:gd name="connsiteX3" fmla="*/ 1121833 w 1121833"/>
              <a:gd name="connsiteY3" fmla="*/ 2201333 h 2201333"/>
              <a:gd name="connsiteX4" fmla="*/ 1121833 w 1121833"/>
              <a:gd name="connsiteY4" fmla="*/ 2201333 h 220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833" h="2201333">
                <a:moveTo>
                  <a:pt x="0" y="0"/>
                </a:moveTo>
                <a:cubicBezTo>
                  <a:pt x="361597" y="229305"/>
                  <a:pt x="723194" y="458611"/>
                  <a:pt x="910166" y="825500"/>
                </a:cubicBezTo>
                <a:cubicBezTo>
                  <a:pt x="1097138" y="1192389"/>
                  <a:pt x="1121833" y="2201333"/>
                  <a:pt x="1121833" y="2201333"/>
                </a:cubicBezTo>
                <a:lnTo>
                  <a:pt x="1121833" y="2201333"/>
                </a:lnTo>
                <a:lnTo>
                  <a:pt x="1121833" y="2201333"/>
                </a:lnTo>
              </a:path>
            </a:pathLst>
          </a:custGeom>
          <a:noFill/>
          <a:ln w="2857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6" name="Group 45"/>
          <p:cNvGrpSpPr/>
          <p:nvPr/>
        </p:nvGrpSpPr>
        <p:grpSpPr>
          <a:xfrm>
            <a:off x="275171" y="3387220"/>
            <a:ext cx="4344292" cy="2293392"/>
            <a:chOff x="275171" y="3387220"/>
            <a:chExt cx="4344292" cy="2293392"/>
          </a:xfrm>
        </p:grpSpPr>
        <p:sp>
          <p:nvSpPr>
            <p:cNvPr id="5" name="Rounded Rectangle 4"/>
            <p:cNvSpPr/>
            <p:nvPr/>
          </p:nvSpPr>
          <p:spPr>
            <a:xfrm>
              <a:off x="887655" y="3846859"/>
              <a:ext cx="2648854" cy="64633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63034" y="5034281"/>
              <a:ext cx="3352801" cy="646331"/>
            </a:xfrm>
            <a:prstGeom prst="rect">
              <a:avLst/>
            </a:prstGeom>
            <a:noFill/>
            <a:ln>
              <a:noFill/>
            </a:ln>
            <a:effectLst/>
          </p:spPr>
          <p:txBody>
            <a:bodyPr wrap="square" rtlCol="0">
              <a:spAutoFit/>
            </a:bodyPr>
            <a:lstStyle/>
            <a:p>
              <a:r>
                <a:rPr lang="en-GB" b="1" dirty="0" smtClean="0"/>
                <a:t>Annotation hints, experimental and computational validation</a:t>
              </a:r>
              <a:endParaRPr lang="en-GB" b="1" dirty="0"/>
            </a:p>
          </p:txBody>
        </p:sp>
        <p:pic>
          <p:nvPicPr>
            <p:cNvPr id="35" name="Picture 34" descr="logo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009" y="3437962"/>
              <a:ext cx="871678" cy="441356"/>
            </a:xfrm>
            <a:prstGeom prst="rect">
              <a:avLst/>
            </a:prstGeom>
          </p:spPr>
        </p:pic>
        <p:pic>
          <p:nvPicPr>
            <p:cNvPr id="36" name="Picture 35" descr="cni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339" y="3709885"/>
              <a:ext cx="1641537" cy="783306"/>
            </a:xfrm>
            <a:prstGeom prst="rect">
              <a:avLst/>
            </a:prstGeom>
          </p:spPr>
        </p:pic>
        <p:pic>
          <p:nvPicPr>
            <p:cNvPr id="37" name="Picture 36" descr="v14logo_unil_7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5961" y="3387220"/>
              <a:ext cx="1106248" cy="528462"/>
            </a:xfrm>
            <a:prstGeom prst="rect">
              <a:avLst/>
            </a:prstGeom>
          </p:spPr>
        </p:pic>
        <p:pic>
          <p:nvPicPr>
            <p:cNvPr id="38" name="Picture 37" descr="imag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171" y="3909862"/>
              <a:ext cx="1923516" cy="472368"/>
            </a:xfrm>
            <a:prstGeom prst="rect">
              <a:avLst/>
            </a:prstGeom>
          </p:spPr>
        </p:pic>
        <p:pic>
          <p:nvPicPr>
            <p:cNvPr id="39" name="Picture 38" descr="MIT_logo.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171" y="3422765"/>
              <a:ext cx="816313" cy="418622"/>
            </a:xfrm>
            <a:prstGeom prst="rect">
              <a:avLst/>
            </a:prstGeom>
          </p:spPr>
        </p:pic>
        <p:pic>
          <p:nvPicPr>
            <p:cNvPr id="40" name="Picture 39" descr="titl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171" y="4409648"/>
              <a:ext cx="4344292" cy="455297"/>
            </a:xfrm>
            <a:prstGeom prst="rect">
              <a:avLst/>
            </a:prstGeom>
          </p:spPr>
        </p:pic>
      </p:grpSp>
      <p:sp>
        <p:nvSpPr>
          <p:cNvPr id="44" name="Arc 43"/>
          <p:cNvSpPr/>
          <p:nvPr/>
        </p:nvSpPr>
        <p:spPr>
          <a:xfrm rot="20214564">
            <a:off x="887655" y="1556153"/>
            <a:ext cx="2168183" cy="2292247"/>
          </a:xfrm>
          <a:prstGeom prst="arc">
            <a:avLst>
              <a:gd name="adj1" fmla="val 10516494"/>
              <a:gd name="adj2" fmla="val 20438171"/>
            </a:avLst>
          </a:prstGeom>
          <a:ln w="38100" cmpd="sng">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Freeform 49"/>
          <p:cNvSpPr/>
          <p:nvPr/>
        </p:nvSpPr>
        <p:spPr>
          <a:xfrm>
            <a:off x="3520835" y="3023663"/>
            <a:ext cx="263309" cy="588787"/>
          </a:xfrm>
          <a:custGeom>
            <a:avLst/>
            <a:gdLst>
              <a:gd name="connsiteX0" fmla="*/ 0 w 504918"/>
              <a:gd name="connsiteY0" fmla="*/ 902670 h 902670"/>
              <a:gd name="connsiteX1" fmla="*/ 413115 w 504918"/>
              <a:gd name="connsiteY1" fmla="*/ 535482 h 902670"/>
              <a:gd name="connsiteX2" fmla="*/ 504918 w 504918"/>
              <a:gd name="connsiteY2" fmla="*/ 0 h 902670"/>
            </a:gdLst>
            <a:ahLst/>
            <a:cxnLst>
              <a:cxn ang="0">
                <a:pos x="connsiteX0" y="connsiteY0"/>
              </a:cxn>
              <a:cxn ang="0">
                <a:pos x="connsiteX1" y="connsiteY1"/>
              </a:cxn>
              <a:cxn ang="0">
                <a:pos x="connsiteX2" y="connsiteY2"/>
              </a:cxn>
            </a:cxnLst>
            <a:rect l="l" t="t" r="r" b="b"/>
            <a:pathLst>
              <a:path w="504918" h="902670">
                <a:moveTo>
                  <a:pt x="0" y="902670"/>
                </a:moveTo>
                <a:cubicBezTo>
                  <a:pt x="164481" y="794298"/>
                  <a:pt x="328962" y="685927"/>
                  <a:pt x="413115" y="535482"/>
                </a:cubicBezTo>
                <a:cubicBezTo>
                  <a:pt x="497268" y="385037"/>
                  <a:pt x="504918" y="0"/>
                  <a:pt x="504918" y="0"/>
                </a:cubicBezTo>
              </a:path>
            </a:pathLst>
          </a:custGeom>
          <a:ln w="38100" cmpd="sng">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642403" y="2022102"/>
            <a:ext cx="2711978" cy="861774"/>
          </a:xfrm>
          <a:prstGeom prst="rect">
            <a:avLst/>
          </a:prstGeom>
          <a:solidFill>
            <a:srgbClr val="FFFFFF"/>
          </a:solidFill>
          <a:ln>
            <a:noFill/>
          </a:ln>
          <a:effectLst/>
        </p:spPr>
        <p:txBody>
          <a:bodyPr wrap="square" rtlCol="0">
            <a:spAutoFit/>
          </a:bodyPr>
          <a:lstStyle/>
          <a:p>
            <a:r>
              <a:rPr lang="en-GB" sz="3200" b="1" dirty="0" smtClean="0"/>
              <a:t>HAVANA</a:t>
            </a:r>
            <a:r>
              <a:rPr lang="en-GB" sz="3200" dirty="0" smtClean="0"/>
              <a:t> </a:t>
            </a:r>
          </a:p>
          <a:p>
            <a:r>
              <a:rPr lang="en-GB" b="1" dirty="0" smtClean="0">
                <a:solidFill>
                  <a:srgbClr val="FF0000"/>
                </a:solidFill>
              </a:rPr>
              <a:t>Manual annotation</a:t>
            </a:r>
            <a:endParaRPr lang="en-GB" b="1" dirty="0">
              <a:solidFill>
                <a:srgbClr val="FF0000"/>
              </a:solidFill>
            </a:endParaRPr>
          </a:p>
        </p:txBody>
      </p:sp>
      <p:pic>
        <p:nvPicPr>
          <p:cNvPr id="12" name="Picture 40" descr="veg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7014" y="2144802"/>
            <a:ext cx="1370152" cy="492110"/>
          </a:xfrm>
          <a:prstGeom prst="rect">
            <a:avLst/>
          </a:prstGeom>
          <a:noFill/>
          <a:ln>
            <a:noFill/>
          </a:ln>
          <a:effectLst/>
          <a:extLst/>
        </p:spPr>
      </p:pic>
      <p:pic>
        <p:nvPicPr>
          <p:cNvPr id="3" name="Picture 2" descr="sanger-logo-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0453" y="1602000"/>
            <a:ext cx="1435349" cy="420102"/>
          </a:xfrm>
          <a:prstGeom prst="rect">
            <a:avLst/>
          </a:prstGeom>
        </p:spPr>
      </p:pic>
      <p:pic>
        <p:nvPicPr>
          <p:cNvPr id="4" name="Picture 3" descr="EMBL_EBI_Logo_whit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03690" y="1563254"/>
            <a:ext cx="1453019" cy="458848"/>
          </a:xfrm>
          <a:prstGeom prst="rect">
            <a:avLst/>
          </a:prstGeom>
          <a:solidFill>
            <a:schemeClr val="tx1">
              <a:lumMod val="50000"/>
              <a:lumOff val="50000"/>
            </a:schemeClr>
          </a:solidFill>
        </p:spPr>
      </p:pic>
      <p:sp>
        <p:nvSpPr>
          <p:cNvPr id="25" name="TextBox 24"/>
          <p:cNvSpPr txBox="1"/>
          <p:nvPr/>
        </p:nvSpPr>
        <p:spPr>
          <a:xfrm>
            <a:off x="3559227" y="5671623"/>
            <a:ext cx="4419073" cy="769441"/>
          </a:xfrm>
          <a:prstGeom prst="rect">
            <a:avLst/>
          </a:prstGeom>
          <a:noFill/>
          <a:ln>
            <a:noFill/>
          </a:ln>
          <a:effectLst/>
        </p:spPr>
        <p:txBody>
          <a:bodyPr wrap="none" rtlCol="0">
            <a:spAutoFit/>
          </a:bodyPr>
          <a:lstStyle/>
          <a:p>
            <a:r>
              <a:rPr lang="en-GB" sz="4400" dirty="0" smtClean="0"/>
              <a:t>GENCODE </a:t>
            </a:r>
            <a:r>
              <a:rPr lang="en-GB" sz="4400" dirty="0" err="1" smtClean="0"/>
              <a:t>geneset</a:t>
            </a:r>
            <a:endParaRPr lang="en-GB" sz="4400" dirty="0"/>
          </a:p>
        </p:txBody>
      </p:sp>
    </p:spTree>
    <p:extLst>
      <p:ext uri="{BB962C8B-B14F-4D97-AF65-F5344CB8AC3E}">
        <p14:creationId xmlns:p14="http://schemas.microsoft.com/office/powerpoint/2010/main" val="1976324518"/>
      </p:ext>
    </p:extLst>
  </p:cSld>
  <p:clrMapOvr>
    <a:masterClrMapping/>
  </p:clrMapOvr>
  <mc:AlternateContent xmlns:mc="http://schemas.openxmlformats.org/markup-compatibility/2006">
    <mc:Choice xmlns:p14="http://schemas.microsoft.com/office/powerpoint/2010/main" Requires="p14">
      <p:transition spd="slow" p14:dur="2000" advTm="19168"/>
    </mc:Choice>
    <mc:Fallback>
      <p:transition xmlns:p14="http://schemas.microsoft.com/office/powerpoint/2010/main" spd="slow" advTm="19168"/>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GENCODE and </a:t>
            </a:r>
            <a:r>
              <a:rPr lang="en-US" dirty="0" err="1" smtClean="0"/>
              <a:t>RefSeq</a:t>
            </a:r>
            <a:r>
              <a:rPr lang="en-US" dirty="0" smtClean="0"/>
              <a:t> are different</a:t>
            </a:r>
            <a:endParaRPr lang="en-US" dirty="0"/>
          </a:p>
        </p:txBody>
      </p:sp>
      <p:pic>
        <p:nvPicPr>
          <p:cNvPr id="6" name="Picture 5" descr="hgt_genome_euro_1222_690a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44" y="1278914"/>
            <a:ext cx="9504485" cy="3801794"/>
          </a:xfrm>
          <a:prstGeom prst="rect">
            <a:avLst/>
          </a:prstGeom>
        </p:spPr>
      </p:pic>
      <p:sp>
        <p:nvSpPr>
          <p:cNvPr id="3" name="TextBox 2"/>
          <p:cNvSpPr txBox="1"/>
          <p:nvPr/>
        </p:nvSpPr>
        <p:spPr>
          <a:xfrm>
            <a:off x="153344" y="5361718"/>
            <a:ext cx="2210862" cy="369332"/>
          </a:xfrm>
          <a:prstGeom prst="rect">
            <a:avLst/>
          </a:prstGeom>
          <a:noFill/>
        </p:spPr>
        <p:txBody>
          <a:bodyPr wrap="none" rtlCol="0">
            <a:spAutoFit/>
          </a:bodyPr>
          <a:lstStyle/>
          <a:p>
            <a:r>
              <a:rPr lang="en-US" dirty="0" smtClean="0"/>
              <a:t>SLC25A17 on GRCh38</a:t>
            </a:r>
            <a:endParaRPr lang="en-US" dirty="0"/>
          </a:p>
        </p:txBody>
      </p:sp>
    </p:spTree>
    <p:extLst>
      <p:ext uri="{BB962C8B-B14F-4D97-AF65-F5344CB8AC3E}">
        <p14:creationId xmlns:p14="http://schemas.microsoft.com/office/powerpoint/2010/main" val="658303806"/>
      </p:ext>
    </p:extLst>
  </p:cSld>
  <p:clrMapOvr>
    <a:masterClrMapping/>
  </p:clrMapOvr>
  <mc:AlternateContent xmlns:mc="http://schemas.openxmlformats.org/markup-compatibility/2006">
    <mc:Choice xmlns:p14="http://schemas.microsoft.com/office/powerpoint/2010/main" Requires="p14">
      <p:transition spd="slow" p14:dur="2000" advTm="21176"/>
    </mc:Choice>
    <mc:Fallback>
      <p:transition xmlns:p14="http://schemas.microsoft.com/office/powerpoint/2010/main" spd="slow" advTm="21176"/>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GENCODE has more alternative splicing</a:t>
            </a:r>
            <a:endParaRPr lang="en-US" dirty="0"/>
          </a:p>
        </p:txBody>
      </p:sp>
      <p:pic>
        <p:nvPicPr>
          <p:cNvPr id="6" name="Picture 5" descr="hgt_genome_euro_1222_690a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44" y="1278914"/>
            <a:ext cx="9504485" cy="3801794"/>
          </a:xfrm>
          <a:prstGeom prst="rect">
            <a:avLst/>
          </a:prstGeom>
        </p:spPr>
      </p:pic>
      <p:sp>
        <p:nvSpPr>
          <p:cNvPr id="3" name="Rectangle 2"/>
          <p:cNvSpPr/>
          <p:nvPr/>
        </p:nvSpPr>
        <p:spPr>
          <a:xfrm>
            <a:off x="279400" y="1586895"/>
            <a:ext cx="7835900" cy="108012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9400" y="2654315"/>
            <a:ext cx="7835900" cy="2088232"/>
          </a:xfrm>
          <a:prstGeom prst="rect">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9400" y="4742547"/>
            <a:ext cx="7835900" cy="388961"/>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625600" y="1841515"/>
            <a:ext cx="2436184" cy="461665"/>
          </a:xfrm>
          <a:prstGeom prst="rect">
            <a:avLst/>
          </a:prstGeom>
          <a:solidFill>
            <a:schemeClr val="bg1">
              <a:alpha val="50000"/>
            </a:schemeClr>
          </a:solidFill>
          <a:ln>
            <a:noFill/>
          </a:ln>
        </p:spPr>
        <p:txBody>
          <a:bodyPr wrap="none" rtlCol="0">
            <a:spAutoFit/>
          </a:bodyPr>
          <a:lstStyle/>
          <a:p>
            <a:r>
              <a:rPr lang="en-US" sz="2400" dirty="0" err="1" smtClean="0"/>
              <a:t>RefSeq</a:t>
            </a:r>
            <a:r>
              <a:rPr lang="en-US" sz="2400" dirty="0" smtClean="0"/>
              <a:t> NM/XM: 7</a:t>
            </a:r>
            <a:endParaRPr lang="en-US" sz="2400" dirty="0"/>
          </a:p>
        </p:txBody>
      </p:sp>
      <p:sp>
        <p:nvSpPr>
          <p:cNvPr id="8" name="TextBox 7"/>
          <p:cNvSpPr txBox="1"/>
          <p:nvPr/>
        </p:nvSpPr>
        <p:spPr>
          <a:xfrm>
            <a:off x="1625600" y="3352815"/>
            <a:ext cx="3888955" cy="461665"/>
          </a:xfrm>
          <a:prstGeom prst="rect">
            <a:avLst/>
          </a:prstGeom>
          <a:solidFill>
            <a:schemeClr val="bg1">
              <a:alpha val="50000"/>
            </a:schemeClr>
          </a:solidFill>
          <a:ln>
            <a:noFill/>
          </a:ln>
        </p:spPr>
        <p:txBody>
          <a:bodyPr wrap="none" rtlCol="0">
            <a:spAutoFit/>
          </a:bodyPr>
          <a:lstStyle/>
          <a:p>
            <a:r>
              <a:rPr lang="en-US" sz="2400" dirty="0" smtClean="0"/>
              <a:t>GENCODE comprehensive: 17</a:t>
            </a:r>
            <a:endParaRPr lang="en-US" sz="2400" dirty="0"/>
          </a:p>
        </p:txBody>
      </p:sp>
      <p:sp>
        <p:nvSpPr>
          <p:cNvPr id="9" name="TextBox 8"/>
          <p:cNvSpPr txBox="1"/>
          <p:nvPr/>
        </p:nvSpPr>
        <p:spPr>
          <a:xfrm>
            <a:off x="1625600" y="4682543"/>
            <a:ext cx="1151577" cy="461665"/>
          </a:xfrm>
          <a:prstGeom prst="rect">
            <a:avLst/>
          </a:prstGeom>
          <a:solidFill>
            <a:schemeClr val="bg1">
              <a:alpha val="50000"/>
            </a:schemeClr>
          </a:solidFill>
          <a:ln>
            <a:noFill/>
          </a:ln>
        </p:spPr>
        <p:txBody>
          <a:bodyPr wrap="none" rtlCol="0">
            <a:spAutoFit/>
          </a:bodyPr>
          <a:lstStyle/>
          <a:p>
            <a:r>
              <a:rPr lang="en-US" sz="2400" dirty="0" smtClean="0"/>
              <a:t>CCDS: 2</a:t>
            </a:r>
            <a:endParaRPr lang="en-US" sz="2400" dirty="0"/>
          </a:p>
        </p:txBody>
      </p:sp>
    </p:spTree>
    <p:extLst>
      <p:ext uri="{BB962C8B-B14F-4D97-AF65-F5344CB8AC3E}">
        <p14:creationId xmlns:p14="http://schemas.microsoft.com/office/powerpoint/2010/main" val="2081452911"/>
      </p:ext>
    </p:extLst>
  </p:cSld>
  <p:clrMapOvr>
    <a:masterClrMapping/>
  </p:clrMapOvr>
  <mc:AlternateContent xmlns:mc="http://schemas.openxmlformats.org/markup-compatibility/2006">
    <mc:Choice xmlns:p14="http://schemas.microsoft.com/office/powerpoint/2010/main" Requires="p14">
      <p:transition spd="slow" p14:dur="2000" advTm="9652"/>
    </mc:Choice>
    <mc:Fallback>
      <p:transition xmlns:p14="http://schemas.microsoft.com/office/powerpoint/2010/main" spd="slow" advTm="9652"/>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GENCODE has more alternative splicing</a:t>
            </a:r>
            <a:endParaRPr lang="en-US" dirty="0"/>
          </a:p>
        </p:txBody>
      </p:sp>
      <p:pic>
        <p:nvPicPr>
          <p:cNvPr id="6" name="Picture 5" descr="hgt_genome_euro_1222_690a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44" y="1278914"/>
            <a:ext cx="9504485" cy="3801794"/>
          </a:xfrm>
          <a:prstGeom prst="rect">
            <a:avLst/>
          </a:prstGeom>
        </p:spPr>
      </p:pic>
      <p:sp>
        <p:nvSpPr>
          <p:cNvPr id="3" name="Rectangle 2"/>
          <p:cNvSpPr/>
          <p:nvPr/>
        </p:nvSpPr>
        <p:spPr>
          <a:xfrm>
            <a:off x="279400" y="1586895"/>
            <a:ext cx="7835900" cy="108012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9400" y="2654315"/>
            <a:ext cx="7835900" cy="2088232"/>
          </a:xfrm>
          <a:prstGeom prst="rect">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9400" y="4742547"/>
            <a:ext cx="7835900" cy="388961"/>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625600" y="1841515"/>
            <a:ext cx="2436184" cy="461665"/>
          </a:xfrm>
          <a:prstGeom prst="rect">
            <a:avLst/>
          </a:prstGeom>
          <a:solidFill>
            <a:schemeClr val="bg1">
              <a:alpha val="50000"/>
            </a:schemeClr>
          </a:solidFill>
          <a:ln>
            <a:noFill/>
          </a:ln>
        </p:spPr>
        <p:txBody>
          <a:bodyPr wrap="none" rtlCol="0">
            <a:spAutoFit/>
          </a:bodyPr>
          <a:lstStyle/>
          <a:p>
            <a:r>
              <a:rPr lang="en-US" sz="2400" dirty="0" err="1" smtClean="0"/>
              <a:t>RefSeq</a:t>
            </a:r>
            <a:r>
              <a:rPr lang="en-US" sz="2400" dirty="0" smtClean="0"/>
              <a:t> NM/XM: 7</a:t>
            </a:r>
            <a:endParaRPr lang="en-US" sz="2400" dirty="0"/>
          </a:p>
        </p:txBody>
      </p:sp>
      <p:sp>
        <p:nvSpPr>
          <p:cNvPr id="8" name="TextBox 7"/>
          <p:cNvSpPr txBox="1"/>
          <p:nvPr/>
        </p:nvSpPr>
        <p:spPr>
          <a:xfrm>
            <a:off x="1625600" y="3352815"/>
            <a:ext cx="3888955" cy="461665"/>
          </a:xfrm>
          <a:prstGeom prst="rect">
            <a:avLst/>
          </a:prstGeom>
          <a:solidFill>
            <a:schemeClr val="bg1">
              <a:alpha val="50000"/>
            </a:schemeClr>
          </a:solidFill>
          <a:ln>
            <a:noFill/>
          </a:ln>
        </p:spPr>
        <p:txBody>
          <a:bodyPr wrap="none" rtlCol="0">
            <a:spAutoFit/>
          </a:bodyPr>
          <a:lstStyle/>
          <a:p>
            <a:r>
              <a:rPr lang="en-US" sz="2400" dirty="0" smtClean="0"/>
              <a:t>GENCODE comprehensive: 17</a:t>
            </a:r>
            <a:endParaRPr lang="en-US" sz="2400" dirty="0"/>
          </a:p>
        </p:txBody>
      </p:sp>
      <p:sp>
        <p:nvSpPr>
          <p:cNvPr id="9" name="TextBox 8"/>
          <p:cNvSpPr txBox="1"/>
          <p:nvPr/>
        </p:nvSpPr>
        <p:spPr>
          <a:xfrm>
            <a:off x="1625600" y="4682543"/>
            <a:ext cx="1151577" cy="461665"/>
          </a:xfrm>
          <a:prstGeom prst="rect">
            <a:avLst/>
          </a:prstGeom>
          <a:solidFill>
            <a:schemeClr val="bg1">
              <a:alpha val="50000"/>
            </a:schemeClr>
          </a:solidFill>
          <a:ln>
            <a:noFill/>
          </a:ln>
        </p:spPr>
        <p:txBody>
          <a:bodyPr wrap="none" rtlCol="0">
            <a:spAutoFit/>
          </a:bodyPr>
          <a:lstStyle/>
          <a:p>
            <a:r>
              <a:rPr lang="en-US" sz="2400" dirty="0" smtClean="0"/>
              <a:t>CCDS: 2</a:t>
            </a:r>
            <a:endParaRPr lang="en-US" sz="2400" dirty="0"/>
          </a:p>
        </p:txBody>
      </p:sp>
      <p:sp>
        <p:nvSpPr>
          <p:cNvPr id="10" name="TextBox 9"/>
          <p:cNvSpPr txBox="1"/>
          <p:nvPr/>
        </p:nvSpPr>
        <p:spPr>
          <a:xfrm>
            <a:off x="153344" y="5319438"/>
            <a:ext cx="8890645" cy="1323439"/>
          </a:xfrm>
          <a:prstGeom prst="rect">
            <a:avLst/>
          </a:prstGeom>
          <a:noFill/>
          <a:ln w="57150" cmpd="thickThin">
            <a:noFill/>
          </a:ln>
        </p:spPr>
        <p:txBody>
          <a:bodyPr wrap="square" rtlCol="0">
            <a:spAutoFit/>
          </a:bodyPr>
          <a:lstStyle/>
          <a:p>
            <a:r>
              <a:rPr lang="en-US" sz="2000" dirty="0" smtClean="0"/>
              <a:t>For each multi-exon protein-coding locus:</a:t>
            </a:r>
          </a:p>
          <a:p>
            <a:r>
              <a:rPr lang="en-US" sz="2000" dirty="0" smtClean="0"/>
              <a:t>	- GENCODE comprehensive – 7.6 transcripts, 4.3 unique translations</a:t>
            </a:r>
            <a:endParaRPr lang="en-US" sz="2000" dirty="0"/>
          </a:p>
          <a:p>
            <a:r>
              <a:rPr lang="en-US" sz="2000" dirty="0" smtClean="0"/>
              <a:t>	- </a:t>
            </a:r>
            <a:r>
              <a:rPr lang="en-US" sz="2000" dirty="0" err="1" smtClean="0"/>
              <a:t>RefSeq</a:t>
            </a:r>
            <a:r>
              <a:rPr lang="en-US" sz="2000" dirty="0" smtClean="0"/>
              <a:t> NM/XM – 3.4 transcripts, 2.7 unique translations</a:t>
            </a:r>
            <a:endParaRPr lang="en-US" sz="2000" dirty="0"/>
          </a:p>
          <a:p>
            <a:r>
              <a:rPr lang="en-US" sz="2000" dirty="0" smtClean="0"/>
              <a:t>	- </a:t>
            </a:r>
            <a:r>
              <a:rPr lang="en-US" sz="2000" dirty="0" err="1" smtClean="0"/>
              <a:t>RefSeq</a:t>
            </a:r>
            <a:r>
              <a:rPr lang="en-US" sz="2000" dirty="0" smtClean="0"/>
              <a:t> NM – 1.9 transcripts, 1.7 </a:t>
            </a:r>
            <a:r>
              <a:rPr lang="en-US" sz="2000" dirty="0"/>
              <a:t>unique </a:t>
            </a:r>
            <a:r>
              <a:rPr lang="en-US" sz="2000" dirty="0" smtClean="0"/>
              <a:t>translations</a:t>
            </a:r>
            <a:endParaRPr lang="en-US" sz="2000" dirty="0"/>
          </a:p>
        </p:txBody>
      </p:sp>
      <p:sp>
        <p:nvSpPr>
          <p:cNvPr id="11" name="Rectangle 10"/>
          <p:cNvSpPr/>
          <p:nvPr/>
        </p:nvSpPr>
        <p:spPr>
          <a:xfrm>
            <a:off x="125122" y="5291216"/>
            <a:ext cx="8890645" cy="1450152"/>
          </a:xfrm>
          <a:prstGeom prst="rect">
            <a:avLst/>
          </a:prstGeom>
          <a:noFill/>
          <a:ln w="38100" cmpd="dbl">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927851"/>
      </p:ext>
    </p:extLst>
  </p:cSld>
  <p:clrMapOvr>
    <a:masterClrMapping/>
  </p:clrMapOvr>
  <mc:AlternateContent xmlns:mc="http://schemas.openxmlformats.org/markup-compatibility/2006">
    <mc:Choice xmlns:p14="http://schemas.microsoft.com/office/powerpoint/2010/main" Requires="p14">
      <p:transition spd="slow" p14:dur="2000" advTm="12871"/>
    </mc:Choice>
    <mc:Fallback>
      <p:transition xmlns:p14="http://schemas.microsoft.com/office/powerpoint/2010/main" spd="slow" advTm="12871"/>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GENCODE has more unique </a:t>
            </a:r>
            <a:r>
              <a:rPr lang="en-US" dirty="0" err="1" smtClean="0"/>
              <a:t>exonic</a:t>
            </a:r>
            <a:r>
              <a:rPr lang="en-US" dirty="0" smtClean="0"/>
              <a:t> features</a:t>
            </a:r>
            <a:endParaRPr lang="en-US" dirty="0"/>
          </a:p>
        </p:txBody>
      </p:sp>
      <p:pic>
        <p:nvPicPr>
          <p:cNvPr id="6" name="Picture 5" descr="hgt_genome_euro_1222_690a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44" y="1278914"/>
            <a:ext cx="9504485" cy="3801794"/>
          </a:xfrm>
          <a:prstGeom prst="rect">
            <a:avLst/>
          </a:prstGeom>
        </p:spPr>
      </p:pic>
      <p:sp>
        <p:nvSpPr>
          <p:cNvPr id="3" name="Oval 2"/>
          <p:cNvSpPr/>
          <p:nvPr/>
        </p:nvSpPr>
        <p:spPr>
          <a:xfrm>
            <a:off x="3365500" y="3162315"/>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702300" y="4140215"/>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985000" y="3416315"/>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48050" y="3575065"/>
            <a:ext cx="139700" cy="330200"/>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60875" y="3940190"/>
            <a:ext cx="139700" cy="206375"/>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75400" y="3162315"/>
            <a:ext cx="317500" cy="2921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350000" y="4381515"/>
            <a:ext cx="241300" cy="2921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87350" y="5397127"/>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87350" y="5873377"/>
            <a:ext cx="139700" cy="292100"/>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87350" y="6349627"/>
            <a:ext cx="139700" cy="2921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03441" y="5322853"/>
            <a:ext cx="2262308" cy="400110"/>
          </a:xfrm>
          <a:prstGeom prst="rect">
            <a:avLst/>
          </a:prstGeom>
          <a:noFill/>
        </p:spPr>
        <p:txBody>
          <a:bodyPr wrap="none" rtlCol="0">
            <a:spAutoFit/>
          </a:bodyPr>
          <a:lstStyle/>
          <a:p>
            <a:r>
              <a:rPr lang="en-US" sz="2000" dirty="0" smtClean="0"/>
              <a:t>Novel cassette exon</a:t>
            </a:r>
            <a:endParaRPr lang="en-US" sz="2000" dirty="0"/>
          </a:p>
        </p:txBody>
      </p:sp>
      <p:sp>
        <p:nvSpPr>
          <p:cNvPr id="20" name="TextBox 19"/>
          <p:cNvSpPr txBox="1"/>
          <p:nvPr/>
        </p:nvSpPr>
        <p:spPr>
          <a:xfrm>
            <a:off x="803441" y="5799361"/>
            <a:ext cx="3051912" cy="400110"/>
          </a:xfrm>
          <a:prstGeom prst="rect">
            <a:avLst/>
          </a:prstGeom>
          <a:noFill/>
        </p:spPr>
        <p:txBody>
          <a:bodyPr wrap="none" rtlCol="0">
            <a:spAutoFit/>
          </a:bodyPr>
          <a:lstStyle/>
          <a:p>
            <a:r>
              <a:rPr lang="en-US" sz="2000" dirty="0" smtClean="0"/>
              <a:t>Novel alternative splice site</a:t>
            </a:r>
            <a:endParaRPr lang="en-US" sz="2000" dirty="0"/>
          </a:p>
        </p:txBody>
      </p:sp>
      <p:sp>
        <p:nvSpPr>
          <p:cNvPr id="21" name="TextBox 20"/>
          <p:cNvSpPr txBox="1"/>
          <p:nvPr/>
        </p:nvSpPr>
        <p:spPr>
          <a:xfrm>
            <a:off x="822562" y="6272395"/>
            <a:ext cx="2931812" cy="400110"/>
          </a:xfrm>
          <a:prstGeom prst="rect">
            <a:avLst/>
          </a:prstGeom>
          <a:noFill/>
        </p:spPr>
        <p:txBody>
          <a:bodyPr wrap="none" rtlCol="0">
            <a:spAutoFit/>
          </a:bodyPr>
          <a:lstStyle/>
          <a:p>
            <a:r>
              <a:rPr lang="en-US" sz="2000" dirty="0" smtClean="0"/>
              <a:t>Novel putative TSS, 5’ UTR</a:t>
            </a:r>
            <a:endParaRPr lang="en-US" sz="2000" dirty="0"/>
          </a:p>
        </p:txBody>
      </p:sp>
      <p:sp>
        <p:nvSpPr>
          <p:cNvPr id="24" name="Oval 23"/>
          <p:cNvSpPr/>
          <p:nvPr/>
        </p:nvSpPr>
        <p:spPr>
          <a:xfrm>
            <a:off x="3718828" y="3962414"/>
            <a:ext cx="139700" cy="552435"/>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598469"/>
      </p:ext>
    </p:extLst>
  </p:cSld>
  <p:clrMapOvr>
    <a:masterClrMapping/>
  </p:clrMapOvr>
  <mc:AlternateContent xmlns:mc="http://schemas.openxmlformats.org/markup-compatibility/2006">
    <mc:Choice xmlns:p14="http://schemas.microsoft.com/office/powerpoint/2010/main" Requires="p14">
      <p:transition spd="slow" p14:dur="2000" advTm="11480"/>
    </mc:Choice>
    <mc:Fallback>
      <p:transition xmlns:p14="http://schemas.microsoft.com/office/powerpoint/2010/main" spd="slow" advTm="1148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GENCODE has more unique </a:t>
            </a:r>
            <a:r>
              <a:rPr lang="en-US" dirty="0" err="1" smtClean="0"/>
              <a:t>exonic</a:t>
            </a:r>
            <a:r>
              <a:rPr lang="en-US" dirty="0" smtClean="0"/>
              <a:t> features</a:t>
            </a:r>
            <a:endParaRPr lang="en-US" dirty="0"/>
          </a:p>
        </p:txBody>
      </p:sp>
      <p:pic>
        <p:nvPicPr>
          <p:cNvPr id="6" name="Picture 5" descr="hgt_genome_euro_1222_690a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44" y="1278914"/>
            <a:ext cx="9504485" cy="3801794"/>
          </a:xfrm>
          <a:prstGeom prst="rect">
            <a:avLst/>
          </a:prstGeom>
        </p:spPr>
      </p:pic>
      <p:sp>
        <p:nvSpPr>
          <p:cNvPr id="3" name="Oval 2"/>
          <p:cNvSpPr/>
          <p:nvPr/>
        </p:nvSpPr>
        <p:spPr>
          <a:xfrm>
            <a:off x="3365500" y="3162315"/>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702300" y="4140215"/>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985000" y="3416315"/>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48050" y="3575065"/>
            <a:ext cx="139700" cy="330200"/>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60875" y="3940190"/>
            <a:ext cx="139700" cy="206375"/>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75400" y="3162315"/>
            <a:ext cx="317500" cy="2921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350000" y="4381515"/>
            <a:ext cx="241300" cy="2921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87350" y="5397699"/>
            <a:ext cx="139700" cy="2921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87350" y="5873949"/>
            <a:ext cx="139700" cy="292100"/>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87350" y="6350199"/>
            <a:ext cx="139700" cy="292100"/>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03441" y="5323425"/>
            <a:ext cx="2262308" cy="400110"/>
          </a:xfrm>
          <a:prstGeom prst="rect">
            <a:avLst/>
          </a:prstGeom>
          <a:noFill/>
        </p:spPr>
        <p:txBody>
          <a:bodyPr wrap="none" rtlCol="0">
            <a:spAutoFit/>
          </a:bodyPr>
          <a:lstStyle/>
          <a:p>
            <a:r>
              <a:rPr lang="en-US" sz="2000" dirty="0" smtClean="0"/>
              <a:t>Novel cassette exon</a:t>
            </a:r>
            <a:endParaRPr lang="en-US" sz="2000" dirty="0"/>
          </a:p>
        </p:txBody>
      </p:sp>
      <p:sp>
        <p:nvSpPr>
          <p:cNvPr id="20" name="TextBox 19"/>
          <p:cNvSpPr txBox="1"/>
          <p:nvPr/>
        </p:nvSpPr>
        <p:spPr>
          <a:xfrm>
            <a:off x="803441" y="5799933"/>
            <a:ext cx="3051912" cy="400110"/>
          </a:xfrm>
          <a:prstGeom prst="rect">
            <a:avLst/>
          </a:prstGeom>
          <a:noFill/>
        </p:spPr>
        <p:txBody>
          <a:bodyPr wrap="none" rtlCol="0">
            <a:spAutoFit/>
          </a:bodyPr>
          <a:lstStyle/>
          <a:p>
            <a:r>
              <a:rPr lang="en-US" sz="2000" dirty="0" smtClean="0"/>
              <a:t>Novel alternative splice site</a:t>
            </a:r>
            <a:endParaRPr lang="en-US" sz="2000" dirty="0"/>
          </a:p>
        </p:txBody>
      </p:sp>
      <p:sp>
        <p:nvSpPr>
          <p:cNvPr id="21" name="TextBox 20"/>
          <p:cNvSpPr txBox="1"/>
          <p:nvPr/>
        </p:nvSpPr>
        <p:spPr>
          <a:xfrm>
            <a:off x="822562" y="6272967"/>
            <a:ext cx="2931812" cy="400110"/>
          </a:xfrm>
          <a:prstGeom prst="rect">
            <a:avLst/>
          </a:prstGeom>
          <a:noFill/>
        </p:spPr>
        <p:txBody>
          <a:bodyPr wrap="none" rtlCol="0">
            <a:spAutoFit/>
          </a:bodyPr>
          <a:lstStyle/>
          <a:p>
            <a:r>
              <a:rPr lang="en-US" sz="2000" dirty="0" smtClean="0"/>
              <a:t>Novel putative TSS, 5’ UTR</a:t>
            </a:r>
            <a:endParaRPr lang="en-US" sz="2000" dirty="0"/>
          </a:p>
        </p:txBody>
      </p:sp>
      <p:sp>
        <p:nvSpPr>
          <p:cNvPr id="23" name="Rectangle 22"/>
          <p:cNvSpPr/>
          <p:nvPr/>
        </p:nvSpPr>
        <p:spPr>
          <a:xfrm>
            <a:off x="4600575" y="5267979"/>
            <a:ext cx="4411005" cy="1450152"/>
          </a:xfrm>
          <a:prstGeom prst="rect">
            <a:avLst/>
          </a:prstGeom>
          <a:solidFill>
            <a:srgbClr val="FFFFFF"/>
          </a:solidFill>
          <a:ln w="38100" cmpd="dbl">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720096" y="5324853"/>
            <a:ext cx="4196704" cy="1323439"/>
          </a:xfrm>
          <a:prstGeom prst="rect">
            <a:avLst/>
          </a:prstGeom>
          <a:noFill/>
          <a:ln w="57150" cmpd="thickThin">
            <a:noFill/>
          </a:ln>
        </p:spPr>
        <p:txBody>
          <a:bodyPr wrap="square" rtlCol="0">
            <a:spAutoFit/>
          </a:bodyPr>
          <a:lstStyle/>
          <a:p>
            <a:r>
              <a:rPr lang="en-US" sz="2000" dirty="0" smtClean="0"/>
              <a:t>Genomic coverage of exons at protein-coding loci:</a:t>
            </a:r>
          </a:p>
          <a:p>
            <a:r>
              <a:rPr lang="en-US" sz="2000" dirty="0"/>
              <a:t>	</a:t>
            </a:r>
            <a:r>
              <a:rPr lang="en-US" sz="2000" dirty="0" smtClean="0"/>
              <a:t>- GENCODE ~1.3%</a:t>
            </a:r>
          </a:p>
          <a:p>
            <a:r>
              <a:rPr lang="en-US" sz="2000" dirty="0"/>
              <a:t>	</a:t>
            </a:r>
            <a:r>
              <a:rPr lang="en-US" sz="2000" dirty="0" smtClean="0"/>
              <a:t>- </a:t>
            </a:r>
            <a:r>
              <a:rPr lang="en-US" sz="2000" dirty="0" err="1" smtClean="0"/>
              <a:t>RefSeq</a:t>
            </a:r>
            <a:r>
              <a:rPr lang="en-US" sz="2000" dirty="0" smtClean="0"/>
              <a:t> NM/XM ~1%</a:t>
            </a:r>
            <a:endParaRPr lang="en-US" sz="2000" dirty="0"/>
          </a:p>
        </p:txBody>
      </p:sp>
      <p:sp>
        <p:nvSpPr>
          <p:cNvPr id="24" name="Oval 23"/>
          <p:cNvSpPr/>
          <p:nvPr/>
        </p:nvSpPr>
        <p:spPr>
          <a:xfrm>
            <a:off x="3718828" y="3962414"/>
            <a:ext cx="139700" cy="552435"/>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975362"/>
      </p:ext>
    </p:extLst>
  </p:cSld>
  <p:clrMapOvr>
    <a:masterClrMapping/>
  </p:clrMapOvr>
  <mc:AlternateContent xmlns:mc="http://schemas.openxmlformats.org/markup-compatibility/2006">
    <mc:Choice xmlns:p14="http://schemas.microsoft.com/office/powerpoint/2010/main" Requires="p14">
      <p:transition spd="slow" p14:dur="2000" advTm="12046"/>
    </mc:Choice>
    <mc:Fallback>
      <p:transition xmlns:p14="http://schemas.microsoft.com/office/powerpoint/2010/main" spd="slow" advTm="1204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Expression of unique exons and introns is similar for GENCODE and </a:t>
            </a:r>
            <a:r>
              <a:rPr lang="en-US" dirty="0" err="1" smtClean="0"/>
              <a:t>RefSeq</a:t>
            </a:r>
            <a:endParaRPr lang="en-US" dirty="0"/>
          </a:p>
        </p:txBody>
      </p:sp>
      <p:pic>
        <p:nvPicPr>
          <p:cNvPr id="6" name="Picture 5" descr="sjpip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474" y="1124744"/>
            <a:ext cx="5553288" cy="5733256"/>
          </a:xfrm>
          <a:prstGeom prst="rect">
            <a:avLst/>
          </a:prstGeom>
        </p:spPr>
      </p:pic>
      <p:sp>
        <p:nvSpPr>
          <p:cNvPr id="8" name="Rectangle 7"/>
          <p:cNvSpPr/>
          <p:nvPr/>
        </p:nvSpPr>
        <p:spPr>
          <a:xfrm>
            <a:off x="4121150" y="6648450"/>
            <a:ext cx="390525" cy="1397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543292" y="6550223"/>
            <a:ext cx="1787669" cy="307777"/>
          </a:xfrm>
          <a:prstGeom prst="rect">
            <a:avLst/>
          </a:prstGeom>
          <a:noFill/>
        </p:spPr>
        <p:txBody>
          <a:bodyPr wrap="none" rtlCol="0">
            <a:spAutoFit/>
          </a:bodyPr>
          <a:lstStyle/>
          <a:p>
            <a:r>
              <a:rPr lang="en-US" sz="1400" b="1" dirty="0"/>
              <a:t>m</a:t>
            </a:r>
            <a:r>
              <a:rPr lang="en-US" sz="1400" b="1" dirty="0" smtClean="0"/>
              <a:t>aximum read count</a:t>
            </a:r>
            <a:endParaRPr lang="en-US" sz="1400" b="1" dirty="0"/>
          </a:p>
        </p:txBody>
      </p:sp>
    </p:spTree>
    <p:extLst>
      <p:ext uri="{BB962C8B-B14F-4D97-AF65-F5344CB8AC3E}">
        <p14:creationId xmlns:p14="http://schemas.microsoft.com/office/powerpoint/2010/main" val="2886608193"/>
      </p:ext>
    </p:extLst>
  </p:cSld>
  <p:clrMapOvr>
    <a:masterClrMapping/>
  </p:clrMapOvr>
  <mc:AlternateContent xmlns:mc="http://schemas.openxmlformats.org/markup-compatibility/2006">
    <mc:Choice xmlns:p14="http://schemas.microsoft.com/office/powerpoint/2010/main" Requires="p14">
      <p:transition spd="slow" p14:dur="2000" advTm="35525"/>
    </mc:Choice>
    <mc:Fallback>
      <p:transition xmlns:p14="http://schemas.microsoft.com/office/powerpoint/2010/main" spd="slow" advTm="35525"/>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yMKAvcgJNPXXAPT5d788d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5885</TotalTime>
  <Words>2251</Words>
  <Application>Microsoft Macintosh PowerPoint</Application>
  <PresentationFormat>On-screen Show (4:3)</PresentationFormat>
  <Paragraphs>217</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Consider the geneset: Why the transcripts used for variant annotation matter</vt:lpstr>
      <vt:lpstr>GENCODE gene annotation</vt:lpstr>
      <vt:lpstr>The GENCODE consortium</vt:lpstr>
      <vt:lpstr>GENCODE and RefSeq are different</vt:lpstr>
      <vt:lpstr>GENCODE has more alternative splicing</vt:lpstr>
      <vt:lpstr>GENCODE has more alternative splicing</vt:lpstr>
      <vt:lpstr>GENCODE has more unique exonic features</vt:lpstr>
      <vt:lpstr>GENCODE has more unique exonic features</vt:lpstr>
      <vt:lpstr>Expression of unique exons and introns is similar for GENCODE and RefSeq</vt:lpstr>
      <vt:lpstr>Gencode &amp; Variants</vt:lpstr>
      <vt:lpstr>Gencode consistently annotates CDSes in the context of UTRs, Pseudogenes &amp; ncRNAs, so can uniformly look at the effect of variants on these</vt:lpstr>
      <vt:lpstr>One has to consider transcript structure to assay impact of variants on genes</vt:lpstr>
      <vt:lpstr>Reference transcript set affects consequence calling </vt:lpstr>
      <vt:lpstr>More variants intersect with GENCODE transcripts</vt:lpstr>
      <vt:lpstr>Transcript complexity makes calling variant consequence more difficult</vt:lpstr>
      <vt:lpstr>Simplifying Gencode</vt:lpstr>
      <vt:lpstr>GENCODE Basic set reduces transcript complexity</vt:lpstr>
      <vt:lpstr>GENCODE Basic shares characteristics with RefSeq genesets</vt:lpstr>
      <vt:lpstr>GENCODE basic reduces complexity in variant consequence calling</vt:lpstr>
      <vt:lpstr>GENCODE basic still gives greater coverage of variation than RefSeq</vt:lpstr>
      <vt:lpstr>Transcript level quantification unreliable</vt:lpstr>
      <vt:lpstr>But can we identify most highly expressed transcripts?</vt:lpstr>
      <vt:lpstr>Identifying dominant transcripts to reduce transcript complexity</vt:lpstr>
      <vt:lpstr>Summary</vt:lpstr>
      <vt:lpstr>Acknowledgements</vt:lpstr>
    </vt:vector>
  </TitlesOfParts>
  <Company>Sanger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the geneset: Why the transcripts used for variant annotation matter.</dc:title>
  <dc:creator>Adam Frankish</dc:creator>
  <cp:lastModifiedBy>Mark Gerstein</cp:lastModifiedBy>
  <cp:revision>123</cp:revision>
  <cp:lastPrinted>2014-10-19T07:16:14Z</cp:lastPrinted>
  <dcterms:created xsi:type="dcterms:W3CDTF">2014-10-09T09:03:13Z</dcterms:created>
  <dcterms:modified xsi:type="dcterms:W3CDTF">2014-10-20T06:46:38Z</dcterms:modified>
</cp:coreProperties>
</file>