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7" r:id="rId4"/>
    <p:sldId id="260" r:id="rId5"/>
    <p:sldId id="259" r:id="rId6"/>
    <p:sldId id="264" r:id="rId7"/>
    <p:sldId id="265" r:id="rId8"/>
    <p:sldId id="268" r:id="rId9"/>
    <p:sldId id="262" r:id="rId10"/>
    <p:sldId id="263" r:id="rId11"/>
    <p:sldId id="267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2375" autoAdjust="0"/>
  </p:normalViewPr>
  <p:slideViewPr>
    <p:cSldViewPr snapToGrid="0">
      <p:cViewPr>
        <p:scale>
          <a:sx n="50" d="100"/>
          <a:sy n="50" d="100"/>
        </p:scale>
        <p:origin x="1284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49CB1-5FFC-48A3-99CD-82F93F961F39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0B8EB-D155-43EE-BB26-3458E50B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182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0.05</a:t>
            </a:r>
          </a:p>
          <a:p>
            <a:r>
              <a:rPr lang="en-US" dirty="0" smtClean="0"/>
              <a:t>0.025</a:t>
            </a:r>
          </a:p>
          <a:p>
            <a:r>
              <a:rPr lang="en-US" dirty="0" smtClean="0"/>
              <a:t>0.0125</a:t>
            </a:r>
          </a:p>
          <a:p>
            <a:r>
              <a:rPr lang="en-US" dirty="0" smtClean="0"/>
              <a:t>0.00625</a:t>
            </a:r>
          </a:p>
          <a:p>
            <a:r>
              <a:rPr lang="en-US" dirty="0" smtClean="0"/>
              <a:t>0.003125</a:t>
            </a:r>
          </a:p>
          <a:p>
            <a:r>
              <a:rPr lang="en-US" dirty="0" smtClean="0"/>
              <a:t>0.0015625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B8EB-D155-43EE-BB26-3458E50B16F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04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3016-88EE-41C8-802A-18617AC9B171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BD29-6027-46BA-A426-9C93CBF64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63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3016-88EE-41C8-802A-18617AC9B171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BD29-6027-46BA-A426-9C93CBF64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50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3016-88EE-41C8-802A-18617AC9B171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BD29-6027-46BA-A426-9C93CBF64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012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3016-88EE-41C8-802A-18617AC9B171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BD29-6027-46BA-A426-9C93CBF64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002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3016-88EE-41C8-802A-18617AC9B171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BD29-6027-46BA-A426-9C93CBF64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538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3016-88EE-41C8-802A-18617AC9B171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BD29-6027-46BA-A426-9C93CBF64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713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3016-88EE-41C8-802A-18617AC9B171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BD29-6027-46BA-A426-9C93CBF64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740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3016-88EE-41C8-802A-18617AC9B171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BD29-6027-46BA-A426-9C93CBF64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529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3016-88EE-41C8-802A-18617AC9B171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BD29-6027-46BA-A426-9C93CBF64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438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3016-88EE-41C8-802A-18617AC9B171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BD29-6027-46BA-A426-9C93CBF64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207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3016-88EE-41C8-802A-18617AC9B171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BD29-6027-46BA-A426-9C93CBF64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87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A3016-88EE-41C8-802A-18617AC9B171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5BD29-6027-46BA-A426-9C93CBF64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760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Overdispersion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141023</a:t>
            </a:r>
          </a:p>
          <a:p>
            <a:r>
              <a:rPr lang="en-US" i="1" dirty="0" smtClean="0"/>
              <a:t>Allele</a:t>
            </a:r>
          </a:p>
        </p:txBody>
      </p:sp>
    </p:spTree>
    <p:extLst>
      <p:ext uri="{BB962C8B-B14F-4D97-AF65-F5344CB8AC3E}">
        <p14:creationId xmlns:p14="http://schemas.microsoft.com/office/powerpoint/2010/main" val="251756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 that for 501 datasets </a:t>
            </a:r>
            <a:br>
              <a:rPr lang="en-US" dirty="0" smtClean="0"/>
            </a:br>
            <a:r>
              <a:rPr lang="en-US" dirty="0" smtClean="0"/>
              <a:t>(118 </a:t>
            </a:r>
            <a:r>
              <a:rPr lang="en-US" dirty="0" err="1" smtClean="0"/>
              <a:t>ChIP-seq</a:t>
            </a:r>
            <a:r>
              <a:rPr lang="en-US" dirty="0" smtClean="0"/>
              <a:t> and 383 RNA-</a:t>
            </a:r>
            <a:r>
              <a:rPr lang="en-US" dirty="0" err="1" smtClean="0"/>
              <a:t>seq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50" r="6354"/>
          <a:stretch/>
        </p:blipFill>
        <p:spPr>
          <a:xfrm>
            <a:off x="740664" y="1691640"/>
            <a:ext cx="10384796" cy="4782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01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 that for 501 datasets </a:t>
            </a:r>
            <a:br>
              <a:rPr lang="en-US" dirty="0" smtClean="0"/>
            </a:br>
            <a:r>
              <a:rPr lang="en-US" dirty="0" smtClean="0"/>
              <a:t>(118 </a:t>
            </a:r>
            <a:r>
              <a:rPr lang="en-US" dirty="0" err="1" smtClean="0"/>
              <a:t>ChIP-seq</a:t>
            </a:r>
            <a:r>
              <a:rPr lang="en-US" dirty="0" smtClean="0"/>
              <a:t> and 383 RNA-</a:t>
            </a:r>
            <a:r>
              <a:rPr lang="en-US" dirty="0" err="1" smtClean="0"/>
              <a:t>seq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07" r="5783" b="1861"/>
          <a:stretch/>
        </p:blipFill>
        <p:spPr>
          <a:xfrm>
            <a:off x="741362" y="1690688"/>
            <a:ext cx="10612438" cy="4783303"/>
          </a:xfrm>
        </p:spPr>
      </p:pic>
    </p:spTree>
    <p:extLst>
      <p:ext uri="{BB962C8B-B14F-4D97-AF65-F5344CB8AC3E}">
        <p14:creationId xmlns:p14="http://schemas.microsoft.com/office/powerpoint/2010/main" val="392762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TopHat2 vs Bowtie1 – difference in aligned reads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Boxplots for weights vs no-weights for all 501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Correlation between b parameter and size of datasets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 parameter values between biological and technical replicates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More things:</a:t>
            </a:r>
          </a:p>
          <a:p>
            <a:pPr marL="514350" indent="-514350">
              <a:buAutoNum type="arabicPeriod"/>
            </a:pPr>
            <a:r>
              <a:rPr lang="en-US" dirty="0" smtClean="0"/>
              <a:t>How to use the </a:t>
            </a:r>
            <a:r>
              <a:rPr lang="en-US" dirty="0" err="1" smtClean="0"/>
              <a:t>betabinomial</a:t>
            </a:r>
            <a:r>
              <a:rPr lang="en-US" dirty="0" smtClean="0"/>
              <a:t> to obtain a final set of </a:t>
            </a:r>
            <a:r>
              <a:rPr lang="en-US" dirty="0" err="1" smtClean="0"/>
              <a:t>intHets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Obtain an improved </a:t>
            </a:r>
            <a:r>
              <a:rPr lang="en-US" smtClean="0"/>
              <a:t>set of control </a:t>
            </a:r>
            <a:r>
              <a:rPr lang="en-US" dirty="0" smtClean="0"/>
              <a:t>SNVs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728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NA12878, combined-</a:t>
            </a:r>
            <a:r>
              <a:rPr lang="en-US" dirty="0" err="1" smtClean="0"/>
              <a:t>RNAseq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N=6-499759</a:t>
            </a:r>
            <a:r>
              <a:rPr lang="en-US" dirty="0" smtClean="0"/>
              <a:t>, bins=40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626250"/>
            <a:ext cx="8229600" cy="4473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077200" y="1981201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Binomial</a:t>
            </a:r>
          </a:p>
          <a:p>
            <a:r>
              <a:rPr lang="en-US" dirty="0"/>
              <a:t>Empirical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7620000" y="2148840"/>
            <a:ext cx="4572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7812024" y="210312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68768" y="2362200"/>
            <a:ext cx="381000" cy="152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467600" y="1905000"/>
            <a:ext cx="1752600" cy="762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720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3163" y="1558422"/>
            <a:ext cx="7781970" cy="51773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Range of </a:t>
            </a:r>
            <a:r>
              <a:rPr lang="en-US" sz="4000" dirty="0" err="1" smtClean="0"/>
              <a:t>overdispersion</a:t>
            </a:r>
            <a:r>
              <a:rPr lang="en-US" sz="4000" dirty="0" smtClean="0"/>
              <a:t> parameter for </a:t>
            </a:r>
            <a:r>
              <a:rPr lang="en-US" sz="4000" dirty="0" err="1" smtClean="0"/>
              <a:t>Betabinomial</a:t>
            </a:r>
            <a:r>
              <a:rPr lang="en-US" sz="4000" dirty="0"/>
              <a:t> </a:t>
            </a:r>
            <a:r>
              <a:rPr lang="en-US" sz="4000" dirty="0" smtClean="0"/>
              <a:t>compared to binomial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1109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Using sum of squared errors (SSE) and Newton-Raphson-like process to hone in on an “optimal” b estimate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248" y="3076765"/>
            <a:ext cx="5666053" cy="37812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04088" y="1554480"/>
            <a:ext cx="108996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Start from b=0.05 to b=1, by=0.05; move on once SSE increases --&gt; </a:t>
            </a:r>
            <a:r>
              <a:rPr lang="en-US" dirty="0" err="1" smtClean="0"/>
              <a:t>b.choice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Restart scan. Start from b.choice-previous.by/2, to </a:t>
            </a:r>
            <a:r>
              <a:rPr lang="en-US" dirty="0" err="1" smtClean="0"/>
              <a:t>b.choice</a:t>
            </a:r>
            <a:r>
              <a:rPr lang="en-US" dirty="0" smtClean="0"/>
              <a:t>+ previous.by/2, by=previous.by/4</a:t>
            </a:r>
          </a:p>
          <a:p>
            <a:pPr marL="342900" indent="-342900">
              <a:buAutoNum type="arabicPeriod"/>
            </a:pPr>
            <a:r>
              <a:rPr lang="en-US" dirty="0" smtClean="0"/>
              <a:t>Stop when SSE “converges”: </a:t>
            </a:r>
            <a:r>
              <a:rPr lang="en-US" dirty="0" err="1" smtClean="0"/>
              <a:t>prev</a:t>
            </a:r>
            <a:r>
              <a:rPr lang="en-US" dirty="0" smtClean="0"/>
              <a:t> SSE = current SSE at 3 significant figures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409944" y="2814098"/>
          <a:ext cx="5349241" cy="1249680"/>
        </p:xfrm>
        <a:graphic>
          <a:graphicData uri="http://schemas.openxmlformats.org/drawingml/2006/table">
            <a:tbl>
              <a:tblPr/>
              <a:tblGrid>
                <a:gridCol w="459281"/>
                <a:gridCol w="2444980"/>
                <a:gridCol w="2444980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38100" marR="76200" marT="19050" marB="19050" anchor="ctr">
                    <a:lnL>
                      <a:noFill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b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sse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b="1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1</a:t>
                      </a:r>
                    </a:p>
                  </a:txBody>
                  <a:tcPr marL="38100" marR="76200" marT="19050" marB="19050" anchor="ctr">
                    <a:lnL>
                      <a:noFill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effectLst/>
                          <a:latin typeface="Consolas" panose="020B0609020204030204" pitchFamily="49" charset="0"/>
                        </a:rPr>
                        <a:t>0 (binomial)</a:t>
                      </a:r>
                      <a:endParaRPr lang="en-US" dirty="0"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nsolas" panose="020B0609020204030204" pitchFamily="49" charset="0"/>
                        </a:rPr>
                        <a:t>0.0063628632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b="1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2</a:t>
                      </a:r>
                    </a:p>
                  </a:txBody>
                  <a:tcPr marL="38100" marR="76200" marT="19050" marB="19050" anchor="ctr">
                    <a:lnL>
                      <a:noFill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nsolas" panose="020B0609020204030204" pitchFamily="49" charset="0"/>
                        </a:rPr>
                        <a:t>0.05000000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nsolas" panose="020B0609020204030204" pitchFamily="49" charset="0"/>
                        </a:rPr>
                        <a:t>0.0003891566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b="1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3</a:t>
                      </a:r>
                    </a:p>
                  </a:txBody>
                  <a:tcPr marL="38100" marR="76200" marT="19050" marB="19050" anchor="ctr">
                    <a:lnL>
                      <a:noFill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nsolas" panose="020B0609020204030204" pitchFamily="49" charset="0"/>
                        </a:rPr>
                        <a:t>0.10000000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Consolas" panose="020B0609020204030204" pitchFamily="49" charset="0"/>
                        </a:rPr>
                        <a:t>0.0017363458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7298193" y="3376612"/>
            <a:ext cx="40556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017520" y="5989320"/>
            <a:ext cx="338328" cy="32918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300472" y="5282184"/>
            <a:ext cx="338328" cy="32918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25245" y="3105339"/>
            <a:ext cx="338328" cy="32918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48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Method1: Using sum of squared errors (SSE) and Newton-Raphson-like process to hone in on an “optimal” b estimate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9248" y="3076765"/>
            <a:ext cx="5666053" cy="37812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04088" y="1554480"/>
            <a:ext cx="108996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Start from b=0.05 to b=1, by=0.05; move on once SSE increases --&gt; </a:t>
            </a:r>
            <a:r>
              <a:rPr lang="en-US" dirty="0" err="1" smtClean="0"/>
              <a:t>b.choice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Restart scan. Start from b.choice-previous.by/2, to </a:t>
            </a:r>
            <a:r>
              <a:rPr lang="en-US" dirty="0" err="1" smtClean="0"/>
              <a:t>b.choice</a:t>
            </a:r>
            <a:r>
              <a:rPr lang="en-US" dirty="0" smtClean="0"/>
              <a:t>+ previous.by/2, by=previous.by/4</a:t>
            </a:r>
          </a:p>
          <a:p>
            <a:pPr marL="342900" indent="-342900">
              <a:buAutoNum type="arabicPeriod"/>
            </a:pPr>
            <a:r>
              <a:rPr lang="en-US" dirty="0" smtClean="0"/>
              <a:t>Stop when SSE “converges”: </a:t>
            </a:r>
            <a:r>
              <a:rPr lang="en-US" dirty="0" err="1" smtClean="0"/>
              <a:t>prev</a:t>
            </a:r>
            <a:r>
              <a:rPr lang="en-US" dirty="0" smtClean="0"/>
              <a:t> SSE = current SSE at 3 significant figures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469599"/>
              </p:ext>
            </p:extLst>
          </p:nvPr>
        </p:nvGraphicFramePr>
        <p:xfrm>
          <a:off x="6409944" y="2495998"/>
          <a:ext cx="5349241" cy="1249680"/>
        </p:xfrm>
        <a:graphic>
          <a:graphicData uri="http://schemas.openxmlformats.org/drawingml/2006/table">
            <a:tbl>
              <a:tblPr/>
              <a:tblGrid>
                <a:gridCol w="459281"/>
                <a:gridCol w="2444980"/>
                <a:gridCol w="2444980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38100" marR="76200" marT="19050" marB="19050" anchor="ctr">
                    <a:lnL>
                      <a:noFill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b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sse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b="1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1</a:t>
                      </a:r>
                    </a:p>
                  </a:txBody>
                  <a:tcPr marL="38100" marR="76200" marT="19050" marB="19050" anchor="ctr">
                    <a:lnL>
                      <a:noFill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effectLst/>
                          <a:latin typeface="Consolas" panose="020B0609020204030204" pitchFamily="49" charset="0"/>
                        </a:rPr>
                        <a:t>0 (binomial)</a:t>
                      </a:r>
                      <a:endParaRPr lang="en-US" dirty="0"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nsolas" panose="020B0609020204030204" pitchFamily="49" charset="0"/>
                        </a:rPr>
                        <a:t>0.0063628632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b="1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2</a:t>
                      </a:r>
                    </a:p>
                  </a:txBody>
                  <a:tcPr marL="38100" marR="76200" marT="19050" marB="19050" anchor="ctr">
                    <a:lnL>
                      <a:noFill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nsolas" panose="020B0609020204030204" pitchFamily="49" charset="0"/>
                        </a:rPr>
                        <a:t>0.05000000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nsolas" panose="020B0609020204030204" pitchFamily="49" charset="0"/>
                        </a:rPr>
                        <a:t>0.0003891566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b="1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3</a:t>
                      </a:r>
                    </a:p>
                  </a:txBody>
                  <a:tcPr marL="38100" marR="76200" marT="19050" marB="19050" anchor="ctr">
                    <a:lnL>
                      <a:noFill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nsolas" panose="020B0609020204030204" pitchFamily="49" charset="0"/>
                        </a:rPr>
                        <a:t>0.10000000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Consolas" panose="020B0609020204030204" pitchFamily="49" charset="0"/>
                        </a:rPr>
                        <a:t>0.0017363458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7298193" y="3376612"/>
            <a:ext cx="40556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057907"/>
              </p:ext>
            </p:extLst>
          </p:nvPr>
        </p:nvGraphicFramePr>
        <p:xfrm>
          <a:off x="6437376" y="3885020"/>
          <a:ext cx="5340097" cy="937260"/>
        </p:xfrm>
        <a:graphic>
          <a:graphicData uri="http://schemas.openxmlformats.org/drawingml/2006/table">
            <a:tbl>
              <a:tblPr/>
              <a:tblGrid>
                <a:gridCol w="427871"/>
                <a:gridCol w="2456113"/>
                <a:gridCol w="2456113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4</a:t>
                      </a:r>
                    </a:p>
                  </a:txBody>
                  <a:tcPr marL="38100" marR="76200" marT="19050" marB="19050" anchor="ctr">
                    <a:lnL>
                      <a:noFill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nsolas" panose="020B0609020204030204" pitchFamily="49" charset="0"/>
                        </a:rPr>
                        <a:t>0.02500000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nsolas" panose="020B0609020204030204" pitchFamily="49" charset="0"/>
                        </a:rPr>
                        <a:t>0.0013406707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b="1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5</a:t>
                      </a:r>
                    </a:p>
                  </a:txBody>
                  <a:tcPr marL="38100" marR="76200" marT="19050" marB="19050" anchor="ctr">
                    <a:lnL>
                      <a:noFill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nsolas" panose="020B0609020204030204" pitchFamily="49" charset="0"/>
                        </a:rPr>
                        <a:t>0.03750000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Consolas" panose="020B0609020204030204" pitchFamily="49" charset="0"/>
                        </a:rPr>
                        <a:t>0.0009675685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b="1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6</a:t>
                      </a:r>
                    </a:p>
                  </a:txBody>
                  <a:tcPr marL="38100" marR="76200" marT="19050" marB="19050" anchor="ctr">
                    <a:lnL>
                      <a:noFill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nsolas" panose="020B0609020204030204" pitchFamily="49" charset="0"/>
                        </a:rPr>
                        <a:t>0.05000000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Consolas" panose="020B0609020204030204" pitchFamily="49" charset="0"/>
                        </a:rPr>
                        <a:t>0.0009598836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Oval 10"/>
          <p:cNvSpPr/>
          <p:nvPr/>
        </p:nvSpPr>
        <p:spPr>
          <a:xfrm>
            <a:off x="1847088" y="5797296"/>
            <a:ext cx="338328" cy="329184"/>
          </a:xfrm>
          <a:prstGeom prst="ellipse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383536" y="5961888"/>
            <a:ext cx="338328" cy="329184"/>
          </a:xfrm>
          <a:prstGeom prst="ellipse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038856" y="6004560"/>
            <a:ext cx="338328" cy="329184"/>
          </a:xfrm>
          <a:prstGeom prst="ellipse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464202"/>
              </p:ext>
            </p:extLst>
          </p:nvPr>
        </p:nvGraphicFramePr>
        <p:xfrm>
          <a:off x="6464809" y="4909001"/>
          <a:ext cx="5304616" cy="312420"/>
        </p:xfrm>
        <a:graphic>
          <a:graphicData uri="http://schemas.openxmlformats.org/drawingml/2006/table">
            <a:tbl>
              <a:tblPr/>
              <a:tblGrid>
                <a:gridCol w="402335"/>
                <a:gridCol w="2404754"/>
                <a:gridCol w="2497527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7</a:t>
                      </a:r>
                    </a:p>
                  </a:txBody>
                  <a:tcPr marL="38100" marR="76200" marT="19050" marB="19050" anchor="ctr">
                    <a:lnL>
                      <a:noFill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Consolas" panose="020B0609020204030204" pitchFamily="49" charset="0"/>
                        </a:rPr>
                        <a:t>0.04375000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Consolas" panose="020B0609020204030204" pitchFamily="49" charset="0"/>
                        </a:rPr>
                        <a:t>0.0009309229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838200" y="38449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900875"/>
              </p:ext>
            </p:extLst>
          </p:nvPr>
        </p:nvGraphicFramePr>
        <p:xfrm>
          <a:off x="6455665" y="5312508"/>
          <a:ext cx="5257800" cy="1249680"/>
        </p:xfrm>
        <a:graphic>
          <a:graphicData uri="http://schemas.openxmlformats.org/drawingml/2006/table">
            <a:tbl>
              <a:tblPr/>
              <a:tblGrid>
                <a:gridCol w="430682"/>
                <a:gridCol w="2413559"/>
                <a:gridCol w="2413559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8</a:t>
                      </a:r>
                    </a:p>
                  </a:txBody>
                  <a:tcPr marL="38100" marR="76200" marT="19050" marB="19050" anchor="ctr">
                    <a:lnL>
                      <a:noFill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Consolas" panose="020B0609020204030204" pitchFamily="49" charset="0"/>
                        </a:rPr>
                        <a:t>0.04218750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nsolas" panose="020B0609020204030204" pitchFamily="49" charset="0"/>
                        </a:rPr>
                        <a:t>0.0009331956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b="1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9</a:t>
                      </a:r>
                    </a:p>
                  </a:txBody>
                  <a:tcPr marL="38100" marR="76200" marT="19050" marB="19050" anchor="ctr">
                    <a:lnL>
                      <a:noFill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nsolas" panose="020B0609020204030204" pitchFamily="49" charset="0"/>
                        </a:rPr>
                        <a:t>0.04296875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nsolas" panose="020B0609020204030204" pitchFamily="49" charset="0"/>
                        </a:rPr>
                        <a:t>0.0009315328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b="1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10</a:t>
                      </a:r>
                    </a:p>
                  </a:txBody>
                  <a:tcPr marL="38100" marR="76200" marT="19050" marB="19050" anchor="ctr">
                    <a:lnL>
                      <a:noFill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</a:rPr>
                        <a:t>0.04375000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</a:rPr>
                        <a:t>0.0009309229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b="1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11</a:t>
                      </a:r>
                    </a:p>
                  </a:txBody>
                  <a:tcPr marL="38100" marR="76200" marT="19050" marB="19050" anchor="ctr">
                    <a:lnL>
                      <a:noFill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Consolas" panose="020B0609020204030204" pitchFamily="49" charset="0"/>
                        </a:rPr>
                        <a:t>0.04453125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</a:rPr>
                        <a:t>0.0009313293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9" name="Straight Connector 18"/>
          <p:cNvCxnSpPr/>
          <p:nvPr/>
        </p:nvCxnSpPr>
        <p:spPr>
          <a:xfrm>
            <a:off x="6337300" y="3844925"/>
            <a:ext cx="4800600" cy="0"/>
          </a:xfrm>
          <a:prstGeom prst="line">
            <a:avLst/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362700" y="4886325"/>
            <a:ext cx="4800600" cy="0"/>
          </a:xfrm>
          <a:prstGeom prst="line">
            <a:avLst/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362700" y="5254625"/>
            <a:ext cx="4800600" cy="0"/>
          </a:xfrm>
          <a:prstGeom prst="line">
            <a:avLst/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978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Method2: same as before but now weight the SSE for each bin in a “pyramid” manner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-793" t="8829" r="793" b="-1642"/>
          <a:stretch/>
        </p:blipFill>
        <p:spPr bwMode="auto">
          <a:xfrm>
            <a:off x="2226413" y="1652588"/>
            <a:ext cx="7044587" cy="355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Isosceles Triangle 4"/>
          <p:cNvSpPr/>
          <p:nvPr/>
        </p:nvSpPr>
        <p:spPr>
          <a:xfrm>
            <a:off x="2882900" y="5207000"/>
            <a:ext cx="6388100" cy="1117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651000" y="6324600"/>
            <a:ext cx="8293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Weight = 0.04, 0.08 …………………………………..1,1,0.96,0.92,0.88………………..............0.04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17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06363"/>
            <a:ext cx="5157787" cy="823912"/>
          </a:xfrm>
        </p:spPr>
        <p:txBody>
          <a:bodyPr/>
          <a:lstStyle/>
          <a:p>
            <a:r>
              <a:rPr lang="en-US" dirty="0" smtClean="0"/>
              <a:t>Method1: No weights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06363"/>
            <a:ext cx="5183188" cy="823912"/>
          </a:xfrm>
        </p:spPr>
        <p:txBody>
          <a:bodyPr/>
          <a:lstStyle/>
          <a:p>
            <a:r>
              <a:rPr lang="en-US" dirty="0" smtClean="0"/>
              <a:t>Method2: Weighted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 rotWithShape="1">
          <a:blip r:embed="rId2"/>
          <a:srcRect t="3626"/>
          <a:stretch/>
        </p:blipFill>
        <p:spPr>
          <a:xfrm>
            <a:off x="5994400" y="903104"/>
            <a:ext cx="5994400" cy="5586595"/>
          </a:xfrm>
          <a:prstGeom prst="rect">
            <a:avLst/>
          </a:prstGeom>
        </p:spPr>
      </p:pic>
      <p:pic>
        <p:nvPicPr>
          <p:cNvPr id="7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233784" y="930275"/>
            <a:ext cx="5636791" cy="550862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665163" y="2311399"/>
            <a:ext cx="2293937" cy="5000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545263" y="2311400"/>
            <a:ext cx="2306637" cy="749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545263" y="3416300"/>
            <a:ext cx="2446337" cy="314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05842" y="3101975"/>
            <a:ext cx="2446337" cy="314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545263" y="3048000"/>
            <a:ext cx="198437" cy="368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49300" y="2757488"/>
            <a:ext cx="198437" cy="368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32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06363"/>
            <a:ext cx="5157787" cy="823912"/>
          </a:xfrm>
        </p:spPr>
        <p:txBody>
          <a:bodyPr/>
          <a:lstStyle/>
          <a:p>
            <a:r>
              <a:rPr lang="en-US" dirty="0" smtClean="0"/>
              <a:t>Method1: No weights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06363"/>
            <a:ext cx="5183188" cy="823912"/>
          </a:xfrm>
        </p:spPr>
        <p:txBody>
          <a:bodyPr/>
          <a:lstStyle/>
          <a:p>
            <a:r>
              <a:rPr lang="en-US" dirty="0" smtClean="0"/>
              <a:t>Method2: Weighted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8788" y="1121859"/>
            <a:ext cx="5157787" cy="3377619"/>
          </a:xfrm>
          <a:prstGeom prst="rect">
            <a:avLst/>
          </a:prstGeom>
        </p:spPr>
      </p:pic>
      <p:pic>
        <p:nvPicPr>
          <p:cNvPr id="16" name="Content Placeholder 15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791200" y="1075038"/>
            <a:ext cx="5183188" cy="3471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47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33"/>
          <a:stretch/>
        </p:blipFill>
        <p:spPr>
          <a:xfrm>
            <a:off x="584200" y="1536699"/>
            <a:ext cx="11023600" cy="5308601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 that for 501 datasets </a:t>
            </a:r>
            <a:br>
              <a:rPr lang="en-US" dirty="0" smtClean="0"/>
            </a:br>
            <a:r>
              <a:rPr lang="en-US" dirty="0" smtClean="0"/>
              <a:t>(118 </a:t>
            </a:r>
            <a:r>
              <a:rPr lang="en-US" dirty="0" err="1" smtClean="0"/>
              <a:t>ChIP-seq</a:t>
            </a:r>
            <a:r>
              <a:rPr lang="en-US" dirty="0" smtClean="0"/>
              <a:t> and 383 RNA-</a:t>
            </a:r>
            <a:r>
              <a:rPr lang="en-US" dirty="0" err="1" smtClean="0"/>
              <a:t>seq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73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1205</TotalTime>
  <Words>319</Words>
  <Application>Microsoft Office PowerPoint</Application>
  <PresentationFormat>Widescreen</PresentationFormat>
  <Paragraphs>88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Consolas</vt:lpstr>
      <vt:lpstr>Segoe UI</vt:lpstr>
      <vt:lpstr>Office Theme</vt:lpstr>
      <vt:lpstr>Overdispersion</vt:lpstr>
      <vt:lpstr>NA12878, combined-RNAseq N=6-499759, bins=40</vt:lpstr>
      <vt:lpstr>Range of overdispersion parameter for Betabinomial compared to binomial </vt:lpstr>
      <vt:lpstr>Using sum of squared errors (SSE) and Newton-Raphson-like process to hone in on an “optimal” b estimate</vt:lpstr>
      <vt:lpstr>Method1: Using sum of squared errors (SSE) and Newton-Raphson-like process to hone in on an “optimal” b estimate</vt:lpstr>
      <vt:lpstr>Method2: same as before but now weight the SSE for each bin in a “pyramid” manner</vt:lpstr>
      <vt:lpstr>PowerPoint Presentation</vt:lpstr>
      <vt:lpstr>PowerPoint Presentation</vt:lpstr>
      <vt:lpstr>Repeat that for 501 datasets  (118 ChIP-seq and 383 RNA-seq)</vt:lpstr>
      <vt:lpstr>Repeat that for 501 datasets  (118 ChIP-seq and 383 RNA-seq)</vt:lpstr>
      <vt:lpstr>Repeat that for 501 datasets  (118 ChIP-seq and 383 RNA-seq)</vt:lpstr>
      <vt:lpstr>In progress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Overdispersion</dc:title>
  <dc:creator>Jieming Chen</dc:creator>
  <cp:lastModifiedBy>Jieming Chen</cp:lastModifiedBy>
  <cp:revision>41</cp:revision>
  <dcterms:created xsi:type="dcterms:W3CDTF">2014-10-21T21:19:09Z</dcterms:created>
  <dcterms:modified xsi:type="dcterms:W3CDTF">2014-10-22T17:24:37Z</dcterms:modified>
</cp:coreProperties>
</file>