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71" r:id="rId2"/>
    <p:sldId id="288" r:id="rId3"/>
    <p:sldId id="300" r:id="rId4"/>
    <p:sldId id="272" r:id="rId5"/>
    <p:sldId id="285" r:id="rId6"/>
    <p:sldId id="296" r:id="rId7"/>
    <p:sldId id="291" r:id="rId8"/>
    <p:sldId id="292" r:id="rId9"/>
    <p:sldId id="293" r:id="rId10"/>
    <p:sldId id="294" r:id="rId11"/>
    <p:sldId id="295" r:id="rId12"/>
    <p:sldId id="301" r:id="rId13"/>
    <p:sldId id="273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302" r:id="rId23"/>
    <p:sldId id="303" r:id="rId24"/>
    <p:sldId id="307" r:id="rId25"/>
    <p:sldId id="308" r:id="rId26"/>
    <p:sldId id="306" r:id="rId27"/>
    <p:sldId id="260" r:id="rId28"/>
    <p:sldId id="263" r:id="rId29"/>
    <p:sldId id="286" r:id="rId30"/>
    <p:sldId id="304" r:id="rId31"/>
    <p:sldId id="305" r:id="rId32"/>
    <p:sldId id="262" r:id="rId33"/>
    <p:sldId id="264" r:id="rId34"/>
    <p:sldId id="265" r:id="rId35"/>
    <p:sldId id="261" r:id="rId36"/>
    <p:sldId id="267" r:id="rId37"/>
    <p:sldId id="266" r:id="rId38"/>
    <p:sldId id="268" r:id="rId39"/>
    <p:sldId id="269" r:id="rId40"/>
    <p:sldId id="287" r:id="rId41"/>
    <p:sldId id="270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674" autoAdjust="0"/>
  </p:normalViewPr>
  <p:slideViewPr>
    <p:cSldViewPr snapToGrid="0" snapToObjects="1">
      <p:cViewPr varScale="1">
        <p:scale>
          <a:sx n="83" d="100"/>
          <a:sy n="83" d="100"/>
        </p:scale>
        <p:origin x="-104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anzhang:Documents:FeatureOverlap_parallel_Res_20141013:DELpartialstat_res_bind_WithBarPlo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anzhang:Documents:FeatureOverlap_parallel_Res_20141013:DELpartialstat_res_bind_WithBarPlo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anzhang:Documents:FeatureOverlap_parallel_Res_20141013:DELpartialstat_res_bind_WithBarPlo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anzhang:Documents:FeatureOverlap_parallel_Res_20141013:DELpartialstat_res_bind_WithBarPlo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anzhang:Documents:FeatureOverlap_parallel_Res_20141013:DELpartialstat_res_bind_WithBarPlo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anzhang:Documents:FeatureOverlap_parallel_Res_20141013:DELpartialstat_res_bind_WithBarPlo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'DELpartialstat_res_bind_Wit (2)'!$B$2</c:f>
              <c:strCache>
                <c:ptCount val="1"/>
                <c:pt idx="0">
                  <c:v>Fold change (log2) in bin 1</c:v>
                </c:pt>
              </c:strCache>
            </c:strRef>
          </c:tx>
          <c:invertIfNegative val="0"/>
          <c:cat>
            <c:strRef>
              <c:f>'DELpartialstat_res_bind_Wit (2)'!$C$1:$L$1</c:f>
              <c:strCache>
                <c:ptCount val="10"/>
                <c:pt idx="0">
                  <c:v>CDS</c:v>
                </c:pt>
                <c:pt idx="1">
                  <c:v>Exon</c:v>
                </c:pt>
                <c:pt idx="2">
                  <c:v>Utr</c:v>
                </c:pt>
                <c:pt idx="3">
                  <c:v>Intron</c:v>
                </c:pt>
                <c:pt idx="4">
                  <c:v>Pseudogene</c:v>
                </c:pt>
                <c:pt idx="5">
                  <c:v>lincRNA</c:v>
                </c:pt>
                <c:pt idx="6">
                  <c:v>Ultraconserved</c:v>
                </c:pt>
                <c:pt idx="7">
                  <c:v>ENCODE.TF</c:v>
                </c:pt>
                <c:pt idx="8">
                  <c:v>Ultrasensitive.nc</c:v>
                </c:pt>
                <c:pt idx="9">
                  <c:v>piRNA.Clusters</c:v>
                </c:pt>
              </c:strCache>
            </c:strRef>
          </c:cat>
          <c:val>
            <c:numRef>
              <c:f>'DELpartialstat_res_bind_Wit (2)'!$C$2:$L$2</c:f>
              <c:numCache>
                <c:formatCode>General</c:formatCode>
                <c:ptCount val="10"/>
                <c:pt idx="0">
                  <c:v>-1.4561343532496</c:v>
                </c:pt>
                <c:pt idx="1">
                  <c:v>-1.41517764236001</c:v>
                </c:pt>
                <c:pt idx="2">
                  <c:v>-1.30115848226506</c:v>
                </c:pt>
                <c:pt idx="3">
                  <c:v>-0.975369526921683</c:v>
                </c:pt>
                <c:pt idx="4">
                  <c:v>-0.142682137263001</c:v>
                </c:pt>
                <c:pt idx="5">
                  <c:v>-0.213836935690386</c:v>
                </c:pt>
                <c:pt idx="6">
                  <c:v>-2.17786465327833</c:v>
                </c:pt>
                <c:pt idx="7">
                  <c:v>-1.04013223800896</c:v>
                </c:pt>
                <c:pt idx="8">
                  <c:v>-0.642491424193734</c:v>
                </c:pt>
                <c:pt idx="9">
                  <c:v>-0.346869732525179</c:v>
                </c:pt>
              </c:numCache>
            </c:numRef>
          </c:val>
        </c:ser>
        <c:ser>
          <c:idx val="1"/>
          <c:order val="1"/>
          <c:tx>
            <c:strRef>
              <c:f>'DELpartialstat_res_bind_Wit (2)'!$B$3</c:f>
              <c:strCache>
                <c:ptCount val="1"/>
                <c:pt idx="0">
                  <c:v>Fold change (log2) in bin 2</c:v>
                </c:pt>
              </c:strCache>
            </c:strRef>
          </c:tx>
          <c:invertIfNegative val="0"/>
          <c:cat>
            <c:strRef>
              <c:f>'DELpartialstat_res_bind_Wit (2)'!$C$1:$L$1</c:f>
              <c:strCache>
                <c:ptCount val="10"/>
                <c:pt idx="0">
                  <c:v>CDS</c:v>
                </c:pt>
                <c:pt idx="1">
                  <c:v>Exon</c:v>
                </c:pt>
                <c:pt idx="2">
                  <c:v>Utr</c:v>
                </c:pt>
                <c:pt idx="3">
                  <c:v>Intron</c:v>
                </c:pt>
                <c:pt idx="4">
                  <c:v>Pseudogene</c:v>
                </c:pt>
                <c:pt idx="5">
                  <c:v>lincRNA</c:v>
                </c:pt>
                <c:pt idx="6">
                  <c:v>Ultraconserved</c:v>
                </c:pt>
                <c:pt idx="7">
                  <c:v>ENCODE.TF</c:v>
                </c:pt>
                <c:pt idx="8">
                  <c:v>Ultrasensitive.nc</c:v>
                </c:pt>
                <c:pt idx="9">
                  <c:v>piRNA.Clusters</c:v>
                </c:pt>
              </c:strCache>
            </c:strRef>
          </c:cat>
          <c:val>
            <c:numRef>
              <c:f>'DELpartialstat_res_bind_Wit (2)'!$C$3:$L$3</c:f>
              <c:numCache>
                <c:formatCode>General</c:formatCode>
                <c:ptCount val="10"/>
                <c:pt idx="0">
                  <c:v>-2.142825633584478</c:v>
                </c:pt>
                <c:pt idx="1">
                  <c:v>-2.02349226545199</c:v>
                </c:pt>
                <c:pt idx="2">
                  <c:v>-1.78589923936413</c:v>
                </c:pt>
                <c:pt idx="3">
                  <c:v>-1.21382770306726</c:v>
                </c:pt>
                <c:pt idx="4">
                  <c:v>0.775906693390102</c:v>
                </c:pt>
                <c:pt idx="5">
                  <c:v>-0.244668989359164</c:v>
                </c:pt>
                <c:pt idx="6">
                  <c:v>-3.52581832203402</c:v>
                </c:pt>
                <c:pt idx="7">
                  <c:v>-1.49506824619515</c:v>
                </c:pt>
                <c:pt idx="8">
                  <c:v>-1.07773649057851</c:v>
                </c:pt>
                <c:pt idx="9">
                  <c:v>-0.108821793229626</c:v>
                </c:pt>
              </c:numCache>
            </c:numRef>
          </c:val>
        </c:ser>
        <c:ser>
          <c:idx val="2"/>
          <c:order val="2"/>
          <c:tx>
            <c:strRef>
              <c:f>'DELpartialstat_res_bind_Wit (2)'!$B$4</c:f>
              <c:strCache>
                <c:ptCount val="1"/>
                <c:pt idx="0">
                  <c:v>Fold change (log2) in bin 3</c:v>
                </c:pt>
              </c:strCache>
            </c:strRef>
          </c:tx>
          <c:invertIfNegative val="0"/>
          <c:cat>
            <c:strRef>
              <c:f>'DELpartialstat_res_bind_Wit (2)'!$C$1:$L$1</c:f>
              <c:strCache>
                <c:ptCount val="10"/>
                <c:pt idx="0">
                  <c:v>CDS</c:v>
                </c:pt>
                <c:pt idx="1">
                  <c:v>Exon</c:v>
                </c:pt>
                <c:pt idx="2">
                  <c:v>Utr</c:v>
                </c:pt>
                <c:pt idx="3">
                  <c:v>Intron</c:v>
                </c:pt>
                <c:pt idx="4">
                  <c:v>Pseudogene</c:v>
                </c:pt>
                <c:pt idx="5">
                  <c:v>lincRNA</c:v>
                </c:pt>
                <c:pt idx="6">
                  <c:v>Ultraconserved</c:v>
                </c:pt>
                <c:pt idx="7">
                  <c:v>ENCODE.TF</c:v>
                </c:pt>
                <c:pt idx="8">
                  <c:v>Ultrasensitive.nc</c:v>
                </c:pt>
                <c:pt idx="9">
                  <c:v>piRNA.Clusters</c:v>
                </c:pt>
              </c:strCache>
            </c:strRef>
          </c:cat>
          <c:val>
            <c:numRef>
              <c:f>'DELpartialstat_res_bind_Wit (2)'!$C$4:$L$4</c:f>
              <c:numCache>
                <c:formatCode>General</c:formatCode>
                <c:ptCount val="10"/>
                <c:pt idx="0">
                  <c:v>-1.72802862150148</c:v>
                </c:pt>
                <c:pt idx="1">
                  <c:v>-1.67917982202301</c:v>
                </c:pt>
                <c:pt idx="2">
                  <c:v>-1.47843968222396</c:v>
                </c:pt>
                <c:pt idx="3">
                  <c:v>-0.995704293615668</c:v>
                </c:pt>
                <c:pt idx="4">
                  <c:v>1.13350581024306</c:v>
                </c:pt>
                <c:pt idx="5">
                  <c:v>0.0307463422380185</c:v>
                </c:pt>
                <c:pt idx="6">
                  <c:v>-5.0</c:v>
                </c:pt>
                <c:pt idx="7">
                  <c:v>-1.90676976101621</c:v>
                </c:pt>
                <c:pt idx="8">
                  <c:v>-1.52348917834856</c:v>
                </c:pt>
                <c:pt idx="9">
                  <c:v>0.270279156441129</c:v>
                </c:pt>
              </c:numCache>
            </c:numRef>
          </c:val>
        </c:ser>
        <c:ser>
          <c:idx val="3"/>
          <c:order val="3"/>
          <c:tx>
            <c:strRef>
              <c:f>'DELpartialstat_res_bind_Wit (2)'!$B$5</c:f>
              <c:strCache>
                <c:ptCount val="1"/>
                <c:pt idx="0">
                  <c:v>Fold change (log2) in bin 4</c:v>
                </c:pt>
              </c:strCache>
            </c:strRef>
          </c:tx>
          <c:invertIfNegative val="0"/>
          <c:cat>
            <c:strRef>
              <c:f>'DELpartialstat_res_bind_Wit (2)'!$C$1:$L$1</c:f>
              <c:strCache>
                <c:ptCount val="10"/>
                <c:pt idx="0">
                  <c:v>CDS</c:v>
                </c:pt>
                <c:pt idx="1">
                  <c:v>Exon</c:v>
                </c:pt>
                <c:pt idx="2">
                  <c:v>Utr</c:v>
                </c:pt>
                <c:pt idx="3">
                  <c:v>Intron</c:v>
                </c:pt>
                <c:pt idx="4">
                  <c:v>Pseudogene</c:v>
                </c:pt>
                <c:pt idx="5">
                  <c:v>lincRNA</c:v>
                </c:pt>
                <c:pt idx="6">
                  <c:v>Ultraconserved</c:v>
                </c:pt>
                <c:pt idx="7">
                  <c:v>ENCODE.TF</c:v>
                </c:pt>
                <c:pt idx="8">
                  <c:v>Ultrasensitive.nc</c:v>
                </c:pt>
                <c:pt idx="9">
                  <c:v>piRNA.Clusters</c:v>
                </c:pt>
              </c:strCache>
            </c:strRef>
          </c:cat>
          <c:val>
            <c:numRef>
              <c:f>'DELpartialstat_res_bind_Wit (2)'!$C$5:$L$5</c:f>
              <c:numCache>
                <c:formatCode>General</c:formatCode>
                <c:ptCount val="10"/>
                <c:pt idx="0">
                  <c:v>-2.11769261625741</c:v>
                </c:pt>
                <c:pt idx="1">
                  <c:v>-1.92145873412078</c:v>
                </c:pt>
                <c:pt idx="2">
                  <c:v>-1.463925819851</c:v>
                </c:pt>
                <c:pt idx="3">
                  <c:v>-0.553162621656516</c:v>
                </c:pt>
                <c:pt idx="4">
                  <c:v>0.903459690208245</c:v>
                </c:pt>
                <c:pt idx="5">
                  <c:v>-0.610287883977505</c:v>
                </c:pt>
                <c:pt idx="6">
                  <c:v>-5.0</c:v>
                </c:pt>
                <c:pt idx="7">
                  <c:v>-2.421250339810778</c:v>
                </c:pt>
                <c:pt idx="8">
                  <c:v>-2.27780211611516</c:v>
                </c:pt>
                <c:pt idx="9">
                  <c:v>-0.84570509504696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2521256"/>
        <c:axId val="-2102661016"/>
      </c:barChart>
      <c:catAx>
        <c:axId val="-2102521256"/>
        <c:scaling>
          <c:orientation val="minMax"/>
        </c:scaling>
        <c:delete val="0"/>
        <c:axPos val="l"/>
        <c:majorTickMark val="out"/>
        <c:minorTickMark val="none"/>
        <c:tickLblPos val="nextTo"/>
        <c:crossAx val="-2102661016"/>
        <c:crosses val="autoZero"/>
        <c:auto val="1"/>
        <c:lblAlgn val="ctr"/>
        <c:lblOffset val="100"/>
        <c:noMultiLvlLbl val="0"/>
      </c:catAx>
      <c:valAx>
        <c:axId val="-21026610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1025212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'DELpartialstat_res_bind_Wit (3)'!$B$2</c:f>
              <c:strCache>
                <c:ptCount val="1"/>
                <c:pt idx="0">
                  <c:v>Fold change (log2) in bin 1</c:v>
                </c:pt>
              </c:strCache>
            </c:strRef>
          </c:tx>
          <c:invertIfNegative val="0"/>
          <c:cat>
            <c:strRef>
              <c:f>'DELpartialstat_res_bind_Wit (3)'!$C$1:$L$1</c:f>
              <c:strCache>
                <c:ptCount val="10"/>
                <c:pt idx="0">
                  <c:v>Ultraconserved</c:v>
                </c:pt>
                <c:pt idx="1">
                  <c:v>ENCODE.TF</c:v>
                </c:pt>
                <c:pt idx="2">
                  <c:v>Ultrasensitive.nc</c:v>
                </c:pt>
                <c:pt idx="3">
                  <c:v>CDS</c:v>
                </c:pt>
                <c:pt idx="4">
                  <c:v>Exon</c:v>
                </c:pt>
                <c:pt idx="5">
                  <c:v>Utr</c:v>
                </c:pt>
                <c:pt idx="6">
                  <c:v>piRNA.Clusters</c:v>
                </c:pt>
                <c:pt idx="7">
                  <c:v>lincRNA</c:v>
                </c:pt>
                <c:pt idx="8">
                  <c:v>Intron</c:v>
                </c:pt>
                <c:pt idx="9">
                  <c:v>Pseudogene</c:v>
                </c:pt>
              </c:strCache>
            </c:strRef>
          </c:cat>
          <c:val>
            <c:numRef>
              <c:f>'DELpartialstat_res_bind_Wit (3)'!$C$2:$L$2</c:f>
              <c:numCache>
                <c:formatCode>General</c:formatCode>
                <c:ptCount val="10"/>
                <c:pt idx="0">
                  <c:v>-2.17786465327833</c:v>
                </c:pt>
                <c:pt idx="1">
                  <c:v>-1.04013223800896</c:v>
                </c:pt>
                <c:pt idx="2">
                  <c:v>-0.642491424193734</c:v>
                </c:pt>
                <c:pt idx="3">
                  <c:v>-1.4561343532496</c:v>
                </c:pt>
                <c:pt idx="4">
                  <c:v>-1.41517764236001</c:v>
                </c:pt>
                <c:pt idx="5">
                  <c:v>-1.30115848226506</c:v>
                </c:pt>
                <c:pt idx="6">
                  <c:v>-0.346869732525179</c:v>
                </c:pt>
                <c:pt idx="7">
                  <c:v>-0.213836935690386</c:v>
                </c:pt>
                <c:pt idx="8">
                  <c:v>-0.975369526921683</c:v>
                </c:pt>
                <c:pt idx="9">
                  <c:v>-0.142682137263001</c:v>
                </c:pt>
              </c:numCache>
            </c:numRef>
          </c:val>
        </c:ser>
        <c:ser>
          <c:idx val="1"/>
          <c:order val="1"/>
          <c:tx>
            <c:strRef>
              <c:f>'DELpartialstat_res_bind_Wit (3)'!$B$3</c:f>
              <c:strCache>
                <c:ptCount val="1"/>
                <c:pt idx="0">
                  <c:v>Fold change (log2) in bin 2</c:v>
                </c:pt>
              </c:strCache>
            </c:strRef>
          </c:tx>
          <c:invertIfNegative val="0"/>
          <c:cat>
            <c:strRef>
              <c:f>'DELpartialstat_res_bind_Wit (3)'!$C$1:$L$1</c:f>
              <c:strCache>
                <c:ptCount val="10"/>
                <c:pt idx="0">
                  <c:v>Ultraconserved</c:v>
                </c:pt>
                <c:pt idx="1">
                  <c:v>ENCODE.TF</c:v>
                </c:pt>
                <c:pt idx="2">
                  <c:v>Ultrasensitive.nc</c:v>
                </c:pt>
                <c:pt idx="3">
                  <c:v>CDS</c:v>
                </c:pt>
                <c:pt idx="4">
                  <c:v>Exon</c:v>
                </c:pt>
                <c:pt idx="5">
                  <c:v>Utr</c:v>
                </c:pt>
                <c:pt idx="6">
                  <c:v>piRNA.Clusters</c:v>
                </c:pt>
                <c:pt idx="7">
                  <c:v>lincRNA</c:v>
                </c:pt>
                <c:pt idx="8">
                  <c:v>Intron</c:v>
                </c:pt>
                <c:pt idx="9">
                  <c:v>Pseudogene</c:v>
                </c:pt>
              </c:strCache>
            </c:strRef>
          </c:cat>
          <c:val>
            <c:numRef>
              <c:f>'DELpartialstat_res_bind_Wit (3)'!$C$3:$L$3</c:f>
              <c:numCache>
                <c:formatCode>General</c:formatCode>
                <c:ptCount val="10"/>
                <c:pt idx="0">
                  <c:v>-3.52581832203402</c:v>
                </c:pt>
                <c:pt idx="1">
                  <c:v>-1.49506824619515</c:v>
                </c:pt>
                <c:pt idx="2">
                  <c:v>-1.07773649057851</c:v>
                </c:pt>
                <c:pt idx="3">
                  <c:v>-2.142825633584478</c:v>
                </c:pt>
                <c:pt idx="4">
                  <c:v>-2.02349226545199</c:v>
                </c:pt>
                <c:pt idx="5">
                  <c:v>-1.78589923936413</c:v>
                </c:pt>
                <c:pt idx="6">
                  <c:v>-0.108821793229626</c:v>
                </c:pt>
                <c:pt idx="7">
                  <c:v>-0.244668989359164</c:v>
                </c:pt>
                <c:pt idx="8">
                  <c:v>-1.21382770306726</c:v>
                </c:pt>
                <c:pt idx="9">
                  <c:v>0.775906693390102</c:v>
                </c:pt>
              </c:numCache>
            </c:numRef>
          </c:val>
        </c:ser>
        <c:ser>
          <c:idx val="2"/>
          <c:order val="2"/>
          <c:tx>
            <c:strRef>
              <c:f>'DELpartialstat_res_bind_Wit (3)'!$B$4</c:f>
              <c:strCache>
                <c:ptCount val="1"/>
                <c:pt idx="0">
                  <c:v>Fold change (log2) in bin 3</c:v>
                </c:pt>
              </c:strCache>
            </c:strRef>
          </c:tx>
          <c:invertIfNegative val="0"/>
          <c:cat>
            <c:strRef>
              <c:f>'DELpartialstat_res_bind_Wit (3)'!$C$1:$L$1</c:f>
              <c:strCache>
                <c:ptCount val="10"/>
                <c:pt idx="0">
                  <c:v>Ultraconserved</c:v>
                </c:pt>
                <c:pt idx="1">
                  <c:v>ENCODE.TF</c:v>
                </c:pt>
                <c:pt idx="2">
                  <c:v>Ultrasensitive.nc</c:v>
                </c:pt>
                <c:pt idx="3">
                  <c:v>CDS</c:v>
                </c:pt>
                <c:pt idx="4">
                  <c:v>Exon</c:v>
                </c:pt>
                <c:pt idx="5">
                  <c:v>Utr</c:v>
                </c:pt>
                <c:pt idx="6">
                  <c:v>piRNA.Clusters</c:v>
                </c:pt>
                <c:pt idx="7">
                  <c:v>lincRNA</c:v>
                </c:pt>
                <c:pt idx="8">
                  <c:v>Intron</c:v>
                </c:pt>
                <c:pt idx="9">
                  <c:v>Pseudogene</c:v>
                </c:pt>
              </c:strCache>
            </c:strRef>
          </c:cat>
          <c:val>
            <c:numRef>
              <c:f>'DELpartialstat_res_bind_Wit (3)'!$C$4:$L$4</c:f>
              <c:numCache>
                <c:formatCode>General</c:formatCode>
                <c:ptCount val="10"/>
                <c:pt idx="0">
                  <c:v>-5.0</c:v>
                </c:pt>
                <c:pt idx="1">
                  <c:v>-1.90676976101621</c:v>
                </c:pt>
                <c:pt idx="2">
                  <c:v>-1.52348917834856</c:v>
                </c:pt>
                <c:pt idx="3">
                  <c:v>-1.72802862150148</c:v>
                </c:pt>
                <c:pt idx="4">
                  <c:v>-1.67917982202301</c:v>
                </c:pt>
                <c:pt idx="5">
                  <c:v>-1.47843968222396</c:v>
                </c:pt>
                <c:pt idx="6">
                  <c:v>0.270279156441129</c:v>
                </c:pt>
                <c:pt idx="7">
                  <c:v>0.0307463422380185</c:v>
                </c:pt>
                <c:pt idx="8">
                  <c:v>-0.995704293615668</c:v>
                </c:pt>
                <c:pt idx="9">
                  <c:v>1.13350581024306</c:v>
                </c:pt>
              </c:numCache>
            </c:numRef>
          </c:val>
        </c:ser>
        <c:ser>
          <c:idx val="3"/>
          <c:order val="3"/>
          <c:tx>
            <c:strRef>
              <c:f>'DELpartialstat_res_bind_Wit (3)'!$B$5</c:f>
              <c:strCache>
                <c:ptCount val="1"/>
                <c:pt idx="0">
                  <c:v>Fold change (log2) in bin 4</c:v>
                </c:pt>
              </c:strCache>
            </c:strRef>
          </c:tx>
          <c:invertIfNegative val="0"/>
          <c:cat>
            <c:strRef>
              <c:f>'DELpartialstat_res_bind_Wit (3)'!$C$1:$L$1</c:f>
              <c:strCache>
                <c:ptCount val="10"/>
                <c:pt idx="0">
                  <c:v>Ultraconserved</c:v>
                </c:pt>
                <c:pt idx="1">
                  <c:v>ENCODE.TF</c:v>
                </c:pt>
                <c:pt idx="2">
                  <c:v>Ultrasensitive.nc</c:v>
                </c:pt>
                <c:pt idx="3">
                  <c:v>CDS</c:v>
                </c:pt>
                <c:pt idx="4">
                  <c:v>Exon</c:v>
                </c:pt>
                <c:pt idx="5">
                  <c:v>Utr</c:v>
                </c:pt>
                <c:pt idx="6">
                  <c:v>piRNA.Clusters</c:v>
                </c:pt>
                <c:pt idx="7">
                  <c:v>lincRNA</c:v>
                </c:pt>
                <c:pt idx="8">
                  <c:v>Intron</c:v>
                </c:pt>
                <c:pt idx="9">
                  <c:v>Pseudogene</c:v>
                </c:pt>
              </c:strCache>
            </c:strRef>
          </c:cat>
          <c:val>
            <c:numRef>
              <c:f>'DELpartialstat_res_bind_Wit (3)'!$C$5:$L$5</c:f>
              <c:numCache>
                <c:formatCode>General</c:formatCode>
                <c:ptCount val="10"/>
                <c:pt idx="0">
                  <c:v>-5.0</c:v>
                </c:pt>
                <c:pt idx="1">
                  <c:v>-2.421250339810786</c:v>
                </c:pt>
                <c:pt idx="2">
                  <c:v>-2.27780211611516</c:v>
                </c:pt>
                <c:pt idx="3">
                  <c:v>-2.11769261625741</c:v>
                </c:pt>
                <c:pt idx="4">
                  <c:v>-1.92145873412078</c:v>
                </c:pt>
                <c:pt idx="5">
                  <c:v>-1.463925819851</c:v>
                </c:pt>
                <c:pt idx="6">
                  <c:v>-0.84570509504696</c:v>
                </c:pt>
                <c:pt idx="7">
                  <c:v>-0.610287883977505</c:v>
                </c:pt>
                <c:pt idx="8">
                  <c:v>-0.553162621656516</c:v>
                </c:pt>
                <c:pt idx="9">
                  <c:v>0.903459690208245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3065848"/>
        <c:axId val="-2103062728"/>
      </c:barChart>
      <c:catAx>
        <c:axId val="-2103065848"/>
        <c:scaling>
          <c:orientation val="minMax"/>
        </c:scaling>
        <c:delete val="0"/>
        <c:axPos val="l"/>
        <c:majorTickMark val="out"/>
        <c:minorTickMark val="none"/>
        <c:tickLblPos val="nextTo"/>
        <c:crossAx val="-2103062728"/>
        <c:crosses val="autoZero"/>
        <c:auto val="1"/>
        <c:lblAlgn val="ctr"/>
        <c:lblOffset val="100"/>
        <c:noMultiLvlLbl val="0"/>
      </c:catAx>
      <c:valAx>
        <c:axId val="-210306272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1030658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'DELpartialstat_res_bind_Wit (7)'!$B$2</c:f>
              <c:strCache>
                <c:ptCount val="1"/>
                <c:pt idx="0">
                  <c:v>Fold change (log2) in bin 4</c:v>
                </c:pt>
              </c:strCache>
            </c:strRef>
          </c:tx>
          <c:invertIfNegative val="0"/>
          <c:cat>
            <c:strRef>
              <c:f>'DELpartialstat_res_bind_Wit (7)'!$C$1:$L$1</c:f>
              <c:strCache>
                <c:ptCount val="10"/>
                <c:pt idx="0">
                  <c:v>Ultraconserved</c:v>
                </c:pt>
                <c:pt idx="1">
                  <c:v>ENCODE.TF</c:v>
                </c:pt>
                <c:pt idx="2">
                  <c:v>Ultrasensitive.nc</c:v>
                </c:pt>
                <c:pt idx="3">
                  <c:v>CDS</c:v>
                </c:pt>
                <c:pt idx="4">
                  <c:v>Exon</c:v>
                </c:pt>
                <c:pt idx="5">
                  <c:v>Utr</c:v>
                </c:pt>
                <c:pt idx="6">
                  <c:v>piRNA.Clusters</c:v>
                </c:pt>
                <c:pt idx="7">
                  <c:v>lincRNA</c:v>
                </c:pt>
                <c:pt idx="8">
                  <c:v>Intron</c:v>
                </c:pt>
                <c:pt idx="9">
                  <c:v>Pseudogene</c:v>
                </c:pt>
              </c:strCache>
            </c:strRef>
          </c:cat>
          <c:val>
            <c:numRef>
              <c:f>'DELpartialstat_res_bind_Wit (7)'!$C$2:$L$2</c:f>
              <c:numCache>
                <c:formatCode>General</c:formatCode>
                <c:ptCount val="10"/>
                <c:pt idx="0">
                  <c:v>-5.0</c:v>
                </c:pt>
                <c:pt idx="1">
                  <c:v>-2.421250339810787</c:v>
                </c:pt>
                <c:pt idx="2">
                  <c:v>-2.27780211611516</c:v>
                </c:pt>
                <c:pt idx="3">
                  <c:v>-2.11769261625741</c:v>
                </c:pt>
                <c:pt idx="4">
                  <c:v>-1.92145873412078</c:v>
                </c:pt>
                <c:pt idx="5">
                  <c:v>-1.463925819851</c:v>
                </c:pt>
                <c:pt idx="6">
                  <c:v>-0.84570509504696</c:v>
                </c:pt>
                <c:pt idx="7">
                  <c:v>-0.610287883977505</c:v>
                </c:pt>
                <c:pt idx="8">
                  <c:v>-0.553162621656516</c:v>
                </c:pt>
                <c:pt idx="9">
                  <c:v>0.903459690208245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3130840"/>
        <c:axId val="-2103127896"/>
      </c:barChart>
      <c:catAx>
        <c:axId val="-2103130840"/>
        <c:scaling>
          <c:orientation val="minMax"/>
        </c:scaling>
        <c:delete val="0"/>
        <c:axPos val="l"/>
        <c:majorTickMark val="out"/>
        <c:minorTickMark val="none"/>
        <c:tickLblPos val="nextTo"/>
        <c:crossAx val="-2103127896"/>
        <c:crosses val="autoZero"/>
        <c:auto val="1"/>
        <c:lblAlgn val="ctr"/>
        <c:lblOffset val="100"/>
        <c:noMultiLvlLbl val="0"/>
      </c:catAx>
      <c:valAx>
        <c:axId val="-21031278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1031308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'DELpartialstat_res_bind_Wit (6)'!$B$2</c:f>
              <c:strCache>
                <c:ptCount val="1"/>
                <c:pt idx="0">
                  <c:v>Fold change (log2) in bin 3</c:v>
                </c:pt>
              </c:strCache>
            </c:strRef>
          </c:tx>
          <c:invertIfNegative val="0"/>
          <c:cat>
            <c:strRef>
              <c:f>'DELpartialstat_res_bind_Wit (6)'!$C$1:$L$1</c:f>
              <c:strCache>
                <c:ptCount val="10"/>
                <c:pt idx="0">
                  <c:v>Ultraconserved</c:v>
                </c:pt>
                <c:pt idx="1">
                  <c:v>ENCODE.TF</c:v>
                </c:pt>
                <c:pt idx="2">
                  <c:v>Ultrasensitive.nc</c:v>
                </c:pt>
                <c:pt idx="3">
                  <c:v>CDS</c:v>
                </c:pt>
                <c:pt idx="4">
                  <c:v>Exon</c:v>
                </c:pt>
                <c:pt idx="5">
                  <c:v>Utr</c:v>
                </c:pt>
                <c:pt idx="6">
                  <c:v>piRNA.Clusters</c:v>
                </c:pt>
                <c:pt idx="7">
                  <c:v>lincRNA</c:v>
                </c:pt>
                <c:pt idx="8">
                  <c:v>Intron</c:v>
                </c:pt>
                <c:pt idx="9">
                  <c:v>Pseudogene</c:v>
                </c:pt>
              </c:strCache>
            </c:strRef>
          </c:cat>
          <c:val>
            <c:numRef>
              <c:f>'DELpartialstat_res_bind_Wit (6)'!$C$2:$L$2</c:f>
              <c:numCache>
                <c:formatCode>General</c:formatCode>
                <c:ptCount val="10"/>
                <c:pt idx="0">
                  <c:v>-5.0</c:v>
                </c:pt>
                <c:pt idx="1">
                  <c:v>-1.90676976101621</c:v>
                </c:pt>
                <c:pt idx="2">
                  <c:v>-1.52348917834856</c:v>
                </c:pt>
                <c:pt idx="3">
                  <c:v>-1.72802862150148</c:v>
                </c:pt>
                <c:pt idx="4">
                  <c:v>-1.67917982202301</c:v>
                </c:pt>
                <c:pt idx="5">
                  <c:v>-1.47843968222396</c:v>
                </c:pt>
                <c:pt idx="6">
                  <c:v>0.270279156441129</c:v>
                </c:pt>
                <c:pt idx="7">
                  <c:v>0.0307463422380185</c:v>
                </c:pt>
                <c:pt idx="8">
                  <c:v>-0.995704293615668</c:v>
                </c:pt>
                <c:pt idx="9">
                  <c:v>1.13350581024306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3783064"/>
        <c:axId val="-2123385400"/>
      </c:barChart>
      <c:catAx>
        <c:axId val="-2123783064"/>
        <c:scaling>
          <c:orientation val="minMax"/>
        </c:scaling>
        <c:delete val="0"/>
        <c:axPos val="l"/>
        <c:majorTickMark val="out"/>
        <c:minorTickMark val="none"/>
        <c:tickLblPos val="nextTo"/>
        <c:crossAx val="-2123385400"/>
        <c:crosses val="autoZero"/>
        <c:auto val="1"/>
        <c:lblAlgn val="ctr"/>
        <c:lblOffset val="100"/>
        <c:noMultiLvlLbl val="0"/>
      </c:catAx>
      <c:valAx>
        <c:axId val="-21233854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123783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'DELpartialstat_res_bind_Wit (4)'!$B$2</c:f>
              <c:strCache>
                <c:ptCount val="1"/>
                <c:pt idx="0">
                  <c:v>Fold change (log2) in bin 1</c:v>
                </c:pt>
              </c:strCache>
            </c:strRef>
          </c:tx>
          <c:invertIfNegative val="0"/>
          <c:cat>
            <c:strRef>
              <c:f>'DELpartialstat_res_bind_Wit (4)'!$C$1:$L$1</c:f>
              <c:strCache>
                <c:ptCount val="10"/>
                <c:pt idx="0">
                  <c:v>Ultraconserved</c:v>
                </c:pt>
                <c:pt idx="1">
                  <c:v>ENCODE.TF</c:v>
                </c:pt>
                <c:pt idx="2">
                  <c:v>Ultrasensitive.nc</c:v>
                </c:pt>
                <c:pt idx="3">
                  <c:v>CDS</c:v>
                </c:pt>
                <c:pt idx="4">
                  <c:v>Exon</c:v>
                </c:pt>
                <c:pt idx="5">
                  <c:v>Utr</c:v>
                </c:pt>
                <c:pt idx="6">
                  <c:v>piRNA.Clusters</c:v>
                </c:pt>
                <c:pt idx="7">
                  <c:v>lincRNA</c:v>
                </c:pt>
                <c:pt idx="8">
                  <c:v>Intron</c:v>
                </c:pt>
                <c:pt idx="9">
                  <c:v>Pseudogene</c:v>
                </c:pt>
              </c:strCache>
            </c:strRef>
          </c:cat>
          <c:val>
            <c:numRef>
              <c:f>'DELpartialstat_res_bind_Wit (4)'!$C$2:$L$2</c:f>
              <c:numCache>
                <c:formatCode>General</c:formatCode>
                <c:ptCount val="10"/>
                <c:pt idx="0">
                  <c:v>-2.17786465327833</c:v>
                </c:pt>
                <c:pt idx="1">
                  <c:v>-1.04013223800896</c:v>
                </c:pt>
                <c:pt idx="2">
                  <c:v>-0.642491424193734</c:v>
                </c:pt>
                <c:pt idx="3">
                  <c:v>-1.4561343532496</c:v>
                </c:pt>
                <c:pt idx="4">
                  <c:v>-1.41517764236001</c:v>
                </c:pt>
                <c:pt idx="5">
                  <c:v>-1.30115848226506</c:v>
                </c:pt>
                <c:pt idx="6">
                  <c:v>-0.346869732525179</c:v>
                </c:pt>
                <c:pt idx="7">
                  <c:v>-0.213836935690386</c:v>
                </c:pt>
                <c:pt idx="8">
                  <c:v>-0.975369526921683</c:v>
                </c:pt>
                <c:pt idx="9">
                  <c:v>-0.142682137263001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4112712"/>
        <c:axId val="-2124209016"/>
      </c:barChart>
      <c:catAx>
        <c:axId val="-2124112712"/>
        <c:scaling>
          <c:orientation val="minMax"/>
        </c:scaling>
        <c:delete val="0"/>
        <c:axPos val="l"/>
        <c:majorTickMark val="out"/>
        <c:minorTickMark val="none"/>
        <c:tickLblPos val="nextTo"/>
        <c:crossAx val="-2124209016"/>
        <c:crosses val="autoZero"/>
        <c:auto val="1"/>
        <c:lblAlgn val="ctr"/>
        <c:lblOffset val="100"/>
        <c:noMultiLvlLbl val="0"/>
      </c:catAx>
      <c:valAx>
        <c:axId val="-21242090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124112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'DELpartialstat_res_bind_Wit (5)'!$B$2</c:f>
              <c:strCache>
                <c:ptCount val="1"/>
                <c:pt idx="0">
                  <c:v>Fold change (log2) in bin 2</c:v>
                </c:pt>
              </c:strCache>
            </c:strRef>
          </c:tx>
          <c:invertIfNegative val="0"/>
          <c:cat>
            <c:strRef>
              <c:f>'DELpartialstat_res_bind_Wit (5)'!$C$1:$L$1</c:f>
              <c:strCache>
                <c:ptCount val="10"/>
                <c:pt idx="0">
                  <c:v>Ultraconserved</c:v>
                </c:pt>
                <c:pt idx="1">
                  <c:v>ENCODE.TF</c:v>
                </c:pt>
                <c:pt idx="2">
                  <c:v>Ultrasensitive.nc</c:v>
                </c:pt>
                <c:pt idx="3">
                  <c:v>CDS</c:v>
                </c:pt>
                <c:pt idx="4">
                  <c:v>Exon</c:v>
                </c:pt>
                <c:pt idx="5">
                  <c:v>Utr</c:v>
                </c:pt>
                <c:pt idx="6">
                  <c:v>piRNA.Clusters</c:v>
                </c:pt>
                <c:pt idx="7">
                  <c:v>lincRNA</c:v>
                </c:pt>
                <c:pt idx="8">
                  <c:v>Intron</c:v>
                </c:pt>
                <c:pt idx="9">
                  <c:v>Pseudogene</c:v>
                </c:pt>
              </c:strCache>
            </c:strRef>
          </c:cat>
          <c:val>
            <c:numRef>
              <c:f>'DELpartialstat_res_bind_Wit (5)'!$C$2:$L$2</c:f>
              <c:numCache>
                <c:formatCode>General</c:formatCode>
                <c:ptCount val="10"/>
                <c:pt idx="0">
                  <c:v>-3.52581832203402</c:v>
                </c:pt>
                <c:pt idx="1">
                  <c:v>-1.49506824619515</c:v>
                </c:pt>
                <c:pt idx="2">
                  <c:v>-1.07773649057851</c:v>
                </c:pt>
                <c:pt idx="3">
                  <c:v>-2.142825633584478</c:v>
                </c:pt>
                <c:pt idx="4">
                  <c:v>-2.02349226545199</c:v>
                </c:pt>
                <c:pt idx="5">
                  <c:v>-1.78589923936413</c:v>
                </c:pt>
                <c:pt idx="6">
                  <c:v>-0.108821793229626</c:v>
                </c:pt>
                <c:pt idx="7">
                  <c:v>-0.244668989359164</c:v>
                </c:pt>
                <c:pt idx="8">
                  <c:v>-1.21382770306726</c:v>
                </c:pt>
                <c:pt idx="9">
                  <c:v>0.775906693390102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3857304"/>
        <c:axId val="-2124180712"/>
      </c:barChart>
      <c:catAx>
        <c:axId val="-2123857304"/>
        <c:scaling>
          <c:orientation val="minMax"/>
        </c:scaling>
        <c:delete val="0"/>
        <c:axPos val="l"/>
        <c:majorTickMark val="out"/>
        <c:minorTickMark val="none"/>
        <c:tickLblPos val="nextTo"/>
        <c:crossAx val="-2124180712"/>
        <c:crosses val="autoZero"/>
        <c:auto val="1"/>
        <c:lblAlgn val="ctr"/>
        <c:lblOffset val="100"/>
        <c:noMultiLvlLbl val="0"/>
      </c:catAx>
      <c:valAx>
        <c:axId val="-21241807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1238573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54B26-36B6-5D44-B614-8DE0E820E33D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D0D61-B8B6-2545-9898-B9411387C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867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7E700-1A9D-0F4D-AEC7-60862EEA1664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3442D-CA67-554F-BEDC-CFEC305F9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70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03F98-53FC-2D44-B3CE-4993277337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22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03F98-53FC-2D44-B3CE-4993277337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22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CNV – multi-allelic</a:t>
            </a:r>
          </a:p>
          <a:p>
            <a:r>
              <a:rPr lang="en-US" baseline="0" dirty="0" smtClean="0"/>
              <a:t>DEL, DUP – bi-allelic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03F98-53FC-2D44-B3CE-4993277337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95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3442D-CA67-554F-BEDC-CFEC305F9B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66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3442D-CA67-554F-BEDC-CFEC305F9B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66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03F98-53FC-2D44-B3CE-4993277337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22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03F98-53FC-2D44-B3CE-4993277337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22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3442D-CA67-554F-BEDC-CFEC305F9B5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89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3442D-CA67-554F-BEDC-CFEC305F9B5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72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17BC-4AA0-1B47-A62D-8E4302943B70}" type="datetime1">
              <a:rPr lang="en-US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75CC-1F90-F84C-BDD7-CEF30D256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94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463A-3007-E340-8771-3750A1833CCE}" type="datetime1">
              <a:rPr lang="en-US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75CC-1F90-F84C-BDD7-CEF30D256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53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3DB0-D61E-EA48-8192-0F919DF72628}" type="datetime1">
              <a:rPr lang="en-US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75CC-1F90-F84C-BDD7-CEF30D256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FEF0-2E83-8249-BA1E-67B8ABD1BD2F}" type="datetime1">
              <a:rPr lang="en-US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75CC-1F90-F84C-BDD7-CEF30D256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5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3AE5-B62C-F94A-B066-33E0C1FEF603}" type="datetime1">
              <a:rPr lang="en-US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75CC-1F90-F84C-BDD7-CEF30D256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26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DAD2-3819-4C40-9D87-FA9897199DD4}" type="datetime1">
              <a:rPr lang="en-US" smtClean="0"/>
              <a:t>10/16/14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75CC-1F90-F84C-BDD7-CEF30D256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12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2C96-5B51-D040-8377-502167395EA6}" type="datetime1">
              <a:rPr lang="en-US" smtClean="0"/>
              <a:t>10/16/14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75CC-1F90-F84C-BDD7-CEF30D256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2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5EDF-133A-7041-A3AA-F47E2E9214E2}" type="datetime1">
              <a:rPr lang="en-US" smtClean="0"/>
              <a:t>10/16/14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75CC-1F90-F84C-BDD7-CEF30D256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3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D439-E3AE-4D4E-A36A-EECB577CD7FF}" type="datetime1">
              <a:rPr lang="en-US" smtClean="0"/>
              <a:t>10/16/14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75CC-1F90-F84C-BDD7-CEF30D256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6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C9E2C-4791-A84B-B5BD-254CCDDA74A1}" type="datetime1">
              <a:rPr lang="en-US" smtClean="0"/>
              <a:t>10/16/14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75CC-1F90-F84C-BDD7-CEF30D256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0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1EE6-1763-3447-9FFE-677817AAE2BF}" type="datetime1">
              <a:rPr lang="en-US" smtClean="0"/>
              <a:t>10/16/14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75CC-1F90-F84C-BDD7-CEF30D256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6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B6508-6545-C047-BA66-4B06773EF06E}" type="datetime1">
              <a:rPr lang="en-US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575CC-1F90-F84C-BDD7-CEF30D256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9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5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019" y="2130425"/>
            <a:ext cx="84582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Phase 3 SV Functional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Yan Zhang &amp; Jing Zhang</a:t>
            </a:r>
          </a:p>
          <a:p>
            <a:r>
              <a:rPr lang="en-US" dirty="0" smtClean="0"/>
              <a:t>Gerstein Lab</a:t>
            </a:r>
          </a:p>
          <a:p>
            <a:r>
              <a:rPr lang="en-US" dirty="0" smtClean="0"/>
              <a:t>10/2014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893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Tied vs. non-tied examples of interval reference features (R1-R6)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496998" y="4381161"/>
            <a:ext cx="751240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8014" y="4110342"/>
            <a:ext cx="1139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Reference</a:t>
            </a: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(tied)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510653" y="1885324"/>
            <a:ext cx="751240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1669" y="1614505"/>
            <a:ext cx="1139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Reference</a:t>
            </a: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(non-tied)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69676" y="4447728"/>
            <a:ext cx="653116" cy="28377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R2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623664" y="4452237"/>
            <a:ext cx="588512" cy="27926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020675" y="5135954"/>
            <a:ext cx="533919" cy="28220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R4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696234" y="4789641"/>
            <a:ext cx="557941" cy="27926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R3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377074" y="5494729"/>
            <a:ext cx="493714" cy="28220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R5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022792" y="5852256"/>
            <a:ext cx="531802" cy="28220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R6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898048" y="1948390"/>
            <a:ext cx="653116" cy="28377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R2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623664" y="1945923"/>
            <a:ext cx="588512" cy="27926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843155" y="1942987"/>
            <a:ext cx="533919" cy="28220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R4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934687" y="1952899"/>
            <a:ext cx="557941" cy="27926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R3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554594" y="1952899"/>
            <a:ext cx="493714" cy="28220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279089" y="1956642"/>
            <a:ext cx="531802" cy="28220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R6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FBCD-CC28-0B49-974F-F265AEF03177}" type="datetime1">
              <a:rPr lang="en-US" smtClean="0"/>
              <a:t>10/16/14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75CC-1F90-F84C-BDD7-CEF30D256C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22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322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Shuffling the Q’s </a:t>
            </a:r>
            <a:r>
              <a:rPr lang="en-US" dirty="0" smtClean="0"/>
              <a:t>(query </a:t>
            </a:r>
            <a:r>
              <a:rPr lang="en-US" dirty="0"/>
              <a:t>features) does not break the dependency structure among R’s (reference features). Therefore, the permutation test is still valid.</a:t>
            </a:r>
          </a:p>
          <a:p>
            <a:endParaRPr lang="en-US" dirty="0" smtClean="0"/>
          </a:p>
          <a:p>
            <a:r>
              <a:rPr lang="en-US" dirty="0" smtClean="0"/>
              <a:t>Fold change = real count / avg. null counts</a:t>
            </a:r>
          </a:p>
          <a:p>
            <a:r>
              <a:rPr lang="en-US" dirty="0" smtClean="0"/>
              <a:t>In which, avg. null counts = E(I</a:t>
            </a:r>
            <a:r>
              <a:rPr lang="en-US" baseline="-25000" dirty="0" smtClean="0"/>
              <a:t>1</a:t>
            </a:r>
            <a:r>
              <a:rPr lang="en-US" dirty="0" smtClean="0"/>
              <a:t>)+E(I</a:t>
            </a:r>
            <a:r>
              <a:rPr lang="en-US" baseline="-25000" dirty="0" smtClean="0"/>
              <a:t>2</a:t>
            </a:r>
            <a:r>
              <a:rPr lang="en-US" dirty="0" smtClean="0"/>
              <a:t>)+…+E(I</a:t>
            </a:r>
            <a:r>
              <a:rPr lang="en-US" baseline="-25000" dirty="0" smtClean="0"/>
              <a:t>6</a:t>
            </a:r>
            <a:r>
              <a:rPr lang="en-US" dirty="0" smtClean="0"/>
              <a:t>), which is not related to the dependency between R1,…,R6.</a:t>
            </a:r>
          </a:p>
          <a:p>
            <a:r>
              <a:rPr lang="en-US" dirty="0" smtClean="0"/>
              <a:t>Thus, the formula of fold change is also not related to the dependency between R1,…,R6.</a:t>
            </a:r>
          </a:p>
          <a:p>
            <a:endParaRPr lang="en-US" dirty="0" smtClean="0"/>
          </a:p>
          <a:p>
            <a:r>
              <a:rPr lang="en-US" dirty="0" smtClean="0"/>
              <a:t>Different choices of measures might have different power.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Tied vs. non-tied examples of interval reference features (R1-R6)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1F48-A75F-5340-8A54-DEFFE61B207C}" type="datetime1">
              <a:rPr lang="en-US" smtClean="0"/>
              <a:t>10/16/14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75CC-1F90-F84C-BDD7-CEF30D256C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1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019" y="2130425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Overlap of SVs vs. Functional Elements: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Our previous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814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verlap_Enrichment_Plots2_NonINS_ratio.adjust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4" r="-1129"/>
          <a:stretch/>
        </p:blipFill>
        <p:spPr>
          <a:xfrm>
            <a:off x="674140" y="-403864"/>
            <a:ext cx="7922615" cy="7804584"/>
          </a:xfrm>
        </p:spPr>
      </p:pic>
      <p:sp>
        <p:nvSpPr>
          <p:cNvPr id="10" name="TextBox 9"/>
          <p:cNvSpPr txBox="1"/>
          <p:nvPr/>
        </p:nvSpPr>
        <p:spPr>
          <a:xfrm>
            <a:off x="1816032" y="41359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535304" y="4602861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230620" y="4584483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898934" y="4599213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607966" y="4596327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318195" y="211433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024501" y="3864025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720567" y="3340420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436589" y="6396335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5885564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</a:t>
            </a:r>
            <a:r>
              <a:rPr lang="en-US" sz="1200" dirty="0" err="1" smtClean="0"/>
              <a:t>pvalue</a:t>
            </a:r>
            <a:r>
              <a:rPr lang="en-US" sz="1200" dirty="0" smtClean="0"/>
              <a:t> &lt; 0.01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34217" y="-312336"/>
            <a:ext cx="3230772" cy="58477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endParaRPr lang="en-US" sz="1600" b="1" dirty="0" smtClean="0"/>
          </a:p>
          <a:p>
            <a:r>
              <a:rPr lang="en-US" sz="1600" b="1" dirty="0" smtClean="0"/>
              <a:t>DEL overlap with genomic elements</a:t>
            </a:r>
            <a:endParaRPr lang="en-US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448085" y="6519780"/>
            <a:ext cx="6610403" cy="52937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 err="1" smtClean="0"/>
              <a:t>Pseudogene</a:t>
            </a:r>
            <a:r>
              <a:rPr lang="en-US" sz="1200" dirty="0" smtClean="0"/>
              <a:t>         CDS             UTR            Exon         Intron        </a:t>
            </a:r>
            <a:r>
              <a:rPr lang="en-US" sz="1200" dirty="0" err="1" smtClean="0"/>
              <a:t>lincRNA</a:t>
            </a:r>
            <a:r>
              <a:rPr lang="en-US" sz="1200" dirty="0" smtClean="0"/>
              <a:t>  </a:t>
            </a:r>
            <a:r>
              <a:rPr lang="en-US" sz="1200" dirty="0" err="1" smtClean="0"/>
              <a:t>ENCODE.tf</a:t>
            </a:r>
            <a:r>
              <a:rPr lang="en-US" sz="1200" dirty="0" smtClean="0"/>
              <a:t> </a:t>
            </a:r>
            <a:r>
              <a:rPr lang="en-US" sz="1200" dirty="0" err="1" smtClean="0"/>
              <a:t>Sensitive.nc</a:t>
            </a:r>
            <a:r>
              <a:rPr lang="en-US" sz="1200" dirty="0" smtClean="0"/>
              <a:t> Conserved</a:t>
            </a:r>
          </a:p>
          <a:p>
            <a:pPr>
              <a:lnSpc>
                <a:spcPct val="120000"/>
              </a:lnSpc>
            </a:pP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5793741" y="289840"/>
            <a:ext cx="2528257" cy="656815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3AD4-E84C-8E4C-8E3B-C6B2F8143BB3}" type="datetime1">
              <a:rPr lang="en-US" smtClean="0"/>
              <a:t>10/16/14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75CC-1F90-F84C-BDD7-CEF30D256C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86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Overlap_Enrichment_Plots2_NonINS_ratio.adjust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1" r="-1987"/>
          <a:stretch/>
        </p:blipFill>
        <p:spPr>
          <a:xfrm>
            <a:off x="714896" y="-176412"/>
            <a:ext cx="7738302" cy="7467374"/>
          </a:xfrm>
        </p:spPr>
      </p:pic>
      <p:sp>
        <p:nvSpPr>
          <p:cNvPr id="6" name="TextBox 5"/>
          <p:cNvSpPr txBox="1"/>
          <p:nvPr/>
        </p:nvSpPr>
        <p:spPr>
          <a:xfrm>
            <a:off x="1526475" y="6394340"/>
            <a:ext cx="6471243" cy="52937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 err="1" smtClean="0"/>
              <a:t>Pseudogene</a:t>
            </a:r>
            <a:r>
              <a:rPr lang="en-US" sz="1200" dirty="0" smtClean="0"/>
              <a:t>       CDS            UTR            Exon        Intron       </a:t>
            </a:r>
            <a:r>
              <a:rPr lang="en-US" sz="1200" dirty="0" err="1" smtClean="0"/>
              <a:t>lincRNA</a:t>
            </a:r>
            <a:r>
              <a:rPr lang="en-US" sz="1200" dirty="0" smtClean="0"/>
              <a:t>  </a:t>
            </a:r>
            <a:r>
              <a:rPr lang="en-US" sz="1200" dirty="0" err="1" smtClean="0"/>
              <a:t>ENCODE.tf</a:t>
            </a:r>
            <a:r>
              <a:rPr lang="en-US" sz="1200" dirty="0" smtClean="0"/>
              <a:t> </a:t>
            </a:r>
            <a:r>
              <a:rPr lang="en-US" sz="1200" dirty="0" err="1" smtClean="0"/>
              <a:t>Sensitive.nc</a:t>
            </a:r>
            <a:r>
              <a:rPr lang="en-US" sz="1200" dirty="0" smtClean="0"/>
              <a:t> Conserved</a:t>
            </a:r>
          </a:p>
          <a:p>
            <a:pPr>
              <a:lnSpc>
                <a:spcPct val="120000"/>
              </a:lnSpc>
            </a:pP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896814" y="215649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562736" y="4663005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50652" y="4830862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914612" y="4751210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60932" y="4760298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897115" y="4852439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586986" y="4503877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6042364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</a:t>
            </a:r>
            <a:r>
              <a:rPr lang="en-US" sz="1200" dirty="0" err="1" smtClean="0"/>
              <a:t>pvalue</a:t>
            </a:r>
            <a:r>
              <a:rPr lang="en-US" sz="1200" dirty="0" smtClean="0"/>
              <a:t> &lt; 0.01</a:t>
            </a:r>
          </a:p>
        </p:txBody>
      </p:sp>
      <p:sp>
        <p:nvSpPr>
          <p:cNvPr id="2" name="Rectangle 1"/>
          <p:cNvSpPr/>
          <p:nvPr/>
        </p:nvSpPr>
        <p:spPr>
          <a:xfrm>
            <a:off x="5710284" y="289221"/>
            <a:ext cx="2528257" cy="644029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B81E3-1B83-BE4C-896A-D06824AC6502}" type="datetime1">
              <a:rPr lang="en-US" smtClean="0"/>
              <a:t>10/16/14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75CC-1F90-F84C-BDD7-CEF30D256C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99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Overlap_Enrichment_Plots2_NonINS_ratio.adjust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0" r="-594"/>
          <a:stretch/>
        </p:blipFill>
        <p:spPr>
          <a:xfrm>
            <a:off x="705591" y="-165764"/>
            <a:ext cx="7533616" cy="7434451"/>
          </a:xfrm>
        </p:spPr>
      </p:pic>
      <p:sp>
        <p:nvSpPr>
          <p:cNvPr id="20" name="TextBox 19"/>
          <p:cNvSpPr txBox="1"/>
          <p:nvPr/>
        </p:nvSpPr>
        <p:spPr>
          <a:xfrm>
            <a:off x="0" y="6042364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</a:t>
            </a:r>
            <a:r>
              <a:rPr lang="en-US" sz="1200" dirty="0" err="1" smtClean="0"/>
              <a:t>pvalue</a:t>
            </a:r>
            <a:r>
              <a:rPr lang="en-US" sz="1200" dirty="0" smtClean="0"/>
              <a:t> &lt; 0.01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3763" y="6425700"/>
            <a:ext cx="6471243" cy="52937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 err="1" smtClean="0"/>
              <a:t>Pseudogene</a:t>
            </a:r>
            <a:r>
              <a:rPr lang="en-US" sz="1200" dirty="0" smtClean="0"/>
              <a:t>       CDS            UTR            Exon        Intron       </a:t>
            </a:r>
            <a:r>
              <a:rPr lang="en-US" sz="1200" dirty="0" err="1" smtClean="0"/>
              <a:t>lincRNA</a:t>
            </a:r>
            <a:r>
              <a:rPr lang="en-US" sz="1200" dirty="0" smtClean="0"/>
              <a:t>  </a:t>
            </a:r>
            <a:r>
              <a:rPr lang="en-US" sz="1200" dirty="0" err="1" smtClean="0"/>
              <a:t>ENCODE.tf</a:t>
            </a:r>
            <a:r>
              <a:rPr lang="en-US" sz="1200" dirty="0" smtClean="0"/>
              <a:t> </a:t>
            </a:r>
            <a:r>
              <a:rPr lang="en-US" sz="1200" dirty="0" err="1" smtClean="0"/>
              <a:t>Sensitive.nc</a:t>
            </a:r>
            <a:r>
              <a:rPr lang="en-US" sz="1200" dirty="0" smtClean="0"/>
              <a:t> Conserved</a:t>
            </a:r>
          </a:p>
          <a:p>
            <a:pPr>
              <a:lnSpc>
                <a:spcPct val="120000"/>
              </a:lnSpc>
            </a:pP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5642352" y="439038"/>
            <a:ext cx="2528257" cy="63807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0981B-027F-844C-844B-C9C3EA644322}" type="datetime1">
              <a:rPr lang="en-US" smtClean="0"/>
              <a:t>10/16/14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75CC-1F90-F84C-BDD7-CEF30D256C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70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Overlap_Enrichment_Plots2_NonINS_ratio.adjust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0" r="-984"/>
          <a:stretch/>
        </p:blipFill>
        <p:spPr>
          <a:xfrm>
            <a:off x="763207" y="-211692"/>
            <a:ext cx="7699826" cy="7569361"/>
          </a:xfrm>
        </p:spPr>
      </p:pic>
      <p:sp>
        <p:nvSpPr>
          <p:cNvPr id="20" name="TextBox 19"/>
          <p:cNvSpPr txBox="1"/>
          <p:nvPr/>
        </p:nvSpPr>
        <p:spPr>
          <a:xfrm>
            <a:off x="0" y="6042364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</a:t>
            </a:r>
            <a:r>
              <a:rPr lang="en-US" sz="1200" dirty="0" err="1" smtClean="0"/>
              <a:t>pvalue</a:t>
            </a:r>
            <a:r>
              <a:rPr lang="en-US" sz="1200" dirty="0" smtClean="0"/>
              <a:t> &lt; 0.01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89187" y="6394340"/>
            <a:ext cx="6471243" cy="52937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 err="1" smtClean="0"/>
              <a:t>Pseudogene</a:t>
            </a:r>
            <a:r>
              <a:rPr lang="en-US" sz="1200" dirty="0" smtClean="0"/>
              <a:t>       CDS            UTR            Exon        Intron       </a:t>
            </a:r>
            <a:r>
              <a:rPr lang="en-US" sz="1200" dirty="0" err="1" smtClean="0"/>
              <a:t>lincRNA</a:t>
            </a:r>
            <a:r>
              <a:rPr lang="en-US" sz="1200" dirty="0" smtClean="0"/>
              <a:t>  </a:t>
            </a:r>
            <a:r>
              <a:rPr lang="en-US" sz="1200" dirty="0" err="1" smtClean="0"/>
              <a:t>ENCODE.tf</a:t>
            </a:r>
            <a:r>
              <a:rPr lang="en-US" sz="1200" dirty="0" smtClean="0"/>
              <a:t> </a:t>
            </a:r>
            <a:r>
              <a:rPr lang="en-US" sz="1200" dirty="0" err="1" smtClean="0"/>
              <a:t>Sensitive.nc</a:t>
            </a:r>
            <a:r>
              <a:rPr lang="en-US" sz="1200" dirty="0" smtClean="0"/>
              <a:t> Conserved</a:t>
            </a:r>
          </a:p>
          <a:p>
            <a:pPr>
              <a:lnSpc>
                <a:spcPct val="120000"/>
              </a:lnSpc>
            </a:pP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5783760" y="423358"/>
            <a:ext cx="2528257" cy="637130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EA67-3603-2B4E-940F-376DF122B342}" type="datetime1">
              <a:rPr lang="en-US" smtClean="0"/>
              <a:t>10/16/14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75CC-1F90-F84C-BDD7-CEF30D256C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95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Overlap_Enrichment_Plots2_INS_ratio.adjust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00" r="-4039"/>
          <a:stretch/>
        </p:blipFill>
        <p:spPr>
          <a:xfrm>
            <a:off x="670311" y="-332438"/>
            <a:ext cx="8235876" cy="7744936"/>
          </a:xfrm>
        </p:spPr>
      </p:pic>
      <p:sp>
        <p:nvSpPr>
          <p:cNvPr id="8" name="TextBox 7"/>
          <p:cNvSpPr txBox="1"/>
          <p:nvPr/>
        </p:nvSpPr>
        <p:spPr>
          <a:xfrm>
            <a:off x="2204967" y="-123485"/>
            <a:ext cx="5193750" cy="58477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endParaRPr lang="en-US" sz="1600" b="1" dirty="0" smtClean="0"/>
          </a:p>
          <a:p>
            <a:r>
              <a:rPr lang="en-US" sz="1600" b="1" dirty="0" smtClean="0"/>
              <a:t>INS_ALU insertion position overlap with genomic elements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65796" y="5172812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343124" y="3315515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013028" y="3812462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707996" y="3812462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438301" y="743240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353870" y="6154517"/>
            <a:ext cx="66395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6042364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</a:t>
            </a:r>
            <a:r>
              <a:rPr lang="en-US" sz="1200" dirty="0" err="1" smtClean="0"/>
              <a:t>pvalue</a:t>
            </a:r>
            <a:r>
              <a:rPr lang="en-US" sz="1200" dirty="0" smtClean="0"/>
              <a:t> &lt; 0.01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04865" y="6394340"/>
            <a:ext cx="6540823" cy="52937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 err="1" smtClean="0"/>
              <a:t>Pseudogene</a:t>
            </a:r>
            <a:r>
              <a:rPr lang="en-US" sz="1200" dirty="0" smtClean="0"/>
              <a:t>        CDS             UTR              Exon        Intron       </a:t>
            </a:r>
            <a:r>
              <a:rPr lang="en-US" sz="1200" dirty="0" err="1" smtClean="0"/>
              <a:t>lincRNA</a:t>
            </a:r>
            <a:r>
              <a:rPr lang="en-US" sz="1200" dirty="0" smtClean="0"/>
              <a:t>  </a:t>
            </a:r>
            <a:r>
              <a:rPr lang="en-US" sz="1200" dirty="0" err="1" smtClean="0"/>
              <a:t>ENCODE.tf</a:t>
            </a:r>
            <a:r>
              <a:rPr lang="en-US" sz="1200" dirty="0" smtClean="0"/>
              <a:t> </a:t>
            </a:r>
            <a:r>
              <a:rPr lang="en-US" sz="1200" dirty="0" err="1" smtClean="0"/>
              <a:t>Sensitive.nc</a:t>
            </a:r>
            <a:r>
              <a:rPr lang="en-US" sz="1200" dirty="0" smtClean="0"/>
              <a:t> Conserved</a:t>
            </a:r>
          </a:p>
          <a:p>
            <a:pPr>
              <a:lnSpc>
                <a:spcPct val="120000"/>
              </a:lnSpc>
            </a:pP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5899734" y="591021"/>
            <a:ext cx="2528257" cy="621637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4D91-3B6C-BE49-A1D6-470ABD43C102}" type="datetime1">
              <a:rPr lang="en-US" smtClean="0"/>
              <a:t>10/16/14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75CC-1F90-F84C-BDD7-CEF30D256C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80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Overlap_Enrichment_Plots2_INS_ratio.adjust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9" r="-204"/>
          <a:stretch/>
        </p:blipFill>
        <p:spPr>
          <a:xfrm>
            <a:off x="659955" y="-352822"/>
            <a:ext cx="7831940" cy="7640684"/>
          </a:xfrm>
        </p:spPr>
      </p:pic>
      <p:sp>
        <p:nvSpPr>
          <p:cNvPr id="9" name="TextBox 8"/>
          <p:cNvSpPr txBox="1"/>
          <p:nvPr/>
        </p:nvSpPr>
        <p:spPr>
          <a:xfrm>
            <a:off x="2204967" y="-218823"/>
            <a:ext cx="5329404" cy="58477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endParaRPr lang="en-US" sz="1600" b="1" dirty="0" smtClean="0"/>
          </a:p>
          <a:p>
            <a:r>
              <a:rPr lang="en-US" sz="1600" b="1" dirty="0" smtClean="0"/>
              <a:t>INS_LINE1 insertion position overlap with genomic elements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616579" y="5117485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298179" y="3237404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984869" y="3740691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653956" y="3739191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366004" y="652579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6042364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</a:t>
            </a:r>
            <a:r>
              <a:rPr lang="en-US" sz="1200" dirty="0" err="1" smtClean="0"/>
              <a:t>pvalue</a:t>
            </a:r>
            <a:r>
              <a:rPr lang="en-US" sz="1200" dirty="0" smtClean="0"/>
              <a:t> &lt; 0.01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57831" y="6394340"/>
            <a:ext cx="6540823" cy="52937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 err="1" smtClean="0"/>
              <a:t>Pseudogene</a:t>
            </a:r>
            <a:r>
              <a:rPr lang="en-US" sz="1200" dirty="0" smtClean="0"/>
              <a:t>        CDS            UTR             Exon        Intron       </a:t>
            </a:r>
            <a:r>
              <a:rPr lang="en-US" sz="1200" dirty="0" err="1" smtClean="0"/>
              <a:t>lincRNA</a:t>
            </a:r>
            <a:r>
              <a:rPr lang="en-US" sz="1200" dirty="0" smtClean="0"/>
              <a:t>   </a:t>
            </a:r>
            <a:r>
              <a:rPr lang="en-US" sz="1200" dirty="0" err="1" smtClean="0"/>
              <a:t>ENCODE.tf</a:t>
            </a:r>
            <a:r>
              <a:rPr lang="en-US" sz="1200" dirty="0" smtClean="0"/>
              <a:t> </a:t>
            </a:r>
            <a:r>
              <a:rPr lang="en-US" sz="1200" dirty="0" err="1" smtClean="0"/>
              <a:t>Sensitive.nc</a:t>
            </a:r>
            <a:r>
              <a:rPr lang="en-US" sz="1200" dirty="0" smtClean="0"/>
              <a:t> Conserved</a:t>
            </a:r>
          </a:p>
          <a:p>
            <a:pPr>
              <a:lnSpc>
                <a:spcPct val="120000"/>
              </a:lnSpc>
            </a:pP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5836680" y="562456"/>
            <a:ext cx="2528257" cy="621637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622A-999E-6C4D-BB57-48155522A8CC}" type="datetime1">
              <a:rPr lang="en-US" smtClean="0"/>
              <a:t>10/16/14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75CC-1F90-F84C-BDD7-CEF30D256C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70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Overlap_Enrichment_Plots2_INS_ratio.adjust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9" r="-1374"/>
          <a:stretch/>
        </p:blipFill>
        <p:spPr>
          <a:xfrm>
            <a:off x="904095" y="-325597"/>
            <a:ext cx="7721736" cy="7448212"/>
          </a:xfrm>
        </p:spPr>
      </p:pic>
      <p:sp>
        <p:nvSpPr>
          <p:cNvPr id="8" name="TextBox 7"/>
          <p:cNvSpPr txBox="1"/>
          <p:nvPr/>
        </p:nvSpPr>
        <p:spPr>
          <a:xfrm>
            <a:off x="2204967" y="-58661"/>
            <a:ext cx="5129630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INS_MT insertion position overlap with genomic elements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5954339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</a:t>
            </a:r>
            <a:r>
              <a:rPr lang="en-US" sz="1200" dirty="0" err="1" smtClean="0"/>
              <a:t>pvalue</a:t>
            </a:r>
            <a:r>
              <a:rPr lang="en-US" sz="1200" dirty="0" smtClean="0"/>
              <a:t> &lt; 0.01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61645" y="6268900"/>
            <a:ext cx="6436453" cy="104336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 err="1" smtClean="0"/>
              <a:t>Pseudogene</a:t>
            </a:r>
            <a:r>
              <a:rPr lang="en-US" sz="1200" dirty="0" smtClean="0"/>
              <a:t>       CDS            UTR            Exon        Intron       </a:t>
            </a:r>
            <a:r>
              <a:rPr lang="en-US" sz="1200" dirty="0" err="1" smtClean="0"/>
              <a:t>lincRNA</a:t>
            </a:r>
            <a:r>
              <a:rPr lang="en-US" sz="1200" dirty="0" smtClean="0"/>
              <a:t>  </a:t>
            </a:r>
            <a:r>
              <a:rPr lang="en-US" sz="1200" dirty="0" err="1" smtClean="0"/>
              <a:t>ENCODE.tf</a:t>
            </a:r>
            <a:r>
              <a:rPr lang="en-US" sz="1200" dirty="0" smtClean="0"/>
              <a:t> </a:t>
            </a:r>
            <a:r>
              <a:rPr lang="en-US" sz="1200" dirty="0" err="1" smtClean="0"/>
              <a:t>Sensitive.nc</a:t>
            </a:r>
            <a:r>
              <a:rPr lang="en-US" sz="1200" dirty="0" smtClean="0"/>
              <a:t> Conserved</a:t>
            </a:r>
          </a:p>
          <a:p>
            <a:pPr>
              <a:lnSpc>
                <a:spcPct val="130000"/>
              </a:lnSpc>
            </a:pPr>
            <a:endParaRPr lang="en-US" sz="1200" dirty="0" smtClean="0"/>
          </a:p>
          <a:p>
            <a:pPr>
              <a:lnSpc>
                <a:spcPct val="130000"/>
              </a:lnSpc>
            </a:pPr>
            <a:endParaRPr lang="en-US" sz="1200" dirty="0" smtClean="0"/>
          </a:p>
          <a:p>
            <a:pPr>
              <a:lnSpc>
                <a:spcPct val="130000"/>
              </a:lnSpc>
            </a:pP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5909490" y="264619"/>
            <a:ext cx="2528257" cy="645225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460387" y="6190126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43BB-B775-B345-A28E-32F826E49260}" type="datetime1">
              <a:rPr lang="en-US" smtClean="0"/>
              <a:t>10/16/14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75CC-1F90-F84C-BDD7-CEF30D256C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29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 genome</a:t>
            </a:r>
          </a:p>
          <a:p>
            <a:r>
              <a:rPr lang="en-US" dirty="0" smtClean="0"/>
              <a:t>SNP freq. vs. SV freq. </a:t>
            </a:r>
          </a:p>
          <a:p>
            <a:r>
              <a:rPr lang="en-US" dirty="0"/>
              <a:t>O</a:t>
            </a:r>
            <a:r>
              <a:rPr lang="en-US" dirty="0" smtClean="0"/>
              <a:t>verlap of SVs vs. functional elements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6DCA-BD53-1147-9E18-BF4F51D29C16}" type="datetime1">
              <a:rPr lang="en-US" smtClean="0"/>
              <a:t>10/16/14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75CC-1F90-F84C-BDD7-CEF30D256C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66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Overlap_Enrichment_Plots2_INS_ratio.adjust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00" r="-594"/>
          <a:stretch/>
        </p:blipFill>
        <p:spPr>
          <a:xfrm>
            <a:off x="776150" y="-235728"/>
            <a:ext cx="7675771" cy="7459965"/>
          </a:xfrm>
        </p:spPr>
      </p:pic>
      <p:sp>
        <p:nvSpPr>
          <p:cNvPr id="6" name="TextBox 5"/>
          <p:cNvSpPr txBox="1"/>
          <p:nvPr/>
        </p:nvSpPr>
        <p:spPr>
          <a:xfrm>
            <a:off x="2204967" y="-264433"/>
            <a:ext cx="5191345" cy="58477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endParaRPr lang="en-US" sz="1600" b="1" dirty="0" smtClean="0"/>
          </a:p>
          <a:p>
            <a:r>
              <a:rPr lang="en-US" sz="1600" b="1" dirty="0" smtClean="0"/>
              <a:t>INS_SVA insertion position overlap with genomic elements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24556" y="168791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673653" y="5627274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340406" y="4188656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019072" y="4560616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65826" y="4560616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44387" y="3072746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5954339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</a:t>
            </a:r>
            <a:r>
              <a:rPr lang="en-US" sz="1200" dirty="0" err="1" smtClean="0"/>
              <a:t>pvalue</a:t>
            </a:r>
            <a:r>
              <a:rPr lang="en-US" sz="1200" dirty="0" smtClean="0"/>
              <a:t> &lt; 0.01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0543" y="6378660"/>
            <a:ext cx="6436453" cy="8032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 err="1" smtClean="0"/>
              <a:t>Pseudogene</a:t>
            </a:r>
            <a:r>
              <a:rPr lang="en-US" sz="1200" dirty="0" smtClean="0"/>
              <a:t>       CDS            UTR            Exon        Intron       </a:t>
            </a:r>
            <a:r>
              <a:rPr lang="en-US" sz="1200" dirty="0" err="1" smtClean="0"/>
              <a:t>lincRNA</a:t>
            </a:r>
            <a:r>
              <a:rPr lang="en-US" sz="1200" dirty="0" smtClean="0"/>
              <a:t>  </a:t>
            </a:r>
            <a:r>
              <a:rPr lang="en-US" sz="1200" dirty="0" err="1" smtClean="0"/>
              <a:t>ENCODE.tf</a:t>
            </a:r>
            <a:r>
              <a:rPr lang="en-US" sz="1200" dirty="0" smtClean="0"/>
              <a:t> </a:t>
            </a:r>
            <a:r>
              <a:rPr lang="en-US" sz="1200" dirty="0" err="1" smtClean="0"/>
              <a:t>Sensitive.nc</a:t>
            </a:r>
            <a:r>
              <a:rPr lang="en-US" sz="1200" dirty="0" smtClean="0"/>
              <a:t> Conserved</a:t>
            </a:r>
          </a:p>
          <a:p>
            <a:pPr>
              <a:lnSpc>
                <a:spcPct val="130000"/>
              </a:lnSpc>
            </a:pPr>
            <a:endParaRPr lang="en-US" sz="1200" dirty="0" smtClean="0"/>
          </a:p>
          <a:p>
            <a:pPr>
              <a:lnSpc>
                <a:spcPct val="130000"/>
              </a:lnSpc>
            </a:pP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5815116" y="452695"/>
            <a:ext cx="2528257" cy="63125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F646-89A9-1A46-B8B3-AF32D1C8FD7B}" type="datetime1">
              <a:rPr lang="en-US" smtClean="0"/>
              <a:t>10/16/14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75CC-1F90-F84C-BDD7-CEF30D256C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93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Overlap_Enrichment_INS_piRNA_ratio.adjust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4" r="-1100"/>
          <a:stretch/>
        </p:blipFill>
        <p:spPr>
          <a:xfrm>
            <a:off x="868948" y="-160421"/>
            <a:ext cx="7392735" cy="7254658"/>
          </a:xfrm>
        </p:spPr>
      </p:pic>
      <p:sp>
        <p:nvSpPr>
          <p:cNvPr id="7" name="TextBox 6"/>
          <p:cNvSpPr txBox="1"/>
          <p:nvPr/>
        </p:nvSpPr>
        <p:spPr>
          <a:xfrm>
            <a:off x="0" y="5954339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</a:t>
            </a:r>
            <a:r>
              <a:rPr lang="en-US" sz="1200" dirty="0" err="1" smtClean="0"/>
              <a:t>pvalue</a:t>
            </a:r>
            <a:r>
              <a:rPr lang="en-US" sz="1200" dirty="0" smtClean="0"/>
              <a:t> &lt; 0.01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9453" y="6148626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828653" y="6140610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8652-5286-3040-B003-F9B0A13A4044}" type="datetime1">
              <a:rPr lang="en-US" smtClean="0"/>
              <a:t>10/16/14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75CC-1F90-F84C-BDD7-CEF30D256C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21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019" y="2130425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Overlap of SVs vs. Functional Elements: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Our current results, 4 SV freq. bins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624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1" y="106349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Distribution of SV allele freq. in the merged SV file </a:t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6" name="Content Placeholder 5" descr="Freq_bins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5" r="-70"/>
          <a:stretch/>
        </p:blipFill>
        <p:spPr>
          <a:xfrm>
            <a:off x="1304469" y="556365"/>
            <a:ext cx="6376414" cy="635321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FEF0-2E83-8249-BA1E-67B8ABD1BD2F}" type="datetime1">
              <a:rPr lang="en-US" smtClean="0"/>
              <a:t>10/16/14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75CC-1F90-F84C-BDD7-CEF30D256C01}" type="slidenum">
              <a:rPr lang="en-US" smtClean="0"/>
              <a:t>23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76492" y="805678"/>
            <a:ext cx="34442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Histogram of SV freq. (all SV types)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193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2830" y="39936"/>
            <a:ext cx="946850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AF </a:t>
            </a:r>
            <a:r>
              <a:rPr lang="en-US" dirty="0" err="1" smtClean="0"/>
              <a:t>quantiles</a:t>
            </a:r>
            <a:r>
              <a:rPr lang="en-US" dirty="0" smtClean="0"/>
              <a:t> in different SV types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360084"/>
              </p:ext>
            </p:extLst>
          </p:nvPr>
        </p:nvGraphicFramePr>
        <p:xfrm>
          <a:off x="308339" y="1386014"/>
          <a:ext cx="8489486" cy="4668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177"/>
                <a:gridCol w="859353"/>
                <a:gridCol w="874169"/>
                <a:gridCol w="989808"/>
                <a:gridCol w="948635"/>
                <a:gridCol w="908243"/>
                <a:gridCol w="1009450"/>
                <a:gridCol w="871306"/>
                <a:gridCol w="1097345"/>
              </a:tblGrid>
              <a:tr h="443049"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Quantile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CNV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LINE1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INS.MT</a:t>
                      </a:r>
                      <a:endParaRPr lang="en-US" dirty="0"/>
                    </a:p>
                  </a:txBody>
                  <a:tcPr/>
                </a:tc>
              </a:tr>
              <a:tr h="845164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0%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0.000394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0.000197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0.0001970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0.000197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0.000197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0.000197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0.000197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0.00019700</a:t>
                      </a:r>
                      <a:endParaRPr lang="en-US" sz="1400" dirty="0"/>
                    </a:p>
                  </a:txBody>
                  <a:tcPr/>
                </a:tc>
              </a:tr>
              <a:tr h="845164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25%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0.000592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0.000197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0.0001970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0.000197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0.000592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0.000197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0.000394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0.00019700</a:t>
                      </a:r>
                    </a:p>
                  </a:txBody>
                  <a:tcPr/>
                </a:tc>
              </a:tr>
              <a:tr h="845164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50%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0.001183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0.000394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0.0001970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0.000394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0.003748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0.000789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0.003156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0.00059200</a:t>
                      </a:r>
                    </a:p>
                  </a:txBody>
                  <a:tcPr/>
                </a:tc>
              </a:tr>
              <a:tr h="845164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75%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0.006312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0.003156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0.0005920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0.002367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0.023274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0.005720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0.018935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0.00305725</a:t>
                      </a:r>
                    </a:p>
                  </a:txBody>
                  <a:tcPr/>
                </a:tc>
              </a:tr>
              <a:tr h="845164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100%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1.000000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0.991716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0.9998028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0.858777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0.877120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0.786588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0.767061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0.47495100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FEF0-2E83-8249-BA1E-67B8ABD1BD2F}" type="datetime1">
              <a:rPr lang="en-US" smtClean="0"/>
              <a:t>10/16/14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75CC-1F90-F84C-BDD7-CEF30D256C0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67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43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</a:t>
            </a:r>
            <a:r>
              <a:rPr lang="en-US" dirty="0" smtClean="0"/>
              <a:t>umber of SVs (all types) in each bin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FEF0-2E83-8249-BA1E-67B8ABD1BD2F}" type="datetime1">
              <a:rPr lang="en-US" smtClean="0"/>
              <a:t>10/16/14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75CC-1F90-F84C-BDD7-CEF30D256C01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 descr="Freq_bin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62" t="14552" r="3062"/>
          <a:stretch/>
        </p:blipFill>
        <p:spPr>
          <a:xfrm>
            <a:off x="304194" y="1379025"/>
            <a:ext cx="8211752" cy="70168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32719" y="3177742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AF (0, 0.001]: 40854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1964" y="5191661"/>
            <a:ext cx="2361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AF (0.001, 0.01]: 14943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5407" y="5408003"/>
            <a:ext cx="201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AF (0.01, 0.1]: 7989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81236" y="4283309"/>
            <a:ext cx="171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AF (0.1, 1]: 5594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0882" y="884261"/>
            <a:ext cx="6233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Currently we use the 4 bins of fixed AF </a:t>
            </a:r>
            <a:r>
              <a:rPr lang="en-US" dirty="0" smtClean="0">
                <a:solidFill>
                  <a:srgbClr val="FF0000"/>
                </a:solidFill>
              </a:rPr>
              <a:t>bounds, </a:t>
            </a:r>
            <a:r>
              <a:rPr lang="en-US" dirty="0" smtClean="0">
                <a:solidFill>
                  <a:srgbClr val="FF0000"/>
                </a:solidFill>
              </a:rPr>
              <a:t>not AF </a:t>
            </a:r>
            <a:r>
              <a:rPr lang="en-US" dirty="0" err="1" smtClean="0">
                <a:solidFill>
                  <a:srgbClr val="FF0000"/>
                </a:solidFill>
              </a:rPr>
              <a:t>quantiles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(Discussion needed to finalize bin settings.)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609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407455"/>
              </p:ext>
            </p:extLst>
          </p:nvPr>
        </p:nvGraphicFramePr>
        <p:xfrm>
          <a:off x="415446" y="2349868"/>
          <a:ext cx="8409063" cy="3823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211"/>
                <a:gridCol w="964422"/>
                <a:gridCol w="922489"/>
                <a:gridCol w="866580"/>
                <a:gridCol w="936465"/>
                <a:gridCol w="810671"/>
                <a:gridCol w="810671"/>
                <a:gridCol w="899777"/>
                <a:gridCol w="899777"/>
              </a:tblGrid>
              <a:tr h="4430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AF Bin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CNV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LINE1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INS.MT</a:t>
                      </a:r>
                      <a:endParaRPr lang="en-US" dirty="0"/>
                    </a:p>
                  </a:txBody>
                  <a:tcPr/>
                </a:tc>
              </a:tr>
              <a:tr h="845164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(0, 0.001]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1367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27197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5424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1695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4212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106</a:t>
                      </a:r>
                    </a:p>
                  </a:txBody>
                  <a:tcPr/>
                </a:tc>
              </a:tr>
              <a:tr h="845164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(0.001,</a:t>
                      </a:r>
                      <a:r>
                        <a:rPr lang="en-US" sz="1600" b="1" baseline="0" dirty="0" smtClean="0"/>
                        <a:t> 0.01</a:t>
                      </a:r>
                      <a:r>
                        <a:rPr lang="en-US" sz="1600" b="1" dirty="0" smtClean="0"/>
                        <a:t>]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37</a:t>
                      </a:r>
                    </a:p>
                  </a:txBody>
                  <a:tcPr/>
                </a:tc>
              </a:tr>
              <a:tr h="845164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(0.01,</a:t>
                      </a:r>
                      <a:r>
                        <a:rPr lang="en-US" sz="1600" b="1" baseline="0" dirty="0" smtClean="0"/>
                        <a:t> 0.1</a:t>
                      </a:r>
                      <a:r>
                        <a:rPr lang="en-US" sz="1600" b="1" dirty="0" smtClean="0"/>
                        <a:t>]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3862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20</a:t>
                      </a:r>
                    </a:p>
                  </a:txBody>
                  <a:tcPr/>
                </a:tc>
              </a:tr>
              <a:tr h="845164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(0.1,</a:t>
                      </a:r>
                      <a:r>
                        <a:rPr lang="en-US" sz="1600" b="1" baseline="0" dirty="0" smtClean="0"/>
                        <a:t> 1</a:t>
                      </a:r>
                      <a:r>
                        <a:rPr lang="en-US" sz="1600" b="1" dirty="0" smtClean="0"/>
                        <a:t>]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270</a:t>
                      </a:r>
                    </a:p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FEF0-2E83-8249-BA1E-67B8ABD1BD2F}" type="datetime1">
              <a:rPr lang="en-US" smtClean="0"/>
              <a:t>10/16/14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75CC-1F90-F84C-BDD7-CEF30D256C01}" type="slidenum">
              <a:rPr lang="en-US" smtClean="0"/>
              <a:t>26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98907" y="274638"/>
            <a:ext cx="864090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Number of SVs in each SV type 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each bin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9721" y="1506321"/>
            <a:ext cx="6233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Currently we use the 4 bins of fixed AF </a:t>
            </a:r>
            <a:r>
              <a:rPr lang="en-US" dirty="0" smtClean="0">
                <a:solidFill>
                  <a:srgbClr val="FF0000"/>
                </a:solidFill>
              </a:rPr>
              <a:t>bounds, </a:t>
            </a:r>
            <a:r>
              <a:rPr lang="en-US" dirty="0" smtClean="0">
                <a:solidFill>
                  <a:srgbClr val="FF0000"/>
                </a:solidFill>
              </a:rPr>
              <a:t>not AF </a:t>
            </a:r>
            <a:r>
              <a:rPr lang="en-US" dirty="0" err="1" smtClean="0">
                <a:solidFill>
                  <a:srgbClr val="FF0000"/>
                </a:solidFill>
              </a:rPr>
              <a:t>quantiles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(Discussion needed to finalize bin settings.)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316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72163" y="2130425"/>
            <a:ext cx="10078141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Results of using ‘partial overlap count’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238250" y="3381375"/>
            <a:ext cx="657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Currently  we use 1 </a:t>
            </a:r>
            <a:r>
              <a:rPr lang="en-US" dirty="0" err="1" smtClean="0"/>
              <a:t>bp</a:t>
            </a:r>
            <a:r>
              <a:rPr lang="en-US" dirty="0" smtClean="0"/>
              <a:t> overlap as the lowest overlap requirement. We can also change the overlap requirement.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610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lot_NonINS_4bins_partialstat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" b="-1178"/>
          <a:stretch/>
        </p:blipFill>
        <p:spPr>
          <a:xfrm>
            <a:off x="786730" y="-44771"/>
            <a:ext cx="7151124" cy="7016731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B9E4-A858-F84D-814D-874D005A4DB5}" type="datetime1">
              <a:rPr lang="en-US" smtClean="0"/>
              <a:t>10/16/14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75CC-1F90-F84C-BDD7-CEF30D256C01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70817" y="164902"/>
            <a:ext cx="157318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Will add error bars, or label p-value levels</a:t>
            </a:r>
          </a:p>
          <a:p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And give the number of SVs in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each bin.</a:t>
            </a:r>
          </a:p>
        </p:txBody>
      </p:sp>
    </p:spTree>
    <p:extLst>
      <p:ext uri="{BB962C8B-B14F-4D97-AF65-F5344CB8AC3E}">
        <p14:creationId xmlns:p14="http://schemas.microsoft.com/office/powerpoint/2010/main" val="3793665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6768720"/>
              </p:ext>
            </p:extLst>
          </p:nvPr>
        </p:nvGraphicFramePr>
        <p:xfrm>
          <a:off x="171450" y="501655"/>
          <a:ext cx="8261350" cy="598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15125" y="301630"/>
            <a:ext cx="24288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 alternative format: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Clustered bar plot.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Will add error bars, or label p-value levels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And give the number of SVs 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each bin.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1450" y="501655"/>
            <a:ext cx="1066800" cy="590931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95375" y="-67702"/>
            <a:ext cx="509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DEL overlap with genomic elements (partial overlap)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102355"/>
            <a:ext cx="2133600" cy="365125"/>
          </a:xfrm>
        </p:spPr>
        <p:txBody>
          <a:bodyPr/>
          <a:lstStyle/>
          <a:p>
            <a:fld id="{1D9B46CC-1254-9146-8D2C-EF76A20AE442}" type="datetime1">
              <a:rPr lang="en-US" smtClean="0"/>
              <a:t>10/16/14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102355"/>
            <a:ext cx="2133600" cy="365125"/>
          </a:xfrm>
        </p:spPr>
        <p:txBody>
          <a:bodyPr/>
          <a:lstStyle/>
          <a:p>
            <a:fld id="{C94575CC-1F90-F84C-BDD7-CEF30D256C01}" type="slidenum">
              <a:rPr lang="en-US" smtClean="0"/>
              <a:t>29</a:t>
            </a:fld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18884" y="3832315"/>
            <a:ext cx="281667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018884" y="3089308"/>
            <a:ext cx="281667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481611" y="799690"/>
            <a:ext cx="281667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018884" y="897372"/>
            <a:ext cx="281667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896570" y="974250"/>
            <a:ext cx="281667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15125" y="4532360"/>
            <a:ext cx="242887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Only non-significant fold changes are indicated by arrows.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Significance level: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P-value &lt; 0.01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51200" y="6483355"/>
            <a:ext cx="1774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Log2 fold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953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019" y="2130425"/>
            <a:ext cx="84582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Overlap of SVs vs. Functional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510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7950185"/>
              </p:ext>
            </p:extLst>
          </p:nvPr>
        </p:nvGraphicFramePr>
        <p:xfrm>
          <a:off x="0" y="527050"/>
          <a:ext cx="9018277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FEF0-2E83-8249-BA1E-67B8ABD1BD2F}" type="datetime1">
              <a:rPr lang="en-US" smtClean="0"/>
              <a:t>10/16/14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75CC-1F90-F84C-BDD7-CEF30D256C01}" type="slidenum">
              <a:rPr lang="en-US" smtClean="0"/>
              <a:t>30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764" y="413770"/>
            <a:ext cx="1066800" cy="590931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095375" y="186293"/>
            <a:ext cx="509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DEL overlap with genomic elements (partial overlap)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61471" y="555625"/>
            <a:ext cx="213285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 alternative format: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Clustered bar plot.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Ordered by the purple bars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01074" y="6373881"/>
            <a:ext cx="1774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Log2 fold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187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9684402"/>
              </p:ext>
            </p:extLst>
          </p:nvPr>
        </p:nvGraphicFramePr>
        <p:xfrm>
          <a:off x="4167932" y="3764791"/>
          <a:ext cx="4572000" cy="2787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FEF0-2E83-8249-BA1E-67B8ABD1BD2F}" type="datetime1">
              <a:rPr lang="en-US" smtClean="0"/>
              <a:t>10/16/14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75CC-1F90-F84C-BDD7-CEF30D256C01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798004"/>
              </p:ext>
            </p:extLst>
          </p:nvPr>
        </p:nvGraphicFramePr>
        <p:xfrm>
          <a:off x="-304800" y="37655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437392"/>
              </p:ext>
            </p:extLst>
          </p:nvPr>
        </p:nvGraphicFramePr>
        <p:xfrm>
          <a:off x="155850" y="165100"/>
          <a:ext cx="4000350" cy="326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6916780"/>
              </p:ext>
            </p:extLst>
          </p:nvPr>
        </p:nvGraphicFramePr>
        <p:xfrm>
          <a:off x="4759606" y="165100"/>
          <a:ext cx="3927194" cy="326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4107293"/>
            <a:ext cx="477362" cy="230832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201121" y="4163466"/>
            <a:ext cx="770625" cy="230832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810807" y="-48255"/>
            <a:ext cx="6062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 alternative format</a:t>
            </a:r>
            <a:r>
              <a:rPr lang="en-US" dirty="0" smtClean="0">
                <a:solidFill>
                  <a:srgbClr val="FF0000"/>
                </a:solidFill>
              </a:rPr>
              <a:t>: 4 mini plots for a SV type (such as DEL)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321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lot_NonINS_4bins_partialstat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" b="-1574"/>
          <a:stretch/>
        </p:blipFill>
        <p:spPr>
          <a:xfrm>
            <a:off x="914851" y="32560"/>
            <a:ext cx="7006727" cy="690277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0358-CAAE-FB4D-B254-2C5351A99D26}" type="datetime1">
              <a:rPr lang="en-US" smtClean="0"/>
              <a:t>10/16/14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75CC-1F90-F84C-BDD7-CEF30D256C0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36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lot_NonINS_4bins_partialstat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" b="9"/>
          <a:stretch/>
        </p:blipFill>
        <p:spPr>
          <a:xfrm>
            <a:off x="848274" y="4070"/>
            <a:ext cx="7154713" cy="693533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3565-B090-5047-9C90-4FA53E1773AA}" type="datetime1">
              <a:rPr lang="en-US" smtClean="0"/>
              <a:t>10/16/14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75CC-1F90-F84C-BDD7-CEF30D256C0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08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lot_NonINS_4bins_partialstat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" b="997"/>
          <a:stretch/>
        </p:blipFill>
        <p:spPr>
          <a:xfrm>
            <a:off x="876325" y="32560"/>
            <a:ext cx="7126664" cy="683765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1BB0-4BD2-1740-95DE-433B440732BD}" type="datetime1">
              <a:rPr lang="en-US" smtClean="0"/>
              <a:t>10/16/14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75CC-1F90-F84C-BDD7-CEF30D256C0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10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72163" y="2130425"/>
            <a:ext cx="10078141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Results of using ‘engulfing overlap count’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3913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Plot_NonINS_4bins_engulfstat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" b="-783"/>
          <a:stretch/>
        </p:blipFill>
        <p:spPr>
          <a:xfrm>
            <a:off x="867210" y="1"/>
            <a:ext cx="7200901" cy="7037082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6061-83D3-454A-B941-32964F5551FC}" type="datetime1">
              <a:rPr lang="en-US" smtClean="0"/>
              <a:t>10/16/14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75CC-1F90-F84C-BDD7-CEF30D256C0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32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lot_NonINS_4bins_engulfstat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" b="546"/>
          <a:stretch/>
        </p:blipFill>
        <p:spPr>
          <a:xfrm>
            <a:off x="775196" y="-77331"/>
            <a:ext cx="7211505" cy="6951611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5928-1F69-684B-A0A9-1E9F4DA3A294}" type="datetime1">
              <a:rPr lang="en-US" smtClean="0"/>
              <a:t>10/16/14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75CC-1F90-F84C-BDD7-CEF30D256C0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68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Plot_NonINS_4bins_engulfstat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" b="-2761"/>
          <a:stretch/>
        </p:blipFill>
        <p:spPr>
          <a:xfrm>
            <a:off x="834788" y="0"/>
            <a:ext cx="7151915" cy="7130693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C4DA-C4BB-804E-AB76-C13AEF8E3CBB}" type="datetime1">
              <a:rPr lang="en-US" smtClean="0"/>
              <a:t>10/16/14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75CC-1F90-F84C-BDD7-CEF30D256C0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32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Plot_NonINS_4bins_engulfstat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" b="-1771"/>
          <a:stretch/>
        </p:blipFill>
        <p:spPr>
          <a:xfrm>
            <a:off x="876675" y="-61052"/>
            <a:ext cx="7256561" cy="7163252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7486-529B-E047-8A36-B8E199FF6831}" type="datetime1">
              <a:rPr lang="en-US" smtClean="0"/>
              <a:t>10/16/14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75CC-1F90-F84C-BDD7-CEF30D256C0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32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457" y="274638"/>
            <a:ext cx="8229600" cy="1143000"/>
          </a:xfrm>
        </p:spPr>
        <p:txBody>
          <a:bodyPr/>
          <a:lstStyle/>
          <a:p>
            <a:r>
              <a:rPr lang="en-US" dirty="0" smtClean="0"/>
              <a:t>Different SV types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21390" y="1417638"/>
            <a:ext cx="377228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DEL</a:t>
            </a:r>
            <a:r>
              <a:rPr lang="en-US" sz="1600" dirty="0" smtClean="0"/>
              <a:t> 		Deletion</a:t>
            </a:r>
          </a:p>
          <a:p>
            <a:r>
              <a:rPr lang="en-US" sz="1600" b="1" dirty="0" smtClean="0"/>
              <a:t>DUP</a:t>
            </a:r>
            <a:r>
              <a:rPr lang="en-US" sz="1600" dirty="0" smtClean="0"/>
              <a:t>  	Duplication</a:t>
            </a:r>
          </a:p>
          <a:p>
            <a:r>
              <a:rPr lang="en-US" sz="1600" b="1" dirty="0" smtClean="0"/>
              <a:t>INV</a:t>
            </a:r>
            <a:r>
              <a:rPr lang="en-US" sz="1600" dirty="0" smtClean="0"/>
              <a:t> 		Inversion</a:t>
            </a:r>
          </a:p>
          <a:p>
            <a:r>
              <a:rPr lang="en-US" sz="1600" b="1" dirty="0" smtClean="0"/>
              <a:t>CNV</a:t>
            </a:r>
            <a:r>
              <a:rPr lang="en-US" sz="1600" dirty="0" smtClean="0"/>
              <a:t> 		Copy number polymorphism</a:t>
            </a:r>
          </a:p>
          <a:p>
            <a:r>
              <a:rPr lang="en-US" sz="1600" b="1" dirty="0" smtClean="0"/>
              <a:t>INS.MT</a:t>
            </a:r>
            <a:r>
              <a:rPr lang="en-US" sz="1600" dirty="0" smtClean="0"/>
              <a:t> 	Nuclear </a:t>
            </a:r>
            <a:r>
              <a:rPr lang="en-US" sz="1600" dirty="0"/>
              <a:t>Mitochondrial </a:t>
            </a:r>
            <a:r>
              <a:rPr lang="en-US" sz="1600" dirty="0" smtClean="0"/>
              <a:t>Insertion</a:t>
            </a:r>
          </a:p>
          <a:p>
            <a:r>
              <a:rPr lang="en-US" sz="1600" b="1" dirty="0" smtClean="0"/>
              <a:t>SVA</a:t>
            </a:r>
            <a:r>
              <a:rPr lang="en-US" sz="1600" dirty="0" smtClean="0"/>
              <a:t> 		Insertion </a:t>
            </a:r>
            <a:r>
              <a:rPr lang="en-US" sz="1600" dirty="0"/>
              <a:t>of SVA </a:t>
            </a:r>
            <a:r>
              <a:rPr lang="en-US" sz="1600" dirty="0" smtClean="0"/>
              <a:t>element</a:t>
            </a:r>
          </a:p>
          <a:p>
            <a:r>
              <a:rPr lang="en-US" sz="1600" b="1" dirty="0" smtClean="0"/>
              <a:t>LINE1</a:t>
            </a:r>
            <a:r>
              <a:rPr lang="en-US" sz="1600" dirty="0" smtClean="0"/>
              <a:t> 	Insertion </a:t>
            </a:r>
            <a:r>
              <a:rPr lang="en-US" sz="1600" dirty="0"/>
              <a:t>of LINE1 </a:t>
            </a:r>
            <a:r>
              <a:rPr lang="en-US" sz="1600" dirty="0" smtClean="0"/>
              <a:t>element</a:t>
            </a:r>
          </a:p>
          <a:p>
            <a:r>
              <a:rPr lang="en-US" sz="1600" b="1" dirty="0" smtClean="0"/>
              <a:t>ALU</a:t>
            </a:r>
            <a:r>
              <a:rPr lang="en-US" sz="1600" dirty="0" smtClean="0"/>
              <a:t> 		Insertion </a:t>
            </a:r>
            <a:r>
              <a:rPr lang="en-US" sz="1600" dirty="0"/>
              <a:t>of ALU element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B3169-20EA-304E-AE88-6E8D12ECEB24}" type="datetime1">
              <a:rPr lang="en-US" smtClean="0"/>
              <a:t>10/16/14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75CC-1F90-F84C-BDD7-CEF30D256C01}" type="slidenum">
              <a:rPr lang="en-US" smtClean="0"/>
              <a:t>4</a:t>
            </a:fld>
            <a:endParaRPr lang="en-US"/>
          </a:p>
        </p:txBody>
      </p:sp>
      <p:pic>
        <p:nvPicPr>
          <p:cNvPr id="17" name="Content Placeholder 16" descr="Different_SV_types_SVfreq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5" b="19563"/>
          <a:stretch/>
        </p:blipFill>
        <p:spPr>
          <a:xfrm>
            <a:off x="-1347039" y="745062"/>
            <a:ext cx="8229600" cy="5899149"/>
          </a:xfrm>
        </p:spPr>
      </p:pic>
      <p:sp>
        <p:nvSpPr>
          <p:cNvPr id="18" name="TextBox 17"/>
          <p:cNvSpPr txBox="1"/>
          <p:nvPr/>
        </p:nvSpPr>
        <p:spPr>
          <a:xfrm>
            <a:off x="5549500" y="4979997"/>
            <a:ext cx="4924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.MT</a:t>
            </a:r>
            <a:endParaRPr lang="en-US" sz="1500" dirty="0"/>
          </a:p>
        </p:txBody>
      </p:sp>
      <p:sp>
        <p:nvSpPr>
          <p:cNvPr id="19" name="TextBox 18"/>
          <p:cNvSpPr txBox="1"/>
          <p:nvPr/>
        </p:nvSpPr>
        <p:spPr>
          <a:xfrm>
            <a:off x="5112339" y="5997880"/>
            <a:ext cx="40939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Merged SV set used for this analysis: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ALL.wgs.mergedSV.v2.20130502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82561" y="3683377"/>
            <a:ext cx="135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Total: 69380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24367" y="2875002"/>
            <a:ext cx="769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12786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61945" y="1974334"/>
            <a:ext cx="652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3014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86781" y="4243400"/>
            <a:ext cx="769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42518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019655" y="5153959"/>
            <a:ext cx="652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6136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23412" y="4956198"/>
            <a:ext cx="535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170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974211" y="4410992"/>
            <a:ext cx="652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3060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604789" y="4818493"/>
            <a:ext cx="535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858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871311" y="3934935"/>
            <a:ext cx="535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838</a:t>
            </a:r>
          </a:p>
        </p:txBody>
      </p:sp>
    </p:spTree>
    <p:extLst>
      <p:ext uri="{BB962C8B-B14F-4D97-AF65-F5344CB8AC3E}">
        <p14:creationId xmlns:p14="http://schemas.microsoft.com/office/powerpoint/2010/main" val="1279447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for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Z-score or fold change?</a:t>
            </a:r>
          </a:p>
          <a:p>
            <a:r>
              <a:rPr lang="en-US" dirty="0" smtClean="0"/>
              <a:t>ENCODE.TF set currently used is the small motif set, not peak set.</a:t>
            </a:r>
          </a:p>
          <a:p>
            <a:r>
              <a:rPr lang="en-US" dirty="0" smtClean="0"/>
              <a:t>Overlapped (tied) annotation</a:t>
            </a:r>
          </a:p>
          <a:p>
            <a:r>
              <a:rPr lang="en-US" dirty="0" smtClean="0"/>
              <a:t>Different randomization schemes:</a:t>
            </a:r>
          </a:p>
          <a:p>
            <a:pPr lvl="1"/>
            <a:r>
              <a:rPr lang="en-US" dirty="0" smtClean="0"/>
              <a:t>GSC piece-wise subsampling excluding gap region (used in previous )</a:t>
            </a:r>
          </a:p>
          <a:p>
            <a:pPr lvl="1"/>
            <a:r>
              <a:rPr lang="en-US" dirty="0" smtClean="0"/>
              <a:t>Shuffle SVs and relocate them on the same chromosome, excluding gap region (currently used)</a:t>
            </a:r>
          </a:p>
          <a:p>
            <a:pPr lvl="1"/>
            <a:r>
              <a:rPr lang="en-US" dirty="0" smtClean="0"/>
              <a:t>Shift annotation or SVs along the ‘circle’ of chromosomes</a:t>
            </a:r>
          </a:p>
          <a:p>
            <a:pPr lvl="1"/>
            <a:r>
              <a:rPr lang="en-US" dirty="0" smtClean="0"/>
              <a:t>Local sampling: Sample each SV in </a:t>
            </a:r>
            <a:r>
              <a:rPr lang="en-US" dirty="0"/>
              <a:t>a range </a:t>
            </a:r>
            <a:r>
              <a:rPr lang="en-US" dirty="0" smtClean="0"/>
              <a:t>(e.g. 10 Mb window) </a:t>
            </a:r>
            <a:r>
              <a:rPr lang="en-US" dirty="0"/>
              <a:t>around the </a:t>
            </a:r>
            <a:r>
              <a:rPr lang="en-US" dirty="0" smtClean="0"/>
              <a:t>given real SV location.</a:t>
            </a:r>
          </a:p>
          <a:p>
            <a:r>
              <a:rPr lang="en-US" dirty="0" smtClean="0"/>
              <a:t>Threshold of overlap (number of bases, or fraction)</a:t>
            </a:r>
          </a:p>
          <a:p>
            <a:r>
              <a:rPr lang="en-US" dirty="0" smtClean="0"/>
              <a:t>Frequency bins</a:t>
            </a:r>
          </a:p>
          <a:p>
            <a:r>
              <a:rPr lang="en-US" dirty="0" smtClean="0"/>
              <a:t>Binning of data by: CAT, AF, MECH, TYPE, CDS, RVIS, LEN SV</a:t>
            </a:r>
          </a:p>
          <a:p>
            <a:r>
              <a:rPr lang="en-US" dirty="0" smtClean="0"/>
              <a:t>Adding other categories? E.g. </a:t>
            </a:r>
            <a:r>
              <a:rPr lang="en-US" dirty="0" err="1" smtClean="0"/>
              <a:t>Funseq</a:t>
            </a:r>
            <a:r>
              <a:rPr lang="en-US" dirty="0" smtClean="0"/>
              <a:t> explicit enhancers, explicit promoters, DHS, tissue specific DHS, tissue-specific vs. non-specific binding site, TF binding site family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F484D-D7C7-4540-91D6-FBF200C90308}" type="datetime1">
              <a:rPr lang="en-US" smtClean="0"/>
              <a:t>10/16/14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75CC-1F90-F84C-BDD7-CEF30D256C0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97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50" y="1235075"/>
            <a:ext cx="8810625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Look at SV freq. bins of equal size (3-4 bins)</a:t>
            </a:r>
          </a:p>
          <a:p>
            <a:r>
              <a:rPr lang="en-US" sz="2400" dirty="0" smtClean="0"/>
              <a:t>Add ‘whole gene’ as a genomic element category</a:t>
            </a:r>
          </a:p>
          <a:p>
            <a:r>
              <a:rPr lang="en-US" sz="2400" dirty="0" smtClean="0"/>
              <a:t>Add </a:t>
            </a:r>
            <a:r>
              <a:rPr lang="en-US" sz="2400" dirty="0"/>
              <a:t>pseudo count for elements where there is no hit for genomic elements</a:t>
            </a:r>
          </a:p>
          <a:p>
            <a:r>
              <a:rPr lang="en-US" sz="2400" dirty="0" smtClean="0"/>
              <a:t>Look at deletions at least 1kb in size</a:t>
            </a:r>
          </a:p>
          <a:p>
            <a:r>
              <a:rPr lang="en-US" sz="2400" dirty="0" smtClean="0"/>
              <a:t>Break CDS into 3 </a:t>
            </a:r>
            <a:r>
              <a:rPr lang="en-US" sz="2400" dirty="0"/>
              <a:t>categories based on Residual Variation Intolerance Score (RVIS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Break </a:t>
            </a:r>
            <a:r>
              <a:rPr lang="en-US" sz="2400" dirty="0" err="1" smtClean="0"/>
              <a:t>pseudogenes</a:t>
            </a:r>
            <a:r>
              <a:rPr lang="en-US" sz="2400" dirty="0" smtClean="0"/>
              <a:t> into two categories: DUP &amp; PSSD</a:t>
            </a:r>
          </a:p>
          <a:p>
            <a:r>
              <a:rPr lang="en-US" sz="2400" dirty="0"/>
              <a:t>Look at SVs overlap with gene categories (based on the number of </a:t>
            </a:r>
            <a:r>
              <a:rPr lang="en-US" sz="2400" dirty="0" err="1"/>
              <a:t>paralogs</a:t>
            </a:r>
            <a:r>
              <a:rPr lang="en-US" sz="2400" dirty="0"/>
              <a:t>/</a:t>
            </a:r>
            <a:r>
              <a:rPr lang="en-US" sz="2400" dirty="0" err="1"/>
              <a:t>pseudogenes</a:t>
            </a:r>
            <a:r>
              <a:rPr lang="en-US" sz="2400" dirty="0"/>
              <a:t>. </a:t>
            </a:r>
            <a:r>
              <a:rPr lang="en-US" sz="2400" dirty="0" err="1" smtClean="0"/>
              <a:t>Baikang</a:t>
            </a:r>
            <a:r>
              <a:rPr lang="en-US" sz="2400" dirty="0" smtClean="0"/>
              <a:t> </a:t>
            </a:r>
            <a:r>
              <a:rPr lang="en-US" sz="2400" dirty="0"/>
              <a:t>Pei is helping </a:t>
            </a:r>
            <a:r>
              <a:rPr lang="en-US" sz="2400" dirty="0" smtClean="0"/>
              <a:t>extracting this information.)</a:t>
            </a:r>
          </a:p>
          <a:p>
            <a:r>
              <a:rPr lang="en-US" sz="2400" dirty="0" smtClean="0"/>
              <a:t>Separate DELs by mechanisms (Hugo Lam and Jasmine Mu are working on the mechanism classification for a filtered DEL set.)</a:t>
            </a:r>
          </a:p>
          <a:p>
            <a:r>
              <a:rPr lang="en-US" sz="2400" dirty="0"/>
              <a:t>Update all results of INS SVs as </a:t>
            </a:r>
            <a:r>
              <a:rPr lang="en-US" sz="2400" dirty="0" smtClean="0"/>
              <a:t>well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263C-7A8A-054D-88FF-E0D1C984E55C}" type="datetime1">
              <a:rPr lang="en-US" smtClean="0"/>
              <a:t>10/16/14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75CC-1F90-F84C-BDD7-CEF30D256C0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03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29E5-2800-E64F-AF51-5D63AC8E7CF8}" type="datetime1">
              <a:rPr lang="en-US" smtClean="0"/>
              <a:t>10/16/14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E43C-9E56-F942-BE39-383AFEA0234C}" type="slidenum">
              <a:rPr lang="en-US" smtClean="0"/>
              <a:t>42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9627" y="335183"/>
            <a:ext cx="6919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Common deletions from 1kg are in regions under less selection pressure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881917"/>
            <a:ext cx="4478372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Rare DAF </a:t>
            </a:r>
            <a:r>
              <a:rPr lang="en-US" sz="1400" b="1" dirty="0" smtClean="0">
                <a:solidFill>
                  <a:srgbClr val="0000FF"/>
                </a:solidFill>
              </a:rPr>
              <a:t>percentage  =</a:t>
            </a:r>
            <a:r>
              <a:rPr lang="en-US" sz="1400" b="1" dirty="0">
                <a:solidFill>
                  <a:srgbClr val="0000FF"/>
                </a:solidFill>
              </a:rPr>
              <a:t>(# </a:t>
            </a:r>
            <a:r>
              <a:rPr lang="en-US" sz="1400" b="1" dirty="0" smtClean="0">
                <a:solidFill>
                  <a:srgbClr val="0000FF"/>
                </a:solidFill>
              </a:rPr>
              <a:t>SNPs </a:t>
            </a:r>
            <a:r>
              <a:rPr lang="en-US" sz="1400" b="1" dirty="0">
                <a:solidFill>
                  <a:srgbClr val="0000FF"/>
                </a:solidFill>
              </a:rPr>
              <a:t>with DAF &lt; 0.5%)/(# SNPs</a:t>
            </a:r>
            <a:r>
              <a:rPr lang="en-US" sz="1400" b="1" dirty="0" smtClean="0">
                <a:solidFill>
                  <a:srgbClr val="0000FF"/>
                </a:solidFill>
              </a:rPr>
              <a:t>)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1992" y="6435605"/>
            <a:ext cx="66807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Integrative annotation of variants from 1092 humans: Application to cancer </a:t>
            </a:r>
            <a:r>
              <a:rPr lang="en-US" sz="1100" i="1" dirty="0" smtClean="0"/>
              <a:t>genomics, Science, 2013 </a:t>
            </a:r>
            <a:endParaRPr lang="en-US" sz="1100" i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5966003" y="704515"/>
            <a:ext cx="2185214" cy="780225"/>
            <a:chOff x="5966003" y="704515"/>
            <a:chExt cx="2185214" cy="780225"/>
          </a:xfrm>
        </p:grpSpPr>
        <p:grpSp>
          <p:nvGrpSpPr>
            <p:cNvPr id="13" name="Group 12"/>
            <p:cNvGrpSpPr/>
            <p:nvPr/>
          </p:nvGrpSpPr>
          <p:grpSpPr>
            <a:xfrm>
              <a:off x="5966003" y="704515"/>
              <a:ext cx="2185214" cy="780225"/>
              <a:chOff x="997173" y="1723106"/>
              <a:chExt cx="2310445" cy="780225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176726" y="1723106"/>
                <a:ext cx="18226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Rare DAF percentage      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997173" y="2195554"/>
                <a:ext cx="23104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Stronger selection pressure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8" name="Up-Down Arrow 17"/>
            <p:cNvSpPr/>
            <p:nvPr/>
          </p:nvSpPr>
          <p:spPr>
            <a:xfrm>
              <a:off x="6957582" y="1012292"/>
              <a:ext cx="110704" cy="203626"/>
            </a:xfrm>
            <a:prstGeom prst="upDownArrow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008000"/>
                </a:solidFill>
              </a:endParaRPr>
            </a:p>
          </p:txBody>
        </p:sp>
      </p:grpSp>
      <p:pic>
        <p:nvPicPr>
          <p:cNvPr id="7" name="Picture 6" descr="cds.fig.rare.daf.percent.extension.cds(sv.only).200.2013050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39989" y="43660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4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4-09-22 at 9.41.5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9" b="10152"/>
          <a:stretch/>
        </p:blipFill>
        <p:spPr>
          <a:xfrm>
            <a:off x="0" y="1511701"/>
            <a:ext cx="9212319" cy="45034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4797" y="520434"/>
            <a:ext cx="7269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GO analysis of genes overlapped with SVs VS. genes without SV overlapping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BB5A-8260-7248-B33A-3EF649EB90C0}" type="datetime1">
              <a:rPr lang="en-US" smtClean="0"/>
              <a:t>10/16/14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E43C-9E56-F942-BE39-383AFEA0234C}" type="slidenum">
              <a:rPr lang="en-US" smtClean="0"/>
              <a:t>43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3378" y="914889"/>
            <a:ext cx="6356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Genes overlapped with SVs are enriched in a list of binding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878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6EA0-BB6F-8D41-8F42-133DF3B7D7B3}" type="datetime1">
              <a:rPr lang="en-US" smtClean="0"/>
              <a:t>10/16/14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E43C-9E56-F942-BE39-383AFEA0234C}" type="slidenum">
              <a:rPr lang="en-US" smtClean="0"/>
              <a:t>44</a:t>
            </a:fld>
            <a:endParaRPr lang="en-US"/>
          </a:p>
        </p:txBody>
      </p:sp>
      <p:pic>
        <p:nvPicPr>
          <p:cNvPr id="4" name="Picture 3" descr="Screen Shot 2014-09-22 at 9.38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13" y="143612"/>
            <a:ext cx="7378700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38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675" y="-215462"/>
            <a:ext cx="93853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Our previous analysis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15" y="547422"/>
            <a:ext cx="8487942" cy="6540500"/>
          </a:xfrm>
        </p:spPr>
        <p:txBody>
          <a:bodyPr>
            <a:normAutofit/>
          </a:bodyPr>
          <a:lstStyle/>
          <a:p>
            <a:r>
              <a:rPr lang="en-US" dirty="0" smtClean="0"/>
              <a:t>Overlap measure:</a:t>
            </a:r>
          </a:p>
          <a:p>
            <a:pPr lvl="1"/>
            <a:r>
              <a:rPr lang="en-US" sz="2000" dirty="0" err="1" smtClean="0"/>
              <a:t>Jaccard</a:t>
            </a:r>
            <a:r>
              <a:rPr lang="en-US" sz="2000" dirty="0" smtClean="0"/>
              <a:t> measure</a:t>
            </a:r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Randomization procedure:</a:t>
            </a:r>
          </a:p>
          <a:p>
            <a:pPr lvl="1"/>
            <a:r>
              <a:rPr lang="en-US" sz="2000" dirty="0" smtClean="0"/>
              <a:t>We used  the piece-wise subsampling </a:t>
            </a:r>
            <a:r>
              <a:rPr lang="en-US" sz="2000" dirty="0"/>
              <a:t>method (Peter Bickel, et al. Ann </a:t>
            </a:r>
            <a:r>
              <a:rPr lang="en-US" sz="2000" dirty="0" err="1"/>
              <a:t>Appl</a:t>
            </a:r>
            <a:r>
              <a:rPr lang="en-US" sz="2000" dirty="0"/>
              <a:t> Stat, 2010) </a:t>
            </a:r>
            <a:r>
              <a:rPr lang="en-US" sz="2000" dirty="0" smtClean="0"/>
              <a:t>after </a:t>
            </a:r>
            <a:r>
              <a:rPr lang="en-US" sz="2000" dirty="0"/>
              <a:t>removing </a:t>
            </a:r>
            <a:r>
              <a:rPr lang="en-US" sz="2000" dirty="0" smtClean="0"/>
              <a:t>gap </a:t>
            </a:r>
            <a:r>
              <a:rPr lang="en-US" sz="2000" dirty="0"/>
              <a:t>regions in the genome</a:t>
            </a:r>
            <a:r>
              <a:rPr lang="en-US" sz="2000" dirty="0" smtClean="0"/>
              <a:t>.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2" name="Picture 21" descr="Screen Shot 2014-10-14 at 8.59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1505280"/>
            <a:ext cx="6810374" cy="37233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8947-A512-2B4D-94AC-A4A6FF223A74}" type="datetime1">
              <a:rPr lang="en-US" smtClean="0"/>
              <a:t>10/16/14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75CC-1F90-F84C-BDD7-CEF30D256C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01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5462"/>
            <a:ext cx="8229600" cy="1143000"/>
          </a:xfrm>
        </p:spPr>
        <p:txBody>
          <a:bodyPr/>
          <a:lstStyle/>
          <a:p>
            <a:r>
              <a:rPr lang="en-US" dirty="0" smtClean="0"/>
              <a:t>Our current analysis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7538"/>
            <a:ext cx="8229600" cy="56007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Investigate SVs in different allele frequency bins:</a:t>
            </a:r>
          </a:p>
          <a:p>
            <a:r>
              <a:rPr lang="en-US" dirty="0" smtClean="0"/>
              <a:t>Overlap measure:</a:t>
            </a:r>
          </a:p>
          <a:p>
            <a:pPr lvl="1"/>
            <a:r>
              <a:rPr lang="en-US" dirty="0" smtClean="0"/>
              <a:t>Use ‘partial overlap count’ and ‘engulfing overlap count’ as overlap measures for Non INS SVs</a:t>
            </a:r>
          </a:p>
          <a:p>
            <a:pPr lvl="1"/>
            <a:r>
              <a:rPr lang="en-US" dirty="0" smtClean="0"/>
              <a:t>Log2 fold change &amp; empirical p-value</a:t>
            </a:r>
            <a:endParaRPr lang="en-US" dirty="0"/>
          </a:p>
          <a:p>
            <a:r>
              <a:rPr lang="en-US" dirty="0" smtClean="0"/>
              <a:t>Randomization procedure:</a:t>
            </a:r>
            <a:endParaRPr lang="en-US" dirty="0"/>
          </a:p>
          <a:p>
            <a:pPr lvl="1"/>
            <a:r>
              <a:rPr lang="en-US" dirty="0" smtClean="0"/>
              <a:t>SV allele freq. bins: </a:t>
            </a:r>
          </a:p>
          <a:p>
            <a:pPr lvl="2"/>
            <a:r>
              <a:rPr lang="en-US" dirty="0" smtClean="0"/>
              <a:t>(0, 0.001], (0.001, 0.01], (0.01, 0.1], (0.1, 1]</a:t>
            </a:r>
          </a:p>
          <a:p>
            <a:pPr lvl="1"/>
            <a:r>
              <a:rPr lang="en-US" dirty="0" smtClean="0"/>
              <a:t>Randomly shuffle SV locations</a:t>
            </a:r>
          </a:p>
          <a:p>
            <a:pPr lvl="2"/>
            <a:r>
              <a:rPr lang="en-US" dirty="0" smtClean="0"/>
              <a:t>Same number of SVs, same length distribution</a:t>
            </a:r>
          </a:p>
          <a:p>
            <a:pPr lvl="2"/>
            <a:r>
              <a:rPr lang="en-US" dirty="0"/>
              <a:t>H</a:t>
            </a:r>
            <a:r>
              <a:rPr lang="en-US" dirty="0" smtClean="0"/>
              <a:t>omogeneity requirement:</a:t>
            </a:r>
          </a:p>
          <a:p>
            <a:pPr lvl="3"/>
            <a:r>
              <a:rPr lang="en-US" dirty="0" smtClean="0"/>
              <a:t>Shuffled SVs still locate on the same chromosome</a:t>
            </a:r>
          </a:p>
          <a:p>
            <a:pPr lvl="3"/>
            <a:r>
              <a:rPr lang="en-US" dirty="0" smtClean="0"/>
              <a:t>Hg19 gap removed (also taken into account in our previous scheme)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F4ED-C778-AB4B-83D9-5C4FF5A282D7}" type="datetime1">
              <a:rPr lang="en-US" smtClean="0"/>
              <a:t>10/16/14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75CC-1F90-F84C-BDD7-CEF30D256C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68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Some thoughts about tied interval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93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496998" y="3082518"/>
            <a:ext cx="75006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96998" y="3916891"/>
            <a:ext cx="751240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30897" y="1542898"/>
            <a:ext cx="51197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SVs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622464" y="2700370"/>
            <a:ext cx="3127857" cy="3224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Q1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720772" y="3969802"/>
            <a:ext cx="2845183" cy="28377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R3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906754" y="1551779"/>
            <a:ext cx="199830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 Genomic elements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08481" y="282346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Query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8014" y="3646072"/>
            <a:ext cx="113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Reference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96528" y="3971375"/>
            <a:ext cx="1522525" cy="28220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R2</a:t>
            </a:r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79380" y="274638"/>
            <a:ext cx="895667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Count measurement</a:t>
            </a:r>
            <a:br>
              <a:rPr lang="en-US" dirty="0" smtClean="0"/>
            </a:br>
            <a:r>
              <a:rPr lang="en-US" dirty="0" smtClean="0"/>
              <a:t>(take ‘partial overlap count’ for example)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7143364" y="2700370"/>
            <a:ext cx="1558784" cy="3147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Q2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623663" y="3974312"/>
            <a:ext cx="1522525" cy="27926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24267" y="4729502"/>
            <a:ext cx="932418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null distribution: Query is shuffled, Reference is fixed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For each genomic element (R), a binary indicator represents whether it is influenced by SV or </a:t>
            </a:r>
            <a:r>
              <a:rPr lang="en-US" dirty="0" smtClean="0"/>
              <a:t>not</a:t>
            </a:r>
            <a:r>
              <a:rPr lang="en-US" dirty="0"/>
              <a:t>:</a:t>
            </a:r>
            <a:endParaRPr lang="en-US" dirty="0" smtClean="0"/>
          </a:p>
          <a:p>
            <a:r>
              <a:rPr lang="en-US" dirty="0" smtClean="0"/>
              <a:t>I</a:t>
            </a:r>
            <a:r>
              <a:rPr lang="en-US" baseline="-25000" dirty="0" smtClean="0"/>
              <a:t>1</a:t>
            </a:r>
            <a:r>
              <a:rPr lang="en-US" dirty="0" smtClean="0"/>
              <a:t> = 0, I</a:t>
            </a:r>
            <a:r>
              <a:rPr lang="en-US" baseline="-25000" dirty="0" smtClean="0"/>
              <a:t>2</a:t>
            </a:r>
            <a:r>
              <a:rPr lang="en-US" dirty="0" smtClean="0"/>
              <a:t> = 1, I</a:t>
            </a:r>
            <a:r>
              <a:rPr lang="en-US" baseline="-25000" dirty="0" smtClean="0"/>
              <a:t>3</a:t>
            </a:r>
            <a:r>
              <a:rPr lang="en-US" dirty="0" smtClean="0"/>
              <a:t> = 1.</a:t>
            </a:r>
          </a:p>
          <a:p>
            <a:endParaRPr lang="en-US" dirty="0" smtClean="0"/>
          </a:p>
          <a:p>
            <a:r>
              <a:rPr lang="en-US" dirty="0" smtClean="0"/>
              <a:t>Count </a:t>
            </a:r>
            <a:r>
              <a:rPr lang="en-US" dirty="0"/>
              <a:t>the number of genomic elements that have at least 1 </a:t>
            </a:r>
            <a:r>
              <a:rPr lang="en-US" dirty="0" err="1"/>
              <a:t>bp</a:t>
            </a:r>
            <a:r>
              <a:rPr lang="en-US" dirty="0"/>
              <a:t> overlap with some </a:t>
            </a:r>
            <a:r>
              <a:rPr lang="en-US" dirty="0" smtClean="0"/>
              <a:t>SV:</a:t>
            </a:r>
          </a:p>
          <a:p>
            <a:r>
              <a:rPr lang="en-US" dirty="0" smtClean="0"/>
              <a:t>Count = </a:t>
            </a:r>
            <a:r>
              <a:rPr lang="en-US" dirty="0"/>
              <a:t>I</a:t>
            </a:r>
            <a:r>
              <a:rPr lang="en-US" baseline="-25000" dirty="0"/>
              <a:t>1</a:t>
            </a:r>
            <a:r>
              <a:rPr lang="en-US" dirty="0"/>
              <a:t> +</a:t>
            </a:r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baseline="-25000" dirty="0"/>
              <a:t>2</a:t>
            </a:r>
            <a:r>
              <a:rPr lang="en-US" dirty="0"/>
              <a:t> +</a:t>
            </a:r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baseline="-25000" dirty="0"/>
              <a:t>3</a:t>
            </a:r>
            <a:r>
              <a:rPr lang="en-US" dirty="0"/>
              <a:t> = </a:t>
            </a:r>
            <a:r>
              <a:rPr lang="en-US" dirty="0" smtClean="0"/>
              <a:t>2.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0F2E-0685-2047-8E3A-6B3F85C1A350}" type="datetime1">
              <a:rPr lang="en-US" smtClean="0"/>
              <a:t>10/16/14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75CC-1F90-F84C-BDD7-CEF30D256C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8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496998" y="3546788"/>
            <a:ext cx="75006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96998" y="4381161"/>
            <a:ext cx="751240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959547" y="3169954"/>
            <a:ext cx="957474" cy="3224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180897" y="4438582"/>
            <a:ext cx="2845183" cy="28377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R2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08481" y="328773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Query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8014" y="4110342"/>
            <a:ext cx="113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Reference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52728" y="5723"/>
            <a:ext cx="895667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if there exists dependency between the location of R’s (</a:t>
            </a:r>
            <a:r>
              <a:rPr lang="en-US" dirty="0" err="1" smtClean="0"/>
              <a:t>eg</a:t>
            </a:r>
            <a:r>
              <a:rPr lang="en-US" dirty="0" smtClean="0"/>
              <a:t>. R2-R6 are tied)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623663" y="4438582"/>
            <a:ext cx="1522525" cy="27926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020675" y="5122299"/>
            <a:ext cx="2418872" cy="28220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R4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696234" y="4775986"/>
            <a:ext cx="2397341" cy="27926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R3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48792" y="1480271"/>
            <a:ext cx="7648853" cy="48418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08481" y="1868511"/>
            <a:ext cx="955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Shuffled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query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137010" y="2052918"/>
            <a:ext cx="957474" cy="3224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6438284" y="1546078"/>
            <a:ext cx="957474" cy="3224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433551" y="2539844"/>
            <a:ext cx="957474" cy="3224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344675" y="1973983"/>
            <a:ext cx="7648853" cy="48418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346253" y="2459779"/>
            <a:ext cx="7648853" cy="48418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451916" y="5481074"/>
            <a:ext cx="2418872" cy="28220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R5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5674703" y="5838601"/>
            <a:ext cx="2418872" cy="28220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R6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1561889" y="1546078"/>
            <a:ext cx="957474" cy="3224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62070" y="6130397"/>
            <a:ext cx="8217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 </a:t>
            </a:r>
            <a:r>
              <a:rPr lang="en-US" dirty="0"/>
              <a:t>the number of genomic elements that have at least 1 </a:t>
            </a:r>
            <a:r>
              <a:rPr lang="en-US" dirty="0" err="1"/>
              <a:t>bp</a:t>
            </a:r>
            <a:r>
              <a:rPr lang="en-US" dirty="0"/>
              <a:t> overlap with some SV</a:t>
            </a:r>
            <a:r>
              <a:rPr lang="en-US" dirty="0" smtClean="0"/>
              <a:t>:</a:t>
            </a:r>
          </a:p>
          <a:p>
            <a:r>
              <a:rPr lang="en-US" dirty="0" smtClean="0"/>
              <a:t>Count = I</a:t>
            </a:r>
            <a:r>
              <a:rPr lang="en-US" baseline="-25000" dirty="0" smtClean="0"/>
              <a:t>1</a:t>
            </a:r>
            <a:r>
              <a:rPr lang="en-US" dirty="0" smtClean="0"/>
              <a:t> + I</a:t>
            </a:r>
            <a:r>
              <a:rPr lang="en-US" baseline="-25000" dirty="0" smtClean="0"/>
              <a:t>2</a:t>
            </a:r>
            <a:r>
              <a:rPr lang="en-US" dirty="0" smtClean="0"/>
              <a:t> + I</a:t>
            </a:r>
            <a:r>
              <a:rPr lang="en-US" baseline="-25000" dirty="0" smtClean="0"/>
              <a:t>3</a:t>
            </a:r>
            <a:r>
              <a:rPr lang="en-US" dirty="0" smtClean="0"/>
              <a:t> + I</a:t>
            </a:r>
            <a:r>
              <a:rPr lang="en-US" baseline="-25000" dirty="0" smtClean="0"/>
              <a:t>4</a:t>
            </a:r>
            <a:r>
              <a:rPr lang="en-US" dirty="0" smtClean="0"/>
              <a:t> + I</a:t>
            </a:r>
            <a:r>
              <a:rPr lang="en-US" baseline="-25000" dirty="0" smtClean="0"/>
              <a:t>5</a:t>
            </a:r>
            <a:r>
              <a:rPr lang="en-US" dirty="0" smtClean="0"/>
              <a:t> + I</a:t>
            </a:r>
            <a:r>
              <a:rPr lang="en-US" baseline="-25000" dirty="0" smtClean="0"/>
              <a:t>6</a:t>
            </a:r>
            <a:r>
              <a:rPr lang="en-US" dirty="0" smtClean="0"/>
              <a:t>= 5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D7BC-CC18-054C-B2B6-BA0D588362E4}" type="datetime1">
              <a:rPr lang="en-US" smtClean="0"/>
              <a:t>10/16/14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75CC-1F90-F84C-BDD7-CEF30D256C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30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" grpId="0"/>
      <p:bldP spid="36" grpId="0" animBg="1"/>
      <p:bldP spid="37" grpId="0" animBg="1"/>
      <p:bldP spid="38" grpId="0" animBg="1"/>
      <p:bldP spid="39" grpId="0" animBg="1"/>
      <p:bldP spid="40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1620</Words>
  <Application>Microsoft Macintosh PowerPoint</Application>
  <PresentationFormat>On-screen Show (4:3)</PresentationFormat>
  <Paragraphs>481</Paragraphs>
  <Slides>44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Phase 3 SV Functional Analysis</vt:lpstr>
      <vt:lpstr>Overview</vt:lpstr>
      <vt:lpstr>Overlap of SVs vs. Functional Elements</vt:lpstr>
      <vt:lpstr>Different SV types</vt:lpstr>
      <vt:lpstr>Our previous analysis scheme</vt:lpstr>
      <vt:lpstr>Our current analysis scheme</vt:lpstr>
      <vt:lpstr>Some thoughts about tied interval features</vt:lpstr>
      <vt:lpstr>Count measurement (take ‘partial overlap count’ for example)</vt:lpstr>
      <vt:lpstr>What if there exists dependency between the location of R’s (eg. R2-R6 are tied)</vt:lpstr>
      <vt:lpstr>Tied vs. non-tied examples of interval reference features (R1-R6)</vt:lpstr>
      <vt:lpstr>Tied vs. non-tied examples of interval reference features (R1-R6)</vt:lpstr>
      <vt:lpstr>Overlap of SVs vs. Functional Elements:   Our previous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Overlap of SVs vs. Functional Elements:   Our current results, 4 SV freq. bins</vt:lpstr>
      <vt:lpstr>Distribution of SV allele freq. in the merged SV file  </vt:lpstr>
      <vt:lpstr>AF quantiles in different SV types</vt:lpstr>
      <vt:lpstr>Number of SVs (all types) in each bin</vt:lpstr>
      <vt:lpstr>Number of SVs in each SV type  in each bin</vt:lpstr>
      <vt:lpstr>Results of using ‘partial overlap count’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 of using ‘engulfing overlap count’</vt:lpstr>
      <vt:lpstr>PowerPoint Presentation</vt:lpstr>
      <vt:lpstr>PowerPoint Presentation</vt:lpstr>
      <vt:lpstr>PowerPoint Presentation</vt:lpstr>
      <vt:lpstr>PowerPoint Presentation</vt:lpstr>
      <vt:lpstr>Points for discussion</vt:lpstr>
      <vt:lpstr>To do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 overlap analysis scheme</dc:title>
  <dc:creator>Yan Zhang</dc:creator>
  <cp:lastModifiedBy>Yan Zhang</cp:lastModifiedBy>
  <cp:revision>134</cp:revision>
  <dcterms:created xsi:type="dcterms:W3CDTF">2014-10-13T03:16:13Z</dcterms:created>
  <dcterms:modified xsi:type="dcterms:W3CDTF">2014-10-16T14:56:10Z</dcterms:modified>
</cp:coreProperties>
</file>