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6.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7.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48.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4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1.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52.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3.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56.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57.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theme/theme63.xml" ContentType="application/vnd.openxmlformats-officedocument.theme+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theme/theme69.xml" ContentType="application/vnd.openxmlformats-officedocument.theme+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theme/theme70.xml" ContentType="application/vnd.openxmlformats-officedocument.theme+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25" r:id="rId58"/>
    <p:sldMasterId id="2147527187" r:id="rId59"/>
    <p:sldMasterId id="2147527201" r:id="rId60"/>
    <p:sldMasterId id="2147527215" r:id="rId61"/>
    <p:sldMasterId id="2147527229" r:id="rId62"/>
    <p:sldMasterId id="2147527243" r:id="rId63"/>
    <p:sldMasterId id="2147527257" r:id="rId64"/>
    <p:sldMasterId id="2147527273" r:id="rId65"/>
    <p:sldMasterId id="2147527299" r:id="rId66"/>
    <p:sldMasterId id="2147527373" r:id="rId67"/>
    <p:sldMasterId id="2147527445" r:id="rId68"/>
    <p:sldMasterId id="2147527459" r:id="rId69"/>
    <p:sldMasterId id="2147527473" r:id="rId70"/>
    <p:sldMasterId id="2147527485" r:id="rId71"/>
  </p:sldMasterIdLst>
  <p:notesMasterIdLst>
    <p:notesMasterId r:id="rId93"/>
  </p:notesMasterIdLst>
  <p:handoutMasterIdLst>
    <p:handoutMasterId r:id="rId94"/>
  </p:handoutMasterIdLst>
  <p:sldIdLst>
    <p:sldId id="5607" r:id="rId72"/>
    <p:sldId id="5836" r:id="rId73"/>
    <p:sldId id="5711" r:id="rId74"/>
    <p:sldId id="5837" r:id="rId75"/>
    <p:sldId id="5712" r:id="rId76"/>
    <p:sldId id="5757" r:id="rId77"/>
    <p:sldId id="5713" r:id="rId78"/>
    <p:sldId id="5835" r:id="rId79"/>
    <p:sldId id="5856" r:id="rId80"/>
    <p:sldId id="5802" r:id="rId81"/>
    <p:sldId id="5857" r:id="rId82"/>
    <p:sldId id="5840" r:id="rId83"/>
    <p:sldId id="5843" r:id="rId84"/>
    <p:sldId id="5855" r:id="rId85"/>
    <p:sldId id="5848" r:id="rId86"/>
    <p:sldId id="5831" r:id="rId87"/>
    <p:sldId id="5851" r:id="rId88"/>
    <p:sldId id="5838" r:id="rId89"/>
    <p:sldId id="5834" r:id="rId90"/>
    <p:sldId id="5852" r:id="rId91"/>
    <p:sldId id="5846" r:id="rId92"/>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Gerstei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99700" autoAdjust="0"/>
  </p:normalViewPr>
  <p:slideViewPr>
    <p:cSldViewPr snapToGrid="0">
      <p:cViewPr varScale="1">
        <p:scale>
          <a:sx n="96" d="100"/>
          <a:sy n="96" d="100"/>
        </p:scale>
        <p:origin x="-128" y="-296"/>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 Target="slides/slide1.xml"/><Relationship Id="rId73" Type="http://schemas.openxmlformats.org/officeDocument/2006/relationships/slide" Target="slides/slide2.xml"/><Relationship Id="rId74" Type="http://schemas.openxmlformats.org/officeDocument/2006/relationships/slide" Target="slides/slide3.xml"/><Relationship Id="rId75" Type="http://schemas.openxmlformats.org/officeDocument/2006/relationships/slide" Target="slides/slide4.xml"/><Relationship Id="rId76" Type="http://schemas.openxmlformats.org/officeDocument/2006/relationships/slide" Target="slides/slide5.xml"/><Relationship Id="rId77" Type="http://schemas.openxmlformats.org/officeDocument/2006/relationships/slide" Target="slides/slide6.xml"/><Relationship Id="rId78" Type="http://schemas.openxmlformats.org/officeDocument/2006/relationships/slide" Target="slides/slide7.xml"/><Relationship Id="rId79" Type="http://schemas.openxmlformats.org/officeDocument/2006/relationships/slide" Target="slides/slide8.xml"/><Relationship Id="rId90" Type="http://schemas.openxmlformats.org/officeDocument/2006/relationships/slide" Target="slides/slide19.xml"/><Relationship Id="rId91" Type="http://schemas.openxmlformats.org/officeDocument/2006/relationships/slide" Target="slides/slide20.xml"/><Relationship Id="rId92" Type="http://schemas.openxmlformats.org/officeDocument/2006/relationships/slide" Target="slides/slide2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00" Type="http://schemas.openxmlformats.org/officeDocument/2006/relationships/tableStyles" Target="tableStyles.xml"/><Relationship Id="rId80" Type="http://schemas.openxmlformats.org/officeDocument/2006/relationships/slide" Target="slides/slide9.xml"/><Relationship Id="rId81" Type="http://schemas.openxmlformats.org/officeDocument/2006/relationships/slide" Target="slides/slide10.xml"/><Relationship Id="rId82" Type="http://schemas.openxmlformats.org/officeDocument/2006/relationships/slide" Target="slides/slide11.xml"/><Relationship Id="rId83" Type="http://schemas.openxmlformats.org/officeDocument/2006/relationships/slide" Target="slides/slide12.xml"/><Relationship Id="rId84" Type="http://schemas.openxmlformats.org/officeDocument/2006/relationships/slide" Target="slides/slide13.xml"/><Relationship Id="rId85" Type="http://schemas.openxmlformats.org/officeDocument/2006/relationships/slide" Target="slides/slide14.xml"/><Relationship Id="rId86" Type="http://schemas.openxmlformats.org/officeDocument/2006/relationships/slide" Target="slides/slide15.xml"/><Relationship Id="rId87" Type="http://schemas.openxmlformats.org/officeDocument/2006/relationships/slide" Target="slides/slide16.xml"/><Relationship Id="rId88" Type="http://schemas.openxmlformats.org/officeDocument/2006/relationships/slide" Target="slides/slide17.xml"/><Relationship Id="rId8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2T22:24:29.520" idx="1">
    <p:pos x="17" y="43"/>
    <p:text>Condense slides 7 to 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12T22:24:36.180" idx="2">
    <p:pos x="10" y="10"/>
    <p:text>Condense slides 7 to 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12T22:25:51.258" idx="7">
    <p:pos x="10" y="10"/>
    <p:text>Condense 7-10?</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12T22:25:30.032" idx="6">
    <p:pos x="10" y="10"/>
    <p:text>Thinking to delete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10-12T22:24:41.304" idx="3">
    <p:pos x="10" y="10"/>
    <p:text>Condense slides 7 to 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10-12T22:25:19.961" idx="5">
    <p:pos x="10" y="10"/>
    <p:text>Thinking to delete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Shape 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Shape 6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Shape 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3669" eaLnBrk="0" hangingPunct="0">
              <a:defRPr sz="2500">
                <a:solidFill>
                  <a:schemeClr val="tx1"/>
                </a:solidFill>
                <a:latin typeface="Calibri" charset="0"/>
                <a:ea typeface="ＭＳ Ｐゴシック" charset="0"/>
                <a:cs typeface="ＭＳ Ｐゴシック" charset="0"/>
              </a:defRPr>
            </a:lvl1pPr>
            <a:lvl2pPr marL="785372" indent="-302066" defTabSz="1023669" eaLnBrk="0" hangingPunct="0">
              <a:defRPr sz="2500">
                <a:solidFill>
                  <a:schemeClr val="tx1"/>
                </a:solidFill>
                <a:latin typeface="Calibri" charset="0"/>
                <a:ea typeface="ＭＳ Ｐゴシック" charset="0"/>
              </a:defRPr>
            </a:lvl2pPr>
            <a:lvl3pPr marL="1208265" indent="-241653" defTabSz="1023669" eaLnBrk="0" hangingPunct="0">
              <a:defRPr sz="2500">
                <a:solidFill>
                  <a:schemeClr val="tx1"/>
                </a:solidFill>
                <a:latin typeface="Calibri" charset="0"/>
                <a:ea typeface="ＭＳ Ｐゴシック" charset="0"/>
              </a:defRPr>
            </a:lvl3pPr>
            <a:lvl4pPr marL="1691571" indent="-241653" defTabSz="1023669" eaLnBrk="0" hangingPunct="0">
              <a:defRPr sz="2500">
                <a:solidFill>
                  <a:schemeClr val="tx1"/>
                </a:solidFill>
                <a:latin typeface="Calibri" charset="0"/>
                <a:ea typeface="ＭＳ Ｐゴシック" charset="0"/>
              </a:defRPr>
            </a:lvl4pPr>
            <a:lvl5pPr marL="2174878" indent="-241653" defTabSz="1023669" eaLnBrk="0" hangingPunct="0">
              <a:defRPr sz="2500">
                <a:solidFill>
                  <a:schemeClr val="tx1"/>
                </a:solidFill>
                <a:latin typeface="Calibri" charset="0"/>
                <a:ea typeface="ＭＳ Ｐゴシック" charset="0"/>
              </a:defRPr>
            </a:lvl5pPr>
            <a:lvl6pPr marL="2658184" indent="-241653" defTabSz="1023669" eaLnBrk="0" fontAlgn="base" hangingPunct="0">
              <a:spcBef>
                <a:spcPct val="0"/>
              </a:spcBef>
              <a:spcAft>
                <a:spcPct val="0"/>
              </a:spcAft>
              <a:defRPr sz="2500">
                <a:solidFill>
                  <a:schemeClr val="tx1"/>
                </a:solidFill>
                <a:latin typeface="Calibri" charset="0"/>
                <a:ea typeface="ＭＳ Ｐゴシック" charset="0"/>
              </a:defRPr>
            </a:lvl6pPr>
            <a:lvl7pPr marL="3141490" indent="-241653" defTabSz="1023669" eaLnBrk="0" fontAlgn="base" hangingPunct="0">
              <a:spcBef>
                <a:spcPct val="0"/>
              </a:spcBef>
              <a:spcAft>
                <a:spcPct val="0"/>
              </a:spcAft>
              <a:defRPr sz="2500">
                <a:solidFill>
                  <a:schemeClr val="tx1"/>
                </a:solidFill>
                <a:latin typeface="Calibri" charset="0"/>
                <a:ea typeface="ＭＳ Ｐゴシック" charset="0"/>
              </a:defRPr>
            </a:lvl7pPr>
            <a:lvl8pPr marL="3624796" indent="-241653" defTabSz="1023669" eaLnBrk="0" fontAlgn="base" hangingPunct="0">
              <a:spcBef>
                <a:spcPct val="0"/>
              </a:spcBef>
              <a:spcAft>
                <a:spcPct val="0"/>
              </a:spcAft>
              <a:defRPr sz="2500">
                <a:solidFill>
                  <a:schemeClr val="tx1"/>
                </a:solidFill>
                <a:latin typeface="Calibri" charset="0"/>
                <a:ea typeface="ＭＳ Ｐゴシック" charset="0"/>
              </a:defRPr>
            </a:lvl8pPr>
            <a:lvl9pPr marL="4108102" indent="-241653" defTabSz="1023669" eaLnBrk="0" fontAlgn="base" hangingPunct="0">
              <a:spcBef>
                <a:spcPct val="0"/>
              </a:spcBef>
              <a:spcAft>
                <a:spcPct val="0"/>
              </a:spcAft>
              <a:defRPr sz="2500">
                <a:solidFill>
                  <a:schemeClr val="tx1"/>
                </a:solidFill>
                <a:latin typeface="Calibri" charset="0"/>
                <a:ea typeface="ＭＳ Ｐゴシック" charset="0"/>
              </a:defRPr>
            </a:lvl9pPr>
          </a:lstStyle>
          <a:p>
            <a:pPr fontAlgn="base">
              <a:spcBef>
                <a:spcPct val="0"/>
              </a:spcBef>
              <a:spcAft>
                <a:spcPct val="0"/>
              </a:spcAft>
            </a:pPr>
            <a:fld id="{4411170A-9328-0F4B-AFDB-664F886704FA}" type="slidenum">
              <a:rPr lang="en-US" sz="1400">
                <a:solidFill>
                  <a:srgbClr val="000000"/>
                </a:solidFill>
                <a:latin typeface="Arial" charset="0"/>
              </a:rPr>
              <a:pPr fontAlgn="base">
                <a:spcBef>
                  <a:spcPct val="0"/>
                </a:spcBef>
                <a:spcAft>
                  <a:spcPct val="0"/>
                </a:spcAft>
              </a:pPr>
              <a:t>6</a:t>
            </a:fld>
            <a:endParaRPr lang="en-US" sz="14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1DE389F5-3E8F-2146-B30A-953EA34CAE60}" type="slidenum">
              <a:rPr lang="en-US" sz="1400" b="0">
                <a:solidFill>
                  <a:prstClr val="black"/>
                </a:solidFill>
              </a:rPr>
              <a:pPr/>
              <a:t>16</a:t>
            </a:fld>
            <a:endParaRPr lang="en-US" sz="1400" b="0">
              <a:solidFill>
                <a:prstClr val="black"/>
              </a:solidFill>
            </a:endParaRPr>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figure: Left = H3K27ac in tested region, right = results of </a:t>
            </a:r>
            <a:r>
              <a:rPr lang="en-US" baseline="0" dirty="0" err="1" smtClean="0"/>
              <a:t>LacZ</a:t>
            </a:r>
            <a:r>
              <a:rPr lang="en-US" baseline="0" dirty="0" smtClean="0"/>
              <a:t> staining in in vivo transgenic assay</a:t>
            </a:r>
            <a:endParaRPr lang="en-US" dirty="0" smtClean="0"/>
          </a:p>
          <a:p>
            <a:r>
              <a:rPr lang="en-US" dirty="0" smtClean="0"/>
              <a:t>Top figure: Positive enhancer prediction at e11.5 days,</a:t>
            </a:r>
            <a:r>
              <a:rPr lang="en-US" baseline="0" dirty="0" smtClean="0"/>
              <a:t> </a:t>
            </a:r>
            <a:r>
              <a:rPr lang="en-US" dirty="0" smtClean="0"/>
              <a:t>(Negative control at P0)</a:t>
            </a:r>
          </a:p>
          <a:p>
            <a:r>
              <a:rPr lang="en-US" dirty="0" smtClean="0"/>
              <a:t>Bottom figure: reverse</a:t>
            </a:r>
            <a:r>
              <a:rPr lang="en-US" baseline="0" dirty="0" smtClean="0"/>
              <a:t> of top. High H3K27ac, positive for enhancer activity at P0, negative at e11.5 days. (</a:t>
            </a:r>
            <a:r>
              <a:rPr lang="en-US" baseline="0" dirty="0" err="1" smtClean="0"/>
              <a:t>n.r</a:t>
            </a:r>
            <a:r>
              <a:rPr lang="en-US" baseline="0" dirty="0" smtClean="0"/>
              <a:t> = non-reproducible)</a:t>
            </a:r>
            <a:endParaRPr lang="en-US" dirty="0" smtClean="0"/>
          </a:p>
          <a:p>
            <a:endParaRPr lang="en-US" dirty="0"/>
          </a:p>
        </p:txBody>
      </p:sp>
      <p:sp>
        <p:nvSpPr>
          <p:cNvPr id="4" name="Slide Number Placeholder 3"/>
          <p:cNvSpPr>
            <a:spLocks noGrp="1"/>
          </p:cNvSpPr>
          <p:nvPr>
            <p:ph type="sldNum" sz="quarter" idx="10"/>
          </p:nvPr>
        </p:nvSpPr>
        <p:spPr/>
        <p:txBody>
          <a:bodyPr/>
          <a:lstStyle/>
          <a:p>
            <a:fld id="{C6536099-E401-D349-8AF6-57F92DDCCD4C}" type="slidenum">
              <a:rPr lang="en-US" smtClean="0"/>
              <a:t>21</a:t>
            </a:fld>
            <a:endParaRPr lang="en-US"/>
          </a:p>
        </p:txBody>
      </p:sp>
    </p:spTree>
    <p:extLst>
      <p:ext uri="{BB962C8B-B14F-4D97-AF65-F5344CB8AC3E}">
        <p14:creationId xmlns:p14="http://schemas.microsoft.com/office/powerpoint/2010/main" val="190837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6.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7.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523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44343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10/14/14</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618EBC-3AE0-F643-8931-0C5686052A15}"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21CB0CF-4528-7046-AD44-A44DED01A47F}" type="slidenum">
              <a:rPr lang="en-US"/>
              <a:pPr>
                <a:defRPr/>
              </a:pPr>
              <a:t>‹#›</a:t>
            </a:fld>
            <a:endParaRPr lang="en-US"/>
          </a:p>
        </p:txBody>
      </p:sp>
    </p:spTree>
    <p:extLst>
      <p:ext uri="{BB962C8B-B14F-4D97-AF65-F5344CB8AC3E}">
        <p14:creationId xmlns:p14="http://schemas.microsoft.com/office/powerpoint/2010/main" val="1828344242"/>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5E7A54-069E-7B41-BACF-42B7EDDF749B}"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FB1721D-E5DE-0749-A519-89F9A322C0BC}" type="slidenum">
              <a:rPr lang="en-US"/>
              <a:pPr>
                <a:defRPr/>
              </a:pPr>
              <a:t>‹#›</a:t>
            </a:fld>
            <a:endParaRPr lang="en-US"/>
          </a:p>
        </p:txBody>
      </p:sp>
    </p:spTree>
    <p:extLst>
      <p:ext uri="{BB962C8B-B14F-4D97-AF65-F5344CB8AC3E}">
        <p14:creationId xmlns:p14="http://schemas.microsoft.com/office/powerpoint/2010/main" val="295942563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857D4E-0213-CB43-B01C-FA67FED6625D}"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A4B04FB-657C-1446-B12B-9852258DC12D}" type="slidenum">
              <a:rPr lang="en-US"/>
              <a:pPr>
                <a:defRPr/>
              </a:pPr>
              <a:t>‹#›</a:t>
            </a:fld>
            <a:endParaRPr lang="en-US"/>
          </a:p>
        </p:txBody>
      </p:sp>
    </p:spTree>
    <p:extLst>
      <p:ext uri="{BB962C8B-B14F-4D97-AF65-F5344CB8AC3E}">
        <p14:creationId xmlns:p14="http://schemas.microsoft.com/office/powerpoint/2010/main" val="1982166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43EFE8-5B45-CF40-A19A-83B58C00324C}"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1EEB4B0-CB51-B44D-BC07-CB534B0A58E8}" type="slidenum">
              <a:rPr lang="en-US"/>
              <a:pPr>
                <a:defRPr/>
              </a:pPr>
              <a:t>‹#›</a:t>
            </a:fld>
            <a:endParaRPr lang="en-US"/>
          </a:p>
        </p:txBody>
      </p:sp>
    </p:spTree>
    <p:extLst>
      <p:ext uri="{BB962C8B-B14F-4D97-AF65-F5344CB8AC3E}">
        <p14:creationId xmlns:p14="http://schemas.microsoft.com/office/powerpoint/2010/main" val="13597636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9027A0-F759-0548-8109-C7AF24A41A9D}" type="datetime1">
              <a:rPr lang="en-US"/>
              <a:pPr>
                <a:defRPr/>
              </a:pPr>
              <a:t>10/14/14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5CAE80E-1E63-3843-A55E-1F2F2A04DBD2}" type="slidenum">
              <a:rPr lang="en-US"/>
              <a:pPr>
                <a:defRPr/>
              </a:pPr>
              <a:t>‹#›</a:t>
            </a:fld>
            <a:endParaRPr lang="en-US"/>
          </a:p>
        </p:txBody>
      </p:sp>
    </p:spTree>
    <p:extLst>
      <p:ext uri="{BB962C8B-B14F-4D97-AF65-F5344CB8AC3E}">
        <p14:creationId xmlns:p14="http://schemas.microsoft.com/office/powerpoint/2010/main" val="77255641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20C5E3-EC21-814A-986F-9BD878952504}" type="datetime1">
              <a:rPr lang="en-US"/>
              <a:pPr>
                <a:defRPr/>
              </a:pPr>
              <a:t>10/14/14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FF7ABC0-FEC9-D648-B727-44478119CDAB}" type="slidenum">
              <a:rPr lang="en-US"/>
              <a:pPr>
                <a:defRPr/>
              </a:pPr>
              <a:t>‹#›</a:t>
            </a:fld>
            <a:endParaRPr lang="en-US"/>
          </a:p>
        </p:txBody>
      </p:sp>
    </p:spTree>
    <p:extLst>
      <p:ext uri="{BB962C8B-B14F-4D97-AF65-F5344CB8AC3E}">
        <p14:creationId xmlns:p14="http://schemas.microsoft.com/office/powerpoint/2010/main" val="403069653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78BE54-A66D-0546-9502-36383AFBAF31}" type="datetime1">
              <a:rPr lang="en-US"/>
              <a:pPr>
                <a:defRPr/>
              </a:pPr>
              <a:t>10/14/14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D2D00164-C2DC-B149-8BD8-C3EDE13152C4}" type="slidenum">
              <a:rPr lang="en-US"/>
              <a:pPr>
                <a:defRPr/>
              </a:pPr>
              <a:t>‹#›</a:t>
            </a:fld>
            <a:endParaRPr lang="en-US"/>
          </a:p>
        </p:txBody>
      </p:sp>
    </p:spTree>
    <p:extLst>
      <p:ext uri="{BB962C8B-B14F-4D97-AF65-F5344CB8AC3E}">
        <p14:creationId xmlns:p14="http://schemas.microsoft.com/office/powerpoint/2010/main" val="353845172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319A9B-6AA7-B44D-9E5C-C6363A1B1B18}"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5EE2F34-7115-2345-9A77-44452D6DDF40}" type="slidenum">
              <a:rPr lang="en-US"/>
              <a:pPr>
                <a:defRPr/>
              </a:pPr>
              <a:t>‹#›</a:t>
            </a:fld>
            <a:endParaRPr lang="en-US"/>
          </a:p>
        </p:txBody>
      </p:sp>
    </p:spTree>
    <p:extLst>
      <p:ext uri="{BB962C8B-B14F-4D97-AF65-F5344CB8AC3E}">
        <p14:creationId xmlns:p14="http://schemas.microsoft.com/office/powerpoint/2010/main" val="34605872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16287-F842-8D49-9392-D26484987769}"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741703A-CF27-9546-9962-61E057DB234A}" type="slidenum">
              <a:rPr lang="en-US"/>
              <a:pPr>
                <a:defRPr/>
              </a:pPr>
              <a:t>‹#›</a:t>
            </a:fld>
            <a:endParaRPr lang="en-US"/>
          </a:p>
        </p:txBody>
      </p:sp>
    </p:spTree>
    <p:extLst>
      <p:ext uri="{BB962C8B-B14F-4D97-AF65-F5344CB8AC3E}">
        <p14:creationId xmlns:p14="http://schemas.microsoft.com/office/powerpoint/2010/main" val="370524564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64750-D02B-E843-804E-38542E2FAB74}"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32E341C-F608-5C4A-ABCF-D2799FC9CE20}" type="slidenum">
              <a:rPr lang="en-US"/>
              <a:pPr>
                <a:defRPr/>
              </a:pPr>
              <a:t>‹#›</a:t>
            </a:fld>
            <a:endParaRPr lang="en-US"/>
          </a:p>
        </p:txBody>
      </p:sp>
    </p:spTree>
    <p:extLst>
      <p:ext uri="{BB962C8B-B14F-4D97-AF65-F5344CB8AC3E}">
        <p14:creationId xmlns:p14="http://schemas.microsoft.com/office/powerpoint/2010/main" val="2562245247"/>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E4ED8-F15D-B14E-BBAA-8DD73557F9AC}"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06AE645-F233-E14D-82FB-56B79CB43AD3}" type="slidenum">
              <a:rPr lang="en-US"/>
              <a:pPr>
                <a:defRPr/>
              </a:pPr>
              <a:t>‹#›</a:t>
            </a:fld>
            <a:endParaRPr lang="en-US"/>
          </a:p>
        </p:txBody>
      </p:sp>
    </p:spTree>
    <p:extLst>
      <p:ext uri="{BB962C8B-B14F-4D97-AF65-F5344CB8AC3E}">
        <p14:creationId xmlns:p14="http://schemas.microsoft.com/office/powerpoint/2010/main" val="178051072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9278674"/>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94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18569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5750373"/>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2908728"/>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1004846"/>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52304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3209718"/>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30649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227701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06717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4A6E66B-66BA-FD49-829C-FB0ACFBA2606}" type="slidenum">
              <a:rPr lang="en-US"/>
              <a:pPr>
                <a:defRPr/>
              </a:pPr>
              <a:t>‹#›</a:t>
            </a:fld>
            <a:endParaRPr lang="en-US"/>
          </a:p>
        </p:txBody>
      </p:sp>
    </p:spTree>
    <p:extLst>
      <p:ext uri="{BB962C8B-B14F-4D97-AF65-F5344CB8AC3E}">
        <p14:creationId xmlns:p14="http://schemas.microsoft.com/office/powerpoint/2010/main" val="296397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D0C8C452-C6F5-834C-80EF-85730B359526}" type="slidenum">
              <a:rPr lang="en-US"/>
              <a:pPr>
                <a:defRPr/>
              </a:pPr>
              <a:t>‹#›</a:t>
            </a:fld>
            <a:endParaRPr lang="en-US"/>
          </a:p>
        </p:txBody>
      </p:sp>
    </p:spTree>
    <p:extLst>
      <p:ext uri="{BB962C8B-B14F-4D97-AF65-F5344CB8AC3E}">
        <p14:creationId xmlns:p14="http://schemas.microsoft.com/office/powerpoint/2010/main" val="1058719044"/>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62F3CE8-0784-B046-A682-CBE94BEA1D07}" type="slidenum">
              <a:rPr lang="en-US"/>
              <a:pPr>
                <a:defRPr/>
              </a:pPr>
              <a:t>‹#›</a:t>
            </a:fld>
            <a:endParaRPr lang="en-US"/>
          </a:p>
        </p:txBody>
      </p:sp>
    </p:spTree>
    <p:extLst>
      <p:ext uri="{BB962C8B-B14F-4D97-AF65-F5344CB8AC3E}">
        <p14:creationId xmlns:p14="http://schemas.microsoft.com/office/powerpoint/2010/main" val="234956209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5D392E-2C0B-C345-918B-4CCD48727866}" type="slidenum">
              <a:rPr lang="en-US"/>
              <a:pPr>
                <a:defRPr/>
              </a:pPr>
              <a:t>‹#›</a:t>
            </a:fld>
            <a:endParaRPr lang="en-US"/>
          </a:p>
        </p:txBody>
      </p:sp>
    </p:spTree>
    <p:extLst>
      <p:ext uri="{BB962C8B-B14F-4D97-AF65-F5344CB8AC3E}">
        <p14:creationId xmlns:p14="http://schemas.microsoft.com/office/powerpoint/2010/main" val="3335708355"/>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8" name="Footer Placeholder 7"/>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FB9510C-E34E-BE4F-85E2-AF9E41F2145F}" type="slidenum">
              <a:rPr lang="en-US"/>
              <a:pPr>
                <a:defRPr/>
              </a:pPr>
              <a:t>‹#›</a:t>
            </a:fld>
            <a:endParaRPr lang="en-US"/>
          </a:p>
        </p:txBody>
      </p:sp>
    </p:spTree>
    <p:extLst>
      <p:ext uri="{BB962C8B-B14F-4D97-AF65-F5344CB8AC3E}">
        <p14:creationId xmlns:p14="http://schemas.microsoft.com/office/powerpoint/2010/main" val="4214180759"/>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4" name="Footer Placeholder 3"/>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6D39E95-C6B6-A842-9A01-5CEE89C94B6F}" type="slidenum">
              <a:rPr lang="en-US"/>
              <a:pPr>
                <a:defRPr/>
              </a:pPr>
              <a:t>‹#›</a:t>
            </a:fld>
            <a:endParaRPr lang="en-US"/>
          </a:p>
        </p:txBody>
      </p:sp>
    </p:spTree>
    <p:extLst>
      <p:ext uri="{BB962C8B-B14F-4D97-AF65-F5344CB8AC3E}">
        <p14:creationId xmlns:p14="http://schemas.microsoft.com/office/powerpoint/2010/main" val="3292406910"/>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3" name="Footer Placeholder 2"/>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E0EE7CD-11D4-D44E-9450-E1120029FA09}" type="slidenum">
              <a:rPr lang="en-US"/>
              <a:pPr>
                <a:defRPr/>
              </a:pPr>
              <a:t>‹#›</a:t>
            </a:fld>
            <a:endParaRPr lang="en-US"/>
          </a:p>
        </p:txBody>
      </p:sp>
    </p:spTree>
    <p:extLst>
      <p:ext uri="{BB962C8B-B14F-4D97-AF65-F5344CB8AC3E}">
        <p14:creationId xmlns:p14="http://schemas.microsoft.com/office/powerpoint/2010/main" val="381064911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8E1D9AC5-CC81-CC44-B831-B54794980CAE}" type="slidenum">
              <a:rPr lang="en-US"/>
              <a:pPr>
                <a:defRPr/>
              </a:pPr>
              <a:t>‹#›</a:t>
            </a:fld>
            <a:endParaRPr lang="en-US"/>
          </a:p>
        </p:txBody>
      </p:sp>
    </p:spTree>
    <p:extLst>
      <p:ext uri="{BB962C8B-B14F-4D97-AF65-F5344CB8AC3E}">
        <p14:creationId xmlns:p14="http://schemas.microsoft.com/office/powerpoint/2010/main" val="287621042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9AB631C-EF88-9542-8F67-BDB3A739354E}" type="slidenum">
              <a:rPr lang="en-US"/>
              <a:pPr>
                <a:defRPr/>
              </a:pPr>
              <a:t>‹#›</a:t>
            </a:fld>
            <a:endParaRPr lang="en-US"/>
          </a:p>
        </p:txBody>
      </p:sp>
    </p:spTree>
    <p:extLst>
      <p:ext uri="{BB962C8B-B14F-4D97-AF65-F5344CB8AC3E}">
        <p14:creationId xmlns:p14="http://schemas.microsoft.com/office/powerpoint/2010/main" val="68557520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02FA3CD0-BD11-E546-BCA3-EA5AD5BC05F2}" type="slidenum">
              <a:rPr lang="en-US"/>
              <a:pPr>
                <a:defRPr/>
              </a:pPr>
              <a:t>‹#›</a:t>
            </a:fld>
            <a:endParaRPr lang="en-US"/>
          </a:p>
        </p:txBody>
      </p:sp>
    </p:spTree>
    <p:extLst>
      <p:ext uri="{BB962C8B-B14F-4D97-AF65-F5344CB8AC3E}">
        <p14:creationId xmlns:p14="http://schemas.microsoft.com/office/powerpoint/2010/main" val="2743631471"/>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B30C67F4-A095-4340-9A56-97415455C7F3}" type="slidenum">
              <a:rPr lang="en-US"/>
              <a:pPr>
                <a:defRPr/>
              </a:pPr>
              <a:t>‹#›</a:t>
            </a:fld>
            <a:endParaRPr lang="en-US"/>
          </a:p>
        </p:txBody>
      </p:sp>
    </p:spTree>
    <p:extLst>
      <p:ext uri="{BB962C8B-B14F-4D97-AF65-F5344CB8AC3E}">
        <p14:creationId xmlns:p14="http://schemas.microsoft.com/office/powerpoint/2010/main" val="462872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651696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6249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76432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452411"/>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833742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4294498"/>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2607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4280503"/>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421742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3074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7365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tags" Target="../tags/tag1.xml"/><Relationship Id="rId18" Type="http://schemas.openxmlformats.org/officeDocument/2006/relationships/tags" Target="../tags/tag2.xml"/><Relationship Id="rId19"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9.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60.xml"/><Relationship Id="rId11" Type="http://schemas.openxmlformats.org/officeDocument/2006/relationships/slideLayout" Target="../slideLayouts/slideLayout161.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6.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8.xml"/><Relationship Id="rId2"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60.xml"/><Relationship Id="rId12" Type="http://schemas.openxmlformats.org/officeDocument/2006/relationships/slideLayout" Target="../slideLayouts/slideLayout261.xml"/><Relationship Id="rId13" Type="http://schemas.openxmlformats.org/officeDocument/2006/relationships/slideLayout" Target="../slideLayouts/slideLayout262.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9" Type="http://schemas.openxmlformats.org/officeDocument/2006/relationships/slideLayout" Target="../slideLayouts/slideLayout258.xml"/><Relationship Id="rId10"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3.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3.xml"/><Relationship Id="rId2" Type="http://schemas.openxmlformats.org/officeDocument/2006/relationships/slideLayout" Target="../slideLayouts/slideLayout264.xml"/><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6.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11.xml"/><Relationship Id="rId2" Type="http://schemas.openxmlformats.org/officeDocument/2006/relationships/slideLayout" Target="../slideLayouts/slideLayout312.xml"/><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4.xml"/><Relationship Id="rId2"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4.xml"/><Relationship Id="rId20" Type="http://schemas.openxmlformats.org/officeDocument/2006/relationships/tags" Target="../tags/tag432.xml"/><Relationship Id="rId10" Type="http://schemas.openxmlformats.org/officeDocument/2006/relationships/slideLayout" Target="../slideLayouts/slideLayout335.xml"/><Relationship Id="rId11" Type="http://schemas.openxmlformats.org/officeDocument/2006/relationships/slideLayout" Target="../slideLayouts/slideLayout336.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5.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6.xml"/><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60.xml"/><Relationship Id="rId12" Type="http://schemas.openxmlformats.org/officeDocument/2006/relationships/slideLayout" Target="../slideLayouts/slideLayout361.xml"/><Relationship Id="rId13" Type="http://schemas.openxmlformats.org/officeDocument/2006/relationships/slideLayout" Target="../slideLayouts/slideLayout362.xml"/><Relationship Id="rId14" Type="http://schemas.openxmlformats.org/officeDocument/2006/relationships/slideLayout" Target="../slideLayouts/slideLayout363.xml"/><Relationship Id="rId15" Type="http://schemas.openxmlformats.org/officeDocument/2006/relationships/slideLayout" Target="../slideLayouts/slideLayout364.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50.xml"/><Relationship Id="rId2" Type="http://schemas.openxmlformats.org/officeDocument/2006/relationships/slideLayout" Target="../slideLayouts/slideLayout351.xml"/><Relationship Id="rId3" Type="http://schemas.openxmlformats.org/officeDocument/2006/relationships/slideLayout" Target="../slideLayouts/slideLayout352.xml"/><Relationship Id="rId4" Type="http://schemas.openxmlformats.org/officeDocument/2006/relationships/slideLayout" Target="../slideLayouts/slideLayout353.xml"/><Relationship Id="rId5" Type="http://schemas.openxmlformats.org/officeDocument/2006/relationships/slideLayout" Target="../slideLayouts/slideLayout354.xml"/><Relationship Id="rId6" Type="http://schemas.openxmlformats.org/officeDocument/2006/relationships/slideLayout" Target="../slideLayouts/slideLayout355.xml"/><Relationship Id="rId7" Type="http://schemas.openxmlformats.org/officeDocument/2006/relationships/slideLayout" Target="../slideLayouts/slideLayout356.xml"/><Relationship Id="rId8" Type="http://schemas.openxmlformats.org/officeDocument/2006/relationships/slideLayout" Target="../slideLayouts/slideLayout357.xml"/><Relationship Id="rId9" Type="http://schemas.openxmlformats.org/officeDocument/2006/relationships/slideLayout" Target="../slideLayouts/slideLayout358.xml"/><Relationship Id="rId10"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3.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4.xml"/><Relationship Id="rId11" Type="http://schemas.openxmlformats.org/officeDocument/2006/relationships/slideLayout" Target="../slideLayouts/slideLayout375.xml"/><Relationship Id="rId12" Type="http://schemas.openxmlformats.org/officeDocument/2006/relationships/slideLayout" Target="../slideLayouts/slideLayout376.xml"/><Relationship Id="rId13" Type="http://schemas.openxmlformats.org/officeDocument/2006/relationships/slideLayout" Target="../slideLayouts/slideLayout377.xml"/><Relationship Id="rId14" Type="http://schemas.openxmlformats.org/officeDocument/2006/relationships/slideLayout" Target="../slideLayouts/slideLayout378.xml"/><Relationship Id="rId15" Type="http://schemas.openxmlformats.org/officeDocument/2006/relationships/slideLayout" Target="../slideLayouts/slideLayout379.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21.xml"/><Relationship Id="rId20" Type="http://schemas.openxmlformats.org/officeDocument/2006/relationships/tags" Target="../tags/tag639.xml"/><Relationship Id="rId10" Type="http://schemas.openxmlformats.org/officeDocument/2006/relationships/slideLayout" Target="../slideLayouts/slideLayout422.xml"/><Relationship Id="rId11" Type="http://schemas.openxmlformats.org/officeDocument/2006/relationships/slideLayout" Target="../slideLayouts/slideLayout423.xml"/><Relationship Id="rId12" Type="http://schemas.openxmlformats.org/officeDocument/2006/relationships/slideLayout" Target="../slideLayouts/slideLayout424.xml"/><Relationship Id="rId13" Type="http://schemas.openxmlformats.org/officeDocument/2006/relationships/slideLayout" Target="../slideLayouts/slideLayout425.xml"/><Relationship Id="rId14" Type="http://schemas.openxmlformats.org/officeDocument/2006/relationships/slideLayout" Target="../slideLayouts/slideLayout426.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slideLayout" Target="../slideLayouts/slideLayout462.xml"/><Relationship Id="rId13" Type="http://schemas.openxmlformats.org/officeDocument/2006/relationships/slideLayout" Target="../slideLayouts/slideLayout463.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slideLayout" Target="../slideLayouts/slideLayout475.xml"/><Relationship Id="rId13" Type="http://schemas.openxmlformats.org/officeDocument/2006/relationships/slideLayout" Target="../slideLayouts/slideLayout476.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slideLayout" Target="../slideLayouts/slideLayout488.xml"/><Relationship Id="rId13" Type="http://schemas.openxmlformats.org/officeDocument/2006/relationships/slideLayout" Target="../slideLayouts/slideLayout489.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slideLayout" Target="../slideLayouts/slideLayout501.xml"/><Relationship Id="rId13" Type="http://schemas.openxmlformats.org/officeDocument/2006/relationships/slideLayout" Target="../slideLayouts/slideLayout502.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6.xml"/><Relationship Id="rId12" Type="http://schemas.openxmlformats.org/officeDocument/2006/relationships/slideLayout" Target="../slideLayouts/slideLayout527.xml"/><Relationship Id="rId13" Type="http://schemas.openxmlformats.org/officeDocument/2006/relationships/slideLayout" Target="../slideLayouts/slideLayout528.xml"/><Relationship Id="rId14" Type="http://schemas.openxmlformats.org/officeDocument/2006/relationships/slideLayout" Target="../slideLayouts/slideLayout529.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6.xml"/><Relationship Id="rId2" Type="http://schemas.openxmlformats.org/officeDocument/2006/relationships/slideLayout" Target="../slideLayouts/slideLayout517.xml"/><Relationship Id="rId3" Type="http://schemas.openxmlformats.org/officeDocument/2006/relationships/slideLayout" Target="../slideLayouts/slideLayout518.xml"/><Relationship Id="rId4" Type="http://schemas.openxmlformats.org/officeDocument/2006/relationships/slideLayout" Target="../slideLayouts/slideLayout519.xml"/><Relationship Id="rId5" Type="http://schemas.openxmlformats.org/officeDocument/2006/relationships/slideLayout" Target="../slideLayouts/slideLayout520.xml"/><Relationship Id="rId6" Type="http://schemas.openxmlformats.org/officeDocument/2006/relationships/slideLayout" Target="../slideLayouts/slideLayout521.xml"/><Relationship Id="rId7" Type="http://schemas.openxmlformats.org/officeDocument/2006/relationships/slideLayout" Target="../slideLayouts/slideLayout522.xml"/><Relationship Id="rId8" Type="http://schemas.openxmlformats.org/officeDocument/2006/relationships/slideLayout" Target="../slideLayouts/slideLayout523.xml"/><Relationship Id="rId9" Type="http://schemas.openxmlformats.org/officeDocument/2006/relationships/slideLayout" Target="../slideLayouts/slideLayout524.xml"/><Relationship Id="rId10" Type="http://schemas.openxmlformats.org/officeDocument/2006/relationships/slideLayout" Target="../slideLayouts/slideLayout52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slideLayout" Target="../slideLayouts/slideLayout542.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slideLayout" Target="../slideLayouts/slideLayout554.xml"/><Relationship Id="rId13" Type="http://schemas.openxmlformats.org/officeDocument/2006/relationships/slideLayout" Target="../slideLayouts/slideLayout555.xml"/><Relationship Id="rId14" Type="http://schemas.openxmlformats.org/officeDocument/2006/relationships/slideLayout" Target="../slideLayouts/slideLayout556.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slideLayout" Target="../slideLayouts/slideLayout568.xml"/><Relationship Id="rId13" Type="http://schemas.openxmlformats.org/officeDocument/2006/relationships/slideLayout" Target="../slideLayouts/slideLayout569.xml"/><Relationship Id="rId14" Type="http://schemas.openxmlformats.org/officeDocument/2006/relationships/theme" Target="../theme/theme48.xml"/><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slideLayout" Target="../slideLayouts/slideLayout581.xml"/><Relationship Id="rId13" Type="http://schemas.openxmlformats.org/officeDocument/2006/relationships/slideLayout" Target="../slideLayouts/slideLayout582.xml"/><Relationship Id="rId14" Type="http://schemas.openxmlformats.org/officeDocument/2006/relationships/theme" Target="../theme/theme49.xml"/><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3.xml"/><Relationship Id="rId12" Type="http://schemas.openxmlformats.org/officeDocument/2006/relationships/slideLayout" Target="../slideLayouts/slideLayout594.xml"/><Relationship Id="rId13" Type="http://schemas.openxmlformats.org/officeDocument/2006/relationships/slideLayout" Target="../slideLayouts/slideLayout595.xml"/><Relationship Id="rId14" Type="http://schemas.openxmlformats.org/officeDocument/2006/relationships/theme" Target="../theme/theme50.xml"/><Relationship Id="rId1" Type="http://schemas.openxmlformats.org/officeDocument/2006/relationships/slideLayout" Target="../slideLayouts/slideLayout583.xml"/><Relationship Id="rId2" Type="http://schemas.openxmlformats.org/officeDocument/2006/relationships/slideLayout" Target="../slideLayouts/slideLayout584.xml"/><Relationship Id="rId3" Type="http://schemas.openxmlformats.org/officeDocument/2006/relationships/slideLayout" Target="../slideLayouts/slideLayout585.xml"/><Relationship Id="rId4" Type="http://schemas.openxmlformats.org/officeDocument/2006/relationships/slideLayout" Target="../slideLayouts/slideLayout586.xml"/><Relationship Id="rId5" Type="http://schemas.openxmlformats.org/officeDocument/2006/relationships/slideLayout" Target="../slideLayouts/slideLayout587.xml"/><Relationship Id="rId6" Type="http://schemas.openxmlformats.org/officeDocument/2006/relationships/slideLayout" Target="../slideLayouts/slideLayout588.xml"/><Relationship Id="rId7" Type="http://schemas.openxmlformats.org/officeDocument/2006/relationships/slideLayout" Target="../slideLayouts/slideLayout589.xml"/><Relationship Id="rId8" Type="http://schemas.openxmlformats.org/officeDocument/2006/relationships/slideLayout" Target="../slideLayouts/slideLayout590.xml"/><Relationship Id="rId9" Type="http://schemas.openxmlformats.org/officeDocument/2006/relationships/slideLayout" Target="../slideLayouts/slideLayout591.xml"/><Relationship Id="rId10"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slideLayout" Target="../slideLayouts/slideLayout607.xml"/><Relationship Id="rId13" Type="http://schemas.openxmlformats.org/officeDocument/2006/relationships/slideLayout" Target="../slideLayouts/slideLayout608.xml"/><Relationship Id="rId14" Type="http://schemas.openxmlformats.org/officeDocument/2006/relationships/theme" Target="../theme/theme51.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slideLayout" Target="../slideLayouts/slideLayout620.xml"/><Relationship Id="rId13" Type="http://schemas.openxmlformats.org/officeDocument/2006/relationships/slideLayout" Target="../slideLayouts/slideLayout621.xml"/><Relationship Id="rId14" Type="http://schemas.openxmlformats.org/officeDocument/2006/relationships/theme" Target="../theme/theme52.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2.xml"/><Relationship Id="rId12" Type="http://schemas.openxmlformats.org/officeDocument/2006/relationships/slideLayout" Target="../slideLayouts/slideLayout633.xml"/><Relationship Id="rId13" Type="http://schemas.openxmlformats.org/officeDocument/2006/relationships/slideLayout" Target="../slideLayouts/slideLayout634.xml"/><Relationship Id="rId14" Type="http://schemas.openxmlformats.org/officeDocument/2006/relationships/theme" Target="../theme/theme53.xml"/><Relationship Id="rId1" Type="http://schemas.openxmlformats.org/officeDocument/2006/relationships/slideLayout" Target="../slideLayouts/slideLayout622.xml"/><Relationship Id="rId2" Type="http://schemas.openxmlformats.org/officeDocument/2006/relationships/slideLayout" Target="../slideLayouts/slideLayout623.xml"/><Relationship Id="rId3" Type="http://schemas.openxmlformats.org/officeDocument/2006/relationships/slideLayout" Target="../slideLayouts/slideLayout624.xml"/><Relationship Id="rId4" Type="http://schemas.openxmlformats.org/officeDocument/2006/relationships/slideLayout" Target="../slideLayouts/slideLayout625.xml"/><Relationship Id="rId5" Type="http://schemas.openxmlformats.org/officeDocument/2006/relationships/slideLayout" Target="../slideLayouts/slideLayout626.xml"/><Relationship Id="rId6" Type="http://schemas.openxmlformats.org/officeDocument/2006/relationships/slideLayout" Target="../slideLayouts/slideLayout627.xml"/><Relationship Id="rId7" Type="http://schemas.openxmlformats.org/officeDocument/2006/relationships/slideLayout" Target="../slideLayouts/slideLayout628.xml"/><Relationship Id="rId8" Type="http://schemas.openxmlformats.org/officeDocument/2006/relationships/slideLayout" Target="../slideLayouts/slideLayout629.xml"/><Relationship Id="rId9" Type="http://schemas.openxmlformats.org/officeDocument/2006/relationships/slideLayout" Target="../slideLayouts/slideLayout630.xml"/><Relationship Id="rId10" Type="http://schemas.openxmlformats.org/officeDocument/2006/relationships/slideLayout" Target="../slideLayouts/slideLayout631.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slideLayout" Target="../slideLayouts/slideLayout646.xml"/><Relationship Id="rId13" Type="http://schemas.openxmlformats.org/officeDocument/2006/relationships/slideLayout" Target="../slideLayouts/slideLayout647.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slideLayout" Target="../slideLayouts/slideLayout659.xml"/><Relationship Id="rId13" Type="http://schemas.openxmlformats.org/officeDocument/2006/relationships/slideLayout" Target="../slideLayouts/slideLayout660.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slideLayout" Target="../slideLayouts/slideLayout672.xml"/><Relationship Id="rId13" Type="http://schemas.openxmlformats.org/officeDocument/2006/relationships/slideLayout" Target="../slideLayouts/slideLayout673.xml"/><Relationship Id="rId14" Type="http://schemas.openxmlformats.org/officeDocument/2006/relationships/theme" Target="../theme/theme56.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4.xml"/><Relationship Id="rId12" Type="http://schemas.openxmlformats.org/officeDocument/2006/relationships/slideLayout" Target="../slideLayouts/slideLayout685.xml"/><Relationship Id="rId13" Type="http://schemas.openxmlformats.org/officeDocument/2006/relationships/slideLayout" Target="../slideLayouts/slideLayout686.xml"/><Relationship Id="rId14" Type="http://schemas.openxmlformats.org/officeDocument/2006/relationships/theme" Target="../theme/theme57.xml"/><Relationship Id="rId1" Type="http://schemas.openxmlformats.org/officeDocument/2006/relationships/slideLayout" Target="../slideLayouts/slideLayout674.xml"/><Relationship Id="rId2" Type="http://schemas.openxmlformats.org/officeDocument/2006/relationships/slideLayout" Target="../slideLayouts/slideLayout675.xml"/><Relationship Id="rId3" Type="http://schemas.openxmlformats.org/officeDocument/2006/relationships/slideLayout" Target="../slideLayouts/slideLayout676.xml"/><Relationship Id="rId4" Type="http://schemas.openxmlformats.org/officeDocument/2006/relationships/slideLayout" Target="../slideLayouts/slideLayout677.xml"/><Relationship Id="rId5" Type="http://schemas.openxmlformats.org/officeDocument/2006/relationships/slideLayout" Target="../slideLayouts/slideLayout678.xml"/><Relationship Id="rId6" Type="http://schemas.openxmlformats.org/officeDocument/2006/relationships/slideLayout" Target="../slideLayouts/slideLayout679.xml"/><Relationship Id="rId7" Type="http://schemas.openxmlformats.org/officeDocument/2006/relationships/slideLayout" Target="../slideLayouts/slideLayout680.xml"/><Relationship Id="rId8" Type="http://schemas.openxmlformats.org/officeDocument/2006/relationships/slideLayout" Target="../slideLayouts/slideLayout681.xml"/><Relationship Id="rId9" Type="http://schemas.openxmlformats.org/officeDocument/2006/relationships/slideLayout" Target="../slideLayouts/slideLayout682.xml"/><Relationship Id="rId10" Type="http://schemas.openxmlformats.org/officeDocument/2006/relationships/slideLayout" Target="../slideLayouts/slideLayout68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theme" Target="../theme/theme58.xml"/><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3.xml"/><Relationship Id="rId12" Type="http://schemas.openxmlformats.org/officeDocument/2006/relationships/slideLayout" Target="../slideLayouts/slideLayout774.xml"/><Relationship Id="rId13" Type="http://schemas.openxmlformats.org/officeDocument/2006/relationships/slideLayout" Target="../slideLayouts/slideLayout775.xml"/><Relationship Id="rId14" Type="http://schemas.openxmlformats.org/officeDocument/2006/relationships/slideLayout" Target="../slideLayouts/slideLayout776.xml"/><Relationship Id="rId15" Type="http://schemas.openxmlformats.org/officeDocument/2006/relationships/slideLayout" Target="../slideLayouts/slideLayout777.xml"/><Relationship Id="rId16" Type="http://schemas.openxmlformats.org/officeDocument/2006/relationships/theme" Target="../theme/theme64.xml"/><Relationship Id="rId1" Type="http://schemas.openxmlformats.org/officeDocument/2006/relationships/slideLayout" Target="../slideLayouts/slideLayout763.xml"/><Relationship Id="rId2" Type="http://schemas.openxmlformats.org/officeDocument/2006/relationships/slideLayout" Target="../slideLayouts/slideLayout764.xml"/><Relationship Id="rId3" Type="http://schemas.openxmlformats.org/officeDocument/2006/relationships/slideLayout" Target="../slideLayouts/slideLayout765.xml"/><Relationship Id="rId4" Type="http://schemas.openxmlformats.org/officeDocument/2006/relationships/slideLayout" Target="../slideLayouts/slideLayout766.xml"/><Relationship Id="rId5" Type="http://schemas.openxmlformats.org/officeDocument/2006/relationships/slideLayout" Target="../slideLayouts/slideLayout767.xml"/><Relationship Id="rId6" Type="http://schemas.openxmlformats.org/officeDocument/2006/relationships/slideLayout" Target="../slideLayouts/slideLayout768.xml"/><Relationship Id="rId7" Type="http://schemas.openxmlformats.org/officeDocument/2006/relationships/slideLayout" Target="../slideLayouts/slideLayout769.xml"/><Relationship Id="rId8" Type="http://schemas.openxmlformats.org/officeDocument/2006/relationships/slideLayout" Target="../slideLayouts/slideLayout770.xml"/><Relationship Id="rId9" Type="http://schemas.openxmlformats.org/officeDocument/2006/relationships/slideLayout" Target="../slideLayouts/slideLayout771.xml"/><Relationship Id="rId10" Type="http://schemas.openxmlformats.org/officeDocument/2006/relationships/slideLayout" Target="../slideLayouts/slideLayout772.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slideLayout" Target="../slideLayouts/slideLayout802.xml"/><Relationship Id="rId13" Type="http://schemas.openxmlformats.org/officeDocument/2006/relationships/slideLayout" Target="../slideLayouts/slideLayout803.xml"/><Relationship Id="rId14" Type="http://schemas.openxmlformats.org/officeDocument/2006/relationships/theme" Target="../theme/theme66.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theme" Target="../theme/theme67.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5.xml"/><Relationship Id="rId12" Type="http://schemas.openxmlformats.org/officeDocument/2006/relationships/slideLayout" Target="../slideLayouts/slideLayout826.xml"/><Relationship Id="rId13" Type="http://schemas.openxmlformats.org/officeDocument/2006/relationships/slideLayout" Target="../slideLayouts/slideLayout827.xml"/><Relationship Id="rId14" Type="http://schemas.openxmlformats.org/officeDocument/2006/relationships/theme" Target="../theme/theme68.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15.xml"/><Relationship Id="rId2" Type="http://schemas.openxmlformats.org/officeDocument/2006/relationships/slideLayout" Target="../slideLayouts/slideLayout816.xml"/><Relationship Id="rId3" Type="http://schemas.openxmlformats.org/officeDocument/2006/relationships/slideLayout" Target="../slideLayouts/slideLayout817.xml"/><Relationship Id="rId4" Type="http://schemas.openxmlformats.org/officeDocument/2006/relationships/slideLayout" Target="../slideLayouts/slideLayout818.xml"/><Relationship Id="rId5" Type="http://schemas.openxmlformats.org/officeDocument/2006/relationships/slideLayout" Target="../slideLayouts/slideLayout819.xml"/><Relationship Id="rId6" Type="http://schemas.openxmlformats.org/officeDocument/2006/relationships/slideLayout" Target="../slideLayouts/slideLayout820.xml"/><Relationship Id="rId7" Type="http://schemas.openxmlformats.org/officeDocument/2006/relationships/slideLayout" Target="../slideLayouts/slideLayout821.xml"/><Relationship Id="rId8" Type="http://schemas.openxmlformats.org/officeDocument/2006/relationships/slideLayout" Target="../slideLayouts/slideLayout822.xml"/><Relationship Id="rId9" Type="http://schemas.openxmlformats.org/officeDocument/2006/relationships/slideLayout" Target="../slideLayouts/slideLayout823.xml"/><Relationship Id="rId10" Type="http://schemas.openxmlformats.org/officeDocument/2006/relationships/slideLayout" Target="../slideLayouts/slideLayout824.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838.xml"/><Relationship Id="rId12" Type="http://schemas.openxmlformats.org/officeDocument/2006/relationships/theme" Target="../theme/theme69.xml"/><Relationship Id="rId1" Type="http://schemas.openxmlformats.org/officeDocument/2006/relationships/slideLayout" Target="../slideLayouts/slideLayout828.xml"/><Relationship Id="rId2" Type="http://schemas.openxmlformats.org/officeDocument/2006/relationships/slideLayout" Target="../slideLayouts/slideLayout829.xml"/><Relationship Id="rId3" Type="http://schemas.openxmlformats.org/officeDocument/2006/relationships/slideLayout" Target="../slideLayouts/slideLayout830.xml"/><Relationship Id="rId4" Type="http://schemas.openxmlformats.org/officeDocument/2006/relationships/slideLayout" Target="../slideLayouts/slideLayout831.xml"/><Relationship Id="rId5" Type="http://schemas.openxmlformats.org/officeDocument/2006/relationships/slideLayout" Target="../slideLayouts/slideLayout832.xml"/><Relationship Id="rId6" Type="http://schemas.openxmlformats.org/officeDocument/2006/relationships/slideLayout" Target="../slideLayouts/slideLayout833.xml"/><Relationship Id="rId7" Type="http://schemas.openxmlformats.org/officeDocument/2006/relationships/slideLayout" Target="../slideLayouts/slideLayout834.xml"/><Relationship Id="rId8" Type="http://schemas.openxmlformats.org/officeDocument/2006/relationships/slideLayout" Target="../slideLayouts/slideLayout835.xml"/><Relationship Id="rId9" Type="http://schemas.openxmlformats.org/officeDocument/2006/relationships/slideLayout" Target="../slideLayouts/slideLayout836.xml"/><Relationship Id="rId10" Type="http://schemas.openxmlformats.org/officeDocument/2006/relationships/slideLayout" Target="../slideLayouts/slideLayout83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849.xml"/><Relationship Id="rId12" Type="http://schemas.openxmlformats.org/officeDocument/2006/relationships/theme" Target="../theme/theme70.xml"/><Relationship Id="rId1" Type="http://schemas.openxmlformats.org/officeDocument/2006/relationships/slideLayout" Target="../slideLayouts/slideLayout839.xml"/><Relationship Id="rId2" Type="http://schemas.openxmlformats.org/officeDocument/2006/relationships/slideLayout" Target="../slideLayouts/slideLayout840.xml"/><Relationship Id="rId3" Type="http://schemas.openxmlformats.org/officeDocument/2006/relationships/slideLayout" Target="../slideLayouts/slideLayout841.xml"/><Relationship Id="rId4" Type="http://schemas.openxmlformats.org/officeDocument/2006/relationships/slideLayout" Target="../slideLayouts/slideLayout842.xml"/><Relationship Id="rId5" Type="http://schemas.openxmlformats.org/officeDocument/2006/relationships/slideLayout" Target="../slideLayouts/slideLayout843.xml"/><Relationship Id="rId6" Type="http://schemas.openxmlformats.org/officeDocument/2006/relationships/slideLayout" Target="../slideLayouts/slideLayout844.xml"/><Relationship Id="rId7" Type="http://schemas.openxmlformats.org/officeDocument/2006/relationships/slideLayout" Target="../slideLayouts/slideLayout845.xml"/><Relationship Id="rId8" Type="http://schemas.openxmlformats.org/officeDocument/2006/relationships/slideLayout" Target="../slideLayouts/slideLayout846.xml"/><Relationship Id="rId9" Type="http://schemas.openxmlformats.org/officeDocument/2006/relationships/slideLayout" Target="../slideLayouts/slideLayout847.xml"/><Relationship Id="rId10" Type="http://schemas.openxmlformats.org/officeDocument/2006/relationships/slideLayout" Target="../slideLayouts/slideLayout848.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860.xml"/><Relationship Id="rId12" Type="http://schemas.openxmlformats.org/officeDocument/2006/relationships/theme" Target="../theme/theme71.xml"/><Relationship Id="rId1" Type="http://schemas.openxmlformats.org/officeDocument/2006/relationships/slideLayout" Target="../slideLayouts/slideLayout850.xml"/><Relationship Id="rId2" Type="http://schemas.openxmlformats.org/officeDocument/2006/relationships/slideLayout" Target="../slideLayouts/slideLayout851.xml"/><Relationship Id="rId3" Type="http://schemas.openxmlformats.org/officeDocument/2006/relationships/slideLayout" Target="../slideLayouts/slideLayout852.xml"/><Relationship Id="rId4" Type="http://schemas.openxmlformats.org/officeDocument/2006/relationships/slideLayout" Target="../slideLayouts/slideLayout853.xml"/><Relationship Id="rId5" Type="http://schemas.openxmlformats.org/officeDocument/2006/relationships/slideLayout" Target="../slideLayouts/slideLayout854.xml"/><Relationship Id="rId6" Type="http://schemas.openxmlformats.org/officeDocument/2006/relationships/slideLayout" Target="../slideLayouts/slideLayout855.xml"/><Relationship Id="rId7" Type="http://schemas.openxmlformats.org/officeDocument/2006/relationships/slideLayout" Target="../slideLayouts/slideLayout856.xml"/><Relationship Id="rId8" Type="http://schemas.openxmlformats.org/officeDocument/2006/relationships/slideLayout" Target="../slideLayouts/slideLayout857.xml"/><Relationship Id="rId9" Type="http://schemas.openxmlformats.org/officeDocument/2006/relationships/slideLayout" Target="../slideLayouts/slideLayout858.xml"/><Relationship Id="rId10" Type="http://schemas.openxmlformats.org/officeDocument/2006/relationships/slideLayout" Target="../slideLayouts/slideLayout85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slideLayout" Target="../slideLayouts/slideLayout124.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 id="2147527471" r:id="rId14"/>
    <p:sldLayoutId id="21475274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93"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10/14/14</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10/14/14</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14E9FAB5-E9FA-0F4B-AACF-8A064771A64A}" type="datetime1">
              <a:rPr lang="en-US" b="0"/>
              <a:pPr defTabSz="457200">
                <a:defRPr/>
              </a:pPr>
              <a:t>10/14/14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defRPr/>
            </a:pPr>
            <a:fld id="{1B89E69A-EA1C-FC46-907E-0D8D70E2EB1B}" type="slidenum">
              <a:rPr lang="en-US" b="0"/>
              <a:pPr defTabSz="457200">
                <a:defRPr/>
              </a:pPr>
              <a:t>‹#›</a:t>
            </a:fld>
            <a:endParaRPr lang="en-US" b="0"/>
          </a:p>
        </p:txBody>
      </p:sp>
      <p:sp>
        <p:nvSpPr>
          <p:cNvPr id="7" name="Rectangle 6"/>
          <p:cNvSpPr>
            <a:spLocks noChangeArrowheads="1"/>
          </p:cNvSpPr>
          <p:nvPr userDrawn="1"/>
        </p:nvSpPr>
        <p:spPr bwMode="auto">
          <a:xfrm rot="16200000">
            <a:off x="7416007"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54E7D22-8D93-AA49-AA02-382C55C50A52}" type="slidenum">
              <a:rPr lang="en-US" sz="2000" b="0" i="1">
                <a:solidFill>
                  <a:prstClr val="black"/>
                </a:solidFill>
                <a:effectLst>
                  <a:outerShdw blurRad="38100" dist="38100" dir="2700000" algn="tl">
                    <a:srgbClr val="DDDDDD"/>
                  </a:outerShdw>
                </a:effectLst>
                <a:latin typeface="Courier New" pitchFamily="-109" charset="0"/>
                <a:ea typeface="ＭＳ Ｐゴシック" pitchFamily="-109" charset="-128"/>
                <a:cs typeface="ＭＳ Ｐゴシック" pitchFamily="-109" charset="-128"/>
              </a:rPr>
              <a:pPr defTabSz="912813" eaLnBrk="0" hangingPunct="0">
                <a:defRPr/>
              </a:pPr>
              <a:t>‹#›</a:t>
            </a:fld>
            <a:r>
              <a:rPr lang="en-US" sz="1800" b="0" dirty="0">
                <a:solidFill>
                  <a:srgbClr val="808080"/>
                </a:solidFill>
                <a:latin typeface="Arial" pitchFamily="-109" charset="0"/>
                <a:ea typeface="ＭＳ Ｐゴシック" pitchFamily="-109" charset="-128"/>
                <a:cs typeface="ＭＳ Ｐゴシック" pitchFamily="-109" charset="-128"/>
              </a:rPr>
              <a:t> </a:t>
            </a:r>
            <a:endParaRPr lang="en-US" sz="500" b="0" dirty="0">
              <a:solidFill>
                <a:prstClr val="black"/>
              </a:solidFill>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563072608"/>
      </p:ext>
    </p:extLst>
  </p:cSld>
  <p:clrMap bg1="lt1" tx1="dk1" bg2="lt2" tx2="dk2" accent1="accent1" accent2="accent2" accent3="accent3" accent4="accent4" accent5="accent5" accent6="accent6" hlink="hlink" folHlink="folHlink"/>
  <p:sldLayoutIdLst>
    <p:sldLayoutId id="2147527126" r:id="rId1"/>
    <p:sldLayoutId id="2147527127" r:id="rId2"/>
    <p:sldLayoutId id="2147527128" r:id="rId3"/>
    <p:sldLayoutId id="2147527129" r:id="rId4"/>
    <p:sldLayoutId id="2147527130" r:id="rId5"/>
    <p:sldLayoutId id="2147527131" r:id="rId6"/>
    <p:sldLayoutId id="2147527132" r:id="rId7"/>
    <p:sldLayoutId id="2147527133" r:id="rId8"/>
    <p:sldLayoutId id="2147527134" r:id="rId9"/>
    <p:sldLayoutId id="2147527135" r:id="rId10"/>
    <p:sldLayoutId id="214752713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10/14/14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032660D-F1AD-D740-9C13-587329C3EE44}" type="datetimeFigureOut">
              <a:rPr lang="en-US" b="0" smtClean="0">
                <a:solidFill>
                  <a:prstClr val="black">
                    <a:tint val="75000"/>
                  </a:prstClr>
                </a:solidFill>
                <a:latin typeface="Calibri"/>
              </a:rPr>
              <a:pPr defTabSz="457200" fontAlgn="auto">
                <a:spcBef>
                  <a:spcPts val="0"/>
                </a:spcBef>
                <a:spcAft>
                  <a:spcPts val="0"/>
                </a:spcAft>
              </a:pPr>
              <a:t>10/14/14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E476514-F9B8-644F-BC82-C18E310EF899}" type="slidenum">
              <a:rPr lang="en-US" b="0" smtClean="0">
                <a:solidFill>
                  <a:prstClr val="black">
                    <a:tint val="75000"/>
                  </a:prstClr>
                </a:solidFill>
                <a:latin typeface="Calibri"/>
              </a:rPr>
              <a:pPr defTabSz="457200"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850153858"/>
      </p:ext>
    </p:extLst>
  </p:cSld>
  <p:clrMap bg1="lt1" tx1="dk1" bg2="lt2" tx2="dk2" accent1="accent1" accent2="accent2" accent3="accent3" accent4="accent4" accent5="accent5" accent6="accent6" hlink="hlink" folHlink="folHlink"/>
  <p:sldLayoutIdLst>
    <p:sldLayoutId id="2147527460" r:id="rId1"/>
    <p:sldLayoutId id="2147527461" r:id="rId2"/>
    <p:sldLayoutId id="2147527462" r:id="rId3"/>
    <p:sldLayoutId id="2147527463" r:id="rId4"/>
    <p:sldLayoutId id="2147527464" r:id="rId5"/>
    <p:sldLayoutId id="2147527465" r:id="rId6"/>
    <p:sldLayoutId id="2147527466" r:id="rId7"/>
    <p:sldLayoutId id="2147527467" r:id="rId8"/>
    <p:sldLayoutId id="2147527468" r:id="rId9"/>
    <p:sldLayoutId id="2147527469" r:id="rId10"/>
    <p:sldLayoutId id="21475274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2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2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ea typeface="+mn-ea"/>
                <a:cs typeface="+mn-cs"/>
              </a:defRPr>
            </a:lvl1pPr>
          </a:lstStyle>
          <a:p>
            <a:pPr>
              <a:defRPr/>
            </a:pPr>
            <a:fld id="{6CE1C42C-EC15-49FC-B692-B8E2328148A8}" type="datetimeFigureOut">
              <a:rPr lang="en-US" b="0"/>
              <a:pPr>
                <a:defRPr/>
              </a:pPr>
              <a:t>10/14/14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ea typeface="+mn-ea"/>
                <a:cs typeface="+mn-cs"/>
              </a:defRPr>
            </a:lvl1pPr>
          </a:lstStyle>
          <a:p>
            <a:pPr>
              <a:defRPr/>
            </a:pPr>
            <a:endParaRPr lang="en-US" b="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ea typeface="+mn-ea"/>
                <a:cs typeface="+mn-cs"/>
              </a:defRPr>
            </a:lvl1pPr>
          </a:lstStyle>
          <a:p>
            <a:pPr>
              <a:defRPr/>
            </a:pPr>
            <a:fld id="{183F6EF1-B9BE-9146-9966-E2FE3BB3A939}" type="slidenum">
              <a:rPr lang="en-US" b="0"/>
              <a:pPr>
                <a:defRPr/>
              </a:pPr>
              <a:t>‹#›</a:t>
            </a:fld>
            <a:endParaRPr lang="en-US" b="0"/>
          </a:p>
        </p:txBody>
      </p:sp>
    </p:spTree>
    <p:extLst>
      <p:ext uri="{BB962C8B-B14F-4D97-AF65-F5344CB8AC3E}">
        <p14:creationId xmlns:p14="http://schemas.microsoft.com/office/powerpoint/2010/main" val="1434898993"/>
      </p:ext>
    </p:extLst>
  </p:cSld>
  <p:clrMap bg1="lt1" tx1="dk1" bg2="lt2" tx2="dk2" accent1="accent1" accent2="accent2" accent3="accent3" accent4="accent4" accent5="accent5" accent6="accent6" hlink="hlink" folHlink="folHlink"/>
  <p:sldLayoutIdLst>
    <p:sldLayoutId id="2147527474" r:id="rId1"/>
    <p:sldLayoutId id="2147527475" r:id="rId2"/>
    <p:sldLayoutId id="2147527476" r:id="rId3"/>
    <p:sldLayoutId id="2147527477" r:id="rId4"/>
    <p:sldLayoutId id="2147527478" r:id="rId5"/>
    <p:sldLayoutId id="2147527479" r:id="rId6"/>
    <p:sldLayoutId id="2147527480" r:id="rId7"/>
    <p:sldLayoutId id="2147527481" r:id="rId8"/>
    <p:sldLayoutId id="2147527482" r:id="rId9"/>
    <p:sldLayoutId id="2147527483" r:id="rId10"/>
    <p:sldLayoutId id="214752748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C84E392-AE2C-074A-AC99-D59A0FE62A6A}" type="datetimeFigureOut">
              <a:rPr lang="en-US" b="0" smtClean="0">
                <a:solidFill>
                  <a:prstClr val="black">
                    <a:tint val="75000"/>
                  </a:prstClr>
                </a:solidFill>
                <a:latin typeface="Calibri"/>
                <a:ea typeface="+mn-ea"/>
                <a:cs typeface="+mn-cs"/>
              </a:rPr>
              <a:pPr defTabSz="457200" fontAlgn="auto">
                <a:spcBef>
                  <a:spcPts val="0"/>
                </a:spcBef>
                <a:spcAft>
                  <a:spcPts val="0"/>
                </a:spcAft>
              </a:pPr>
              <a:t>10/14/14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CC5DA7B-1A23-2745-A82A-38805E71E6D2}"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4748892"/>
      </p:ext>
    </p:extLst>
  </p:cSld>
  <p:clrMap bg1="lt1" tx1="dk1" bg2="lt2" tx2="dk2" accent1="accent1" accent2="accent2" accent3="accent3" accent4="accent4" accent5="accent5" accent6="accent6" hlink="hlink" folHlink="folHlink"/>
  <p:sldLayoutIdLst>
    <p:sldLayoutId id="2147527486" r:id="rId1"/>
    <p:sldLayoutId id="2147527487" r:id="rId2"/>
    <p:sldLayoutId id="2147527488" r:id="rId3"/>
    <p:sldLayoutId id="2147527489" r:id="rId4"/>
    <p:sldLayoutId id="2147527490" r:id="rId5"/>
    <p:sldLayoutId id="2147527491" r:id="rId6"/>
    <p:sldLayoutId id="2147527492" r:id="rId7"/>
    <p:sldLayoutId id="2147527493" r:id="rId8"/>
    <p:sldLayoutId id="2147527494" r:id="rId9"/>
    <p:sldLayoutId id="2147527495" r:id="rId10"/>
    <p:sldLayoutId id="21475274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5.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5.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1.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19.emf"/><Relationship Id="rId3"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tags" Target="../tags/tag772.xml"/><Relationship Id="rId4" Type="http://schemas.openxmlformats.org/officeDocument/2006/relationships/tags" Target="../tags/tag773.xml"/><Relationship Id="rId5" Type="http://schemas.openxmlformats.org/officeDocument/2006/relationships/tags" Target="../tags/tag774.xml"/><Relationship Id="rId6" Type="http://schemas.openxmlformats.org/officeDocument/2006/relationships/slideLayout" Target="../slideLayouts/slideLayout816.xml"/><Relationship Id="rId7" Type="http://schemas.openxmlformats.org/officeDocument/2006/relationships/notesSlide" Target="../notesSlides/notesSlide4.xml"/><Relationship Id="rId1" Type="http://schemas.openxmlformats.org/officeDocument/2006/relationships/tags" Target="../tags/tag770.xml"/><Relationship Id="rId2" Type="http://schemas.openxmlformats.org/officeDocument/2006/relationships/tags" Target="../tags/tag77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comments" Target="../comments/comment4.xml"/><Relationship Id="rId1" Type="http://schemas.openxmlformats.org/officeDocument/2006/relationships/themeOverride" Target="../theme/themeOverride1.xml"/><Relationship Id="rId2" Type="http://schemas.openxmlformats.org/officeDocument/2006/relationships/slideLayout" Target="../slideLayouts/slideLayout8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840.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comments" Target="../comments/comment5.xml"/><Relationship Id="rId1" Type="http://schemas.openxmlformats.org/officeDocument/2006/relationships/slideLayout" Target="../slideLayouts/slideLayout125.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829.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comments" Target="../comments/comment6.xml"/><Relationship Id="rId1" Type="http://schemas.openxmlformats.org/officeDocument/2006/relationships/slideLayout" Target="../slideLayouts/slideLayout828.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comments" Target="../comments/comment1.xml"/><Relationship Id="rId1" Type="http://schemas.openxmlformats.org/officeDocument/2006/relationships/slideLayout" Target="../slideLayouts/slideLayout688.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9" Type="http://schemas.openxmlformats.org/officeDocument/2006/relationships/tags" Target="../tags/tag754.xml"/><Relationship Id="rId20" Type="http://schemas.openxmlformats.org/officeDocument/2006/relationships/tags" Target="../tags/tag765.xml"/><Relationship Id="rId21" Type="http://schemas.openxmlformats.org/officeDocument/2006/relationships/tags" Target="../tags/tag766.xml"/><Relationship Id="rId22" Type="http://schemas.openxmlformats.org/officeDocument/2006/relationships/tags" Target="../tags/tag767.xml"/><Relationship Id="rId23" Type="http://schemas.openxmlformats.org/officeDocument/2006/relationships/tags" Target="../tags/tag768.xml"/><Relationship Id="rId24" Type="http://schemas.openxmlformats.org/officeDocument/2006/relationships/tags" Target="../tags/tag769.xml"/><Relationship Id="rId25" Type="http://schemas.openxmlformats.org/officeDocument/2006/relationships/slideLayout" Target="../slideLayouts/slideLayout779.xml"/><Relationship Id="rId26" Type="http://schemas.openxmlformats.org/officeDocument/2006/relationships/notesSlide" Target="../notesSlides/notesSlide3.xml"/><Relationship Id="rId27" Type="http://schemas.openxmlformats.org/officeDocument/2006/relationships/image" Target="../media/image9.png"/><Relationship Id="rId28" Type="http://schemas.openxmlformats.org/officeDocument/2006/relationships/comments" Target="../comments/comment2.xml"/><Relationship Id="rId10" Type="http://schemas.openxmlformats.org/officeDocument/2006/relationships/tags" Target="../tags/tag755.xml"/><Relationship Id="rId11" Type="http://schemas.openxmlformats.org/officeDocument/2006/relationships/tags" Target="../tags/tag756.xml"/><Relationship Id="rId12" Type="http://schemas.openxmlformats.org/officeDocument/2006/relationships/tags" Target="../tags/tag757.xml"/><Relationship Id="rId13" Type="http://schemas.openxmlformats.org/officeDocument/2006/relationships/tags" Target="../tags/tag758.xml"/><Relationship Id="rId14" Type="http://schemas.openxmlformats.org/officeDocument/2006/relationships/tags" Target="../tags/tag759.xml"/><Relationship Id="rId15" Type="http://schemas.openxmlformats.org/officeDocument/2006/relationships/tags" Target="../tags/tag760.xml"/><Relationship Id="rId16" Type="http://schemas.openxmlformats.org/officeDocument/2006/relationships/tags" Target="../tags/tag761.xml"/><Relationship Id="rId17" Type="http://schemas.openxmlformats.org/officeDocument/2006/relationships/tags" Target="../tags/tag762.xml"/><Relationship Id="rId18" Type="http://schemas.openxmlformats.org/officeDocument/2006/relationships/tags" Target="../tags/tag763.xml"/><Relationship Id="rId19" Type="http://schemas.openxmlformats.org/officeDocument/2006/relationships/tags" Target="../tags/tag764.xml"/><Relationship Id="rId1" Type="http://schemas.openxmlformats.org/officeDocument/2006/relationships/tags" Target="../tags/tag746.xml"/><Relationship Id="rId2" Type="http://schemas.openxmlformats.org/officeDocument/2006/relationships/tags" Target="../tags/tag747.xml"/><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tags" Target="../tags/tag751.xml"/><Relationship Id="rId7" Type="http://schemas.openxmlformats.org/officeDocument/2006/relationships/tags" Target="../tags/tag752.xml"/><Relationship Id="rId8" Type="http://schemas.openxmlformats.org/officeDocument/2006/relationships/tags" Target="../tags/tag7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0.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comments" Target="../comments/comment3.xml"/><Relationship Id="rId1" Type="http://schemas.openxmlformats.org/officeDocument/2006/relationships/slideLayout" Target="../slideLayouts/slideLayout829.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9.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9" name="Rectangle 2"/>
          <p:cNvSpPr txBox="1">
            <a:spLocks noChangeArrowheads="1"/>
          </p:cNvSpPr>
          <p:nvPr/>
        </p:nvSpPr>
        <p:spPr bwMode="auto">
          <a:xfrm>
            <a:off x="549426" y="431768"/>
            <a:ext cx="7977364" cy="10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a:lstStyle>
          <a:p>
            <a:pPr eaLnBrk="1" hangingPunct="1"/>
            <a:r>
              <a:rPr lang="en-US" sz="3200" dirty="0" smtClean="0">
                <a:solidFill>
                  <a:srgbClr val="000000"/>
                </a:solidFill>
                <a:latin typeface="Arial" charset="0"/>
                <a:ea typeface="ＭＳ Ｐゴシック" charset="0"/>
                <a:cs typeface="ＭＳ Ｐゴシック" charset="0"/>
              </a:rPr>
              <a:t>Overview of ENCODE Elements</a:t>
            </a:r>
            <a:r>
              <a:rPr lang="en-US" sz="4800" dirty="0" smtClean="0">
                <a:solidFill>
                  <a:srgbClr val="000000"/>
                </a:solidFill>
                <a:latin typeface="Arial" charset="0"/>
                <a:ea typeface="ＭＳ Ｐゴシック" charset="0"/>
                <a:cs typeface="ＭＳ Ｐゴシック" charset="0"/>
              </a:rPr>
              <a:t/>
            </a:r>
            <a:br>
              <a:rPr lang="en-US" sz="4800" dirty="0" smtClean="0">
                <a:solidFill>
                  <a:srgbClr val="000000"/>
                </a:solidFill>
                <a:latin typeface="Arial" charset="0"/>
                <a:ea typeface="ＭＳ Ｐゴシック" charset="0"/>
                <a:cs typeface="ＭＳ Ｐゴシック" charset="0"/>
              </a:rPr>
            </a:br>
            <a:endParaRPr lang="en-US" sz="1050" dirty="0">
              <a:solidFill>
                <a:srgbClr val="000000"/>
              </a:solidFill>
              <a:latin typeface="Arial" charset="0"/>
              <a:ea typeface="ＭＳ Ｐゴシック" charset="0"/>
              <a:cs typeface="ＭＳ Ｐゴシック" charset="0"/>
            </a:endParaRPr>
          </a:p>
        </p:txBody>
      </p:sp>
      <p:sp>
        <p:nvSpPr>
          <p:cNvPr id="10" name="Rectangle 2"/>
          <p:cNvSpPr>
            <a:spLocks noChangeArrowheads="1"/>
          </p:cNvSpPr>
          <p:nvPr/>
        </p:nvSpPr>
        <p:spPr bwMode="auto">
          <a:xfrm>
            <a:off x="435259" y="1522377"/>
            <a:ext cx="820569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r>
              <a:rPr lang="en-US" b="0" dirty="0" smtClean="0">
                <a:solidFill>
                  <a:srgbClr val="595959"/>
                </a:solidFill>
              </a:rPr>
              <a:t>Mark Gerstein for the "ENCODE TEAM"</a:t>
            </a:r>
            <a:endParaRPr lang="en-US" b="0" dirty="0">
              <a:solidFill>
                <a:srgbClr val="595959"/>
              </a:solidFill>
            </a:endParaRPr>
          </a:p>
        </p:txBody>
      </p:sp>
    </p:spTree>
    <p:extLst>
      <p:ext uri="{BB962C8B-B14F-4D97-AF65-F5344CB8AC3E}">
        <p14:creationId xmlns:p14="http://schemas.microsoft.com/office/powerpoint/2010/main" val="3766663033"/>
      </p:ext>
    </p:extLst>
  </p:cSld>
  <p:clrMapOvr>
    <a:masterClrMapping/>
  </p:clrMapOvr>
  <p:transition xmlns:p14="http://schemas.microsoft.com/office/powerpoint/2010/main" advTm="45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740" r="4740"/>
          <a:stretch>
            <a:fillRect/>
          </a:stretch>
        </p:blipFill>
        <p:spPr/>
      </p:pic>
      <p:sp>
        <p:nvSpPr>
          <p:cNvPr id="5" name="Rectangle 4"/>
          <p:cNvSpPr/>
          <p:nvPr/>
        </p:nvSpPr>
        <p:spPr>
          <a:xfrm>
            <a:off x="160050" y="52670"/>
            <a:ext cx="8840724" cy="1015663"/>
          </a:xfrm>
          <a:prstGeom prst="rect">
            <a:avLst/>
          </a:prstGeom>
        </p:spPr>
        <p:txBody>
          <a:bodyPr wrap="square">
            <a:spAutoFit/>
          </a:bodyPr>
          <a:lstStyle/>
          <a:p>
            <a:pPr algn="ctr" defTabSz="457200" fontAlgn="auto">
              <a:spcBef>
                <a:spcPts val="0"/>
              </a:spcBef>
              <a:spcAft>
                <a:spcPts val="0"/>
              </a:spcAft>
            </a:pPr>
            <a:r>
              <a:rPr lang="en-US" sz="3000" b="0" dirty="0" smtClean="0">
                <a:solidFill>
                  <a:prstClr val="black"/>
                </a:solidFill>
                <a:latin typeface="Calibri"/>
                <a:ea typeface="+mn-ea"/>
                <a:cs typeface="+mn-cs"/>
              </a:rPr>
              <a:t>H3K27ac is an important mechanism to regulate the activity of enhancers in different developmental stages</a:t>
            </a:r>
            <a:endParaRPr lang="en-US" sz="3000" b="0" dirty="0">
              <a:solidFill>
                <a:prstClr val="black"/>
              </a:solidFill>
              <a:latin typeface="Calibri"/>
              <a:ea typeface="+mn-ea"/>
              <a:cs typeface="+mn-cs"/>
            </a:endParaRPr>
          </a:p>
        </p:txBody>
      </p:sp>
      <p:sp>
        <p:nvSpPr>
          <p:cNvPr id="6" name="Rectangle 5"/>
          <p:cNvSpPr/>
          <p:nvPr/>
        </p:nvSpPr>
        <p:spPr>
          <a:xfrm>
            <a:off x="353318" y="6109363"/>
            <a:ext cx="7915798" cy="369332"/>
          </a:xfrm>
          <a:prstGeom prst="rect">
            <a:avLst/>
          </a:prstGeom>
        </p:spPr>
        <p:txBody>
          <a:bodyPr wrap="square">
            <a:spAutoFit/>
          </a:bodyPr>
          <a:lstStyle/>
          <a:p>
            <a:pPr defTabSz="457200" fontAlgn="auto">
              <a:spcBef>
                <a:spcPts val="0"/>
              </a:spcBef>
              <a:spcAft>
                <a:spcPts val="0"/>
              </a:spcAft>
            </a:pPr>
            <a:r>
              <a:rPr lang="en-US" sz="1800" b="0" dirty="0" smtClean="0">
                <a:solidFill>
                  <a:prstClr val="black"/>
                </a:solidFill>
                <a:latin typeface="Calibri"/>
                <a:ea typeface="+mn-ea"/>
                <a:cs typeface="+mn-cs"/>
              </a:rPr>
              <a:t>Epigenetically, H3K27ac marks are present near active enhancers.</a:t>
            </a:r>
            <a:endParaRPr lang="en-US" sz="1800" b="0" dirty="0">
              <a:solidFill>
                <a:prstClr val="black"/>
              </a:solidFill>
              <a:latin typeface="Calibri"/>
              <a:ea typeface="+mn-ea"/>
              <a:cs typeface="+mn-cs"/>
            </a:endParaRPr>
          </a:p>
        </p:txBody>
      </p:sp>
      <p:sp>
        <p:nvSpPr>
          <p:cNvPr id="7" name="Rectangle 6"/>
          <p:cNvSpPr/>
          <p:nvPr/>
        </p:nvSpPr>
        <p:spPr>
          <a:xfrm>
            <a:off x="6879475" y="6478695"/>
            <a:ext cx="2264525"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Nord, et al., </a:t>
            </a:r>
            <a:r>
              <a:rPr lang="fr-FR" sz="1800" b="0" dirty="0" err="1" smtClean="0">
                <a:solidFill>
                  <a:prstClr val="black"/>
                </a:solidFill>
                <a:latin typeface="Calibri"/>
                <a:ea typeface="+mn-ea"/>
                <a:cs typeface="+mn-cs"/>
              </a:rPr>
              <a:t>Cell</a:t>
            </a:r>
            <a:r>
              <a:rPr lang="fr-FR" sz="1800" b="0" dirty="0" smtClean="0">
                <a:solidFill>
                  <a:prstClr val="black"/>
                </a:solidFill>
                <a:latin typeface="Calibri"/>
                <a:ea typeface="+mn-ea"/>
                <a:cs typeface="+mn-cs"/>
              </a:rPr>
              <a:t>, 2013</a:t>
            </a:r>
            <a:endParaRPr lang="en-US" sz="1800" b="0" dirty="0">
              <a:solidFill>
                <a:prstClr val="black"/>
              </a:solidFill>
              <a:latin typeface="Calibri"/>
              <a:ea typeface="+mn-ea"/>
              <a:cs typeface="+mn-cs"/>
            </a:endParaRPr>
          </a:p>
        </p:txBody>
      </p:sp>
    </p:spTree>
    <p:extLst>
      <p:ext uri="{BB962C8B-B14F-4D97-AF65-F5344CB8AC3E}">
        <p14:creationId xmlns:p14="http://schemas.microsoft.com/office/powerpoint/2010/main" val="359067476"/>
      </p:ext>
    </p:extLst>
  </p:cSld>
  <p:clrMapOvr>
    <a:masterClrMapping/>
  </p:clrMapOvr>
  <mc:AlternateContent xmlns:mc="http://schemas.openxmlformats.org/markup-compatibility/2006" xmlns:p14="http://schemas.microsoft.com/office/powerpoint/2010/main">
    <mc:Choice Requires="p14">
      <p:transition spd="slow" p14:dur="2000" advTm="35595"/>
    </mc:Choice>
    <mc:Fallback xmlns="">
      <p:transition xmlns:p14="http://schemas.microsoft.com/office/powerpoint/2010/main" spd="slow" advTm="3559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Segmentations</a:t>
            </a:r>
            <a:endParaRPr lang="en-US" dirty="0"/>
          </a:p>
        </p:txBody>
      </p:sp>
      <p:pic>
        <p:nvPicPr>
          <p:cNvPr id="4" name="Picture 3"/>
          <p:cNvPicPr>
            <a:picLocks noChangeAspect="1"/>
          </p:cNvPicPr>
          <p:nvPr/>
        </p:nvPicPr>
        <p:blipFill>
          <a:blip r:embed="rId2"/>
          <a:stretch>
            <a:fillRect/>
          </a:stretch>
        </p:blipFill>
        <p:spPr>
          <a:xfrm>
            <a:off x="0" y="1955800"/>
            <a:ext cx="9144000" cy="2934586"/>
          </a:xfrm>
          <a:prstGeom prst="rect">
            <a:avLst/>
          </a:prstGeom>
        </p:spPr>
      </p:pic>
      <p:sp>
        <p:nvSpPr>
          <p:cNvPr id="5" name="Rectangle 4"/>
          <p:cNvSpPr/>
          <p:nvPr/>
        </p:nvSpPr>
        <p:spPr>
          <a:xfrm>
            <a:off x="5240204" y="6488668"/>
            <a:ext cx="3903796"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Ernst and </a:t>
            </a:r>
            <a:r>
              <a:rPr lang="fr-FR" sz="1800" b="0" dirty="0" err="1" smtClean="0">
                <a:solidFill>
                  <a:prstClr val="black"/>
                </a:solidFill>
                <a:latin typeface="Calibri"/>
                <a:ea typeface="+mn-ea"/>
                <a:cs typeface="+mn-cs"/>
              </a:rPr>
              <a:t>Kellis</a:t>
            </a:r>
            <a:r>
              <a:rPr lang="fr-FR" sz="1800" b="0" dirty="0" smtClean="0">
                <a:solidFill>
                  <a:prstClr val="black"/>
                </a:solidFill>
                <a:latin typeface="Calibri"/>
                <a:ea typeface="+mn-ea"/>
                <a:cs typeface="+mn-cs"/>
              </a:rPr>
              <a:t>, Nature </a:t>
            </a:r>
            <a:r>
              <a:rPr lang="fr-FR" sz="1800" b="0" dirty="0" err="1" smtClean="0">
                <a:solidFill>
                  <a:prstClr val="black"/>
                </a:solidFill>
                <a:latin typeface="Calibri"/>
                <a:ea typeface="+mn-ea"/>
                <a:cs typeface="+mn-cs"/>
              </a:rPr>
              <a:t>Methods</a:t>
            </a:r>
            <a:r>
              <a:rPr lang="fr-FR" sz="1800" b="0" dirty="0" smtClean="0">
                <a:solidFill>
                  <a:prstClr val="black"/>
                </a:solidFill>
                <a:latin typeface="Calibri"/>
                <a:ea typeface="+mn-ea"/>
                <a:cs typeface="+mn-cs"/>
              </a:rPr>
              <a:t>, 2012.</a:t>
            </a:r>
            <a:endParaRPr lang="en-US" sz="1800" b="0" dirty="0">
              <a:solidFill>
                <a:prstClr val="black"/>
              </a:solidFill>
              <a:latin typeface="Calibri"/>
              <a:ea typeface="+mn-ea"/>
              <a:cs typeface="+mn-cs"/>
            </a:endParaRPr>
          </a:p>
        </p:txBody>
      </p:sp>
      <p:sp>
        <p:nvSpPr>
          <p:cNvPr id="6" name="TextBox 5"/>
          <p:cNvSpPr txBox="1"/>
          <p:nvPr/>
        </p:nvSpPr>
        <p:spPr>
          <a:xfrm>
            <a:off x="7981701" y="3110785"/>
            <a:ext cx="2924682" cy="461665"/>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how to connect</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3256125387"/>
      </p:ext>
    </p:extLst>
  </p:cSld>
  <p:clrMapOvr>
    <a:masterClrMapping/>
  </p:clrMapOvr>
  <mc:AlternateContent xmlns:mc="http://schemas.openxmlformats.org/markup-compatibility/2006" xmlns:p14="http://schemas.microsoft.com/office/powerpoint/2010/main">
    <mc:Choice Requires="p14">
      <p:transition spd="slow" p14:dur="2000" advTm="11791"/>
    </mc:Choice>
    <mc:Fallback xmlns="">
      <p:transition xmlns:p14="http://schemas.microsoft.com/office/powerpoint/2010/main" spd="slow" advTm="1179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185" y="3883497"/>
            <a:ext cx="2350815" cy="1143000"/>
          </a:xfrm>
        </p:spPr>
        <p:txBody>
          <a:bodyPr/>
          <a:lstStyle/>
          <a:p>
            <a:r>
              <a:rPr lang="en-US" sz="1600" dirty="0" smtClean="0"/>
              <a:t>Simplified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t>
            </a:r>
            <a:br>
              <a:rPr lang="en-US" sz="1600" dirty="0" smtClean="0"/>
            </a:br>
            <a:r>
              <a:rPr lang="en-US" sz="1600" dirty="0"/>
              <a:t/>
            </a:r>
            <a:br>
              <a:rPr lang="en-US" sz="1600" dirty="0"/>
            </a:br>
            <a:r>
              <a:rPr lang="en-US" sz="1600" dirty="0"/>
              <a:t/>
            </a:r>
            <a:br>
              <a:rPr lang="en-US" sz="1600" dirty="0"/>
            </a:br>
            <a:r>
              <a:rPr lang="en-US" sz="1600" dirty="0" smtClean="0"/>
              <a:t>Comprehensive</a:t>
            </a:r>
            <a:br>
              <a:rPr lang="en-US" sz="1600" dirty="0" smtClean="0"/>
            </a:br>
            <a:r>
              <a:rPr lang="en-US" sz="1600" dirty="0" smtClean="0"/>
              <a:t>(based on published work from '12 &amp; '14 rollouts)</a:t>
            </a:r>
            <a:endParaRPr lang="en-US" sz="1600" dirty="0"/>
          </a:p>
        </p:txBody>
      </p:sp>
      <p:pic>
        <p:nvPicPr>
          <p:cNvPr id="3" name="Picture 2"/>
          <p:cNvPicPr>
            <a:picLocks noChangeAspect="1"/>
          </p:cNvPicPr>
          <p:nvPr/>
        </p:nvPicPr>
        <p:blipFill>
          <a:blip r:embed="rId2"/>
          <a:stretch>
            <a:fillRect/>
          </a:stretch>
        </p:blipFill>
        <p:spPr>
          <a:xfrm>
            <a:off x="0" y="0"/>
            <a:ext cx="6643150" cy="6858000"/>
          </a:xfrm>
          <a:prstGeom prst="rect">
            <a:avLst/>
          </a:prstGeom>
        </p:spPr>
      </p:pic>
      <p:sp>
        <p:nvSpPr>
          <p:cNvPr id="4" name="TextBox 3"/>
          <p:cNvSpPr txBox="1"/>
          <p:nvPr/>
        </p:nvSpPr>
        <p:spPr>
          <a:xfrm>
            <a:off x="7981701" y="3110785"/>
            <a:ext cx="2924682" cy="830997"/>
          </a:xfrm>
          <a:prstGeom prst="rect">
            <a:avLst/>
          </a:prstGeom>
          <a:solidFill>
            <a:srgbClr val="660066"/>
          </a:solidFill>
        </p:spPr>
        <p:txBody>
          <a:bodyPr wrap="square" rtlCol="0">
            <a:spAutoFit/>
          </a:bodyPr>
          <a:lstStyle/>
          <a:p>
            <a:r>
              <a:rPr lang="en-US" sz="2400" dirty="0" err="1" smtClean="0">
                <a:solidFill>
                  <a:srgbClr val="F2F2F2"/>
                </a:solidFill>
                <a:latin typeface="Courier"/>
                <a:cs typeface="Courier"/>
              </a:rPr>
              <a:t>eurie's</a:t>
            </a:r>
            <a:r>
              <a:rPr lang="en-US" sz="2400" dirty="0" smtClean="0">
                <a:solidFill>
                  <a:srgbClr val="F2F2F2"/>
                </a:solidFill>
                <a:latin typeface="Courier"/>
                <a:cs typeface="Courier"/>
              </a:rPr>
              <a:t> </a:t>
            </a:r>
            <a:r>
              <a:rPr lang="en-US" sz="2400" dirty="0" smtClean="0">
                <a:solidFill>
                  <a:srgbClr val="F2F2F2"/>
                </a:solidFill>
                <a:latin typeface="Courier"/>
                <a:cs typeface="Courier"/>
              </a:rPr>
              <a:t>new stuff</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2158792028"/>
      </p:ext>
    </p:extLst>
  </p:cSld>
  <p:clrMapOvr>
    <a:masterClrMapping/>
  </p:clrMapOvr>
  <p:transition xmlns:p14="http://schemas.microsoft.com/office/powerpoint/2010/main" advTm="3314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Annotation</a:t>
            </a:r>
            <a:endParaRPr lang="en-US" dirty="0"/>
          </a:p>
        </p:txBody>
      </p:sp>
      <p:sp>
        <p:nvSpPr>
          <p:cNvPr id="3" name="Content Placeholder 2"/>
          <p:cNvSpPr>
            <a:spLocks noGrp="1"/>
          </p:cNvSpPr>
          <p:nvPr>
            <p:ph idx="1"/>
          </p:nvPr>
        </p:nvSpPr>
        <p:spPr/>
        <p:txBody>
          <a:bodyPr/>
          <a:lstStyle/>
          <a:p>
            <a:r>
              <a:rPr lang="en-US" sz="1600" dirty="0" smtClean="0"/>
              <a:t>"Slice" through the ENCODE, providing close-to-data subset of the annotations</a:t>
            </a:r>
          </a:p>
          <a:p>
            <a:endParaRPr lang="en-US" sz="1600" dirty="0"/>
          </a:p>
          <a:p>
            <a:endParaRPr lang="en-US" sz="1600" dirty="0" smtClean="0"/>
          </a:p>
          <a:p>
            <a:r>
              <a:rPr lang="en-US" sz="1600" dirty="0" smtClean="0"/>
              <a:t>Gene </a:t>
            </a:r>
            <a:r>
              <a:rPr lang="en-US" sz="1600" dirty="0"/>
              <a:t>expression matrix </a:t>
            </a:r>
            <a:endParaRPr lang="en-US" sz="1600" dirty="0" smtClean="0"/>
          </a:p>
          <a:p>
            <a:pPr lvl="1"/>
            <a:r>
              <a:rPr lang="en-US" sz="1600" dirty="0" smtClean="0"/>
              <a:t>over </a:t>
            </a:r>
            <a:r>
              <a:rPr lang="en-US" sz="1600" dirty="0"/>
              <a:t>ENCODE2 cell lines (~60 cell lines in total) in GENCODE 19</a:t>
            </a:r>
          </a:p>
          <a:p>
            <a:r>
              <a:rPr lang="en-US" sz="1600" dirty="0" smtClean="0"/>
              <a:t>TSS </a:t>
            </a:r>
            <a:r>
              <a:rPr lang="en-US" sz="1600" dirty="0"/>
              <a:t>list </a:t>
            </a:r>
            <a:endParaRPr lang="en-US" sz="1600" dirty="0" smtClean="0"/>
          </a:p>
          <a:p>
            <a:pPr lvl="1"/>
            <a:r>
              <a:rPr lang="en-US" sz="1600" dirty="0"/>
              <a:t>GENCODE </a:t>
            </a:r>
            <a:r>
              <a:rPr lang="en-US" sz="1600" dirty="0" smtClean="0"/>
              <a:t>v19</a:t>
            </a:r>
            <a:endParaRPr lang="en-US" sz="1600" dirty="0"/>
          </a:p>
          <a:p>
            <a:endParaRPr lang="en-US" sz="1600" dirty="0" smtClean="0"/>
          </a:p>
          <a:p>
            <a:r>
              <a:rPr lang="en-US" sz="1600" dirty="0" smtClean="0"/>
              <a:t>“</a:t>
            </a:r>
            <a:r>
              <a:rPr lang="en-US" sz="1600" dirty="0"/>
              <a:t>Tissue type” facet for the cell lines (DCC</a:t>
            </a:r>
            <a:r>
              <a:rPr lang="en-US" sz="1600" dirty="0" smtClean="0"/>
              <a:t>)</a:t>
            </a:r>
            <a:endParaRPr lang="en-US" sz="1600" dirty="0"/>
          </a:p>
          <a:p>
            <a:endParaRPr lang="en-US" dirty="0"/>
          </a:p>
        </p:txBody>
      </p:sp>
    </p:spTree>
    <p:extLst>
      <p:ext uri="{BB962C8B-B14F-4D97-AF65-F5344CB8AC3E}">
        <p14:creationId xmlns:p14="http://schemas.microsoft.com/office/powerpoint/2010/main" val="930551182"/>
      </p:ext>
    </p:extLst>
  </p:cSld>
  <p:clrMapOvr>
    <a:masterClrMapping/>
  </p:clrMapOvr>
  <p:transition xmlns:p14="http://schemas.microsoft.com/office/powerpoint/2010/main" advTm="37911"/>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3809" y="1887443"/>
            <a:ext cx="8229600" cy="1143000"/>
          </a:xfrm>
        </p:spPr>
        <p:txBody>
          <a:bodyPr>
            <a:normAutofit/>
          </a:bodyPr>
          <a:lstStyle/>
          <a:p>
            <a:r>
              <a:rPr lang="en-US" dirty="0" smtClean="0"/>
              <a:t>Simplified annotation</a:t>
            </a:r>
            <a:endParaRPr lang="en-US" dirty="0"/>
          </a:p>
        </p:txBody>
      </p:sp>
      <p:sp>
        <p:nvSpPr>
          <p:cNvPr id="7" name="Content Placeholder 2"/>
          <p:cNvSpPr>
            <a:spLocks noGrp="1"/>
          </p:cNvSpPr>
          <p:nvPr>
            <p:ph idx="1"/>
          </p:nvPr>
        </p:nvSpPr>
        <p:spPr>
          <a:xfrm>
            <a:off x="543508" y="3609825"/>
            <a:ext cx="8229600" cy="4525963"/>
          </a:xfrm>
        </p:spPr>
        <p:txBody>
          <a:bodyPr/>
          <a:lstStyle/>
          <a:p>
            <a:r>
              <a:rPr lang="en-US" sz="1800" dirty="0" smtClean="0">
                <a:solidFill>
                  <a:srgbClr val="5ECF4A"/>
                </a:solidFill>
              </a:rPr>
              <a:t>Candidate enhancers</a:t>
            </a:r>
            <a:r>
              <a:rPr lang="en-US" sz="1800" dirty="0" smtClean="0"/>
              <a:t>: The master list of TSS-</a:t>
            </a:r>
            <a:r>
              <a:rPr lang="en-US" sz="1800" dirty="0" smtClean="0">
                <a:solidFill>
                  <a:srgbClr val="5ECF4A"/>
                </a:solidFill>
              </a:rPr>
              <a:t>distal DHS </a:t>
            </a:r>
            <a:r>
              <a:rPr lang="en-US" sz="1800" dirty="0" smtClean="0"/>
              <a:t>peaks annotated with </a:t>
            </a:r>
          </a:p>
          <a:p>
            <a:pPr marL="457200" lvl="1" indent="0">
              <a:buNone/>
            </a:pPr>
            <a:endParaRPr lang="en-US" sz="1800" dirty="0" smtClean="0"/>
          </a:p>
          <a:p>
            <a:pPr lvl="2"/>
            <a:r>
              <a:rPr lang="en-US" sz="1600" dirty="0" smtClean="0">
                <a:solidFill>
                  <a:schemeClr val="accent6">
                    <a:lumMod val="75000"/>
                  </a:schemeClr>
                </a:solidFill>
              </a:rPr>
              <a:t>H3K27ac enrichment </a:t>
            </a:r>
            <a:r>
              <a:rPr lang="en-US" sz="1600" dirty="0" smtClean="0"/>
              <a:t>(percentile over background) in a cell-type-specific manner. </a:t>
            </a:r>
          </a:p>
          <a:p>
            <a:pPr marL="914400" lvl="2" indent="0">
              <a:buNone/>
            </a:pPr>
            <a:endParaRPr lang="en-US" sz="1600" dirty="0" smtClean="0"/>
          </a:p>
          <a:p>
            <a:pPr lvl="2"/>
            <a:r>
              <a:rPr lang="en-US" sz="1600" dirty="0" smtClean="0"/>
              <a:t>TF </a:t>
            </a:r>
            <a:r>
              <a:rPr lang="en-US" sz="1600" dirty="0" err="1" smtClean="0"/>
              <a:t>ChIP-seq</a:t>
            </a:r>
            <a:r>
              <a:rPr lang="en-US" sz="1600" dirty="0" smtClean="0"/>
              <a:t> peaks across cell-types</a:t>
            </a:r>
          </a:p>
          <a:p>
            <a:pPr marL="457200" lvl="1" indent="0">
              <a:buNone/>
            </a:pPr>
            <a:endParaRPr lang="en-US" sz="1800" dirty="0" smtClean="0"/>
          </a:p>
          <a:p>
            <a:r>
              <a:rPr lang="en-US" sz="1800" dirty="0" smtClean="0">
                <a:solidFill>
                  <a:srgbClr val="338A57"/>
                </a:solidFill>
              </a:rPr>
              <a:t>Candidate promoters</a:t>
            </a:r>
            <a:r>
              <a:rPr lang="en-US" sz="1800" dirty="0" smtClean="0"/>
              <a:t>: The master list of TSS-</a:t>
            </a:r>
            <a:r>
              <a:rPr lang="en-US" sz="1800" dirty="0" smtClean="0">
                <a:solidFill>
                  <a:srgbClr val="338A57"/>
                </a:solidFill>
              </a:rPr>
              <a:t>proximal DHS </a:t>
            </a:r>
            <a:r>
              <a:rPr lang="en-US" sz="1800" dirty="0" smtClean="0"/>
              <a:t>peaks annotated with TF </a:t>
            </a:r>
            <a:r>
              <a:rPr lang="en-US" sz="1800" dirty="0" err="1" smtClean="0"/>
              <a:t>ChIP-seq</a:t>
            </a:r>
            <a:r>
              <a:rPr lang="en-US" sz="1800" dirty="0" smtClean="0"/>
              <a:t> peaks across cell types.</a:t>
            </a:r>
          </a:p>
          <a:p>
            <a:pPr marL="0" indent="0">
              <a:buNone/>
            </a:pPr>
            <a:endParaRPr lang="en-US" dirty="0"/>
          </a:p>
          <a:p>
            <a:pPr lvl="2"/>
            <a:endParaRPr lang="en-US" sz="1200" dirty="0"/>
          </a:p>
          <a:p>
            <a:pPr lvl="1"/>
            <a:endParaRPr lang="en-US" sz="1600" dirty="0"/>
          </a:p>
          <a:p>
            <a:endParaRPr lang="en-US" sz="1600" dirty="0"/>
          </a:p>
        </p:txBody>
      </p:sp>
      <p:sp>
        <p:nvSpPr>
          <p:cNvPr id="3" name="TextBox 2"/>
          <p:cNvSpPr txBox="1"/>
          <p:nvPr/>
        </p:nvSpPr>
        <p:spPr>
          <a:xfrm>
            <a:off x="6468595" y="3110785"/>
            <a:ext cx="4437788" cy="1200328"/>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show </a:t>
            </a:r>
            <a:r>
              <a:rPr lang="en-US" sz="2400" dirty="0" smtClean="0">
                <a:solidFill>
                  <a:srgbClr val="F2F2F2"/>
                </a:solidFill>
                <a:latin typeface="Courier"/>
                <a:cs typeface="Courier"/>
              </a:rPr>
              <a:t>more </a:t>
            </a:r>
            <a:r>
              <a:rPr lang="en-US" sz="2400" dirty="0" smtClean="0">
                <a:solidFill>
                  <a:srgbClr val="F2F2F2"/>
                </a:solidFill>
                <a:latin typeface="Courier"/>
                <a:cs typeface="Courier"/>
              </a:rPr>
              <a:t>TFs? </a:t>
            </a:r>
            <a:r>
              <a:rPr lang="en-US" sz="2400" dirty="0" smtClean="0">
                <a:solidFill>
                  <a:srgbClr val="F2F2F2"/>
                </a:solidFill>
                <a:latin typeface="Courier"/>
                <a:cs typeface="Courier"/>
              </a:rPr>
              <a:t>line up annotation, more cell lines, cut </a:t>
            </a:r>
            <a:r>
              <a:rPr lang="en-US" sz="2400" dirty="0" err="1" smtClean="0">
                <a:solidFill>
                  <a:srgbClr val="F2F2F2"/>
                </a:solidFill>
                <a:latin typeface="Courier"/>
                <a:cs typeface="Courier"/>
              </a:rPr>
              <a:t>redund</a:t>
            </a:r>
            <a:r>
              <a:rPr lang="en-US" sz="2400" dirty="0" smtClean="0">
                <a:solidFill>
                  <a:srgbClr val="F2F2F2"/>
                </a:solidFill>
                <a:latin typeface="Courier"/>
                <a:cs typeface="Courier"/>
              </a:rPr>
              <a:t>.</a:t>
            </a:r>
            <a:endParaRPr lang="en-US" sz="2400" dirty="0">
              <a:solidFill>
                <a:srgbClr val="F2F2F2"/>
              </a:solidFill>
              <a:latin typeface="Courier"/>
              <a:cs typeface="Courier"/>
            </a:endParaRPr>
          </a:p>
        </p:txBody>
      </p:sp>
      <p:pic>
        <p:nvPicPr>
          <p:cNvPr id="9" name="Picture 8" descr="UCSCh3k27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 y="507793"/>
            <a:ext cx="10212031" cy="1278260"/>
          </a:xfrm>
          <a:prstGeom prst="rect">
            <a:avLst/>
          </a:prstGeom>
        </p:spPr>
      </p:pic>
    </p:spTree>
    <p:extLst>
      <p:ext uri="{BB962C8B-B14F-4D97-AF65-F5344CB8AC3E}">
        <p14:creationId xmlns:p14="http://schemas.microsoft.com/office/powerpoint/2010/main" val="969332055"/>
      </p:ext>
    </p:extLst>
  </p:cSld>
  <p:clrMapOvr>
    <a:masterClrMapping/>
  </p:clrMapOvr>
  <mc:AlternateContent xmlns:mc="http://schemas.openxmlformats.org/markup-compatibility/2006" xmlns:p14="http://schemas.microsoft.com/office/powerpoint/2010/main">
    <mc:Choice Requires="p14">
      <p:transition spd="slow" p14:dur="2000" advTm="741"/>
    </mc:Choice>
    <mc:Fallback xmlns="">
      <p:transition xmlns:p14="http://schemas.microsoft.com/office/powerpoint/2010/main" spd="slow" advTm="741"/>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270343" y="2621973"/>
            <a:ext cx="10385711" cy="13247"/>
          </a:xfrm>
          <a:prstGeom prst="line">
            <a:avLst/>
          </a:prstGeom>
          <a:noFill/>
          <a:ln w="38100" cap="flat" cmpd="sng" algn="ctr">
            <a:solidFill>
              <a:schemeClr val="tx1"/>
            </a:solidFill>
            <a:prstDash val="solid"/>
            <a:round/>
            <a:headEnd type="none" w="sm" len="sm"/>
            <a:tailEnd type="none" w="sm" len="sm"/>
          </a:ln>
          <a:effectLst/>
        </p:spPr>
      </p:cxnSp>
      <p:pic>
        <p:nvPicPr>
          <p:cNvPr id="6" name="Picture 5" descr="UCSCh3k27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 y="507793"/>
            <a:ext cx="10212031" cy="1278260"/>
          </a:xfrm>
          <a:prstGeom prst="rect">
            <a:avLst/>
          </a:prstGeom>
        </p:spPr>
      </p:pic>
      <p:pic>
        <p:nvPicPr>
          <p:cNvPr id="11" name="Picture 10"/>
          <p:cNvPicPr>
            <a:picLocks noChangeAspect="1"/>
          </p:cNvPicPr>
          <p:nvPr/>
        </p:nvPicPr>
        <p:blipFill>
          <a:blip r:embed="rId3"/>
          <a:stretch>
            <a:fillRect/>
          </a:stretch>
        </p:blipFill>
        <p:spPr>
          <a:xfrm>
            <a:off x="25658" y="3380362"/>
            <a:ext cx="8967599" cy="3097641"/>
          </a:xfrm>
          <a:prstGeom prst="rect">
            <a:avLst/>
          </a:prstGeom>
        </p:spPr>
      </p:pic>
    </p:spTree>
    <p:extLst>
      <p:ext uri="{BB962C8B-B14F-4D97-AF65-F5344CB8AC3E}">
        <p14:creationId xmlns:p14="http://schemas.microsoft.com/office/powerpoint/2010/main" val="1949770015"/>
      </p:ext>
    </p:extLst>
  </p:cSld>
  <p:clrMapOvr>
    <a:masterClrMapping/>
  </p:clrMapOvr>
  <p:transition xmlns:p14="http://schemas.microsoft.com/office/powerpoint/2010/main" advTm="29946"/>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ChangeArrowheads="1"/>
          </p:cNvSpPr>
          <p:nvPr>
            <p:ph type="title"/>
            <p:custDataLst>
              <p:tags r:id="rId2"/>
            </p:custDataLst>
          </p:nvPr>
        </p:nvSpPr>
        <p:spPr/>
        <p:txBody>
          <a:bodyPr/>
          <a:lstStyle/>
          <a:p>
            <a:pPr eaLnBrk="1" hangingPunct="1"/>
            <a:r>
              <a:rPr lang="en-US">
                <a:latin typeface="Arial" charset="0"/>
                <a:ea typeface="ＭＳ Ｐゴシック" charset="0"/>
                <a:cs typeface="ＭＳ Ｐゴシック" charset="0"/>
              </a:rPr>
              <a:t>Default Theme</a:t>
            </a:r>
          </a:p>
        </p:txBody>
      </p:sp>
      <p:sp>
        <p:nvSpPr>
          <p:cNvPr id="519170" name="Rectangle 6"/>
          <p:cNvSpPr>
            <a:spLocks noGrp="1" noChangeArrowheads="1"/>
          </p:cNvSpPr>
          <p:nvPr>
            <p:ph idx="1"/>
            <p:custDataLst>
              <p:tags r:id="rId3"/>
            </p:custDataLst>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519171" name="Text Box 5"/>
          <p:cNvSpPr txBox="1">
            <a:spLocks noChangeArrowheads="1"/>
          </p:cNvSpPr>
          <p:nvPr>
            <p:custDataLst>
              <p:tags r:id="rId4"/>
            </p:custDataLst>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smtClean="0">
              <a:solidFill>
                <a:srgbClr val="000000"/>
              </a:solidFill>
            </a:endParaRPr>
          </a:p>
        </p:txBody>
      </p:sp>
      <p:sp>
        <p:nvSpPr>
          <p:cNvPr id="519172" name="Isosceles Triangle 4"/>
          <p:cNvSpPr>
            <a:spLocks noChangeArrowheads="1"/>
          </p:cNvSpPr>
          <p:nvPr>
            <p:custDataLst>
              <p:tags r:id="rId5"/>
            </p:custDataLst>
          </p:nvPr>
        </p:nvSpPr>
        <p:spPr bwMode="auto">
          <a:xfrm>
            <a:off x="3111500"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extLst>
      <p:ext uri="{BB962C8B-B14F-4D97-AF65-F5344CB8AC3E}">
        <p14:creationId xmlns:p14="http://schemas.microsoft.com/office/powerpoint/2010/main" val="3810847804"/>
      </p:ext>
    </p:extLst>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845" y="93364"/>
            <a:ext cx="9359954" cy="461665"/>
          </a:xfrm>
          <a:prstGeom prst="rect">
            <a:avLst/>
          </a:prstGeom>
          <a:noFill/>
        </p:spPr>
        <p:txBody>
          <a:bodyPr wrap="none" rtlCol="0">
            <a:spAutoFit/>
          </a:bodyPr>
          <a:lstStyle/>
          <a:p>
            <a:pPr defTabSz="457200" fontAlgn="auto">
              <a:spcBef>
                <a:spcPts val="0"/>
              </a:spcBef>
              <a:spcAft>
                <a:spcPts val="0"/>
              </a:spcAft>
            </a:pPr>
            <a:r>
              <a:rPr lang="en-US" sz="2000" b="0" dirty="0" smtClean="0">
                <a:solidFill>
                  <a:prstClr val="black"/>
                </a:solidFill>
                <a:latin typeface="Calibri"/>
                <a:ea typeface="+mn-ea"/>
                <a:cs typeface="+mn-cs"/>
              </a:rPr>
              <a:t>Details of DNase </a:t>
            </a:r>
            <a:r>
              <a:rPr lang="en-US" sz="2400" b="0" dirty="0" smtClean="0">
                <a:solidFill>
                  <a:prstClr val="black"/>
                </a:solidFill>
                <a:latin typeface="Calibri"/>
                <a:ea typeface="+mn-ea"/>
                <a:cs typeface="+mn-cs"/>
              </a:rPr>
              <a:t>peaks, H3K27ac annotation and TF ChIP-seq annotations</a:t>
            </a:r>
            <a:endParaRPr lang="en-US" sz="2400" b="0" dirty="0">
              <a:solidFill>
                <a:prstClr val="black"/>
              </a:solidFill>
              <a:latin typeface="Calibri"/>
              <a:ea typeface="+mn-ea"/>
              <a:cs typeface="+mn-cs"/>
            </a:endParaRPr>
          </a:p>
        </p:txBody>
      </p:sp>
      <p:pic>
        <p:nvPicPr>
          <p:cNvPr id="8" name="Picture 7"/>
          <p:cNvPicPr>
            <a:picLocks noChangeAspect="1"/>
          </p:cNvPicPr>
          <p:nvPr/>
        </p:nvPicPr>
        <p:blipFill>
          <a:blip r:embed="rId3"/>
          <a:stretch>
            <a:fillRect/>
          </a:stretch>
        </p:blipFill>
        <p:spPr>
          <a:xfrm>
            <a:off x="0" y="1600200"/>
            <a:ext cx="8839200" cy="1219200"/>
          </a:xfrm>
          <a:prstGeom prst="rect">
            <a:avLst/>
          </a:prstGeom>
        </p:spPr>
      </p:pic>
      <p:pic>
        <p:nvPicPr>
          <p:cNvPr id="9" name="Picture 8"/>
          <p:cNvPicPr>
            <a:picLocks noChangeAspect="1"/>
          </p:cNvPicPr>
          <p:nvPr/>
        </p:nvPicPr>
        <p:blipFill>
          <a:blip r:embed="rId4"/>
          <a:stretch>
            <a:fillRect/>
          </a:stretch>
        </p:blipFill>
        <p:spPr>
          <a:xfrm>
            <a:off x="9845" y="1331501"/>
            <a:ext cx="1905000" cy="342900"/>
          </a:xfrm>
          <a:prstGeom prst="rect">
            <a:avLst/>
          </a:prstGeom>
        </p:spPr>
      </p:pic>
      <p:pic>
        <p:nvPicPr>
          <p:cNvPr id="11" name="Picture 10"/>
          <p:cNvPicPr>
            <a:picLocks noChangeAspect="1"/>
          </p:cNvPicPr>
          <p:nvPr/>
        </p:nvPicPr>
        <p:blipFill>
          <a:blip r:embed="rId5"/>
          <a:stretch>
            <a:fillRect/>
          </a:stretch>
        </p:blipFill>
        <p:spPr>
          <a:xfrm>
            <a:off x="0" y="4037490"/>
            <a:ext cx="4394200" cy="266700"/>
          </a:xfrm>
          <a:prstGeom prst="rect">
            <a:avLst/>
          </a:prstGeom>
        </p:spPr>
      </p:pic>
      <p:pic>
        <p:nvPicPr>
          <p:cNvPr id="12" name="Picture 11"/>
          <p:cNvPicPr>
            <a:picLocks noChangeAspect="1"/>
          </p:cNvPicPr>
          <p:nvPr/>
        </p:nvPicPr>
        <p:blipFill>
          <a:blip r:embed="rId6"/>
          <a:stretch>
            <a:fillRect/>
          </a:stretch>
        </p:blipFill>
        <p:spPr>
          <a:xfrm>
            <a:off x="9845" y="5580258"/>
            <a:ext cx="9144000" cy="295731"/>
          </a:xfrm>
          <a:prstGeom prst="rect">
            <a:avLst/>
          </a:prstGeom>
        </p:spPr>
      </p:pic>
      <p:pic>
        <p:nvPicPr>
          <p:cNvPr id="13" name="Picture 12"/>
          <p:cNvPicPr>
            <a:picLocks noChangeAspect="1"/>
          </p:cNvPicPr>
          <p:nvPr/>
        </p:nvPicPr>
        <p:blipFill>
          <a:blip r:embed="rId7"/>
          <a:stretch>
            <a:fillRect/>
          </a:stretch>
        </p:blipFill>
        <p:spPr>
          <a:xfrm>
            <a:off x="0" y="5211958"/>
            <a:ext cx="1524000" cy="368300"/>
          </a:xfrm>
          <a:prstGeom prst="rect">
            <a:avLst/>
          </a:prstGeom>
        </p:spPr>
      </p:pic>
      <p:pic>
        <p:nvPicPr>
          <p:cNvPr id="14" name="Picture 13"/>
          <p:cNvPicPr>
            <a:picLocks noChangeAspect="1"/>
          </p:cNvPicPr>
          <p:nvPr/>
        </p:nvPicPr>
        <p:blipFill>
          <a:blip r:embed="rId8"/>
          <a:stretch>
            <a:fillRect/>
          </a:stretch>
        </p:blipFill>
        <p:spPr>
          <a:xfrm>
            <a:off x="9845" y="3719990"/>
            <a:ext cx="1524000" cy="317500"/>
          </a:xfrm>
          <a:prstGeom prst="rect">
            <a:avLst/>
          </a:prstGeom>
        </p:spPr>
      </p:pic>
      <p:sp>
        <p:nvSpPr>
          <p:cNvPr id="15" name="TextBox 14"/>
          <p:cNvSpPr txBox="1"/>
          <p:nvPr/>
        </p:nvSpPr>
        <p:spPr>
          <a:xfrm>
            <a:off x="88610" y="952325"/>
            <a:ext cx="1877362"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DNase peak detail</a:t>
            </a:r>
          </a:p>
        </p:txBody>
      </p:sp>
      <p:sp>
        <p:nvSpPr>
          <p:cNvPr id="16" name="TextBox 15"/>
          <p:cNvSpPr txBox="1"/>
          <p:nvPr/>
        </p:nvSpPr>
        <p:spPr>
          <a:xfrm>
            <a:off x="34255" y="3350658"/>
            <a:ext cx="2094105"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H3K27ac annotation</a:t>
            </a:r>
          </a:p>
        </p:txBody>
      </p:sp>
      <p:sp>
        <p:nvSpPr>
          <p:cNvPr id="17" name="TextBox 16"/>
          <p:cNvSpPr txBox="1"/>
          <p:nvPr/>
        </p:nvSpPr>
        <p:spPr>
          <a:xfrm>
            <a:off x="9845" y="4940391"/>
            <a:ext cx="1489748"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TF annotation</a:t>
            </a:r>
          </a:p>
        </p:txBody>
      </p:sp>
    </p:spTree>
    <p:extLst>
      <p:ext uri="{BB962C8B-B14F-4D97-AF65-F5344CB8AC3E}">
        <p14:creationId xmlns:p14="http://schemas.microsoft.com/office/powerpoint/2010/main" val="45887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1149350"/>
            <a:ext cx="597058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2" name="Title 1"/>
          <p:cNvSpPr>
            <a:spLocks noGrp="1"/>
          </p:cNvSpPr>
          <p:nvPr>
            <p:ph type="title"/>
          </p:nvPr>
        </p:nvSpPr>
        <p:spPr>
          <a:xfrm>
            <a:off x="798513" y="-231775"/>
            <a:ext cx="8229600" cy="1143000"/>
          </a:xfrm>
        </p:spPr>
        <p:txBody>
          <a:bodyPr/>
          <a:lstStyle/>
          <a:p>
            <a:r>
              <a:rPr lang="en-US">
                <a:latin typeface="Calibri" charset="0"/>
              </a:rPr>
              <a:t>Peak Calling</a:t>
            </a:r>
          </a:p>
        </p:txBody>
      </p:sp>
      <p:sp>
        <p:nvSpPr>
          <p:cNvPr id="174083" name="TextBox 4"/>
          <p:cNvSpPr txBox="1">
            <a:spLocks noChangeArrowheads="1"/>
          </p:cNvSpPr>
          <p:nvPr/>
        </p:nvSpPr>
        <p:spPr bwMode="auto">
          <a:xfrm>
            <a:off x="7110413" y="2216150"/>
            <a:ext cx="111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Threshold</a:t>
            </a:r>
          </a:p>
        </p:txBody>
      </p:sp>
      <p:sp>
        <p:nvSpPr>
          <p:cNvPr id="174084" name="Content Placeholder 2"/>
          <p:cNvSpPr>
            <a:spLocks noGrp="1"/>
          </p:cNvSpPr>
          <p:nvPr>
            <p:ph idx="1"/>
          </p:nvPr>
        </p:nvSpPr>
        <p:spPr>
          <a:xfrm>
            <a:off x="0" y="1225550"/>
            <a:ext cx="3276600" cy="1828800"/>
          </a:xfrm>
        </p:spPr>
        <p:txBody>
          <a:bodyPr/>
          <a:lstStyle/>
          <a:p>
            <a:r>
              <a:rPr lang="en-US" sz="1600" dirty="0">
                <a:latin typeface="Calibri" charset="0"/>
              </a:rPr>
              <a:t>Generate and threshold the signal profile and identify candidate target regions</a:t>
            </a:r>
          </a:p>
          <a:p>
            <a:pPr lvl="1"/>
            <a:r>
              <a:rPr lang="en-US" sz="1200" dirty="0">
                <a:latin typeface="Calibri" charset="0"/>
              </a:rPr>
              <a:t>Simulation (</a:t>
            </a:r>
            <a:r>
              <a:rPr lang="en-US" sz="1200" dirty="0" err="1">
                <a:latin typeface="Calibri" charset="0"/>
              </a:rPr>
              <a:t>PeakSeq</a:t>
            </a:r>
            <a:r>
              <a:rPr lang="en-US" sz="1200" dirty="0">
                <a:latin typeface="Calibri" charset="0"/>
              </a:rPr>
              <a:t>), </a:t>
            </a:r>
          </a:p>
          <a:p>
            <a:pPr lvl="1"/>
            <a:r>
              <a:rPr lang="en-US" sz="1200" dirty="0">
                <a:latin typeface="Calibri" charset="0"/>
              </a:rPr>
              <a:t>Local window based Poisson (MACS), </a:t>
            </a:r>
          </a:p>
          <a:p>
            <a:pPr lvl="1"/>
            <a:r>
              <a:rPr lang="en-US" sz="1200" dirty="0">
                <a:latin typeface="Calibri" charset="0"/>
              </a:rPr>
              <a:t>Fold change statistics (SPP)</a:t>
            </a:r>
          </a:p>
          <a:p>
            <a:pPr lvl="1"/>
            <a:endParaRPr lang="en-US" sz="1200" dirty="0">
              <a:latin typeface="Calibri" charset="0"/>
            </a:endParaRPr>
          </a:p>
        </p:txBody>
      </p:sp>
      <p:sp>
        <p:nvSpPr>
          <p:cNvPr id="174085" name="Content Placeholder 2"/>
          <p:cNvSpPr txBox="1">
            <a:spLocks/>
          </p:cNvSpPr>
          <p:nvPr/>
        </p:nvSpPr>
        <p:spPr bwMode="auto">
          <a:xfrm>
            <a:off x="0" y="3968750"/>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r>
              <a:rPr lang="en-US" sz="1600" b="0" smtClean="0">
                <a:solidFill>
                  <a:prstClr val="black"/>
                </a:solidFill>
              </a:rPr>
              <a:t>Score against the control</a:t>
            </a:r>
          </a:p>
        </p:txBody>
      </p:sp>
      <p:pic>
        <p:nvPicPr>
          <p:cNvPr id="174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54350"/>
            <a:ext cx="5143500" cy="2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7" name="TextBox 14"/>
          <p:cNvSpPr txBox="1">
            <a:spLocks noChangeArrowheads="1"/>
          </p:cNvSpPr>
          <p:nvPr/>
        </p:nvSpPr>
        <p:spPr bwMode="auto">
          <a:xfrm>
            <a:off x="336550" y="2965450"/>
            <a:ext cx="174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Potential Targets</a:t>
            </a:r>
          </a:p>
        </p:txBody>
      </p:sp>
      <p:pic>
        <p:nvPicPr>
          <p:cNvPr id="174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35350"/>
            <a:ext cx="5867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0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30750"/>
            <a:ext cx="15716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90" name="TextBox 17"/>
          <p:cNvSpPr txBox="1">
            <a:spLocks noChangeArrowheads="1"/>
          </p:cNvSpPr>
          <p:nvPr/>
        </p:nvSpPr>
        <p:spPr bwMode="auto">
          <a:xfrm>
            <a:off x="228600" y="4641850"/>
            <a:ext cx="293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Significantly Enriched targets</a:t>
            </a:r>
          </a:p>
        </p:txBody>
      </p:sp>
      <p:cxnSp>
        <p:nvCxnSpPr>
          <p:cNvPr id="8" name="Straight Arrow Connector 7"/>
          <p:cNvCxnSpPr/>
          <p:nvPr/>
        </p:nvCxnSpPr>
        <p:spPr>
          <a:xfrm>
            <a:off x="3116263" y="4837113"/>
            <a:ext cx="1608137"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3154363"/>
            <a:ext cx="1447800"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093" name="TextBox 25"/>
          <p:cNvSpPr txBox="1">
            <a:spLocks noChangeArrowheads="1"/>
          </p:cNvSpPr>
          <p:nvPr/>
        </p:nvSpPr>
        <p:spPr bwMode="auto">
          <a:xfrm>
            <a:off x="3287713" y="3452813"/>
            <a:ext cx="200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Normalized Control</a:t>
            </a:r>
          </a:p>
        </p:txBody>
      </p:sp>
      <p:sp>
        <p:nvSpPr>
          <p:cNvPr id="174095" name="TextBox 31"/>
          <p:cNvSpPr txBox="1">
            <a:spLocks noChangeArrowheads="1"/>
          </p:cNvSpPr>
          <p:nvPr/>
        </p:nvSpPr>
        <p:spPr bwMode="auto">
          <a:xfrm>
            <a:off x="3317875" y="996950"/>
            <a:ext cx="60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dirty="0" err="1" smtClean="0">
                <a:solidFill>
                  <a:prstClr val="black"/>
                </a:solidFill>
              </a:rPr>
              <a:t>ChIP</a:t>
            </a:r>
            <a:endParaRPr lang="en-US" sz="1800" b="0" dirty="0" smtClean="0">
              <a:solidFill>
                <a:prstClr val="black"/>
              </a:solidFill>
            </a:endParaRPr>
          </a:p>
        </p:txBody>
      </p:sp>
    </p:spTree>
    <p:extLst>
      <p:ext uri="{BB962C8B-B14F-4D97-AF65-F5344CB8AC3E}">
        <p14:creationId xmlns:p14="http://schemas.microsoft.com/office/powerpoint/2010/main" val="411791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hromat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571500"/>
            <a:ext cx="4203700" cy="5715000"/>
          </a:xfrm>
          <a:prstGeom prst="rect">
            <a:avLst/>
          </a:prstGeom>
        </p:spPr>
      </p:pic>
      <p:pic>
        <p:nvPicPr>
          <p:cNvPr id="16" name="Picture 15" descr="Chromatin Remodeling in Cancer and Immunity_slide3.jpg"/>
          <p:cNvPicPr>
            <a:picLocks noChangeAspect="1"/>
          </p:cNvPicPr>
          <p:nvPr/>
        </p:nvPicPr>
        <p:blipFill rotWithShape="1">
          <a:blip r:embed="rId3">
            <a:extLst>
              <a:ext uri="{28A0092B-C50C-407E-A947-70E740481C1C}">
                <a14:useLocalDpi xmlns:a14="http://schemas.microsoft.com/office/drawing/2010/main" val="0"/>
              </a:ext>
            </a:extLst>
          </a:blip>
          <a:srcRect b="21088"/>
          <a:stretch/>
        </p:blipFill>
        <p:spPr>
          <a:xfrm>
            <a:off x="4784019" y="484525"/>
            <a:ext cx="4151224" cy="3202991"/>
          </a:xfrm>
          <a:prstGeom prst="rect">
            <a:avLst/>
          </a:prstGeom>
        </p:spPr>
      </p:pic>
      <p:sp>
        <p:nvSpPr>
          <p:cNvPr id="17" name="TextBox 16"/>
          <p:cNvSpPr txBox="1"/>
          <p:nvPr/>
        </p:nvSpPr>
        <p:spPr>
          <a:xfrm>
            <a:off x="4916667" y="4000863"/>
            <a:ext cx="3983784" cy="2246769"/>
          </a:xfrm>
          <a:prstGeom prst="rect">
            <a:avLst/>
          </a:prstGeom>
          <a:noFill/>
        </p:spPr>
        <p:txBody>
          <a:bodyPr wrap="square" rtlCol="0">
            <a:spAutoFit/>
          </a:bodyPr>
          <a:lstStyle/>
          <a:p>
            <a:pPr algn="just" defTabSz="457200" fontAlgn="auto">
              <a:spcBef>
                <a:spcPts val="0"/>
              </a:spcBef>
              <a:spcAft>
                <a:spcPts val="0"/>
              </a:spcAft>
            </a:pPr>
            <a:r>
              <a:rPr lang="en-US" sz="2000" b="0" dirty="0">
                <a:solidFill>
                  <a:prstClr val="black"/>
                </a:solidFill>
                <a:latin typeface="Calibri"/>
              </a:rPr>
              <a:t>Chromatin is the combination or complex of DNA and proteins that make up the contents of the nucleus of a cell. The basic repeat element of chromatin is the nucleosome, interconnected by sections of linker </a:t>
            </a:r>
            <a:r>
              <a:rPr lang="en-US" sz="2000" b="0" dirty="0" smtClean="0">
                <a:solidFill>
                  <a:prstClr val="black"/>
                </a:solidFill>
                <a:latin typeface="Calibri"/>
              </a:rPr>
              <a:t>DNA.</a:t>
            </a:r>
            <a:endParaRPr lang="en-US" sz="2000" b="0" dirty="0">
              <a:solidFill>
                <a:prstClr val="black"/>
              </a:solidFill>
              <a:latin typeface="Calibri"/>
            </a:endParaRPr>
          </a:p>
        </p:txBody>
      </p:sp>
      <p:sp>
        <p:nvSpPr>
          <p:cNvPr id="2" name="TextBox 1"/>
          <p:cNvSpPr txBox="1"/>
          <p:nvPr/>
        </p:nvSpPr>
        <p:spPr>
          <a:xfrm>
            <a:off x="4492937" y="3340041"/>
            <a:ext cx="2830279" cy="369332"/>
          </a:xfrm>
          <a:prstGeom prst="rect">
            <a:avLst/>
          </a:prstGeom>
          <a:noFill/>
        </p:spPr>
        <p:txBody>
          <a:bodyPr wrap="square" rtlCol="0">
            <a:spAutoFit/>
          </a:bodyPr>
          <a:lstStyle/>
          <a:p>
            <a:pPr defTabSz="457200" fontAlgn="auto">
              <a:spcBef>
                <a:spcPts val="0"/>
              </a:spcBef>
              <a:spcAft>
                <a:spcPts val="0"/>
              </a:spcAft>
            </a:pPr>
            <a:r>
              <a:rPr lang="en-US" sz="1800" b="0" dirty="0" smtClean="0">
                <a:solidFill>
                  <a:prstClr val="black"/>
                </a:solidFill>
                <a:latin typeface="Calibri"/>
              </a:rPr>
              <a:t>	</a:t>
            </a:r>
            <a:r>
              <a:rPr lang="en-US" b="0" dirty="0" smtClean="0">
                <a:solidFill>
                  <a:prstClr val="black"/>
                </a:solidFill>
                <a:latin typeface="Calibri"/>
              </a:rPr>
              <a:t>* </a:t>
            </a:r>
            <a:r>
              <a:rPr lang="en-US" b="0" i="1" dirty="0" err="1" smtClean="0">
                <a:solidFill>
                  <a:prstClr val="black"/>
                </a:solidFill>
                <a:latin typeface="Calibri"/>
              </a:rPr>
              <a:t>Bremner</a:t>
            </a:r>
            <a:r>
              <a:rPr lang="en-US" b="0" i="1" dirty="0" smtClean="0">
                <a:solidFill>
                  <a:prstClr val="black"/>
                </a:solidFill>
                <a:latin typeface="Calibri"/>
              </a:rPr>
              <a:t> Lab website</a:t>
            </a:r>
            <a:endParaRPr lang="en-US" b="0" i="1" dirty="0">
              <a:solidFill>
                <a:prstClr val="black"/>
              </a:solidFill>
              <a:latin typeface="Calibri"/>
            </a:endParaRPr>
          </a:p>
        </p:txBody>
      </p:sp>
      <p:sp>
        <p:nvSpPr>
          <p:cNvPr id="3" name="Rectangle 2"/>
          <p:cNvSpPr/>
          <p:nvPr/>
        </p:nvSpPr>
        <p:spPr>
          <a:xfrm>
            <a:off x="-1" y="6520989"/>
            <a:ext cx="6382281" cy="338554"/>
          </a:xfrm>
          <a:prstGeom prst="rect">
            <a:avLst/>
          </a:prstGeom>
        </p:spPr>
        <p:txBody>
          <a:bodyPr wrap="square">
            <a:spAutoFit/>
          </a:bodyPr>
          <a:lstStyle/>
          <a:p>
            <a:pPr defTabSz="457200" fontAlgn="auto">
              <a:spcBef>
                <a:spcPts val="0"/>
              </a:spcBef>
              <a:spcAft>
                <a:spcPts val="0"/>
              </a:spcAft>
            </a:pPr>
            <a:r>
              <a:rPr lang="en-US" sz="1600" b="0" i="1" dirty="0">
                <a:solidFill>
                  <a:prstClr val="black"/>
                </a:solidFill>
                <a:latin typeface="Calibri"/>
              </a:rPr>
              <a:t>http://</a:t>
            </a:r>
            <a:r>
              <a:rPr lang="en-US" sz="1600" b="0" i="1" dirty="0" err="1">
                <a:solidFill>
                  <a:prstClr val="black"/>
                </a:solidFill>
                <a:latin typeface="Calibri"/>
              </a:rPr>
              <a:t>www.integratedhealthcare.eu</a:t>
            </a:r>
            <a:r>
              <a:rPr lang="en-US" sz="1600" b="0" i="1" dirty="0">
                <a:solidFill>
                  <a:prstClr val="black"/>
                </a:solidFill>
                <a:latin typeface="Calibri"/>
              </a:rPr>
              <a:t>/1/en/</a:t>
            </a:r>
            <a:r>
              <a:rPr lang="en-US" sz="1600" b="0" i="1" dirty="0" err="1">
                <a:solidFill>
                  <a:prstClr val="black"/>
                </a:solidFill>
                <a:latin typeface="Calibri"/>
              </a:rPr>
              <a:t>histones_and_chromatin</a:t>
            </a:r>
            <a:r>
              <a:rPr lang="en-US" sz="1600" b="0" i="1" dirty="0" smtClean="0">
                <a:solidFill>
                  <a:prstClr val="black"/>
                </a:solidFill>
                <a:latin typeface="Calibri"/>
              </a:rPr>
              <a:t>/</a:t>
            </a:r>
            <a:endParaRPr lang="en-US" sz="1600" b="0" i="1" dirty="0">
              <a:solidFill>
                <a:prstClr val="black"/>
              </a:solidFill>
              <a:latin typeface="Calibri"/>
            </a:endParaRPr>
          </a:p>
        </p:txBody>
      </p:sp>
    </p:spTree>
    <p:extLst>
      <p:ext uri="{BB962C8B-B14F-4D97-AF65-F5344CB8AC3E}">
        <p14:creationId xmlns:p14="http://schemas.microsoft.com/office/powerpoint/2010/main" val="3508308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hape 55"/>
          <p:cNvSpPr>
            <a:spLocks noGrp="1"/>
          </p:cNvSpPr>
          <p:nvPr>
            <p:ph type="title"/>
          </p:nvPr>
        </p:nvSpPr>
        <p:spPr>
          <a:xfrm>
            <a:off x="457200" y="433388"/>
            <a:ext cx="8229600" cy="984250"/>
          </a:xfrm>
        </p:spPr>
        <p:txBody>
          <a:bodyPr/>
          <a:lstStyle/>
          <a:p>
            <a:pPr>
              <a:spcBef>
                <a:spcPct val="0"/>
              </a:spcBef>
              <a:buClr>
                <a:srgbClr val="000000"/>
              </a:buClr>
              <a:buSzPct val="25000"/>
            </a:pPr>
            <a:r>
              <a:rPr lang="en-US" b="1" dirty="0">
                <a:solidFill>
                  <a:srgbClr val="000000"/>
                </a:solidFill>
                <a:latin typeface="Arial" charset="0"/>
                <a:sym typeface="Arial" charset="0"/>
              </a:rPr>
              <a:t>Non-coding Annotations: Overview</a:t>
            </a:r>
          </a:p>
        </p:txBody>
      </p:sp>
      <p:sp>
        <p:nvSpPr>
          <p:cNvPr id="166914" name="Shape 56"/>
          <p:cNvSpPr>
            <a:spLocks noGrp="1"/>
          </p:cNvSpPr>
          <p:nvPr>
            <p:ph type="body" idx="1"/>
          </p:nvPr>
        </p:nvSpPr>
        <p:spPr>
          <a:xfrm>
            <a:off x="457200" y="1382713"/>
            <a:ext cx="8229600" cy="1395412"/>
          </a:xfrm>
        </p:spPr>
        <p:txBody>
          <a:bodyPr/>
          <a:lstStyle/>
          <a:p>
            <a:pPr marL="0" indent="0">
              <a:spcBef>
                <a:spcPct val="0"/>
              </a:spcBef>
              <a:buClr>
                <a:srgbClr val="000000"/>
              </a:buClr>
              <a:buSzPct val="25000"/>
              <a:buFont typeface="Arial" charset="0"/>
              <a:buNone/>
            </a:pPr>
            <a:r>
              <a:rPr lang="en-US" sz="1400">
                <a:solidFill>
                  <a:srgbClr val="000000"/>
                </a:solidFill>
                <a:latin typeface="Arial" charset="0"/>
                <a:sym typeface="Arial" charset="0"/>
              </a:rPr>
              <a:t>There are several collections of information "tracks" related to non-coding features</a:t>
            </a: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400">
                <a:solidFill>
                  <a:srgbClr val="000000"/>
                </a:solidFill>
                <a:latin typeface="Arial" charset="0"/>
                <a:sym typeface="Arial" charset="0"/>
              </a:rPr>
              <a:t>Sequence features, incl. </a:t>
            </a:r>
            <a:r>
              <a:rPr lang="en-US" sz="1400" b="1" u="sng">
                <a:solidFill>
                  <a:srgbClr val="000000"/>
                </a:solidFill>
                <a:latin typeface="Arial" charset="0"/>
                <a:sym typeface="Arial" charset="0"/>
              </a:rPr>
              <a:t>Conservation</a:t>
            </a:r>
          </a:p>
        </p:txBody>
      </p:sp>
      <p:grpSp>
        <p:nvGrpSpPr>
          <p:cNvPr id="166915" name="Shape 57"/>
          <p:cNvGrpSpPr>
            <a:grpSpLocks/>
          </p:cNvGrpSpPr>
          <p:nvPr/>
        </p:nvGrpSpPr>
        <p:grpSpPr bwMode="auto">
          <a:xfrm>
            <a:off x="4146550" y="3130550"/>
            <a:ext cx="4600575" cy="3757613"/>
            <a:chOff x="4061355" y="98425"/>
            <a:chExt cx="5037137" cy="3245907"/>
          </a:xfrm>
        </p:grpSpPr>
        <p:pic>
          <p:nvPicPr>
            <p:cNvPr id="166919" name="Shape 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2798" b="17830"/>
            <a:stretch>
              <a:fillRect/>
            </a:stretch>
          </p:blipFill>
          <p:spPr bwMode="auto">
            <a:xfrm>
              <a:off x="4061355" y="98425"/>
              <a:ext cx="5037137" cy="29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Shape 59"/>
            <p:cNvSpPr>
              <a:spLocks noChangeArrowheads="1"/>
            </p:cNvSpPr>
            <p:nvPr/>
          </p:nvSpPr>
          <p:spPr bwMode="auto">
            <a:xfrm>
              <a:off x="6350000" y="2861733"/>
              <a:ext cx="2675467" cy="482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a:buClr>
                  <a:srgbClr val="000000"/>
                </a:buClr>
                <a:buFont typeface="Arial" charset="0"/>
                <a:buNone/>
              </a:pPr>
              <a:endParaRPr lang="en-US" sz="1400">
                <a:solidFill>
                  <a:srgbClr val="000000"/>
                </a:solidFill>
                <a:latin typeface="Arial" charset="0"/>
                <a:cs typeface="Arial" charset="0"/>
                <a:sym typeface="Arial" charset="0"/>
              </a:endParaRPr>
            </a:p>
          </p:txBody>
        </p:sp>
      </p:grpSp>
      <p:pic>
        <p:nvPicPr>
          <p:cNvPr id="166916" name="Shape 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23" t="10893" r="50407" b="17873"/>
          <a:stretch>
            <a:fillRect/>
          </a:stretch>
        </p:blipFill>
        <p:spPr bwMode="auto">
          <a:xfrm>
            <a:off x="334963" y="3114675"/>
            <a:ext cx="3698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Shape 62"/>
          <p:cNvSpPr txBox="1">
            <a:spLocks noChangeArrowheads="1"/>
          </p:cNvSpPr>
          <p:nvPr/>
        </p:nvSpPr>
        <p:spPr bwMode="auto">
          <a:xfrm>
            <a:off x="6230938" y="6251575"/>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BFBFBF"/>
              </a:buClr>
              <a:buSzPct val="25000"/>
              <a:buFont typeface="Helvetica Neue" charset="0"/>
              <a:buNone/>
            </a:pPr>
            <a:r>
              <a:rPr lang="en-US" sz="1100">
                <a:solidFill>
                  <a:srgbClr val="BFBFBF"/>
                </a:solidFill>
                <a:latin typeface="Helvetica Neue" charset="0"/>
                <a:cs typeface="Helvetica Neue" charset="0"/>
                <a:sym typeface="Helvetica Neue" charset="0"/>
              </a:rPr>
              <a:t>[Nat. Rev. Genet. (2010) 11: 559]</a:t>
            </a:r>
          </a:p>
        </p:txBody>
      </p:sp>
      <p:sp>
        <p:nvSpPr>
          <p:cNvPr id="166918" name="Shape 63"/>
          <p:cNvSpPr txBox="1">
            <a:spLocks noChangeArrowheads="1"/>
          </p:cNvSpPr>
          <p:nvPr/>
        </p:nvSpPr>
        <p:spPr bwMode="auto">
          <a:xfrm>
            <a:off x="4608513" y="1993900"/>
            <a:ext cx="36972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000000"/>
              </a:buClr>
              <a:buSzPct val="25000"/>
              <a:buFont typeface="Arial" charset="0"/>
              <a:buNone/>
            </a:pPr>
            <a:r>
              <a:rPr lang="en-US" sz="1400" b="1" u="sng" dirty="0">
                <a:solidFill>
                  <a:srgbClr val="000000"/>
                </a:solidFill>
                <a:latin typeface="Arial" charset="0"/>
                <a:cs typeface="Arial" charset="0"/>
                <a:sym typeface="Arial" charset="0"/>
              </a:rPr>
              <a:t>Functional Genomics</a:t>
            </a:r>
          </a:p>
          <a:p>
            <a:pPr eaLnBrk="1" hangingPunct="1">
              <a:buClr>
                <a:srgbClr val="000000"/>
              </a:buClr>
              <a:buSzPct val="25000"/>
              <a:buFont typeface="Arial" charset="0"/>
              <a:buNone/>
            </a:pPr>
            <a:r>
              <a:rPr lang="en-US" sz="1400" dirty="0" err="1" smtClean="0">
                <a:solidFill>
                  <a:srgbClr val="000000"/>
                </a:solidFill>
                <a:latin typeface="Arial" charset="0"/>
                <a:cs typeface="Arial" charset="0"/>
                <a:sym typeface="Arial" charset="0"/>
              </a:rPr>
              <a:t>ChIP-</a:t>
            </a:r>
            <a:r>
              <a:rPr lang="en-US" sz="1400" dirty="0" err="1">
                <a:solidFill>
                  <a:srgbClr val="000000"/>
                </a:solidFill>
                <a:latin typeface="Arial" charset="0"/>
                <a:cs typeface="Arial" charset="0"/>
                <a:sym typeface="Arial" charset="0"/>
              </a:rPr>
              <a:t>seq</a:t>
            </a:r>
            <a:r>
              <a:rPr lang="en-US" sz="1400" dirty="0">
                <a:solidFill>
                  <a:srgbClr val="000000"/>
                </a:solidFill>
                <a:latin typeface="Arial" charset="0"/>
                <a:cs typeface="Arial" charset="0"/>
                <a:sym typeface="Arial" charset="0"/>
              </a:rPr>
              <a:t> (</a:t>
            </a:r>
            <a:r>
              <a:rPr lang="en-US" sz="1400" dirty="0" err="1">
                <a:solidFill>
                  <a:srgbClr val="000000"/>
                </a:solidFill>
                <a:latin typeface="Arial" charset="0"/>
                <a:cs typeface="Arial" charset="0"/>
                <a:sym typeface="Arial" charset="0"/>
              </a:rPr>
              <a:t>Epigenome</a:t>
            </a:r>
            <a:r>
              <a:rPr lang="en-US" sz="1400" dirty="0">
                <a:solidFill>
                  <a:srgbClr val="000000"/>
                </a:solidFill>
                <a:latin typeface="Arial" charset="0"/>
                <a:cs typeface="Arial" charset="0"/>
                <a:sym typeface="Arial" charset="0"/>
              </a:rPr>
              <a:t> &amp; seq. specific TF) and </a:t>
            </a:r>
            <a:r>
              <a:rPr lang="en-US" sz="1400" dirty="0" err="1">
                <a:solidFill>
                  <a:srgbClr val="000000"/>
                </a:solidFill>
                <a:latin typeface="Arial" charset="0"/>
                <a:cs typeface="Arial" charset="0"/>
                <a:sym typeface="Arial" charset="0"/>
              </a:rPr>
              <a:t>ncRNA</a:t>
            </a:r>
            <a:r>
              <a:rPr lang="en-US" sz="1400" dirty="0">
                <a:solidFill>
                  <a:srgbClr val="000000"/>
                </a:solidFill>
                <a:latin typeface="Arial" charset="0"/>
                <a:cs typeface="Arial" charset="0"/>
                <a:sym typeface="Arial" charset="0"/>
              </a:rPr>
              <a:t> &amp; un-annotated transcription</a:t>
            </a:r>
          </a:p>
          <a:p>
            <a:pPr eaLnBrk="1" hangingPunct="1">
              <a:buClr>
                <a:srgbClr val="000000"/>
              </a:buClr>
              <a:buFont typeface="Arial" charset="0"/>
              <a:buNone/>
            </a:pPr>
            <a:endParaRPr lang="en-US" sz="1400" dirty="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325889513"/>
      </p:ext>
    </p:extLst>
  </p:cSld>
  <p:clrMapOvr>
    <a:masterClrMapping/>
  </p:clrMapOvr>
  <p:transition xmlns:p14="http://schemas.microsoft.com/office/powerpoint/2010/main" spd="slow" advTm="46266">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81" y="-160277"/>
            <a:ext cx="8229600" cy="1143000"/>
          </a:xfrm>
        </p:spPr>
        <p:txBody>
          <a:bodyPr>
            <a:normAutofit/>
          </a:bodyPr>
          <a:lstStyle/>
          <a:p>
            <a:r>
              <a:rPr lang="en-US" sz="2400" dirty="0" err="1">
                <a:latin typeface="Arial"/>
                <a:cs typeface="Arial"/>
              </a:rPr>
              <a:t>DNase</a:t>
            </a:r>
            <a:r>
              <a:rPr lang="en-US" sz="2400" dirty="0">
                <a:latin typeface="Arial"/>
                <a:cs typeface="Arial"/>
              </a:rPr>
              <a:t> hypersensitivity as a mark of functionality</a:t>
            </a:r>
            <a:br>
              <a:rPr lang="en-US" sz="2400" dirty="0">
                <a:latin typeface="Arial"/>
                <a:cs typeface="Arial"/>
              </a:rPr>
            </a:br>
            <a:endParaRPr lang="en-US" sz="2400" dirty="0">
              <a:latin typeface="Arial"/>
              <a:cs typeface="Arial"/>
            </a:endParaRPr>
          </a:p>
        </p:txBody>
      </p:sp>
      <p:pic>
        <p:nvPicPr>
          <p:cNvPr id="6" name="Content Placeholder 5" descr="DHS_Thurma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36" r="-1336"/>
          <a:stretch/>
        </p:blipFill>
        <p:spPr>
          <a:xfrm>
            <a:off x="147958" y="474510"/>
            <a:ext cx="2897473" cy="6075265"/>
          </a:xfrm>
        </p:spPr>
      </p:pic>
      <p:pic>
        <p:nvPicPr>
          <p:cNvPr id="8" name="Picture 7" descr="DHS_Thurm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516" y="542475"/>
            <a:ext cx="3024556" cy="2941881"/>
          </a:xfrm>
          <a:prstGeom prst="rect">
            <a:avLst/>
          </a:prstGeom>
        </p:spPr>
      </p:pic>
      <p:sp>
        <p:nvSpPr>
          <p:cNvPr id="9" name="TextBox 8"/>
          <p:cNvSpPr txBox="1"/>
          <p:nvPr/>
        </p:nvSpPr>
        <p:spPr>
          <a:xfrm>
            <a:off x="3547276" y="3528830"/>
            <a:ext cx="5145148" cy="646331"/>
          </a:xfrm>
          <a:prstGeom prst="rect">
            <a:avLst/>
          </a:prstGeom>
          <a:noFill/>
        </p:spPr>
        <p:txBody>
          <a:bodyPr wrap="square" rtlCol="0">
            <a:spAutoFit/>
          </a:bodyPr>
          <a:lstStyle/>
          <a:p>
            <a:r>
              <a:rPr lang="en-US" dirty="0" smtClean="0"/>
              <a:t>Characteristic of all classes of </a:t>
            </a:r>
            <a:r>
              <a:rPr lang="en-US" i="1" dirty="0" err="1" smtClean="0"/>
              <a:t>cis</a:t>
            </a:r>
            <a:r>
              <a:rPr lang="en-US" dirty="0" smtClean="0"/>
              <a:t>-regulatory elements</a:t>
            </a:r>
          </a:p>
          <a:p>
            <a:endParaRPr lang="en-US" dirty="0"/>
          </a:p>
          <a:p>
            <a:r>
              <a:rPr lang="en-US" dirty="0" smtClean="0"/>
              <a:t>Crucial indicator of cell-type-specific TSS-distal regulatory activity</a:t>
            </a:r>
            <a:endParaRPr lang="en-US" dirty="0"/>
          </a:p>
        </p:txBody>
      </p:sp>
      <p:pic>
        <p:nvPicPr>
          <p:cNvPr id="11" name="Picture 10"/>
          <p:cNvPicPr>
            <a:picLocks noChangeAspect="1"/>
          </p:cNvPicPr>
          <p:nvPr/>
        </p:nvPicPr>
        <p:blipFill>
          <a:blip r:embed="rId4"/>
          <a:stretch>
            <a:fillRect/>
          </a:stretch>
        </p:blipFill>
        <p:spPr>
          <a:xfrm>
            <a:off x="3885740" y="4185834"/>
            <a:ext cx="4851381" cy="2561204"/>
          </a:xfrm>
          <a:prstGeom prst="rect">
            <a:avLst/>
          </a:prstGeom>
        </p:spPr>
      </p:pic>
      <p:sp>
        <p:nvSpPr>
          <p:cNvPr id="10" name="TextBox 9"/>
          <p:cNvSpPr txBox="1"/>
          <p:nvPr/>
        </p:nvSpPr>
        <p:spPr>
          <a:xfrm>
            <a:off x="-78965" y="6565724"/>
            <a:ext cx="2774543" cy="369332"/>
          </a:xfrm>
          <a:prstGeom prst="rect">
            <a:avLst/>
          </a:prstGeom>
          <a:noFill/>
        </p:spPr>
        <p:txBody>
          <a:bodyPr wrap="none" rtlCol="0">
            <a:spAutoFit/>
          </a:bodyPr>
          <a:lstStyle/>
          <a:p>
            <a:r>
              <a:rPr lang="en-US" dirty="0" smtClean="0"/>
              <a:t>Thurman et al Nature 2012 	</a:t>
            </a:r>
            <a:endParaRPr lang="en-US" dirty="0"/>
          </a:p>
        </p:txBody>
      </p:sp>
    </p:spTree>
    <p:extLst>
      <p:ext uri="{BB962C8B-B14F-4D97-AF65-F5344CB8AC3E}">
        <p14:creationId xmlns:p14="http://schemas.microsoft.com/office/powerpoint/2010/main" val="3272530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3731" y="429872"/>
            <a:ext cx="9060269" cy="646331"/>
          </a:xfrm>
          <a:prstGeom prst="rect">
            <a:avLst/>
          </a:prstGeom>
          <a:noFill/>
        </p:spPr>
        <p:txBody>
          <a:bodyPr wrap="square" rtlCol="0">
            <a:spAutoFit/>
          </a:bodyPr>
          <a:lstStyle/>
          <a:p>
            <a:r>
              <a:rPr lang="en-US" dirty="0" smtClean="0"/>
              <a:t>H3K27ac enrichment is predictive of cell-type-specific enhancer activity across developmental stages </a:t>
            </a:r>
            <a:endParaRPr lang="en-US" dirty="0"/>
          </a:p>
        </p:txBody>
      </p:sp>
      <p:pic>
        <p:nvPicPr>
          <p:cNvPr id="10" name="Picture 9"/>
          <p:cNvPicPr>
            <a:picLocks noChangeAspect="1"/>
          </p:cNvPicPr>
          <p:nvPr/>
        </p:nvPicPr>
        <p:blipFill>
          <a:blip r:embed="rId3"/>
          <a:stretch>
            <a:fillRect/>
          </a:stretch>
        </p:blipFill>
        <p:spPr>
          <a:xfrm>
            <a:off x="486141" y="1460070"/>
            <a:ext cx="3969950" cy="2612527"/>
          </a:xfrm>
          <a:prstGeom prst="rect">
            <a:avLst/>
          </a:prstGeom>
        </p:spPr>
      </p:pic>
      <p:pic>
        <p:nvPicPr>
          <p:cNvPr id="11" name="Picture 10"/>
          <p:cNvPicPr>
            <a:picLocks noChangeAspect="1"/>
          </p:cNvPicPr>
          <p:nvPr/>
        </p:nvPicPr>
        <p:blipFill>
          <a:blip r:embed="rId4"/>
          <a:stretch>
            <a:fillRect/>
          </a:stretch>
        </p:blipFill>
        <p:spPr>
          <a:xfrm>
            <a:off x="4868371" y="3632659"/>
            <a:ext cx="4061490" cy="2732009"/>
          </a:xfrm>
          <a:prstGeom prst="rect">
            <a:avLst/>
          </a:prstGeom>
        </p:spPr>
      </p:pic>
      <p:sp>
        <p:nvSpPr>
          <p:cNvPr id="13" name="Rectangle 12"/>
          <p:cNvSpPr/>
          <p:nvPr/>
        </p:nvSpPr>
        <p:spPr>
          <a:xfrm>
            <a:off x="486141" y="6286318"/>
            <a:ext cx="2264525" cy="369332"/>
          </a:xfrm>
          <a:prstGeom prst="rect">
            <a:avLst/>
          </a:prstGeom>
        </p:spPr>
        <p:txBody>
          <a:bodyPr wrap="none">
            <a:spAutoFit/>
          </a:bodyPr>
          <a:lstStyle/>
          <a:p>
            <a:r>
              <a:rPr lang="fr-FR" dirty="0">
                <a:solidFill>
                  <a:prstClr val="black"/>
                </a:solidFill>
              </a:rPr>
              <a:t>Nord, et al., </a:t>
            </a:r>
            <a:r>
              <a:rPr lang="fr-FR" dirty="0" err="1">
                <a:solidFill>
                  <a:prstClr val="black"/>
                </a:solidFill>
              </a:rPr>
              <a:t>Cell</a:t>
            </a:r>
            <a:r>
              <a:rPr lang="fr-FR" dirty="0">
                <a:solidFill>
                  <a:prstClr val="black"/>
                </a:solidFill>
              </a:rPr>
              <a:t>, 2013</a:t>
            </a:r>
            <a:endParaRPr lang="en-US" dirty="0">
              <a:solidFill>
                <a:prstClr val="black"/>
              </a:solidFill>
            </a:endParaRPr>
          </a:p>
        </p:txBody>
      </p:sp>
    </p:spTree>
    <p:extLst>
      <p:ext uri="{BB962C8B-B14F-4D97-AF65-F5344CB8AC3E}">
        <p14:creationId xmlns:p14="http://schemas.microsoft.com/office/powerpoint/2010/main" val="34137016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38125"/>
            <a:ext cx="8229600" cy="717550"/>
          </a:xfrm>
        </p:spPr>
        <p:txBody>
          <a:bodyPr/>
          <a:lstStyle/>
          <a:p>
            <a:r>
              <a:rPr lang="en-US" sz="3200" dirty="0" smtClean="0">
                <a:latin typeface="Arial" charset="0"/>
                <a:ea typeface="ＭＳ Ｐゴシック" charset="0"/>
                <a:cs typeface="ＭＳ Ｐゴシック" charset="0"/>
              </a:rPr>
              <a:t>Signal Track </a:t>
            </a:r>
            <a:r>
              <a:rPr lang="en-US" sz="3200" dirty="0">
                <a:latin typeface="Arial" charset="0"/>
                <a:ea typeface="ＭＳ Ｐゴシック" charset="0"/>
                <a:cs typeface="ＭＳ Ｐゴシック" charset="0"/>
              </a:rPr>
              <a:t>for RNA-seq &amp; </a:t>
            </a:r>
            <a:r>
              <a:rPr lang="en-US" sz="3200" dirty="0" err="1" smtClean="0">
                <a:latin typeface="Arial" charset="0"/>
                <a:ea typeface="ＭＳ Ｐゴシック" charset="0"/>
                <a:cs typeface="ＭＳ Ｐゴシック" charset="0"/>
              </a:rPr>
              <a:t>ChIP</a:t>
            </a:r>
            <a:r>
              <a:rPr lang="en-US" sz="3200" dirty="0" smtClean="0">
                <a:latin typeface="Arial" charset="0"/>
                <a:ea typeface="ＭＳ Ｐゴシック" charset="0"/>
                <a:cs typeface="ＭＳ Ｐゴシック" charset="0"/>
              </a:rPr>
              <a:t>-</a:t>
            </a:r>
            <a:r>
              <a:rPr lang="en-US" sz="3200" dirty="0">
                <a:latin typeface="Arial" charset="0"/>
                <a:ea typeface="ＭＳ Ｐゴシック" charset="0"/>
                <a:cs typeface="ＭＳ Ｐゴシック" charset="0"/>
              </a:rPr>
              <a:t>seq</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205267" y="1012315"/>
            <a:ext cx="2754313" cy="5438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442923" y="3060185"/>
            <a:ext cx="725488"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782" name="TextBox 8"/>
          <p:cNvSpPr txBox="1">
            <a:spLocks noChangeArrowheads="1"/>
          </p:cNvSpPr>
          <p:nvPr/>
        </p:nvSpPr>
        <p:spPr bwMode="auto">
          <a:xfrm>
            <a:off x="6878638" y="6618288"/>
            <a:ext cx="1592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000">
                <a:solidFill>
                  <a:srgbClr val="7F7F7F"/>
                </a:solidFill>
              </a:rPr>
              <a:t>[</a:t>
            </a:r>
            <a:r>
              <a:rPr lang="en-US" sz="1000" i="1">
                <a:solidFill>
                  <a:srgbClr val="7F7F7F"/>
                </a:solidFill>
              </a:rPr>
              <a:t>PLOS CB</a:t>
            </a:r>
            <a:r>
              <a:rPr lang="en-US" sz="1000">
                <a:solidFill>
                  <a:srgbClr val="7F7F7F"/>
                </a:solidFill>
              </a:rPr>
              <a:t>  4:e1000158]</a:t>
            </a:r>
          </a:p>
        </p:txBody>
      </p:sp>
      <p:pic>
        <p:nvPicPr>
          <p:cNvPr id="8" name="Picture 16" descr="modencode_AWG_fig5_rev1_forJCVI.png"/>
          <p:cNvPicPr>
            <a:picLocks noChangeAspect="1"/>
          </p:cNvPicPr>
          <p:nvPr/>
        </p:nvPicPr>
        <p:blipFill>
          <a:blip r:embed="rId3">
            <a:extLst>
              <a:ext uri="{28A0092B-C50C-407E-A947-70E740481C1C}">
                <a14:useLocalDpi xmlns:a14="http://schemas.microsoft.com/office/drawing/2010/main" val="0"/>
              </a:ext>
            </a:extLst>
          </a:blip>
          <a:srcRect l="21349" t="1976" r="42500" b="9689"/>
          <a:stretch>
            <a:fillRect/>
          </a:stretch>
        </p:blipFill>
        <p:spPr bwMode="auto">
          <a:xfrm>
            <a:off x="4707829" y="962076"/>
            <a:ext cx="3712628" cy="56393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81701" y="3110785"/>
            <a:ext cx="2924682" cy="461665"/>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stronger </a:t>
            </a:r>
            <a:r>
              <a:rPr lang="en-US" sz="2400" dirty="0" smtClean="0">
                <a:solidFill>
                  <a:srgbClr val="F2F2F2"/>
                </a:solidFill>
                <a:latin typeface="Courier"/>
                <a:cs typeface="Courier"/>
              </a:rPr>
              <a:t>track</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763404357"/>
      </p:ext>
    </p:extLst>
  </p:cSld>
  <p:clrMapOvr>
    <a:masterClrMapping/>
  </p:clrMapOvr>
  <p:transition xmlns:p14="http://schemas.microsoft.com/office/powerpoint/2010/main" advTm="22223"/>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68"/>
          <p:cNvSpPr>
            <a:spLocks noGrp="1"/>
          </p:cNvSpPr>
          <p:nvPr>
            <p:ph type="title"/>
          </p:nvPr>
        </p:nvSpPr>
        <p:spPr>
          <a:xfrm>
            <a:off x="317538" y="612249"/>
            <a:ext cx="1989137" cy="709613"/>
          </a:xfrm>
        </p:spPr>
        <p:txBody>
          <a:bodyPr/>
          <a:lstStyle/>
          <a:p>
            <a:pPr>
              <a:spcBef>
                <a:spcPct val="0"/>
              </a:spcBef>
              <a:buClr>
                <a:srgbClr val="000000"/>
              </a:buClr>
              <a:buSzPct val="25000"/>
            </a:pPr>
            <a:r>
              <a:rPr lang="en-US" sz="2000" b="1" dirty="0">
                <a:solidFill>
                  <a:srgbClr val="000000"/>
                </a:solidFill>
                <a:latin typeface="Arial" charset="0"/>
                <a:sym typeface="Arial" charset="0"/>
              </a:rPr>
              <a:t>Functional Genomics Annotations</a:t>
            </a:r>
          </a:p>
        </p:txBody>
      </p:sp>
      <p:sp>
        <p:nvSpPr>
          <p:cNvPr id="168962" name="Shape 69"/>
          <p:cNvSpPr>
            <a:spLocks noGrp="1"/>
          </p:cNvSpPr>
          <p:nvPr>
            <p:ph type="body" idx="1"/>
          </p:nvPr>
        </p:nvSpPr>
        <p:spPr>
          <a:xfrm>
            <a:off x="2301709" y="222250"/>
            <a:ext cx="3430820" cy="6524625"/>
          </a:xfrm>
        </p:spPr>
        <p:txBody>
          <a:bodyPr/>
          <a:lstStyle/>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A) PEAKS</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a:t>
            </a:r>
            <a:r>
              <a:rPr lang="en-US" sz="1200" dirty="0" err="1" smtClean="0">
                <a:solidFill>
                  <a:srgbClr val="000000"/>
                </a:solidFill>
                <a:latin typeface="Arial" charset="0"/>
                <a:sym typeface="Arial" charset="0"/>
              </a:rPr>
              <a:t>DNase</a:t>
            </a:r>
            <a:r>
              <a:rPr lang="en-US" sz="1200" dirty="0" smtClean="0">
                <a:solidFill>
                  <a:srgbClr val="000000"/>
                </a:solidFill>
                <a:latin typeface="Arial" charset="0"/>
                <a:sym typeface="Arial" charset="0"/>
              </a:rPr>
              <a:t> </a:t>
            </a:r>
            <a:r>
              <a:rPr lang="en-US" sz="1200" dirty="0">
                <a:solidFill>
                  <a:srgbClr val="000000"/>
                </a:solidFill>
                <a:latin typeface="Arial" charset="0"/>
                <a:sym typeface="Arial" charset="0"/>
              </a:rPr>
              <a:t>peaks at the UCSC genome browser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The regulation track at the UCSC genome browser, with compilation of TF </a:t>
            </a:r>
            <a:r>
              <a:rPr lang="en-US" sz="1200" dirty="0" err="1">
                <a:solidFill>
                  <a:srgbClr val="000000"/>
                </a:solidFill>
                <a:latin typeface="Arial" charset="0"/>
                <a:sym typeface="Arial" charset="0"/>
              </a:rPr>
              <a:t>ChIP</a:t>
            </a:r>
            <a:r>
              <a:rPr lang="en-US" sz="1200" dirty="0">
                <a:solidFill>
                  <a:srgbClr val="000000"/>
                </a:solidFill>
                <a:latin typeface="Arial" charset="0"/>
                <a:sym typeface="Arial" charset="0"/>
              </a:rPr>
              <a:t>-seq peaks from uniform processing (individual peaks are annotated with TF and cell line)</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3. Blacklist Regions</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C) PROMOTERS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Annotated GENCODE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(also,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with FANTOM CAGE support)</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D) ENHANCERS (Supervised)</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Yip et al., </a:t>
            </a:r>
            <a:r>
              <a:rPr lang="en-US" sz="1200" dirty="0" err="1">
                <a:solidFill>
                  <a:srgbClr val="000000"/>
                </a:solidFill>
                <a:latin typeface="Arial" charset="0"/>
                <a:sym typeface="Arial" charset="0"/>
              </a:rPr>
              <a:t>Ren</a:t>
            </a:r>
            <a:r>
              <a:rPr lang="en-US" sz="1200" dirty="0">
                <a:solidFill>
                  <a:srgbClr val="000000"/>
                </a:solidFill>
                <a:latin typeface="Arial" charset="0"/>
                <a:sym typeface="Arial" charset="0"/>
              </a:rPr>
              <a:t> et al. &amp;</a:t>
            </a:r>
            <a:r>
              <a:rPr lang="en-US" sz="1200" dirty="0" smtClean="0">
                <a:solidFill>
                  <a:srgbClr val="000000"/>
                </a:solidFill>
                <a:latin typeface="Arial" charset="0"/>
                <a:sym typeface="Arial" charset="0"/>
              </a:rPr>
              <a:t>c</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E) UNSUPERVISED SEGMENTATIONS, </a:t>
            </a:r>
            <a:br>
              <a:rPr lang="en-US" sz="1600" b="1" dirty="0">
                <a:solidFill>
                  <a:srgbClr val="000000"/>
                </a:solidFill>
                <a:latin typeface="Arial" charset="0"/>
                <a:sym typeface="Arial" charset="0"/>
              </a:rPr>
            </a:br>
            <a:r>
              <a:rPr lang="en-US" sz="1600" b="1" dirty="0">
                <a:solidFill>
                  <a:srgbClr val="000000"/>
                </a:solidFill>
                <a:latin typeface="Arial" charset="0"/>
                <a:sym typeface="Arial" charset="0"/>
              </a:rPr>
              <a:t>INCLUDING ENHANCERS</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ChromHMM</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SegWay</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HiHMM</a:t>
            </a:r>
            <a:r>
              <a:rPr lang="en-US" sz="1200" dirty="0">
                <a:solidFill>
                  <a:srgbClr val="000000"/>
                </a:solidFill>
                <a:latin typeface="Arial" charset="0"/>
                <a:sym typeface="Arial" charset="0"/>
              </a:rPr>
              <a:t>....</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F) HOT/LOT REGIONS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G) CONNECTIVITY</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7.  Enhancer-target gene connection</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8. TF-target network </a:t>
            </a:r>
            <a:r>
              <a:rPr lang="en-US" sz="1200" dirty="0" smtClean="0">
                <a:solidFill>
                  <a:srgbClr val="000000"/>
                </a:solidFill>
                <a:latin typeface="Arial" charset="0"/>
                <a:sym typeface="Arial" charset="0"/>
              </a:rPr>
              <a:t>connectivity</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9. TADs: Topologically Associated Domain</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3000" dirty="0">
              <a:solidFill>
                <a:srgbClr val="000000"/>
              </a:solidFill>
              <a:latin typeface="Arial" charset="0"/>
              <a:sym typeface="Arial" charset="0"/>
            </a:endParaRPr>
          </a:p>
        </p:txBody>
      </p:sp>
      <p:sp>
        <p:nvSpPr>
          <p:cNvPr id="168963" name="Shape 70"/>
          <p:cNvSpPr>
            <a:spLocks noGrp="1"/>
          </p:cNvSpPr>
          <p:nvPr>
            <p:ph type="body" idx="2"/>
          </p:nvPr>
        </p:nvSpPr>
        <p:spPr>
          <a:xfrm>
            <a:off x="5701358" y="222250"/>
            <a:ext cx="3188642" cy="4170045"/>
          </a:xfrm>
        </p:spPr>
        <p:txBody>
          <a:bodyPr/>
          <a:lstStyle/>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s</a:t>
            </a:r>
            <a:r>
              <a:rPr lang="en-US" sz="1200" dirty="0">
                <a:solidFill>
                  <a:srgbClr val="000000"/>
                </a:solidFill>
                <a:latin typeface="Arial" charset="0"/>
                <a:sym typeface="Arial" charset="0"/>
              </a:rPr>
              <a:t>.</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H</a:t>
            </a:r>
            <a:r>
              <a:rPr lang="en-US" sz="1600" b="1" dirty="0" smtClean="0">
                <a:solidFill>
                  <a:srgbClr val="000000"/>
                </a:solidFill>
                <a:latin typeface="Arial" charset="0"/>
                <a:sym typeface="Arial" charset="0"/>
              </a:rPr>
              <a:t>) </a:t>
            </a:r>
            <a:r>
              <a:rPr lang="en-US" sz="1600" b="1" dirty="0">
                <a:solidFill>
                  <a:srgbClr val="000000"/>
                </a:solidFill>
                <a:latin typeface="Arial" charset="0"/>
                <a:sym typeface="Arial" charset="0"/>
              </a:rPr>
              <a:t>Motifs for TF binding</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2000" b="1" dirty="0">
                <a:solidFill>
                  <a:srgbClr val="000000"/>
                </a:solidFill>
                <a:latin typeface="Arial" charset="0"/>
                <a:sym typeface="Arial" charset="0"/>
              </a:rPr>
              <a:t>B) RNA BASICS</a:t>
            </a:r>
            <a:endParaRPr lang="en-US" sz="1600" b="1" dirty="0">
              <a:solidFill>
                <a:srgbClr val="7F7F7F"/>
              </a:solidFill>
              <a:latin typeface="Arial" charset="0"/>
              <a:sym typeface="Arial" charset="0"/>
            </a:endParaRPr>
          </a:p>
          <a:p>
            <a:pPr marL="0" indent="0">
              <a:spcBef>
                <a:spcPct val="0"/>
              </a:spcBef>
              <a:buClr>
                <a:srgbClr val="000000"/>
              </a:buClr>
              <a:buSzPct val="25000"/>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dirty="0">
                <a:solidFill>
                  <a:srgbClr val="000000"/>
                </a:solidFill>
                <a:latin typeface="Arial" charset="0"/>
                <a:sym typeface="Arial" charset="0"/>
              </a:rPr>
              <a:t>4. A matrix of expression data of known genes (or exons) for protein-coding genes &amp; known ncRNAs {on many cell lines}</a:t>
            </a:r>
          </a:p>
          <a:p>
            <a:pPr marL="0" indent="0">
              <a:spcBef>
                <a:spcPct val="0"/>
              </a:spcBef>
              <a:buClr>
                <a:srgbClr val="000000"/>
              </a:buClr>
              <a:buSzPct val="25000"/>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dirty="0">
                <a:solidFill>
                  <a:srgbClr val="000000"/>
                </a:solidFill>
                <a:latin typeface="Arial" charset="0"/>
                <a:sym typeface="Arial" charset="0"/>
              </a:rPr>
              <a:t>5. Novel RNA </a:t>
            </a:r>
            <a:r>
              <a:rPr lang="en-US" sz="1600" dirty="0" err="1">
                <a:solidFill>
                  <a:srgbClr val="000000"/>
                </a:solidFill>
                <a:latin typeface="Arial" charset="0"/>
                <a:sym typeface="Arial" charset="0"/>
              </a:rPr>
              <a:t>contigs</a:t>
            </a:r>
            <a:r>
              <a:rPr lang="en-US" sz="1600" dirty="0">
                <a:solidFill>
                  <a:srgbClr val="000000"/>
                </a:solidFill>
                <a:latin typeface="Arial" charset="0"/>
                <a:sym typeface="Arial" charset="0"/>
              </a:rPr>
              <a:t> track, i.e., possible novel transcripts. "Transcriptionally Active Regions (TARs)” </a:t>
            </a:r>
          </a:p>
          <a:p>
            <a:pPr marL="0" indent="0">
              <a:spcBef>
                <a:spcPct val="0"/>
              </a:spcBef>
              <a:buClr>
                <a:srgbClr val="000000"/>
              </a:buClr>
              <a:buSzPct val="25000"/>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dirty="0">
                <a:solidFill>
                  <a:srgbClr val="000000"/>
                </a:solidFill>
                <a:latin typeface="Arial" charset="0"/>
                <a:sym typeface="Arial" charset="0"/>
              </a:rPr>
              <a:t>6. Novel junctions</a:t>
            </a:r>
          </a:p>
          <a:p>
            <a:pPr marL="0" indent="0">
              <a:spcBef>
                <a:spcPct val="0"/>
              </a:spcBef>
              <a:buClr>
                <a:srgbClr val="000000"/>
              </a:buClr>
              <a:buSzPct val="25000"/>
              <a:buFont typeface="Arial" charset="0"/>
              <a:buNone/>
            </a:pPr>
            <a:r>
              <a:rPr lang="en-US" sz="1600" b="1" dirty="0" smtClean="0">
                <a:solidFill>
                  <a:srgbClr val="000000"/>
                </a:solidFill>
                <a:latin typeface="Arial" charset="0"/>
                <a:sym typeface="Arial" charset="0"/>
              </a:rPr>
              <a:t>I</a:t>
            </a:r>
            <a:r>
              <a:rPr lang="en-US" sz="1600" b="1" dirty="0" smtClean="0">
                <a:solidFill>
                  <a:srgbClr val="000000"/>
                </a:solidFill>
                <a:latin typeface="Arial" charset="0"/>
                <a:sym typeface="Arial" charset="0"/>
              </a:rPr>
              <a:t>) OTHER</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10. List </a:t>
            </a:r>
            <a:r>
              <a:rPr lang="en-US" sz="1200" dirty="0">
                <a:solidFill>
                  <a:srgbClr val="000000"/>
                </a:solidFill>
                <a:latin typeface="Arial" charset="0"/>
                <a:sym typeface="Arial" charset="0"/>
              </a:rPr>
              <a:t>of Allelic SNPs &amp; </a:t>
            </a:r>
            <a:r>
              <a:rPr lang="en-US" sz="1200" dirty="0" smtClean="0">
                <a:solidFill>
                  <a:srgbClr val="000000"/>
                </a:solidFill>
                <a:latin typeface="Arial" charset="0"/>
                <a:sym typeface="Arial" charset="0"/>
              </a:rPr>
              <a:t>Regions</a:t>
            </a:r>
          </a:p>
          <a:p>
            <a:pPr marL="0" indent="0">
              <a:spcBef>
                <a:spcPct val="0"/>
              </a:spcBef>
              <a:buClr>
                <a:srgbClr val="000000"/>
              </a:buClr>
              <a:buSzPct val="25000"/>
              <a:buNone/>
            </a:pPr>
            <a:r>
              <a:rPr lang="en-US" sz="1200" dirty="0" smtClean="0">
                <a:solidFill>
                  <a:srgbClr val="000000"/>
                </a:solidFill>
                <a:latin typeface="Arial" charset="0"/>
                <a:sym typeface="Arial" charset="0"/>
              </a:rPr>
              <a:t>11. Models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p:txBody>
      </p:sp>
      <p:sp>
        <p:nvSpPr>
          <p:cNvPr id="6" name="TextBox 5"/>
          <p:cNvSpPr txBox="1"/>
          <p:nvPr/>
        </p:nvSpPr>
        <p:spPr>
          <a:xfrm>
            <a:off x="7981701" y="3110785"/>
            <a:ext cx="2924682" cy="461665"/>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new order</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563451054"/>
      </p:ext>
    </p:extLst>
  </p:cSld>
  <p:clrMapOvr>
    <a:masterClrMapping/>
  </p:clrMapOvr>
  <p:transition xmlns:p14="http://schemas.microsoft.com/office/powerpoint/2010/main" spd="slow" advTm="83214">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0813"/>
            <a:ext cx="8229600" cy="717550"/>
          </a:xfrm>
        </p:spPr>
        <p:txBody>
          <a:bodyPr/>
          <a:lstStyle/>
          <a:p>
            <a:r>
              <a:rPr lang="en-US" sz="3600" dirty="0">
                <a:latin typeface="Calibri" charset="0"/>
              </a:rPr>
              <a:t>Higher level Information from </a:t>
            </a:r>
            <a:r>
              <a:rPr lang="en-US" sz="3600" dirty="0" err="1" smtClean="0">
                <a:latin typeface="Calibri" charset="0"/>
              </a:rPr>
              <a:t>ChIP-</a:t>
            </a:r>
            <a:r>
              <a:rPr lang="en-US" sz="3600" dirty="0" err="1">
                <a:latin typeface="Calibri" charset="0"/>
              </a:rPr>
              <a:t>seq</a:t>
            </a:r>
            <a:endParaRPr lang="en-US" sz="3600" dirty="0">
              <a:latin typeface="Calibri" charset="0"/>
            </a:endParaRPr>
          </a:p>
        </p:txBody>
      </p:sp>
      <p:pic>
        <p:nvPicPr>
          <p:cNvPr id="16386" name="Picture 3" descr="hgt_genome_2ada_a54b5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971550"/>
            <a:ext cx="73675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14313" y="1524000"/>
            <a:ext cx="1104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TFs with Peaks</a:t>
            </a:r>
          </a:p>
        </p:txBody>
      </p:sp>
      <p:sp>
        <p:nvSpPr>
          <p:cNvPr id="16388" name="TextBox 5"/>
          <p:cNvSpPr txBox="1">
            <a:spLocks noChangeArrowheads="1"/>
          </p:cNvSpPr>
          <p:nvPr/>
        </p:nvSpPr>
        <p:spPr bwMode="auto">
          <a:xfrm>
            <a:off x="319088" y="2295525"/>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b="0">
                <a:solidFill>
                  <a:prstClr val="black"/>
                </a:solidFill>
                <a:latin typeface="Calibri" charset="0"/>
              </a:rPr>
              <a:t>Control</a:t>
            </a:r>
          </a:p>
        </p:txBody>
      </p:sp>
      <p:sp>
        <p:nvSpPr>
          <p:cNvPr id="16389" name="TextBox 6"/>
          <p:cNvSpPr txBox="1">
            <a:spLocks noChangeArrowheads="1"/>
          </p:cNvSpPr>
          <p:nvPr/>
        </p:nvSpPr>
        <p:spPr bwMode="auto">
          <a:xfrm>
            <a:off x="-41275" y="2733675"/>
            <a:ext cx="154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His. Marks</a:t>
            </a:r>
          </a:p>
          <a:p>
            <a:pPr algn="ctr" defTabSz="457200" eaLnBrk="1" hangingPunct="1"/>
            <a:r>
              <a:rPr lang="en-US" sz="1800" b="0">
                <a:solidFill>
                  <a:prstClr val="black"/>
                </a:solidFill>
                <a:latin typeface="Calibri" charset="0"/>
              </a:rPr>
              <a:t>(broad)</a:t>
            </a:r>
          </a:p>
        </p:txBody>
      </p:sp>
      <p:cxnSp>
        <p:nvCxnSpPr>
          <p:cNvPr id="9" name="Straight Connector 8"/>
          <p:cNvCxnSpPr/>
          <p:nvPr/>
        </p:nvCxnSpPr>
        <p:spPr>
          <a:xfrm flipH="1">
            <a:off x="1550988" y="1476375"/>
            <a:ext cx="6350" cy="88423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57338" y="1476375"/>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50988" y="2349500"/>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16025" y="1878013"/>
            <a:ext cx="33496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4463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50988" y="2390775"/>
            <a:ext cx="6350" cy="204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44638" y="2595563"/>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55098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16025" y="2500313"/>
            <a:ext cx="328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44638" y="2667000"/>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44638" y="3178175"/>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550988" y="2667000"/>
            <a:ext cx="6350" cy="5111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444625" y="2930525"/>
            <a:ext cx="100013"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8691" name="TextBox 33"/>
          <p:cNvSpPr txBox="1">
            <a:spLocks noChangeArrowheads="1"/>
          </p:cNvSpPr>
          <p:nvPr/>
        </p:nvSpPr>
        <p:spPr bwMode="auto">
          <a:xfrm>
            <a:off x="6865938" y="6013450"/>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000" b="0" dirty="0" smtClean="0">
                <a:solidFill>
                  <a:prstClr val="white">
                    <a:lumMod val="65000"/>
                  </a:prstClr>
                </a:solidFill>
                <a:latin typeface="Arial"/>
                <a:cs typeface="Arial"/>
              </a:rPr>
              <a:t>[</a:t>
            </a:r>
            <a:r>
              <a:rPr lang="en-US" sz="1000" b="0" i="1" dirty="0" smtClean="0">
                <a:solidFill>
                  <a:prstClr val="white">
                    <a:lumMod val="65000"/>
                  </a:prstClr>
                </a:solidFill>
                <a:latin typeface="Arial"/>
                <a:cs typeface="Arial"/>
              </a:rPr>
              <a:t>Science </a:t>
            </a:r>
            <a:r>
              <a:rPr lang="en-US" sz="1000" b="0" dirty="0" smtClean="0">
                <a:solidFill>
                  <a:prstClr val="white">
                    <a:lumMod val="65000"/>
                  </a:prstClr>
                </a:solidFill>
                <a:latin typeface="Arial"/>
                <a:cs typeface="Arial"/>
              </a:rPr>
              <a:t>330: 1775</a:t>
            </a:r>
          </a:p>
          <a:p>
            <a:pPr defTabSz="457200" eaLnBrk="1" hangingPunct="1">
              <a:defRPr/>
            </a:pPr>
            <a:r>
              <a:rPr lang="en-US" sz="1000" b="0" dirty="0" smtClean="0">
                <a:solidFill>
                  <a:prstClr val="white">
                    <a:lumMod val="65000"/>
                  </a:prstClr>
                </a:solidFill>
                <a:latin typeface="Arial"/>
                <a:cs typeface="Arial"/>
              </a:rPr>
              <a:t>+ ENCODE Data Sources</a:t>
            </a:r>
          </a:p>
          <a:p>
            <a:pPr defTabSz="457200" eaLnBrk="1" hangingPunct="1">
              <a:defRPr/>
            </a:pPr>
            <a:r>
              <a:rPr lang="en-US" sz="1000" b="0" dirty="0" smtClean="0">
                <a:solidFill>
                  <a:prstClr val="white">
                    <a:lumMod val="65000"/>
                  </a:prstClr>
                </a:solidFill>
                <a:latin typeface="Arial"/>
                <a:cs typeface="Arial"/>
              </a:rPr>
              <a:t>TFs &amp; Control: Yale</a:t>
            </a:r>
          </a:p>
          <a:p>
            <a:pPr defTabSz="457200" eaLnBrk="1" hangingPunct="1">
              <a:defRPr/>
            </a:pPr>
            <a:r>
              <a:rPr lang="en-US" sz="1000" b="0" dirty="0" smtClean="0">
                <a:solidFill>
                  <a:prstClr val="white">
                    <a:lumMod val="65000"/>
                  </a:prstClr>
                </a:solidFill>
                <a:latin typeface="Arial"/>
                <a:cs typeface="Arial"/>
              </a:rPr>
              <a:t>HMs: UW &amp; Broad ]</a:t>
            </a:r>
          </a:p>
        </p:txBody>
      </p:sp>
      <p:pic>
        <p:nvPicPr>
          <p:cNvPr id="16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503613"/>
            <a:ext cx="27940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1" descr="markslide2.pdf"/>
          <p:cNvPicPr>
            <a:picLocks noChangeAspect="1"/>
          </p:cNvPicPr>
          <p:nvPr/>
        </p:nvPicPr>
        <p:blipFill>
          <a:blip r:embed="rId4">
            <a:extLst>
              <a:ext uri="{28A0092B-C50C-407E-A947-70E740481C1C}">
                <a14:useLocalDpi xmlns:a14="http://schemas.microsoft.com/office/drawing/2010/main" val="0"/>
              </a:ext>
            </a:extLst>
          </a:blip>
          <a:srcRect l="15585" r="38628" b="15765"/>
          <a:stretch>
            <a:fillRect/>
          </a:stretch>
        </p:blipFill>
        <p:spPr bwMode="auto">
          <a:xfrm>
            <a:off x="3784600" y="3379788"/>
            <a:ext cx="25622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Box 1"/>
          <p:cNvSpPr txBox="1">
            <a:spLocks noChangeArrowheads="1"/>
          </p:cNvSpPr>
          <p:nvPr/>
        </p:nvSpPr>
        <p:spPr bwMode="auto">
          <a:xfrm>
            <a:off x="200025" y="384333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Networks</a:t>
            </a:r>
          </a:p>
        </p:txBody>
      </p:sp>
      <p:sp>
        <p:nvSpPr>
          <p:cNvPr id="16407" name="TextBox 24"/>
          <p:cNvSpPr txBox="1">
            <a:spLocks noChangeArrowheads="1"/>
          </p:cNvSpPr>
          <p:nvPr/>
        </p:nvSpPr>
        <p:spPr bwMode="auto">
          <a:xfrm>
            <a:off x="6551613" y="38354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Aggregations</a:t>
            </a:r>
          </a:p>
        </p:txBody>
      </p:sp>
      <p:sp>
        <p:nvSpPr>
          <p:cNvPr id="26" name="TextBox 25"/>
          <p:cNvSpPr txBox="1"/>
          <p:nvPr/>
        </p:nvSpPr>
        <p:spPr>
          <a:xfrm>
            <a:off x="7981701" y="3110785"/>
            <a:ext cx="2924682" cy="830997"/>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rapid comment del?</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3451666197"/>
      </p:ext>
    </p:extLst>
  </p:cSld>
  <p:clrMapOvr>
    <a:masterClrMapping/>
  </p:clrMapOvr>
  <p:transition xmlns:p14="http://schemas.microsoft.com/office/powerpoint/2010/main" spd="slow" advTm="41697"/>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custDataLst>
              <p:tags r:id="rId2"/>
            </p:custDataLst>
          </p:nvPr>
        </p:nvSpPr>
        <p:spPr>
          <a:xfrm>
            <a:off x="381000" y="174625"/>
            <a:ext cx="8450263" cy="460375"/>
          </a:xfrm>
        </p:spPr>
        <p:txBody>
          <a:bodyPr/>
          <a:lstStyle/>
          <a:p>
            <a:r>
              <a:rPr lang="en-US" sz="2000">
                <a:latin typeface="Arial" charset="0"/>
                <a:ea typeface="ＭＳ Ｐゴシック" charset="0"/>
                <a:cs typeface="ＭＳ Ｐゴシック" charset="0"/>
              </a:rPr>
              <a:t>Data Flow: peaks to proximal &amp; distal networks</a:t>
            </a:r>
          </a:p>
        </p:txBody>
      </p:sp>
      <p:sp>
        <p:nvSpPr>
          <p:cNvPr id="121858" name="Content Placeholder 2"/>
          <p:cNvSpPr txBox="1">
            <a:spLocks/>
          </p:cNvSpPr>
          <p:nvPr>
            <p:custDataLst>
              <p:tags r:id="rId3"/>
            </p:custDataLst>
          </p:nvPr>
        </p:nvSpPr>
        <p:spPr bwMode="auto">
          <a:xfrm>
            <a:off x="381000" y="-954088"/>
            <a:ext cx="5130800" cy="463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2" rIns="92066" bIns="46032"/>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Peak Calling</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Assigning TF binding sites to targets</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262699"/>
              </a:solidFill>
              <a:latin typeface="Arial" charset="0"/>
            </a:endParaRPr>
          </a:p>
          <a:p>
            <a:pPr>
              <a:spcBef>
                <a:spcPct val="20000"/>
              </a:spcBef>
            </a:pPr>
            <a:r>
              <a:rPr lang="en-US" sz="1600" b="0" smtClean="0">
                <a:solidFill>
                  <a:srgbClr val="262699"/>
                </a:solidFill>
                <a:latin typeface="Arial" charset="0"/>
              </a:rPr>
              <a:t>Filtering high confidence edges &amp; distal regulation </a:t>
            </a:r>
          </a:p>
          <a:p>
            <a:pPr>
              <a:spcBef>
                <a:spcPct val="20000"/>
              </a:spcBef>
            </a:pPr>
            <a:endParaRPr lang="en-US" sz="1600" b="0" smtClean="0">
              <a:solidFill>
                <a:srgbClr val="000000"/>
              </a:solidFill>
              <a:latin typeface="Arial" charset="0"/>
            </a:endParaRPr>
          </a:p>
        </p:txBody>
      </p:sp>
      <p:grpSp>
        <p:nvGrpSpPr>
          <p:cNvPr id="121859" name="Group 95"/>
          <p:cNvGrpSpPr>
            <a:grpSpLocks/>
          </p:cNvGrpSpPr>
          <p:nvPr>
            <p:custDataLst>
              <p:tags r:id="rId4"/>
            </p:custDataLst>
          </p:nvPr>
        </p:nvGrpSpPr>
        <p:grpSpPr bwMode="auto">
          <a:xfrm>
            <a:off x="152400" y="1185863"/>
            <a:ext cx="5562600" cy="233362"/>
            <a:chOff x="152400" y="3462868"/>
            <a:chExt cx="5562600" cy="233677"/>
          </a:xfrm>
        </p:grpSpPr>
        <p:cxnSp>
          <p:nvCxnSpPr>
            <p:cNvPr id="121919" name="Straight Connector 86"/>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20" name="Oval 8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1" name="Oval 92"/>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2" name="Oval 93"/>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3" name="Oval 94"/>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cxnSp>
        <p:nvCxnSpPr>
          <p:cNvPr id="121860" name="Straight Arrow Connector 102"/>
          <p:cNvCxnSpPr>
            <a:cxnSpLocks noChangeShapeType="1"/>
          </p:cNvCxnSpPr>
          <p:nvPr>
            <p:custDataLst>
              <p:tags r:id="rId5"/>
            </p:custDataLst>
          </p:nvPr>
        </p:nvCxnSpPr>
        <p:spPr bwMode="auto">
          <a:xfrm rot="5400000">
            <a:off x="915194" y="15660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grpSp>
        <p:nvGrpSpPr>
          <p:cNvPr id="121861" name="Group 123"/>
          <p:cNvGrpSpPr>
            <a:grpSpLocks/>
          </p:cNvGrpSpPr>
          <p:nvPr>
            <p:custDataLst>
              <p:tags r:id="rId6"/>
            </p:custDataLst>
          </p:nvPr>
        </p:nvGrpSpPr>
        <p:grpSpPr bwMode="auto">
          <a:xfrm>
            <a:off x="152400" y="2030413"/>
            <a:ext cx="5562600" cy="685800"/>
            <a:chOff x="152400" y="5258386"/>
            <a:chExt cx="5562600" cy="685214"/>
          </a:xfrm>
        </p:grpSpPr>
        <p:grpSp>
          <p:nvGrpSpPr>
            <p:cNvPr id="121904" name="Group 96"/>
            <p:cNvGrpSpPr>
              <a:grpSpLocks/>
            </p:cNvGrpSpPr>
            <p:nvPr/>
          </p:nvGrpSpPr>
          <p:grpSpPr bwMode="auto">
            <a:xfrm>
              <a:off x="152400" y="5709923"/>
              <a:ext cx="5562600" cy="233677"/>
              <a:chOff x="152400" y="3462868"/>
              <a:chExt cx="5562600" cy="233677"/>
            </a:xfrm>
          </p:grpSpPr>
          <p:cxnSp>
            <p:nvCxnSpPr>
              <p:cNvPr id="121914" name="Straight Connector 9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15" name="Oval 9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6" name="Oval 9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7" name="Oval 10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8" name="Oval 10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905" name="Group 109"/>
            <p:cNvGrpSpPr>
              <a:grpSpLocks/>
            </p:cNvGrpSpPr>
            <p:nvPr/>
          </p:nvGrpSpPr>
          <p:grpSpPr bwMode="auto">
            <a:xfrm>
              <a:off x="2818606" y="5659124"/>
              <a:ext cx="610394" cy="152400"/>
              <a:chOff x="2818606" y="4876800"/>
              <a:chExt cx="838994" cy="228600"/>
            </a:xfrm>
          </p:grpSpPr>
          <p:cxnSp>
            <p:nvCxnSpPr>
              <p:cNvPr id="121912" name="Straight Connector 104"/>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3" name="Straight Arrow Connector 108"/>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906" name="Group 110"/>
            <p:cNvGrpSpPr>
              <a:grpSpLocks/>
            </p:cNvGrpSpPr>
            <p:nvPr/>
          </p:nvGrpSpPr>
          <p:grpSpPr bwMode="auto">
            <a:xfrm>
              <a:off x="4876800" y="5659124"/>
              <a:ext cx="610394" cy="152400"/>
              <a:chOff x="2818606" y="4876800"/>
              <a:chExt cx="838994" cy="228600"/>
            </a:xfrm>
          </p:grpSpPr>
          <p:cxnSp>
            <p:nvCxnSpPr>
              <p:cNvPr id="121910" name="Straight Connector 111"/>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1" name="Straight Arrow Connector 112"/>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14" name="U-Turn Arrow 113"/>
            <p:cNvSpPr/>
            <p:nvPr/>
          </p:nvSpPr>
          <p:spPr bwMode="auto">
            <a:xfrm>
              <a:off x="4630738" y="5258386"/>
              <a:ext cx="4572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1" name="U-Turn Arrow 120"/>
            <p:cNvSpPr/>
            <p:nvPr/>
          </p:nvSpPr>
          <p:spPr bwMode="auto">
            <a:xfrm>
              <a:off x="2438400" y="5258386"/>
              <a:ext cx="5334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2" name="U-Turn Arrow 121"/>
            <p:cNvSpPr/>
            <p:nvPr/>
          </p:nvSpPr>
          <p:spPr bwMode="auto">
            <a:xfrm>
              <a:off x="1981200" y="5258386"/>
              <a:ext cx="9906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grpSp>
      <p:cxnSp>
        <p:nvCxnSpPr>
          <p:cNvPr id="121862" name="Straight Arrow Connector 124"/>
          <p:cNvCxnSpPr>
            <a:cxnSpLocks noChangeShapeType="1"/>
          </p:cNvCxnSpPr>
          <p:nvPr>
            <p:custDataLst>
              <p:tags r:id="rId7"/>
            </p:custDataLst>
          </p:nvPr>
        </p:nvCxnSpPr>
        <p:spPr bwMode="auto">
          <a:xfrm rot="5400000">
            <a:off x="915194" y="29376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21863" name="TextBox 1"/>
          <p:cNvSpPr txBox="1">
            <a:spLocks noChangeArrowheads="1"/>
          </p:cNvSpPr>
          <p:nvPr>
            <p:custDataLst>
              <p:tags r:id="rId8"/>
            </p:custDataLst>
          </p:nvPr>
        </p:nvSpPr>
        <p:spPr bwMode="auto">
          <a:xfrm>
            <a:off x="381000" y="3317875"/>
            <a:ext cx="5478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200" b="0" smtClean="0">
              <a:solidFill>
                <a:srgbClr val="262699"/>
              </a:solidFill>
              <a:latin typeface="Arial" charset="0"/>
            </a:endParaRPr>
          </a:p>
          <a:p>
            <a:pPr eaLnBrk="1" hangingPunct="1"/>
            <a:r>
              <a:rPr lang="en-US" sz="1200" b="0" smtClean="0">
                <a:solidFill>
                  <a:srgbClr val="262699"/>
                </a:solidFill>
                <a:latin typeface="Arial" charset="0"/>
              </a:rPr>
              <a:t>Based on stat. model combining </a:t>
            </a:r>
            <a:br>
              <a:rPr lang="en-US" sz="1200" b="0" smtClean="0">
                <a:solidFill>
                  <a:srgbClr val="262699"/>
                </a:solidFill>
                <a:latin typeface="Arial" charset="0"/>
              </a:rPr>
            </a:br>
            <a:r>
              <a:rPr lang="en-US" sz="1200" b="0" smtClean="0">
                <a:solidFill>
                  <a:srgbClr val="262699"/>
                </a:solidFill>
                <a:latin typeface="Arial" charset="0"/>
              </a:rPr>
              <a:t>signal strength &amp; location relative to typical binding </a:t>
            </a:r>
          </a:p>
          <a:p>
            <a:pPr eaLnBrk="1" hangingPunct="1"/>
            <a:endParaRPr lang="en-US" sz="1200" b="0" smtClean="0">
              <a:solidFill>
                <a:srgbClr val="262699"/>
              </a:solidFill>
              <a:latin typeface="Arial" charset="0"/>
            </a:endParaRPr>
          </a:p>
        </p:txBody>
      </p:sp>
      <p:pic>
        <p:nvPicPr>
          <p:cNvPr id="121864" name="Picture 2"/>
          <p:cNvPicPr>
            <a:picLocks noChangeAspect="1"/>
          </p:cNvPicPr>
          <p:nvPr>
            <p:custDataLst>
              <p:tags r:id="rId9"/>
            </p:custDataLst>
          </p:nvPr>
        </p:nvPicPr>
        <p:blipFill>
          <a:blip r:embed="rId27">
            <a:extLst>
              <a:ext uri="{28A0092B-C50C-407E-A947-70E740481C1C}">
                <a14:useLocalDpi xmlns:a14="http://schemas.microsoft.com/office/drawing/2010/main" val="0"/>
              </a:ext>
            </a:extLst>
          </a:blip>
          <a:srcRect/>
          <a:stretch>
            <a:fillRect/>
          </a:stretch>
        </p:blipFill>
        <p:spPr bwMode="auto">
          <a:xfrm>
            <a:off x="6780213" y="1998663"/>
            <a:ext cx="221138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6" name="Group 96"/>
          <p:cNvGrpSpPr>
            <a:grpSpLocks/>
          </p:cNvGrpSpPr>
          <p:nvPr>
            <p:custDataLst>
              <p:tags r:id="rId10"/>
            </p:custDataLst>
          </p:nvPr>
        </p:nvGrpSpPr>
        <p:grpSpPr bwMode="auto">
          <a:xfrm>
            <a:off x="134938" y="4554538"/>
            <a:ext cx="5562600" cy="234950"/>
            <a:chOff x="152400" y="3462868"/>
            <a:chExt cx="5562600" cy="233677"/>
          </a:xfrm>
        </p:grpSpPr>
        <p:cxnSp>
          <p:nvCxnSpPr>
            <p:cNvPr id="121899" name="Straight Connector 13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00" name="Oval 13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1" name="Oval 13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2" name="Oval 14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3" name="Oval 14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867" name="Group 109"/>
          <p:cNvGrpSpPr>
            <a:grpSpLocks/>
          </p:cNvGrpSpPr>
          <p:nvPr>
            <p:custDataLst>
              <p:tags r:id="rId11"/>
            </p:custDataLst>
          </p:nvPr>
        </p:nvGrpSpPr>
        <p:grpSpPr bwMode="auto">
          <a:xfrm>
            <a:off x="2817813" y="4503738"/>
            <a:ext cx="611187" cy="152400"/>
            <a:chOff x="2818606" y="4876800"/>
            <a:chExt cx="838994" cy="228600"/>
          </a:xfrm>
        </p:grpSpPr>
        <p:cxnSp>
          <p:nvCxnSpPr>
            <p:cNvPr id="121897"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8"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868" name="Group 110"/>
          <p:cNvGrpSpPr>
            <a:grpSpLocks/>
          </p:cNvGrpSpPr>
          <p:nvPr>
            <p:custDataLst>
              <p:tags r:id="rId12"/>
            </p:custDataLst>
          </p:nvPr>
        </p:nvGrpSpPr>
        <p:grpSpPr bwMode="auto">
          <a:xfrm>
            <a:off x="4876800" y="4503738"/>
            <a:ext cx="609600" cy="152400"/>
            <a:chOff x="2818606" y="4876800"/>
            <a:chExt cx="838994" cy="228600"/>
          </a:xfrm>
        </p:grpSpPr>
        <p:cxnSp>
          <p:nvCxnSpPr>
            <p:cNvPr id="121895" name="Straight Connector 133"/>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6" name="Straight Arrow Connector 134"/>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07" name="U-Turn Arrow 106"/>
          <p:cNvSpPr/>
          <p:nvPr>
            <p:custDataLst>
              <p:tags r:id="rId13"/>
            </p:custDataLst>
          </p:nvPr>
        </p:nvSpPr>
        <p:spPr bwMode="auto">
          <a:xfrm>
            <a:off x="2438400" y="4140200"/>
            <a:ext cx="533400" cy="384175"/>
          </a:xfrm>
          <a:prstGeom prst="uturnArrow">
            <a:avLst>
              <a:gd name="adj1" fmla="val 8897"/>
              <a:gd name="adj2" fmla="val 25000"/>
              <a:gd name="adj3" fmla="val 25000"/>
              <a:gd name="adj4" fmla="val 43750"/>
              <a:gd name="adj5" fmla="val 75000"/>
            </a:avLst>
          </a:prstGeom>
          <a:solidFill>
            <a:schemeClr val="tx1"/>
          </a:solidFill>
          <a:ln w="12700" cap="flat" cmpd="sng" algn="ctr">
            <a:solidFill>
              <a:srgbClr val="3366FF"/>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08" name="U-Turn Arrow 107"/>
          <p:cNvSpPr/>
          <p:nvPr>
            <p:custDataLst>
              <p:tags r:id="rId14"/>
            </p:custDataLst>
          </p:nvPr>
        </p:nvSpPr>
        <p:spPr bwMode="auto">
          <a:xfrm>
            <a:off x="711200" y="4097338"/>
            <a:ext cx="2336800" cy="420687"/>
          </a:xfrm>
          <a:prstGeom prst="uturnArrow">
            <a:avLst>
              <a:gd name="adj1" fmla="val 8897"/>
              <a:gd name="adj2" fmla="val 25000"/>
              <a:gd name="adj3" fmla="val 25000"/>
              <a:gd name="adj4" fmla="val 43750"/>
              <a:gd name="adj5" fmla="val 75000"/>
            </a:avLst>
          </a:prstGeom>
          <a:solidFill>
            <a:srgbClr val="008000"/>
          </a:solidFill>
          <a:ln w="12700" cap="flat" cmpd="sng" algn="ctr">
            <a:solidFill>
              <a:schemeClr val="accent1">
                <a:lumMod val="50000"/>
              </a:schemeClr>
            </a:solidFill>
            <a:prstDash val="solid"/>
            <a:round/>
            <a:headEnd type="none" w="sm" len="sm"/>
            <a:tailEnd type="none" w="sm" len="sm"/>
          </a:ln>
          <a:effectLst/>
        </p:spPr>
        <p:txBody>
          <a:bodyPr wrap="none" anchor="ctr"/>
          <a:lstStyle/>
          <a:p>
            <a:pPr algn="ctr" defTabSz="912813">
              <a:defRPr/>
            </a:pPr>
            <a:endParaRPr lang="en-US">
              <a:solidFill>
                <a:srgbClr val="00CC99">
                  <a:lumMod val="50000"/>
                </a:srgbClr>
              </a:solidFill>
              <a:latin typeface="Arial" pitchFamily="-65" charset="0"/>
              <a:ea typeface="ＭＳ Ｐゴシック" pitchFamily="-1" charset="-128"/>
              <a:cs typeface="ＭＳ Ｐゴシック" pitchFamily="-1" charset="-128"/>
            </a:endParaRPr>
          </a:p>
        </p:txBody>
      </p:sp>
      <p:sp>
        <p:nvSpPr>
          <p:cNvPr id="121871" name="TextBox 1"/>
          <p:cNvSpPr txBox="1">
            <a:spLocks noChangeArrowheads="1"/>
          </p:cNvSpPr>
          <p:nvPr>
            <p:custDataLst>
              <p:tags r:id="rId15"/>
            </p:custDataLst>
          </p:nvPr>
        </p:nvSpPr>
        <p:spPr bwMode="auto">
          <a:xfrm>
            <a:off x="5824538" y="2286000"/>
            <a:ext cx="78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0" smtClean="0">
                <a:solidFill>
                  <a:srgbClr val="000000"/>
                </a:solidFill>
                <a:latin typeface="Arial" charset="0"/>
              </a:rPr>
              <a:t>~500K Edges</a:t>
            </a:r>
          </a:p>
        </p:txBody>
      </p:sp>
      <p:sp>
        <p:nvSpPr>
          <p:cNvPr id="121873" name="Rectangle 74"/>
          <p:cNvSpPr>
            <a:spLocks noChangeArrowheads="1"/>
          </p:cNvSpPr>
          <p:nvPr>
            <p:custDataLst>
              <p:tags r:id="rId16"/>
            </p:custDataLst>
          </p:nvPr>
        </p:nvSpPr>
        <p:spPr bwMode="auto">
          <a:xfrm>
            <a:off x="915988" y="5541963"/>
            <a:ext cx="835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664D"/>
                </a:solidFill>
              </a:rPr>
              <a:t>Potential</a:t>
            </a:r>
            <a:br>
              <a:rPr lang="en-US" smtClean="0">
                <a:solidFill>
                  <a:srgbClr val="00664D"/>
                </a:solidFill>
              </a:rPr>
            </a:br>
            <a:r>
              <a:rPr lang="en-US" smtClean="0">
                <a:solidFill>
                  <a:srgbClr val="00664D"/>
                </a:solidFill>
              </a:rPr>
              <a:t>Distal </a:t>
            </a:r>
            <a:br>
              <a:rPr lang="en-US" smtClean="0">
                <a:solidFill>
                  <a:srgbClr val="00664D"/>
                </a:solidFill>
              </a:rPr>
            </a:br>
            <a:r>
              <a:rPr lang="en-US" smtClean="0">
                <a:solidFill>
                  <a:srgbClr val="00664D"/>
                </a:solidFill>
              </a:rPr>
              <a:t>Edge</a:t>
            </a:r>
          </a:p>
        </p:txBody>
      </p:sp>
      <p:sp>
        <p:nvSpPr>
          <p:cNvPr id="121874" name="Rectangle 80"/>
          <p:cNvSpPr>
            <a:spLocks noChangeArrowheads="1"/>
          </p:cNvSpPr>
          <p:nvPr>
            <p:custDataLst>
              <p:tags r:id="rId17"/>
            </p:custDataLst>
          </p:nvPr>
        </p:nvSpPr>
        <p:spPr bwMode="auto">
          <a:xfrm>
            <a:off x="2762250" y="5500688"/>
            <a:ext cx="833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2D2DB9"/>
                </a:solidFill>
              </a:rPr>
              <a:t>Strong</a:t>
            </a:r>
            <a:br>
              <a:rPr lang="en-US" smtClean="0">
                <a:solidFill>
                  <a:srgbClr val="2D2DB9"/>
                </a:solidFill>
              </a:rPr>
            </a:br>
            <a:r>
              <a:rPr lang="en-US" smtClean="0">
                <a:solidFill>
                  <a:srgbClr val="2D2DB9"/>
                </a:solidFill>
              </a:rPr>
              <a:t>Proximal </a:t>
            </a:r>
            <a:br>
              <a:rPr lang="en-US" smtClean="0">
                <a:solidFill>
                  <a:srgbClr val="2D2DB9"/>
                </a:solidFill>
              </a:rPr>
            </a:br>
            <a:r>
              <a:rPr lang="en-US" smtClean="0">
                <a:solidFill>
                  <a:srgbClr val="2D2DB9"/>
                </a:solidFill>
              </a:rPr>
              <a:t>Edge</a:t>
            </a:r>
          </a:p>
        </p:txBody>
      </p:sp>
      <p:sp>
        <p:nvSpPr>
          <p:cNvPr id="121875" name="TextBox 61"/>
          <p:cNvSpPr txBox="1">
            <a:spLocks noChangeArrowheads="1"/>
          </p:cNvSpPr>
          <p:nvPr>
            <p:custDataLst>
              <p:tags r:id="rId18"/>
            </p:custDataLst>
          </p:nvPr>
        </p:nvSpPr>
        <p:spPr bwMode="auto">
          <a:xfrm>
            <a:off x="6202782" y="803275"/>
            <a:ext cx="28729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0" dirty="0" smtClean="0">
                <a:solidFill>
                  <a:srgbClr val="A6A6A6"/>
                </a:solidFill>
                <a:latin typeface="Arial" charset="0"/>
              </a:rPr>
              <a:t>[Cheng et al., </a:t>
            </a:r>
            <a:r>
              <a:rPr lang="en-US" sz="900" b="0" i="1" dirty="0" err="1" smtClean="0">
                <a:solidFill>
                  <a:srgbClr val="A6A6A6"/>
                </a:solidFill>
                <a:latin typeface="Arial" charset="0"/>
              </a:rPr>
              <a:t>Bioinfo</a:t>
            </a:r>
            <a:r>
              <a:rPr lang="en-US" sz="900" b="0" dirty="0" smtClean="0">
                <a:solidFill>
                  <a:srgbClr val="A6A6A6"/>
                </a:solidFill>
                <a:latin typeface="Arial" charset="0"/>
              </a:rPr>
              <a:t>. ('11); </a:t>
            </a:r>
            <a:br>
              <a:rPr lang="en-US" sz="900" b="0" dirty="0" smtClean="0">
                <a:solidFill>
                  <a:srgbClr val="A6A6A6"/>
                </a:solidFill>
                <a:latin typeface="Arial" charset="0"/>
              </a:rPr>
            </a:br>
            <a:r>
              <a:rPr lang="fr-FR" sz="900" b="0" i="1" dirty="0">
                <a:solidFill>
                  <a:srgbClr val="A6A6A6"/>
                </a:solidFill>
                <a:latin typeface="Arial" charset="0"/>
              </a:rPr>
              <a:t>Nature</a:t>
            </a:r>
            <a:r>
              <a:rPr lang="fr-FR" sz="900" b="0" dirty="0">
                <a:solidFill>
                  <a:srgbClr val="A6A6A6"/>
                </a:solidFill>
                <a:latin typeface="Arial" charset="0"/>
              </a:rPr>
              <a:t> 489:91 ('12), doi:10.1038/</a:t>
            </a:r>
            <a:r>
              <a:rPr lang="fr-FR" sz="900" b="0" dirty="0" smtClean="0">
                <a:solidFill>
                  <a:srgbClr val="A6A6A6"/>
                </a:solidFill>
                <a:latin typeface="Arial" charset="0"/>
              </a:rPr>
              <a:t>nature11245</a:t>
            </a:r>
            <a:r>
              <a:rPr lang="en-US" sz="900" b="0" dirty="0" smtClean="0">
                <a:solidFill>
                  <a:srgbClr val="A6A6A6"/>
                </a:solidFill>
                <a:latin typeface="Arial" charset="0"/>
              </a:rPr>
              <a:t>;</a:t>
            </a:r>
            <a:br>
              <a:rPr lang="en-US" sz="900" b="0" dirty="0" smtClean="0">
                <a:solidFill>
                  <a:srgbClr val="A6A6A6"/>
                </a:solidFill>
                <a:latin typeface="Arial" charset="0"/>
              </a:rPr>
            </a:br>
            <a:r>
              <a:rPr lang="en-US" sz="900" b="0" dirty="0" smtClean="0">
                <a:solidFill>
                  <a:srgbClr val="A6A6A6"/>
                </a:solidFill>
                <a:latin typeface="Arial" charset="0"/>
              </a:rPr>
              <a:t>Yip et al., </a:t>
            </a:r>
            <a:r>
              <a:rPr lang="en-US" sz="900" b="0" i="1" dirty="0" err="1" smtClean="0">
                <a:solidFill>
                  <a:srgbClr val="A6A6A6"/>
                </a:solidFill>
                <a:latin typeface="Arial" charset="0"/>
              </a:rPr>
              <a:t>GenomeBiology</a:t>
            </a:r>
            <a:r>
              <a:rPr lang="en-US" sz="900" b="0" dirty="0" smtClean="0">
                <a:solidFill>
                  <a:srgbClr val="A6A6A6"/>
                </a:solidFill>
                <a:latin typeface="Arial" charset="0"/>
              </a:rPr>
              <a:t> ('12)]</a:t>
            </a:r>
          </a:p>
        </p:txBody>
      </p:sp>
      <p:grpSp>
        <p:nvGrpSpPr>
          <p:cNvPr id="121876" name="Group 6"/>
          <p:cNvGrpSpPr>
            <a:grpSpLocks/>
          </p:cNvGrpSpPr>
          <p:nvPr>
            <p:custDataLst>
              <p:tags r:id="rId19"/>
            </p:custDataLst>
          </p:nvPr>
        </p:nvGrpSpPr>
        <p:grpSpPr bwMode="auto">
          <a:xfrm>
            <a:off x="2049463" y="5064125"/>
            <a:ext cx="787400" cy="1506538"/>
            <a:chOff x="2582333" y="5038196"/>
            <a:chExt cx="787400" cy="1506533"/>
          </a:xfrm>
        </p:grpSpPr>
        <p:cxnSp>
          <p:nvCxnSpPr>
            <p:cNvPr id="76" name="Straight Connector 75"/>
            <p:cNvCxnSpPr>
              <a:stCxn id="121893" idx="3"/>
            </p:cNvCxnSpPr>
            <p:nvPr/>
          </p:nvCxnSpPr>
          <p:spPr bwMode="auto">
            <a:xfrm>
              <a:off x="2982383" y="5466820"/>
              <a:ext cx="0" cy="696911"/>
            </a:xfrm>
            <a:prstGeom prst="line">
              <a:avLst/>
            </a:prstGeom>
            <a:noFill/>
            <a:ln w="38100" cap="flat" cmpd="sng" algn="ctr">
              <a:solidFill>
                <a:schemeClr val="accent6"/>
              </a:solidFill>
              <a:prstDash val="solid"/>
              <a:round/>
              <a:headEnd type="none" w="sm" len="sm"/>
              <a:tailEnd type="triangle" w="lg"/>
            </a:ln>
            <a:effectLst/>
          </p:spPr>
        </p:cxnSp>
        <p:grpSp>
          <p:nvGrpSpPr>
            <p:cNvPr id="121887" name="Group 76"/>
            <p:cNvGrpSpPr>
              <a:grpSpLocks/>
            </p:cNvGrpSpPr>
            <p:nvPr/>
          </p:nvGrpSpPr>
          <p:grpSpPr bwMode="auto">
            <a:xfrm>
              <a:off x="2717799" y="5038196"/>
              <a:ext cx="530225" cy="428625"/>
              <a:chOff x="2311399" y="6070599"/>
              <a:chExt cx="530013" cy="428413"/>
            </a:xfrm>
          </p:grpSpPr>
          <p:sp>
            <p:nvSpPr>
              <p:cNvPr id="121893"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94"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88" name="Rectangle 1"/>
            <p:cNvSpPr>
              <a:spLocks noChangeArrowheads="1"/>
            </p:cNvSpPr>
            <p:nvPr/>
          </p:nvSpPr>
          <p:spPr bwMode="auto">
            <a:xfrm>
              <a:off x="2582333" y="6214529"/>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9" name="Group 109"/>
            <p:cNvGrpSpPr>
              <a:grpSpLocks/>
            </p:cNvGrpSpPr>
            <p:nvPr/>
          </p:nvGrpSpPr>
          <p:grpSpPr bwMode="auto">
            <a:xfrm>
              <a:off x="2707747" y="6383334"/>
              <a:ext cx="611187" cy="152400"/>
              <a:chOff x="2818606" y="4876800"/>
              <a:chExt cx="838994" cy="228600"/>
            </a:xfrm>
          </p:grpSpPr>
          <p:cxnSp>
            <p:nvCxnSpPr>
              <p:cNvPr id="121891"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2"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90" name="Oval 5"/>
            <p:cNvSpPr>
              <a:spLocks noChangeArrowheads="1"/>
            </p:cNvSpPr>
            <p:nvPr/>
          </p:nvSpPr>
          <p:spPr bwMode="auto">
            <a:xfrm>
              <a:off x="2912532" y="5825071"/>
              <a:ext cx="143933" cy="143933"/>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grpSp>
      <p:cxnSp>
        <p:nvCxnSpPr>
          <p:cNvPr id="121877" name="Straight Connector 73"/>
          <p:cNvCxnSpPr>
            <a:cxnSpLocks noChangeShapeType="1"/>
            <a:stCxn id="121884" idx="3"/>
            <a:endCxn id="121879" idx="0"/>
          </p:cNvCxnSpPr>
          <p:nvPr>
            <p:custDataLst>
              <p:tags r:id="rId20"/>
            </p:custDataLst>
          </p:nvPr>
        </p:nvCxnSpPr>
        <p:spPr bwMode="auto">
          <a:xfrm flipH="1">
            <a:off x="706438" y="5492750"/>
            <a:ext cx="7937" cy="976313"/>
          </a:xfrm>
          <a:prstGeom prst="line">
            <a:avLst/>
          </a:prstGeom>
          <a:noFill/>
          <a:ln w="38100">
            <a:solidFill>
              <a:srgbClr val="008000"/>
            </a:solidFill>
            <a:round/>
            <a:headEnd type="none" w="sm" len="sm"/>
            <a:tailEnd type="triangle" w="lg" len="med"/>
          </a:ln>
          <a:extLst>
            <a:ext uri="{909E8E84-426E-40dd-AFC4-6F175D3DCCD1}">
              <a14:hiddenFill xmlns:a14="http://schemas.microsoft.com/office/drawing/2010/main">
                <a:noFill/>
              </a14:hiddenFill>
            </a:ext>
          </a:extLst>
        </p:spPr>
      </p:cxnSp>
      <p:grpSp>
        <p:nvGrpSpPr>
          <p:cNvPr id="121878" name="Group 76"/>
          <p:cNvGrpSpPr>
            <a:grpSpLocks/>
          </p:cNvGrpSpPr>
          <p:nvPr>
            <p:custDataLst>
              <p:tags r:id="rId21"/>
            </p:custDataLst>
          </p:nvPr>
        </p:nvGrpSpPr>
        <p:grpSpPr bwMode="auto">
          <a:xfrm>
            <a:off x="449263" y="5064125"/>
            <a:ext cx="530225" cy="428625"/>
            <a:chOff x="2311399" y="6070599"/>
            <a:chExt cx="530013" cy="428413"/>
          </a:xfrm>
        </p:grpSpPr>
        <p:sp>
          <p:nvSpPr>
            <p:cNvPr id="121884"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85"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79" name="Rectangle 76"/>
          <p:cNvSpPr>
            <a:spLocks noChangeArrowheads="1"/>
          </p:cNvSpPr>
          <p:nvPr>
            <p:custDataLst>
              <p:tags r:id="rId22"/>
            </p:custDataLst>
          </p:nvPr>
        </p:nvSpPr>
        <p:spPr bwMode="auto">
          <a:xfrm>
            <a:off x="312738" y="6469063"/>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0" name="Group 109"/>
          <p:cNvGrpSpPr>
            <a:grpSpLocks/>
          </p:cNvGrpSpPr>
          <p:nvPr>
            <p:custDataLst>
              <p:tags r:id="rId23"/>
            </p:custDataLst>
          </p:nvPr>
        </p:nvGrpSpPr>
        <p:grpSpPr bwMode="auto">
          <a:xfrm>
            <a:off x="438150" y="6637338"/>
            <a:ext cx="611188" cy="152400"/>
            <a:chOff x="2818606" y="4876800"/>
            <a:chExt cx="838994" cy="228600"/>
          </a:xfrm>
        </p:grpSpPr>
        <p:cxnSp>
          <p:nvCxnSpPr>
            <p:cNvPr id="121882"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83"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81" name="Oval 78"/>
          <p:cNvSpPr>
            <a:spLocks noChangeArrowheads="1"/>
          </p:cNvSpPr>
          <p:nvPr>
            <p:custDataLst>
              <p:tags r:id="rId24"/>
            </p:custDataLst>
          </p:nvPr>
        </p:nvSpPr>
        <p:spPr bwMode="auto">
          <a:xfrm>
            <a:off x="642938" y="5849938"/>
            <a:ext cx="144462" cy="144462"/>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cSld>
  <p:clrMapOvr>
    <a:masterClrMapping/>
  </p:clrMapOvr>
  <p:transition xmlns:p14="http://schemas.microsoft.com/office/powerpoint/2010/main" advTm="2996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5022850" y="4306888"/>
            <a:ext cx="3633788" cy="1571625"/>
          </a:xfrm>
        </p:spPr>
        <p:txBody>
          <a:bodyPr/>
          <a:lstStyle/>
          <a:p>
            <a:pPr eaLnBrk="1" hangingPunct="1"/>
            <a:r>
              <a:rPr lang="en-US" sz="2800" dirty="0">
                <a:latin typeface="Calibri" charset="0"/>
              </a:rPr>
              <a:t>Higher level Information from </a:t>
            </a:r>
            <a:br>
              <a:rPr lang="en-US" sz="2800" dirty="0">
                <a:latin typeface="Calibri" charset="0"/>
              </a:rPr>
            </a:br>
            <a:r>
              <a:rPr lang="en-US" sz="2800" dirty="0">
                <a:latin typeface="Calibri" charset="0"/>
              </a:rPr>
              <a:t>RNA-seq:</a:t>
            </a:r>
            <a:br>
              <a:rPr lang="en-US" sz="2800" dirty="0">
                <a:latin typeface="Calibri" charset="0"/>
              </a:rPr>
            </a:br>
            <a:r>
              <a:rPr lang="en-US" sz="2800" dirty="0">
                <a:latin typeface="Calibri" charset="0"/>
              </a:rPr>
              <a:t>Avg. signal at exons &amp; </a:t>
            </a:r>
            <a:r>
              <a:rPr lang="en-US" sz="2800" dirty="0" smtClean="0">
                <a:latin typeface="Calibri" charset="0"/>
              </a:rPr>
              <a:t>"TARs" </a:t>
            </a:r>
            <a:r>
              <a:rPr lang="en-US" sz="2800" dirty="0">
                <a:latin typeface="Calibri" charset="0"/>
              </a:rPr>
              <a:t>(RPKMs)</a:t>
            </a:r>
          </a:p>
        </p:txBody>
      </p:sp>
      <p:sp>
        <p:nvSpPr>
          <p:cNvPr id="17410" name="TextBox 10"/>
          <p:cNvSpPr txBox="1">
            <a:spLocks noChangeArrowheads="1"/>
          </p:cNvSpPr>
          <p:nvPr/>
        </p:nvSpPr>
        <p:spPr bwMode="auto">
          <a:xfrm>
            <a:off x="811213" y="6851650"/>
            <a:ext cx="6856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Signal tracks for two genes are shown. Figure made using UCSC genome browser.</a:t>
            </a:r>
          </a:p>
        </p:txBody>
      </p:sp>
      <p:sp>
        <p:nvSpPr>
          <p:cNvPr id="17411" name="TextBox 11"/>
          <p:cNvSpPr txBox="1">
            <a:spLocks noChangeArrowheads="1"/>
          </p:cNvSpPr>
          <p:nvPr/>
        </p:nvSpPr>
        <p:spPr bwMode="auto">
          <a:xfrm>
            <a:off x="573088" y="8142288"/>
            <a:ext cx="6856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Mapped reads show isoform composition in two different stages.</a:t>
            </a:r>
          </a:p>
          <a:p>
            <a:pPr defTabSz="457200" eaLnBrk="1" hangingPunct="1"/>
            <a:r>
              <a:rPr lang="en-US" sz="1600" b="0">
                <a:solidFill>
                  <a:prstClr val="black"/>
                </a:solidFill>
                <a:latin typeface="Calibri" charset="0"/>
              </a:rPr>
              <a:t>Du et al (in revision).</a:t>
            </a:r>
          </a:p>
        </p:txBody>
      </p:sp>
      <p:sp>
        <p:nvSpPr>
          <p:cNvPr id="17412" name="Rectangle 1"/>
          <p:cNvSpPr>
            <a:spLocks noChangeArrowheads="1"/>
          </p:cNvSpPr>
          <p:nvPr/>
        </p:nvSpPr>
        <p:spPr bwMode="auto">
          <a:xfrm>
            <a:off x="6858000" y="7189788"/>
            <a:ext cx="228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1000" b="0">
                <a:solidFill>
                  <a:prstClr val="black"/>
                </a:solidFill>
              </a:rPr>
              <a:t>RNA-Seq experiments one would keep: the expression levels (i.e. RPKMs) of ~20,000 genes, ~70,000 transcripts, ~200,000 exons, and ~2 million splices. Also, we would store information on ~15,000 novel Transcriptionally Active Regions (TARs), ~2,000 allele-specific expressed genes, ~50 chimeric transcripts as well as lists of differentially expressed elements between conditions. </a:t>
            </a:r>
          </a:p>
        </p:txBody>
      </p:sp>
      <p:pic>
        <p:nvPicPr>
          <p:cNvPr id="17413" name="Picture 2" descr="F4.large.jpg"/>
          <p:cNvPicPr>
            <a:picLocks noChangeAspect="1"/>
          </p:cNvPicPr>
          <p:nvPr/>
        </p:nvPicPr>
        <p:blipFill>
          <a:blip r:embed="rId2">
            <a:extLst>
              <a:ext uri="{28A0092B-C50C-407E-A947-70E740481C1C}">
                <a14:useLocalDpi xmlns:a14="http://schemas.microsoft.com/office/drawing/2010/main" val="0"/>
              </a:ext>
            </a:extLst>
          </a:blip>
          <a:srcRect t="1900" r="32362" b="59163"/>
          <a:stretch>
            <a:fillRect/>
          </a:stretch>
        </p:blipFill>
        <p:spPr bwMode="auto">
          <a:xfrm>
            <a:off x="820738" y="0"/>
            <a:ext cx="73517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73088" y="7419975"/>
            <a:ext cx="6870700" cy="481013"/>
          </a:xfrm>
        </p:spPr>
        <p:txBody>
          <a:bodyPr>
            <a:normAutofit fontScale="32500" lnSpcReduction="20000"/>
          </a:bodyPr>
          <a:lstStyle/>
          <a:p>
            <a:pPr>
              <a:defRPr/>
            </a:pPr>
            <a:r>
              <a:rPr lang="en-US" dirty="0" smtClean="0"/>
              <a:t>Mertz, Kirsten D., Francesca </a:t>
            </a:r>
            <a:r>
              <a:rPr lang="en-US" dirty="0" err="1" smtClean="0"/>
              <a:t>Demichelis</a:t>
            </a:r>
            <a:r>
              <a:rPr lang="en-US" dirty="0" smtClean="0"/>
              <a:t>, Andrea Sboner, Michelle S. Hirsch, Paola </a:t>
            </a:r>
            <a:r>
              <a:rPr lang="en-US" dirty="0" err="1" smtClean="0"/>
              <a:t>Dal</a:t>
            </a:r>
            <a:r>
              <a:rPr lang="en-US" dirty="0" smtClean="0"/>
              <a:t> </a:t>
            </a:r>
            <a:r>
              <a:rPr lang="en-US" dirty="0" err="1" smtClean="0"/>
              <a:t>Cin</a:t>
            </a:r>
            <a:r>
              <a:rPr lang="en-US" dirty="0" smtClean="0"/>
              <a:t>, Kirsten </a:t>
            </a:r>
            <a:r>
              <a:rPr lang="en-US" dirty="0" err="1" smtClean="0"/>
              <a:t>Struckmann</a:t>
            </a:r>
            <a:r>
              <a:rPr lang="en-US" dirty="0" smtClean="0"/>
              <a:t>, Martina </a:t>
            </a:r>
            <a:r>
              <a:rPr lang="en-US" dirty="0" err="1" smtClean="0"/>
              <a:t>Storz</a:t>
            </a:r>
            <a:r>
              <a:rPr lang="en-US" dirty="0" smtClean="0"/>
              <a:t>, et al. “Association of </a:t>
            </a:r>
            <a:r>
              <a:rPr lang="en-US" dirty="0" err="1" smtClean="0"/>
              <a:t>cytokeratin</a:t>
            </a:r>
            <a:r>
              <a:rPr lang="en-US" dirty="0" smtClean="0"/>
              <a:t> 7 and 19 expression with genomic stability and favorable prognosis in clear cell renal cell cancer.” </a:t>
            </a:r>
            <a:r>
              <a:rPr lang="en-US" i="1" dirty="0" smtClean="0"/>
              <a:t>International Journal of Cancer</a:t>
            </a:r>
            <a:r>
              <a:rPr lang="en-US" dirty="0" smtClean="0"/>
              <a:t> 123, no. 3 (2008): 569-576.</a:t>
            </a:r>
          </a:p>
          <a:p>
            <a:pPr>
              <a:defRPr/>
            </a:pPr>
            <a:endParaRPr lang="en-US" dirty="0"/>
          </a:p>
        </p:txBody>
      </p:sp>
      <p:pic>
        <p:nvPicPr>
          <p:cNvPr id="174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286125"/>
            <a:ext cx="453548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a:off x="5799138" y="6489700"/>
            <a:ext cx="2117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000" b="0">
                <a:solidFill>
                  <a:srgbClr val="7F7F7F"/>
                </a:solidFill>
              </a:rPr>
              <a:t>[</a:t>
            </a:r>
            <a:r>
              <a:rPr lang="en-US" sz="1000" b="0" i="1">
                <a:solidFill>
                  <a:srgbClr val="7F7F7F"/>
                </a:solidFill>
              </a:rPr>
              <a:t>PNAS</a:t>
            </a:r>
            <a:r>
              <a:rPr lang="en-US" sz="1000" b="0">
                <a:solidFill>
                  <a:srgbClr val="7F7F7F"/>
                </a:solidFill>
              </a:rPr>
              <a:t> 4:107: 5254 ; </a:t>
            </a:r>
            <a:r>
              <a:rPr lang="en-US" sz="1000" b="0" i="1">
                <a:solidFill>
                  <a:srgbClr val="7F7F7F"/>
                </a:solidFill>
              </a:rPr>
              <a:t>IJC </a:t>
            </a:r>
            <a:r>
              <a:rPr lang="en-US" sz="1000" b="0">
                <a:solidFill>
                  <a:srgbClr val="7F7F7F"/>
                </a:solidFill>
              </a:rPr>
              <a:t>123:569]</a:t>
            </a:r>
          </a:p>
        </p:txBody>
      </p:sp>
    </p:spTree>
    <p:extLst>
      <p:ext uri="{BB962C8B-B14F-4D97-AF65-F5344CB8AC3E}">
        <p14:creationId xmlns:p14="http://schemas.microsoft.com/office/powerpoint/2010/main" val="3288406661"/>
      </p:ext>
    </p:extLst>
  </p:cSld>
  <p:clrMapOvr>
    <a:masterClrMapping/>
  </p:clrMapOvr>
  <p:transition xmlns:p14="http://schemas.microsoft.com/office/powerpoint/2010/main" spd="slow" advTm="21265"/>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770" y="6381723"/>
            <a:ext cx="8403230" cy="369332"/>
          </a:xfrm>
          <a:prstGeom prst="rect">
            <a:avLst/>
          </a:prstGeom>
          <a:noFill/>
        </p:spPr>
        <p:txBody>
          <a:bodyPr wrap="square" rtlCol="0">
            <a:spAutoFit/>
          </a:bodyPr>
          <a:lstStyle/>
          <a:p>
            <a:pPr defTabSz="457200" fontAlgn="auto">
              <a:spcBef>
                <a:spcPts val="0"/>
              </a:spcBef>
              <a:spcAft>
                <a:spcPts val="0"/>
              </a:spcAft>
            </a:pPr>
            <a:r>
              <a:rPr lang="en-US" sz="1800" b="0" dirty="0" err="1">
                <a:solidFill>
                  <a:prstClr val="black"/>
                </a:solidFill>
                <a:latin typeface="Calibri"/>
              </a:rPr>
              <a:t>Groop</a:t>
            </a:r>
            <a:r>
              <a:rPr lang="en-US" sz="1800" b="0" dirty="0">
                <a:solidFill>
                  <a:prstClr val="black"/>
                </a:solidFill>
                <a:latin typeface="Calibri"/>
              </a:rPr>
              <a:t> L. Open chromatin and diabetes risk[J]. Nature genetics, 2010, 42(3): 190-192.</a:t>
            </a:r>
          </a:p>
        </p:txBody>
      </p:sp>
      <p:pic>
        <p:nvPicPr>
          <p:cNvPr id="6" name="Picture 5" descr="ng0310-190-F1.jpg"/>
          <p:cNvPicPr>
            <a:picLocks noChangeAspect="1"/>
          </p:cNvPicPr>
          <p:nvPr/>
        </p:nvPicPr>
        <p:blipFill rotWithShape="1">
          <a:blip r:embed="rId2">
            <a:extLst>
              <a:ext uri="{28A0092B-C50C-407E-A947-70E740481C1C}">
                <a14:useLocalDpi xmlns:a14="http://schemas.microsoft.com/office/drawing/2010/main" val="0"/>
              </a:ext>
            </a:extLst>
          </a:blip>
          <a:srcRect l="15260"/>
          <a:stretch/>
        </p:blipFill>
        <p:spPr>
          <a:xfrm>
            <a:off x="740770" y="1975671"/>
            <a:ext cx="7748688" cy="3619627"/>
          </a:xfrm>
          <a:prstGeom prst="rect">
            <a:avLst/>
          </a:prstGeom>
        </p:spPr>
      </p:pic>
      <p:sp>
        <p:nvSpPr>
          <p:cNvPr id="9" name="TextBox 8"/>
          <p:cNvSpPr txBox="1"/>
          <p:nvPr/>
        </p:nvSpPr>
        <p:spPr>
          <a:xfrm>
            <a:off x="0" y="299470"/>
            <a:ext cx="2038097" cy="369332"/>
          </a:xfrm>
          <a:prstGeom prst="rect">
            <a:avLst/>
          </a:prstGeom>
          <a:noFill/>
        </p:spPr>
        <p:txBody>
          <a:bodyPr wrap="square" rtlCol="0">
            <a:spAutoFit/>
          </a:bodyPr>
          <a:lstStyle/>
          <a:p>
            <a:pPr defTabSz="457200" fontAlgn="auto">
              <a:spcBef>
                <a:spcPts val="0"/>
              </a:spcBef>
              <a:spcAft>
                <a:spcPts val="0"/>
              </a:spcAft>
            </a:pPr>
            <a:r>
              <a:rPr lang="en-US" sz="1800" b="0" dirty="0" err="1" smtClean="0">
                <a:solidFill>
                  <a:prstClr val="black"/>
                </a:solidFill>
                <a:latin typeface="Calibri"/>
              </a:rPr>
              <a:t>DNase</a:t>
            </a:r>
            <a:r>
              <a:rPr lang="zh-CN" altLang="en-US" sz="1800" b="0" dirty="0" smtClean="0">
                <a:solidFill>
                  <a:prstClr val="black"/>
                </a:solidFill>
                <a:latin typeface="Calibri"/>
                <a:ea typeface="宋体"/>
              </a:rPr>
              <a:t> </a:t>
            </a:r>
            <a:r>
              <a:rPr lang="en-US" altLang="zh-CN" sz="1800" b="0" dirty="0" smtClean="0">
                <a:solidFill>
                  <a:prstClr val="black"/>
                </a:solidFill>
                <a:latin typeface="Calibri"/>
                <a:ea typeface="宋体"/>
              </a:rPr>
              <a:t>Peak</a:t>
            </a:r>
            <a:endParaRPr lang="en-US" sz="1800" b="0" dirty="0">
              <a:solidFill>
                <a:prstClr val="black"/>
              </a:solidFill>
              <a:latin typeface="Calibri"/>
            </a:endParaRPr>
          </a:p>
        </p:txBody>
      </p:sp>
      <p:sp>
        <p:nvSpPr>
          <p:cNvPr id="7" name="Rectangle 6"/>
          <p:cNvSpPr/>
          <p:nvPr/>
        </p:nvSpPr>
        <p:spPr>
          <a:xfrm>
            <a:off x="1244432" y="410482"/>
            <a:ext cx="1385551" cy="192418"/>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0" y="1285669"/>
            <a:ext cx="2038097" cy="369332"/>
          </a:xfrm>
          <a:prstGeom prst="rect">
            <a:avLst/>
          </a:prstGeom>
          <a:noFill/>
        </p:spPr>
        <p:txBody>
          <a:bodyPr wrap="square" rtlCol="0">
            <a:spAutoFit/>
          </a:bodyPr>
          <a:lstStyle/>
          <a:p>
            <a:pPr defTabSz="457200" fontAlgn="auto">
              <a:spcBef>
                <a:spcPts val="0"/>
              </a:spcBef>
              <a:spcAft>
                <a:spcPts val="0"/>
              </a:spcAft>
            </a:pPr>
            <a:r>
              <a:rPr lang="en-US" sz="1800" b="0" dirty="0" err="1" smtClean="0">
                <a:solidFill>
                  <a:prstClr val="black"/>
                </a:solidFill>
                <a:latin typeface="Calibri"/>
              </a:rPr>
              <a:t>Dnase</a:t>
            </a:r>
            <a:r>
              <a:rPr lang="zh-CN" altLang="en-US" sz="1800" b="0" dirty="0" smtClean="0">
                <a:solidFill>
                  <a:prstClr val="black"/>
                </a:solidFill>
                <a:latin typeface="Calibri"/>
                <a:ea typeface="宋体"/>
              </a:rPr>
              <a:t> </a:t>
            </a:r>
            <a:r>
              <a:rPr lang="en-US" altLang="zh-CN" sz="1800" b="0" dirty="0" smtClean="0">
                <a:solidFill>
                  <a:prstClr val="black"/>
                </a:solidFill>
                <a:latin typeface="Calibri"/>
                <a:ea typeface="宋体"/>
              </a:rPr>
              <a:t>Reads</a:t>
            </a:r>
            <a:endParaRPr lang="en-US" sz="1800" b="0" dirty="0">
              <a:solidFill>
                <a:prstClr val="black"/>
              </a:solidFill>
              <a:latin typeface="Calibri"/>
            </a:endParaRPr>
          </a:p>
        </p:txBody>
      </p:sp>
      <p:cxnSp>
        <p:nvCxnSpPr>
          <p:cNvPr id="13" name="Straight Connector 12"/>
          <p:cNvCxnSpPr/>
          <p:nvPr/>
        </p:nvCxnSpPr>
        <p:spPr bwMode="auto">
          <a:xfrm flipV="1">
            <a:off x="500338" y="1885669"/>
            <a:ext cx="6581371" cy="12828"/>
          </a:xfrm>
          <a:prstGeom prst="line">
            <a:avLst/>
          </a:prstGeom>
          <a:noFill/>
          <a:ln w="38100" cap="flat" cmpd="sng" algn="ctr">
            <a:solidFill>
              <a:schemeClr val="tx1"/>
            </a:solidFill>
            <a:prstDash val="solid"/>
            <a:round/>
            <a:headEnd type="none" w="sm" len="sm"/>
            <a:tailEnd type="none" w="sm" len="sm"/>
          </a:ln>
          <a:effectLst/>
        </p:spPr>
      </p:cxnSp>
      <p:pic>
        <p:nvPicPr>
          <p:cNvPr id="18" name="Picture 17" descr="readPile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530" y="692695"/>
            <a:ext cx="1581206" cy="1175335"/>
          </a:xfrm>
          <a:prstGeom prst="rect">
            <a:avLst/>
          </a:prstGeom>
        </p:spPr>
      </p:pic>
      <p:sp>
        <p:nvSpPr>
          <p:cNvPr id="10" name="TextBox 9"/>
          <p:cNvSpPr txBox="1"/>
          <p:nvPr/>
        </p:nvSpPr>
        <p:spPr>
          <a:xfrm>
            <a:off x="7981701" y="3110785"/>
            <a:ext cx="2924682" cy="1200328"/>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ANS: combine w next? cut away reads</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2310714014"/>
      </p:ext>
    </p:extLst>
  </p:cSld>
  <p:clrMapOvr>
    <a:masterClrMapping/>
  </p:clrMapOvr>
  <mc:AlternateContent xmlns:mc="http://schemas.openxmlformats.org/markup-compatibility/2006" xmlns:p14="http://schemas.microsoft.com/office/powerpoint/2010/main">
    <mc:Choice Requires="p14">
      <p:transition spd="slow" p14:dur="2000" advTm="31597"/>
    </mc:Choice>
    <mc:Fallback xmlns="">
      <p:transition xmlns:p14="http://schemas.microsoft.com/office/powerpoint/2010/main" spd="slow" advTm="3159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81" y="-160277"/>
            <a:ext cx="8229600" cy="1143000"/>
          </a:xfrm>
        </p:spPr>
        <p:txBody>
          <a:bodyPr>
            <a:normAutofit/>
          </a:bodyPr>
          <a:lstStyle/>
          <a:p>
            <a:r>
              <a:rPr lang="en-US" sz="2400" dirty="0" err="1">
                <a:latin typeface="Arial"/>
                <a:cs typeface="Arial"/>
              </a:rPr>
              <a:t>DNase</a:t>
            </a:r>
            <a:r>
              <a:rPr lang="en-US" sz="2400" dirty="0">
                <a:latin typeface="Arial"/>
                <a:cs typeface="Arial"/>
              </a:rPr>
              <a:t> hypersensitivity as a mark of functionality</a:t>
            </a:r>
            <a:br>
              <a:rPr lang="en-US" sz="2400" dirty="0">
                <a:latin typeface="Arial"/>
                <a:cs typeface="Arial"/>
              </a:rPr>
            </a:br>
            <a:endParaRPr lang="en-US" sz="2400" dirty="0">
              <a:latin typeface="Arial"/>
              <a:cs typeface="Arial"/>
            </a:endParaRPr>
          </a:p>
        </p:txBody>
      </p:sp>
      <p:sp>
        <p:nvSpPr>
          <p:cNvPr id="10" name="TextBox 9"/>
          <p:cNvSpPr txBox="1"/>
          <p:nvPr/>
        </p:nvSpPr>
        <p:spPr>
          <a:xfrm>
            <a:off x="-78965" y="6565724"/>
            <a:ext cx="2774543" cy="369332"/>
          </a:xfrm>
          <a:prstGeom prst="rect">
            <a:avLst/>
          </a:prstGeom>
          <a:noFill/>
        </p:spPr>
        <p:txBody>
          <a:bodyPr wrap="none" rtlCol="0">
            <a:spAutoFit/>
          </a:bodyPr>
          <a:lstStyle/>
          <a:p>
            <a:r>
              <a:rPr lang="en-US" dirty="0" smtClean="0"/>
              <a:t>Thurman et al Nature 2012 	</a:t>
            </a:r>
            <a:endParaRPr lang="en-US" dirty="0"/>
          </a:p>
        </p:txBody>
      </p:sp>
      <p:pic>
        <p:nvPicPr>
          <p:cNvPr id="4" name="Picture 3" descr="DHS_Thur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585" y="797436"/>
            <a:ext cx="6645875" cy="676769"/>
          </a:xfrm>
          <a:prstGeom prst="rect">
            <a:avLst/>
          </a:prstGeom>
        </p:spPr>
      </p:pic>
      <p:pic>
        <p:nvPicPr>
          <p:cNvPr id="7" name="Picture 6" descr="DHS_Thurm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670" y="1462355"/>
            <a:ext cx="5918858" cy="7909870"/>
          </a:xfrm>
          <a:prstGeom prst="rect">
            <a:avLst/>
          </a:prstGeom>
        </p:spPr>
      </p:pic>
      <p:sp>
        <p:nvSpPr>
          <p:cNvPr id="8" name="TextBox 7"/>
          <p:cNvSpPr txBox="1"/>
          <p:nvPr/>
        </p:nvSpPr>
        <p:spPr>
          <a:xfrm rot="16200000">
            <a:off x="-1304" y="3817528"/>
            <a:ext cx="3274153" cy="338554"/>
          </a:xfrm>
          <a:prstGeom prst="rect">
            <a:avLst/>
          </a:prstGeom>
          <a:noFill/>
        </p:spPr>
        <p:txBody>
          <a:bodyPr wrap="none" rtlCol="0">
            <a:spAutoFit/>
          </a:bodyPr>
          <a:lstStyle/>
          <a:p>
            <a:r>
              <a:rPr lang="en-US" sz="1600" dirty="0" smtClean="0"/>
              <a:t>Transcription Factor (</a:t>
            </a:r>
            <a:r>
              <a:rPr lang="en-US" sz="1600" dirty="0" err="1" smtClean="0"/>
              <a:t>ChIP-Seq</a:t>
            </a:r>
            <a:r>
              <a:rPr lang="en-US" sz="1600" dirty="0" smtClean="0"/>
              <a:t>)</a:t>
            </a:r>
            <a:endParaRPr lang="en-US" sz="1600" dirty="0"/>
          </a:p>
        </p:txBody>
      </p:sp>
    </p:spTree>
    <p:extLst>
      <p:ext uri="{BB962C8B-B14F-4D97-AF65-F5344CB8AC3E}">
        <p14:creationId xmlns:p14="http://schemas.microsoft.com/office/powerpoint/2010/main" val="1340552893"/>
      </p:ext>
    </p:extLst>
  </p:cSld>
  <p:clrMapOvr>
    <a:masterClrMapping/>
  </p:clrMapOvr>
  <mc:AlternateContent xmlns:mc="http://schemas.openxmlformats.org/markup-compatibility/2006" xmlns:p14="http://schemas.microsoft.com/office/powerpoint/2010/main">
    <mc:Choice Requires="p14">
      <p:transition spd="slow" p14:dur="2000" advTm="21335"/>
    </mc:Choice>
    <mc:Fallback xmlns="">
      <p:transition xmlns:p14="http://schemas.microsoft.com/office/powerpoint/2010/main" spd="slow" advTm="21335"/>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46.xml><?xml version="1.0" encoding="utf-8"?>
<p:tagLst xmlns:a="http://schemas.openxmlformats.org/drawingml/2006/main" xmlns:r="http://schemas.openxmlformats.org/officeDocument/2006/relationships" xmlns:p="http://schemas.openxmlformats.org/presentationml/2006/main">
  <p:tag name="DVSECTIONID" val="lHTW3xh6X7Ttck6ygZtflQ"/>
</p:tagLst>
</file>

<file path=ppt/tags/tag747.xml><?xml version="1.0" encoding="utf-8"?>
<p:tagLst xmlns:a="http://schemas.openxmlformats.org/drawingml/2006/main" xmlns:r="http://schemas.openxmlformats.org/officeDocument/2006/relationships" xmlns:p="http://schemas.openxmlformats.org/presentationml/2006/main">
  <p:tag name="DVSHAPEID" val="Ybf0b3HvtUWnX2BuwEACxj"/>
</p:tagLst>
</file>

<file path=ppt/tags/tag748.xml><?xml version="1.0" encoding="utf-8"?>
<p:tagLst xmlns:a="http://schemas.openxmlformats.org/drawingml/2006/main" xmlns:r="http://schemas.openxmlformats.org/officeDocument/2006/relationships" xmlns:p="http://schemas.openxmlformats.org/presentationml/2006/main">
  <p:tag name="DVSHAPEID" val="llNYlhhgSkr4C0Cn6oQNDr"/>
</p:tagLst>
</file>

<file path=ppt/tags/tag749.xml><?xml version="1.0" encoding="utf-8"?>
<p:tagLst xmlns:a="http://schemas.openxmlformats.org/drawingml/2006/main" xmlns:r="http://schemas.openxmlformats.org/officeDocument/2006/relationships" xmlns:p="http://schemas.openxmlformats.org/presentationml/2006/main">
  <p:tag name="DVSHAPEID" val="GhKMLDZkEy1EQTddIqdd1C"/>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WTqBS8xbLKGTFvdyvDgxFS"/>
</p:tagLst>
</file>

<file path=ppt/tags/tag751.xml><?xml version="1.0" encoding="utf-8"?>
<p:tagLst xmlns:a="http://schemas.openxmlformats.org/drawingml/2006/main" xmlns:r="http://schemas.openxmlformats.org/officeDocument/2006/relationships" xmlns:p="http://schemas.openxmlformats.org/presentationml/2006/main">
  <p:tag name="DVSHAPEID" val="3X9JaTFqzqp3lRmaLRNsNh"/>
</p:tagLst>
</file>

<file path=ppt/tags/tag752.xml><?xml version="1.0" encoding="utf-8"?>
<p:tagLst xmlns:a="http://schemas.openxmlformats.org/drawingml/2006/main" xmlns:r="http://schemas.openxmlformats.org/officeDocument/2006/relationships" xmlns:p="http://schemas.openxmlformats.org/presentationml/2006/main">
  <p:tag name="DVSHAPEID" val="XWeHZaUAXtW3Ptr9YDvlag"/>
</p:tagLst>
</file>

<file path=ppt/tags/tag753.xml><?xml version="1.0" encoding="utf-8"?>
<p:tagLst xmlns:a="http://schemas.openxmlformats.org/drawingml/2006/main" xmlns:r="http://schemas.openxmlformats.org/officeDocument/2006/relationships" xmlns:p="http://schemas.openxmlformats.org/presentationml/2006/main">
  <p:tag name="DVSHAPEID" val="tBamclSpKd5LZcusTvvZsV"/>
</p:tagLst>
</file>

<file path=ppt/tags/tag754.xml><?xml version="1.0" encoding="utf-8"?>
<p:tagLst xmlns:a="http://schemas.openxmlformats.org/drawingml/2006/main" xmlns:r="http://schemas.openxmlformats.org/officeDocument/2006/relationships" xmlns:p="http://schemas.openxmlformats.org/presentationml/2006/main">
  <p:tag name="DVSHAPEID" val="7h1SICS9Wr7HsCxCXzHyJJ"/>
</p:tagLst>
</file>

<file path=ppt/tags/tag755.xml><?xml version="1.0" encoding="utf-8"?>
<p:tagLst xmlns:a="http://schemas.openxmlformats.org/drawingml/2006/main" xmlns:r="http://schemas.openxmlformats.org/officeDocument/2006/relationships" xmlns:p="http://schemas.openxmlformats.org/presentationml/2006/main">
  <p:tag name="DVSHAPEID" val="EhKSVgxWiUcoiXptXlpWCX"/>
</p:tagLst>
</file>

<file path=ppt/tags/tag756.xml><?xml version="1.0" encoding="utf-8"?>
<p:tagLst xmlns:a="http://schemas.openxmlformats.org/drawingml/2006/main" xmlns:r="http://schemas.openxmlformats.org/officeDocument/2006/relationships" xmlns:p="http://schemas.openxmlformats.org/presentationml/2006/main">
  <p:tag name="DVSHAPEID" val="UU8DhEWr19slpbuLBtsTRS"/>
</p:tagLst>
</file>

<file path=ppt/tags/tag757.xml><?xml version="1.0" encoding="utf-8"?>
<p:tagLst xmlns:a="http://schemas.openxmlformats.org/drawingml/2006/main" xmlns:r="http://schemas.openxmlformats.org/officeDocument/2006/relationships" xmlns:p="http://schemas.openxmlformats.org/presentationml/2006/main">
  <p:tag name="DVSHAPEID" val="m5AoT9ibak1HnPKhZT0RT2"/>
</p:tagLst>
</file>

<file path=ppt/tags/tag758.xml><?xml version="1.0" encoding="utf-8"?>
<p:tagLst xmlns:a="http://schemas.openxmlformats.org/drawingml/2006/main" xmlns:r="http://schemas.openxmlformats.org/officeDocument/2006/relationships" xmlns:p="http://schemas.openxmlformats.org/presentationml/2006/main">
  <p:tag name="DVSHAPEID" val="WXxeZcJWuJ52y23SLM8PY8"/>
</p:tagLst>
</file>

<file path=ppt/tags/tag759.xml><?xml version="1.0" encoding="utf-8"?>
<p:tagLst xmlns:a="http://schemas.openxmlformats.org/drawingml/2006/main" xmlns:r="http://schemas.openxmlformats.org/officeDocument/2006/relationships" xmlns:p="http://schemas.openxmlformats.org/presentationml/2006/main">
  <p:tag name="DVSHAPEID" val="kIOF0ktyS0Yj9CRFa5reQh"/>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CkgHd78dI44ODPqjbpsVQ4"/>
</p:tagLst>
</file>

<file path=ppt/tags/tag761.xml><?xml version="1.0" encoding="utf-8"?>
<p:tagLst xmlns:a="http://schemas.openxmlformats.org/drawingml/2006/main" xmlns:r="http://schemas.openxmlformats.org/officeDocument/2006/relationships" xmlns:p="http://schemas.openxmlformats.org/presentationml/2006/main">
  <p:tag name="DVSHAPEID" val="elY1fQT2LUrxg1ON52BEHk"/>
</p:tagLst>
</file>

<file path=ppt/tags/tag762.xml><?xml version="1.0" encoding="utf-8"?>
<p:tagLst xmlns:a="http://schemas.openxmlformats.org/drawingml/2006/main" xmlns:r="http://schemas.openxmlformats.org/officeDocument/2006/relationships" xmlns:p="http://schemas.openxmlformats.org/presentationml/2006/main">
  <p:tag name="DVSHAPEID" val="vBJWVSj6uaL90ysZQL9kYn"/>
</p:tagLst>
</file>

<file path=ppt/tags/tag763.xml><?xml version="1.0" encoding="utf-8"?>
<p:tagLst xmlns:a="http://schemas.openxmlformats.org/drawingml/2006/main" xmlns:r="http://schemas.openxmlformats.org/officeDocument/2006/relationships" xmlns:p="http://schemas.openxmlformats.org/presentationml/2006/main">
  <p:tag name="DVSHAPEID" val="Aydnujgo4DcUPniiV1JFpg"/>
</p:tagLst>
</file>

<file path=ppt/tags/tag764.xml><?xml version="1.0" encoding="utf-8"?>
<p:tagLst xmlns:a="http://schemas.openxmlformats.org/drawingml/2006/main" xmlns:r="http://schemas.openxmlformats.org/officeDocument/2006/relationships" xmlns:p="http://schemas.openxmlformats.org/presentationml/2006/main">
  <p:tag name="DVSHAPEID" val="L60gl5bPvmm81aJxoZP667"/>
</p:tagLst>
</file>

<file path=ppt/tags/tag765.xml><?xml version="1.0" encoding="utf-8"?>
<p:tagLst xmlns:a="http://schemas.openxmlformats.org/drawingml/2006/main" xmlns:r="http://schemas.openxmlformats.org/officeDocument/2006/relationships" xmlns:p="http://schemas.openxmlformats.org/presentationml/2006/main">
  <p:tag name="DVSHAPEID" val="X5I4HyP8BjXjM6mdYbce8Q"/>
</p:tagLst>
</file>

<file path=ppt/tags/tag766.xml><?xml version="1.0" encoding="utf-8"?>
<p:tagLst xmlns:a="http://schemas.openxmlformats.org/drawingml/2006/main" xmlns:r="http://schemas.openxmlformats.org/officeDocument/2006/relationships" xmlns:p="http://schemas.openxmlformats.org/presentationml/2006/main">
  <p:tag name="DVSHAPEID" val="yGm7zoCJPjaD9VxgnDZnK3"/>
</p:tagLst>
</file>

<file path=ppt/tags/tag767.xml><?xml version="1.0" encoding="utf-8"?>
<p:tagLst xmlns:a="http://schemas.openxmlformats.org/drawingml/2006/main" xmlns:r="http://schemas.openxmlformats.org/officeDocument/2006/relationships" xmlns:p="http://schemas.openxmlformats.org/presentationml/2006/main">
  <p:tag name="DVSHAPEID" val="aHnCba1EUSZ6x2IAYrvRtE"/>
</p:tagLst>
</file>

<file path=ppt/tags/tag768.xml><?xml version="1.0" encoding="utf-8"?>
<p:tagLst xmlns:a="http://schemas.openxmlformats.org/drawingml/2006/main" xmlns:r="http://schemas.openxmlformats.org/officeDocument/2006/relationships" xmlns:p="http://schemas.openxmlformats.org/presentationml/2006/main">
  <p:tag name="DVSHAPEID" val="99XrGHNyeK5vwEJWcrIboh"/>
</p:tagLst>
</file>

<file path=ppt/tags/tag769.xml><?xml version="1.0" encoding="utf-8"?>
<p:tagLst xmlns:a="http://schemas.openxmlformats.org/drawingml/2006/main" xmlns:r="http://schemas.openxmlformats.org/officeDocument/2006/relationships" xmlns:p="http://schemas.openxmlformats.org/presentationml/2006/main">
  <p:tag name="DVSHAPEID" val="E2nvxNEyRTzwxeFJujQlDe"/>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ECTIONID" val="mMjzonFWrRaSbKGFBXRT18"/>
</p:tagLst>
</file>

<file path=ppt/tags/tag771.xml><?xml version="1.0" encoding="utf-8"?>
<p:tagLst xmlns:a="http://schemas.openxmlformats.org/drawingml/2006/main" xmlns:r="http://schemas.openxmlformats.org/officeDocument/2006/relationships" xmlns:p="http://schemas.openxmlformats.org/presentationml/2006/main">
  <p:tag name="DVSHAPEID" val="9EQpj9l0awYFrd4gywreBT"/>
</p:tagLst>
</file>

<file path=ppt/tags/tag772.xml><?xml version="1.0" encoding="utf-8"?>
<p:tagLst xmlns:a="http://schemas.openxmlformats.org/drawingml/2006/main" xmlns:r="http://schemas.openxmlformats.org/officeDocument/2006/relationships" xmlns:p="http://schemas.openxmlformats.org/presentationml/2006/main">
  <p:tag name="DVSHAPEID" val="upeRgBQhDtPkiw6F3bofqM"/>
</p:tagLst>
</file>

<file path=ppt/tags/tag773.xml><?xml version="1.0" encoding="utf-8"?>
<p:tagLst xmlns:a="http://schemas.openxmlformats.org/drawingml/2006/main" xmlns:r="http://schemas.openxmlformats.org/officeDocument/2006/relationships" xmlns:p="http://schemas.openxmlformats.org/presentationml/2006/main">
  <p:tag name="DVSHAPEID" val="vNROeBIDy9xg9rbrTJ9SSv"/>
</p:tagLst>
</file>

<file path=ppt/tags/tag774.xml><?xml version="1.0" encoding="utf-8"?>
<p:tagLst xmlns:a="http://schemas.openxmlformats.org/drawingml/2006/main" xmlns:r="http://schemas.openxmlformats.org/officeDocument/2006/relationships" xmlns:p="http://schemas.openxmlformats.org/presentationml/2006/main">
  <p:tag name="DVSHAPEID" val="P6Vx9TsgQmtITq0rmey0U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121397</TotalTime>
  <Words>1053</Words>
  <Application>Microsoft Macintosh PowerPoint</Application>
  <PresentationFormat>Letter Paper (8.5x11 in)</PresentationFormat>
  <Paragraphs>170</Paragraphs>
  <Slides>21</Slides>
  <Notes>5</Notes>
  <HiddenSlides>3</HiddenSlides>
  <MMClips>0</MMClips>
  <ScaleCrop>false</ScaleCrop>
  <HeadingPairs>
    <vt:vector size="6" baseType="variant">
      <vt:variant>
        <vt:lpstr>Theme</vt:lpstr>
      </vt:variant>
      <vt:variant>
        <vt:i4>71</vt:i4>
      </vt:variant>
      <vt:variant>
        <vt:lpstr>Embedded OLE Servers</vt:lpstr>
      </vt:variant>
      <vt:variant>
        <vt:i4>1</vt:i4>
      </vt:variant>
      <vt:variant>
        <vt:lpstr>Slide Titles</vt:lpstr>
      </vt:variant>
      <vt:variant>
        <vt:i4>21</vt:i4>
      </vt:variant>
    </vt:vector>
  </HeadingPairs>
  <TitlesOfParts>
    <vt:vector size="93"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5_Office Theme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16_Office Theme</vt:lpstr>
      <vt:lpstr>15_Office Theme</vt:lpstr>
      <vt:lpstr>1_Office Theme</vt:lpstr>
      <vt:lpstr>Image</vt:lpstr>
      <vt:lpstr>PowerPoint Presentation</vt:lpstr>
      <vt:lpstr>Non-coding Annotations: Overview</vt:lpstr>
      <vt:lpstr>Signal Track for RNA-seq &amp; ChIP-seq</vt:lpstr>
      <vt:lpstr>Functional Genomics Annotations</vt:lpstr>
      <vt:lpstr>Higher level Information from ChIP-seq</vt:lpstr>
      <vt:lpstr>Data Flow: peaks to proximal &amp; distal networks</vt:lpstr>
      <vt:lpstr>Higher level Information from  RNA-seq: Avg. signal at exons &amp; "TARs" (RPKMs)</vt:lpstr>
      <vt:lpstr>PowerPoint Presentation</vt:lpstr>
      <vt:lpstr>DNase hypersensitivity as a mark of functionality </vt:lpstr>
      <vt:lpstr>PowerPoint Presentation</vt:lpstr>
      <vt:lpstr>Genome Segmentations</vt:lpstr>
      <vt:lpstr>Simplified          +    Comprehensive (based on published work from '12 &amp; '14 rollouts)</vt:lpstr>
      <vt:lpstr>"Simplified" Annotation</vt:lpstr>
      <vt:lpstr>Simplified annotation</vt:lpstr>
      <vt:lpstr>PowerPoint Presentation</vt:lpstr>
      <vt:lpstr>Default Theme</vt:lpstr>
      <vt:lpstr>PowerPoint Presentation</vt:lpstr>
      <vt:lpstr>Peak Calling</vt:lpstr>
      <vt:lpstr>PowerPoint Presentation</vt:lpstr>
      <vt:lpstr>DNase hypersensitivity as a mark of functionality </vt:lpstr>
      <vt:lpstr>PowerPoint Presentation</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1965</cp:revision>
  <cp:lastPrinted>2014-08-18T04:29:34Z</cp:lastPrinted>
  <dcterms:created xsi:type="dcterms:W3CDTF">2010-09-06T09:08:38Z</dcterms:created>
  <dcterms:modified xsi:type="dcterms:W3CDTF">2014-10-15T02:47:17Z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