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116" autoAdjust="0"/>
  </p:normalViewPr>
  <p:slideViewPr>
    <p:cSldViewPr snapToGrid="0" snapToObjects="1">
      <p:cViewPr varScale="1">
        <p:scale>
          <a:sx n="89" d="100"/>
          <a:sy n="89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1AA8C-8794-4E48-823F-B962BE2367E7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737C7-3CD9-484B-87CA-55319A79A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18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0E9C-6718-3248-A9C2-19034325D7CA}" type="datetime1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683-1162-BA42-9950-0119D3C55720}" type="datetime1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76B-5B6A-8D4F-BDE8-C5E840FE81D1}" type="datetime1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67F8-18A5-864F-8BA1-CF8055A6EF82}" type="datetime1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B0CA-94F4-B84F-9EAE-6874D9C0AC37}" type="datetime1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AA2D-4172-E44B-BAA7-4D11ECE82AED}" type="datetime1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EA12-D812-9A41-9E13-6E3802BB5E6B}" type="datetime1">
              <a:rPr lang="en-US" smtClean="0"/>
              <a:t>10/14/14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0B88-B1EF-6043-B301-18043EECB345}" type="datetime1">
              <a:rPr lang="en-US" smtClean="0"/>
              <a:t>10/14/14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7AED-3E41-FD4D-A4AA-F7046E8822E1}" type="datetime1">
              <a:rPr lang="en-US" smtClean="0"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1ED-4696-0B46-8E71-BFFB34458475}" type="datetime1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F963-ED04-A64A-A362-78206D0B5B09}" type="datetime1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4436-1A3E-E140-AF1E-C6F659C7DDBB}" type="datetime1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otphylo_rmOutliers_for20140923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0" r="17344" b="12444"/>
          <a:stretch/>
        </p:blipFill>
        <p:spPr>
          <a:xfrm>
            <a:off x="5807543" y="3950653"/>
            <a:ext cx="3198854" cy="29051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2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Retrodup</a:t>
            </a:r>
            <a:r>
              <a:rPr lang="en-US" dirty="0" smtClean="0"/>
              <a:t> project update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375440"/>
              </p:ext>
            </p:extLst>
          </p:nvPr>
        </p:nvGraphicFramePr>
        <p:xfrm>
          <a:off x="170973" y="791597"/>
          <a:ext cx="8835424" cy="3076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523"/>
                <a:gridCol w="3022504"/>
                <a:gridCol w="3241397"/>
              </a:tblGrid>
              <a:tr h="55037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Previous study (</a:t>
                      </a:r>
                      <a:r>
                        <a:rPr lang="en-US" sz="1600" dirty="0" err="1" smtClean="0"/>
                        <a:t>Abyzov</a:t>
                      </a:r>
                      <a:r>
                        <a:rPr lang="en-US" sz="1600" baseline="0" dirty="0" smtClean="0"/>
                        <a:t> A, et al. 2013)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r>
                        <a:rPr lang="en-US" sz="1600" baseline="0" dirty="0" smtClean="0"/>
                        <a:t> study update</a:t>
                      </a:r>
                      <a:endParaRPr lang="en-US" sz="1600" dirty="0"/>
                    </a:p>
                  </a:txBody>
                  <a:tcPr/>
                </a:tc>
              </a:tr>
              <a:tr h="4924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Data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1000G phase 1 Low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coverage whole genome sequencing (WGS)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1000G phase 3 ILLUMINA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exome</a:t>
                      </a:r>
                      <a:r>
                        <a:rPr lang="en-US" sz="1400" baseline="0" dirty="0" smtClean="0"/>
                        <a:t> high coverage (WXS)</a:t>
                      </a:r>
                      <a:endParaRPr lang="en-US" sz="1400" dirty="0"/>
                    </a:p>
                  </a:txBody>
                  <a:tcPr/>
                </a:tc>
              </a:tr>
              <a:tr h="4924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Individuals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968 WGS of 14 populations + 2 WGS trios (YRI trio,</a:t>
                      </a:r>
                      <a:r>
                        <a:rPr lang="en-US" sz="1400" baseline="0" dirty="0" smtClean="0"/>
                        <a:t> CEU trio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2535 WXS of</a:t>
                      </a:r>
                      <a:r>
                        <a:rPr lang="en-US" sz="1400" baseline="0" dirty="0" smtClean="0"/>
                        <a:t> 26 populations</a:t>
                      </a:r>
                      <a:endParaRPr lang="en-US" sz="1400" dirty="0"/>
                    </a:p>
                  </a:txBody>
                  <a:tcPr/>
                </a:tc>
              </a:tr>
              <a:tr h="4924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# Unique </a:t>
                      </a:r>
                      <a:r>
                        <a:rPr lang="en-US" sz="1400" b="1" dirty="0" smtClean="0"/>
                        <a:t>genes</a:t>
                      </a:r>
                      <a:r>
                        <a:rPr lang="en-US" sz="1400" b="1" baseline="0" dirty="0" smtClean="0"/>
                        <a:t> with novel </a:t>
                      </a:r>
                      <a:r>
                        <a:rPr lang="en-US" sz="1400" b="1" baseline="0" dirty="0" err="1" smtClean="0"/>
                        <a:t>retrodups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529</a:t>
                      </a:r>
                      <a:endParaRPr lang="en-US" sz="1400" dirty="0"/>
                    </a:p>
                  </a:txBody>
                  <a:tcPr/>
                </a:tc>
              </a:tr>
              <a:tr h="4924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# Unique genes have insertion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smtClean="0"/>
                        <a:t>points </a:t>
                      </a:r>
                      <a:r>
                        <a:rPr lang="en-US" sz="1400" b="1" baseline="0" dirty="0" smtClean="0"/>
                        <a:t>identified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36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68</a:t>
                      </a:r>
                      <a:endParaRPr lang="en-US" sz="1400" dirty="0" smtClean="0"/>
                    </a:p>
                  </a:txBody>
                  <a:tcPr/>
                </a:tc>
              </a:tr>
              <a:tr h="42463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# Novel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retrodup</a:t>
                      </a:r>
                      <a:r>
                        <a:rPr lang="en-US" sz="1400" b="1" dirty="0" err="1" smtClean="0"/>
                        <a:t>s</a:t>
                      </a:r>
                      <a:r>
                        <a:rPr lang="en-US" sz="1400" b="1" baseline="0" dirty="0" smtClean="0"/>
                        <a:t> per person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On avg. 6-10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Median:6,</a:t>
                      </a:r>
                      <a:r>
                        <a:rPr lang="en-US" sz="1400" baseline="0" dirty="0" smtClean="0"/>
                        <a:t> IQR: 2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5042" y="6578807"/>
            <a:ext cx="361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Yan Zhang, </a:t>
            </a:r>
            <a:r>
              <a:rPr lang="en-US" sz="1200" dirty="0" err="1" smtClean="0"/>
              <a:t>Shantao</a:t>
            </a:r>
            <a:r>
              <a:rPr lang="en-US" sz="1200" dirty="0" smtClean="0"/>
              <a:t> Li, </a:t>
            </a:r>
            <a:r>
              <a:rPr lang="en-US" sz="1200" dirty="0" err="1" smtClean="0"/>
              <a:t>Alexej</a:t>
            </a:r>
            <a:r>
              <a:rPr lang="en-US" sz="1200" dirty="0" smtClean="0"/>
              <a:t> </a:t>
            </a:r>
            <a:r>
              <a:rPr lang="en-US" sz="1200" dirty="0" err="1" smtClean="0"/>
              <a:t>Abyzov</a:t>
            </a:r>
            <a:r>
              <a:rPr lang="en-US" sz="1200" dirty="0" smtClean="0"/>
              <a:t>, &amp; Mark Gerstein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170973" y="4270070"/>
            <a:ext cx="56365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Functional </a:t>
            </a:r>
            <a:r>
              <a:rPr lang="en-US" sz="1600" dirty="0"/>
              <a:t>enrichment: 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Enriched </a:t>
            </a:r>
            <a:r>
              <a:rPr lang="en-US" sz="1400" dirty="0"/>
              <a:t>pathways related to cell division and membrane formation. </a:t>
            </a:r>
            <a:endParaRPr lang="en-US" sz="1400" dirty="0" smtClean="0"/>
          </a:p>
          <a:p>
            <a:pPr marL="285750" indent="-285750">
              <a:buFontTx/>
              <a:buChar char="-"/>
            </a:pPr>
            <a:r>
              <a:rPr lang="en-US" sz="1400" dirty="0" smtClean="0"/>
              <a:t>Consistent </a:t>
            </a:r>
            <a:r>
              <a:rPr lang="en-US" sz="1400" dirty="0"/>
              <a:t>with </a:t>
            </a:r>
            <a:r>
              <a:rPr lang="en-US" altLang="zh-CN" sz="1400" dirty="0"/>
              <a:t>in </a:t>
            </a:r>
            <a:r>
              <a:rPr lang="en-US" sz="1400" dirty="0" err="1"/>
              <a:t>Abyzov</a:t>
            </a:r>
            <a:r>
              <a:rPr lang="en-US" sz="1400" dirty="0"/>
              <a:t> A, et al. 2013. which suggests coupling of </a:t>
            </a:r>
            <a:r>
              <a:rPr lang="en-US" sz="1400" dirty="0" err="1"/>
              <a:t>retrodups</a:t>
            </a:r>
            <a:r>
              <a:rPr lang="en-US" sz="1400" dirty="0"/>
              <a:t> to cell </a:t>
            </a:r>
            <a:r>
              <a:rPr lang="en-US" sz="1400" dirty="0" smtClean="0"/>
              <a:t>division.</a:t>
            </a:r>
          </a:p>
          <a:p>
            <a:endParaRPr lang="en-US" sz="1200" dirty="0"/>
          </a:p>
          <a:p>
            <a:r>
              <a:rPr lang="en-US" sz="1600" dirty="0" smtClean="0"/>
              <a:t>Bootstrap </a:t>
            </a:r>
            <a:r>
              <a:rPr lang="en-US" sz="1600" dirty="0"/>
              <a:t>phylogenetic tree of all </a:t>
            </a:r>
            <a:r>
              <a:rPr lang="en-US" sz="1600" dirty="0" smtClean="0"/>
              <a:t>populations</a:t>
            </a: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400" dirty="0" smtClean="0"/>
              <a:t>constructed </a:t>
            </a:r>
            <a:r>
              <a:rPr lang="en-US" sz="1400" dirty="0"/>
              <a:t>solely based on </a:t>
            </a:r>
            <a:r>
              <a:rPr lang="en-US" sz="1400" dirty="0" err="1" smtClean="0"/>
              <a:t>retrodups</a:t>
            </a:r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Superpopulation</a:t>
            </a:r>
            <a:r>
              <a:rPr lang="en-US" sz="1400" dirty="0" smtClean="0"/>
              <a:t> </a:t>
            </a:r>
            <a:r>
              <a:rPr lang="en-US" sz="1400" dirty="0"/>
              <a:t>groups (Africans, Asian, and Europeans</a:t>
            </a:r>
            <a:r>
              <a:rPr lang="en-US" sz="1400" dirty="0" smtClean="0"/>
              <a:t>) have </a:t>
            </a:r>
            <a:r>
              <a:rPr lang="en-US" sz="1400" dirty="0"/>
              <a:t>been clustered with high confidence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5651" y="3950653"/>
            <a:ext cx="3192052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Cluster </a:t>
            </a:r>
            <a:r>
              <a:rPr lang="en-US" sz="1200" b="1" dirty="0" err="1" smtClean="0"/>
              <a:t>dendrogram</a:t>
            </a:r>
            <a:r>
              <a:rPr lang="en-US" sz="1200" b="1" dirty="0" smtClean="0"/>
              <a:t> with AU values (%)</a:t>
            </a:r>
          </a:p>
        </p:txBody>
      </p:sp>
    </p:spTree>
    <p:extLst>
      <p:ext uri="{BB962C8B-B14F-4D97-AF65-F5344CB8AC3E}">
        <p14:creationId xmlns:p14="http://schemas.microsoft.com/office/powerpoint/2010/main" val="418671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176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Retrodup project update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505</cp:revision>
  <dcterms:created xsi:type="dcterms:W3CDTF">2014-04-16T14:17:35Z</dcterms:created>
  <dcterms:modified xsi:type="dcterms:W3CDTF">2014-10-15T00:02:30Z</dcterms:modified>
</cp:coreProperties>
</file>