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8" r:id="rId5"/>
    <p:sldId id="267" r:id="rId6"/>
    <p:sldId id="269" r:id="rId7"/>
    <p:sldId id="270" r:id="rId8"/>
    <p:sldId id="266" r:id="rId9"/>
    <p:sldId id="271" r:id="rId10"/>
    <p:sldId id="259" r:id="rId11"/>
    <p:sldId id="273" r:id="rId12"/>
    <p:sldId id="260" r:id="rId13"/>
    <p:sldId id="261" r:id="rId14"/>
    <p:sldId id="263" r:id="rId15"/>
    <p:sldId id="272" r:id="rId16"/>
    <p:sldId id="264" r:id="rId17"/>
    <p:sldId id="274" r:id="rId18"/>
    <p:sldId id="265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76" autoAdjust="0"/>
  </p:normalViewPr>
  <p:slideViewPr>
    <p:cSldViewPr snapToGrid="0" snapToObjects="1">
      <p:cViewPr varScale="1">
        <p:scale>
          <a:sx n="83" d="100"/>
          <a:sy n="83" d="100"/>
        </p:scale>
        <p:origin x="-14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F3F9-5FC2-DB41-AAF7-72F196EE42D4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A73-38B5-494C-997B-168F56D6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1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F3F9-5FC2-DB41-AAF7-72F196EE42D4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A73-38B5-494C-997B-168F56D6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83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F3F9-5FC2-DB41-AAF7-72F196EE42D4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A73-38B5-494C-997B-168F56D6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5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F3F9-5FC2-DB41-AAF7-72F196EE42D4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A73-38B5-494C-997B-168F56D6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92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F3F9-5FC2-DB41-AAF7-72F196EE42D4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A73-38B5-494C-997B-168F56D6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6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F3F9-5FC2-DB41-AAF7-72F196EE42D4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A73-38B5-494C-997B-168F56D6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85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F3F9-5FC2-DB41-AAF7-72F196EE42D4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A73-38B5-494C-997B-168F56D6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9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F3F9-5FC2-DB41-AAF7-72F196EE42D4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A73-38B5-494C-997B-168F56D6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16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F3F9-5FC2-DB41-AAF7-72F196EE42D4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A73-38B5-494C-997B-168F56D6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33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F3F9-5FC2-DB41-AAF7-72F196EE42D4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A73-38B5-494C-997B-168F56D6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14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F3F9-5FC2-DB41-AAF7-72F196EE42D4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A73-38B5-494C-997B-168F56D6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05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2F3F9-5FC2-DB41-AAF7-72F196EE42D4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A9A73-38B5-494C-997B-168F56D6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8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Journal Club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Yan Zhang</a:t>
            </a:r>
          </a:p>
          <a:p>
            <a:r>
              <a:rPr lang="en-US" dirty="0" smtClean="0"/>
              <a:t>Gerstein Lab</a:t>
            </a:r>
          </a:p>
          <a:p>
            <a:r>
              <a:rPr lang="en-US" dirty="0" smtClean="0"/>
              <a:t>10/14/2014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17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Phylogenetic trees</a:t>
            </a:r>
            <a:endParaRPr lang="en-US" dirty="0"/>
          </a:p>
        </p:txBody>
      </p:sp>
      <p:pic>
        <p:nvPicPr>
          <p:cNvPr id="4" name="Content Placeholder 3" descr="Screen Shot 2014-10-14 at 3.30.0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79" r="-115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6856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Phylogenetic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evolution</a:t>
            </a:r>
          </a:p>
          <a:p>
            <a:r>
              <a:rPr lang="en-US" dirty="0" smtClean="0"/>
              <a:t>Branching evolution</a:t>
            </a:r>
          </a:p>
          <a:p>
            <a:r>
              <a:rPr lang="en-US" dirty="0" smtClean="0"/>
              <a:t>Convergent evolution</a:t>
            </a:r>
          </a:p>
          <a:p>
            <a:endParaRPr lang="en-US" dirty="0" smtClean="0"/>
          </a:p>
          <a:p>
            <a:r>
              <a:rPr lang="en-US" dirty="0" smtClean="0"/>
              <a:t>Molecular clock</a:t>
            </a:r>
          </a:p>
          <a:p>
            <a:r>
              <a:rPr lang="en-US" dirty="0" smtClean="0"/>
              <a:t>Mutation rate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87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0-14 at 3.30.5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9" r="-2611"/>
          <a:stretch/>
        </p:blipFill>
        <p:spPr>
          <a:xfrm>
            <a:off x="2493992" y="1600200"/>
            <a:ext cx="4238256" cy="4525963"/>
          </a:xfrm>
        </p:spPr>
      </p:pic>
    </p:spTree>
    <p:extLst>
      <p:ext uri="{BB962C8B-B14F-4D97-AF65-F5344CB8AC3E}">
        <p14:creationId xmlns:p14="http://schemas.microsoft.com/office/powerpoint/2010/main" val="3927166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0-14 at 3.31.2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747" r="-497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49775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0-14 at 3.33.17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5" r="-2888"/>
          <a:stretch/>
        </p:blipFill>
        <p:spPr>
          <a:xfrm>
            <a:off x="1591259" y="381875"/>
            <a:ext cx="6166127" cy="6019680"/>
          </a:xfrm>
        </p:spPr>
      </p:pic>
    </p:spTree>
    <p:extLst>
      <p:ext uri="{BB962C8B-B14F-4D97-AF65-F5344CB8AC3E}">
        <p14:creationId xmlns:p14="http://schemas.microsoft.com/office/powerpoint/2010/main" val="4204649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One-off &amp; gradual mutation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mutually exclusive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217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0-14 at 3.33.5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33" r="-10433"/>
          <a:stretch>
            <a:fillRect/>
          </a:stretch>
        </p:blipFill>
        <p:spPr>
          <a:xfrm>
            <a:off x="-795825" y="489586"/>
            <a:ext cx="10849495" cy="5966804"/>
          </a:xfrm>
        </p:spPr>
      </p:pic>
      <p:sp>
        <p:nvSpPr>
          <p:cNvPr id="5" name="TextBox 4"/>
          <p:cNvSpPr txBox="1"/>
          <p:nvPr/>
        </p:nvSpPr>
        <p:spPr>
          <a:xfrm>
            <a:off x="6961757" y="6119803"/>
            <a:ext cx="16065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946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 in mutation 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number of somatic mutations</a:t>
            </a:r>
          </a:p>
          <a:p>
            <a:r>
              <a:rPr lang="en-US" dirty="0" smtClean="0"/>
              <a:t>Difference in SV patterns</a:t>
            </a:r>
          </a:p>
          <a:p>
            <a:r>
              <a:rPr lang="en-US" dirty="0" smtClean="0"/>
              <a:t>Common gene mutated – rare</a:t>
            </a:r>
          </a:p>
          <a:p>
            <a:r>
              <a:rPr lang="en-US" dirty="0" smtClean="0"/>
              <a:t>Diverse genes mutated at low frequency – common</a:t>
            </a:r>
          </a:p>
          <a:p>
            <a:r>
              <a:rPr lang="en-US" dirty="0" smtClean="0"/>
              <a:t>Pathways: Heterogeneous routs to convergent phenotype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191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0-14 at 3.35.14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3" r="-1135"/>
          <a:stretch/>
        </p:blipFill>
        <p:spPr>
          <a:xfrm>
            <a:off x="2625463" y="258406"/>
            <a:ext cx="4253557" cy="6291088"/>
          </a:xfrm>
        </p:spPr>
      </p:pic>
    </p:spTree>
    <p:extLst>
      <p:ext uri="{BB962C8B-B14F-4D97-AF65-F5344CB8AC3E}">
        <p14:creationId xmlns:p14="http://schemas.microsoft.com/office/powerpoint/2010/main" val="2628973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Chromosomal instability</a:t>
            </a:r>
          </a:p>
          <a:p>
            <a:r>
              <a:rPr lang="en-US" dirty="0" smtClean="0"/>
              <a:t>Microsatellite instability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Transcription level – background cell genome</a:t>
            </a:r>
          </a:p>
          <a:p>
            <a:r>
              <a:rPr lang="en-US" dirty="0" smtClean="0"/>
              <a:t>Chromatin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526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10-14 at 3.08.53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87" b="-5104"/>
          <a:stretch/>
        </p:blipFill>
        <p:spPr>
          <a:xfrm>
            <a:off x="457200" y="622090"/>
            <a:ext cx="3867122" cy="948570"/>
          </a:xfrm>
        </p:spPr>
      </p:pic>
      <p:pic>
        <p:nvPicPr>
          <p:cNvPr id="5" name="Picture 4" descr="Screen Shot 2014-10-14 at 3.08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70659"/>
            <a:ext cx="8891445" cy="1545509"/>
          </a:xfrm>
          <a:prstGeom prst="rect">
            <a:avLst/>
          </a:prstGeom>
        </p:spPr>
      </p:pic>
      <p:pic>
        <p:nvPicPr>
          <p:cNvPr id="6" name="Picture 5" descr="Screen Shot 2014-10-14 at 3.09.1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7" y="2198579"/>
            <a:ext cx="8864600" cy="1498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8524" y="4008476"/>
            <a:ext cx="73748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Mutational landscape</a:t>
            </a:r>
          </a:p>
          <a:p>
            <a:endParaRPr lang="en-US" sz="3200" dirty="0" smtClean="0"/>
          </a:p>
          <a:p>
            <a:r>
              <a:rPr lang="en-US" sz="3200" dirty="0" smtClean="0"/>
              <a:t>Interplay of somatic mutation, </a:t>
            </a:r>
          </a:p>
          <a:p>
            <a:r>
              <a:rPr lang="en-US" sz="3200" dirty="0" smtClean="0"/>
              <a:t>adaption of clones to their environment and natural selection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63822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4-10-14 at 3.37.36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" r="-772"/>
          <a:stretch/>
        </p:blipFill>
        <p:spPr>
          <a:xfrm>
            <a:off x="273592" y="657871"/>
            <a:ext cx="8567613" cy="6211596"/>
          </a:xfrm>
        </p:spPr>
      </p:pic>
      <p:sp>
        <p:nvSpPr>
          <p:cNvPr id="7" name="TextBox 6"/>
          <p:cNvSpPr txBox="1"/>
          <p:nvPr/>
        </p:nvSpPr>
        <p:spPr>
          <a:xfrm>
            <a:off x="5060566" y="6242195"/>
            <a:ext cx="3626234" cy="627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3591" y="145345"/>
            <a:ext cx="9105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Underlying Biology of cancer evolution and heterogeneity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686525" y="1099867"/>
            <a:ext cx="1414030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 single most common</a:t>
            </a:r>
          </a:p>
          <a:p>
            <a:r>
              <a:rPr lang="en-US" sz="1600" dirty="0" smtClean="0"/>
              <a:t>ancestor cell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9526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Genomic variations</a:t>
            </a:r>
          </a:p>
          <a:p>
            <a:pPr lvl="1"/>
            <a:r>
              <a:rPr lang="en-US" dirty="0" smtClean="0"/>
              <a:t>Across tumor types</a:t>
            </a:r>
          </a:p>
          <a:p>
            <a:pPr lvl="1"/>
            <a:r>
              <a:rPr lang="en-US" dirty="0" smtClean="0"/>
              <a:t>Across individuals within a cancer type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ithin a single individual’s tumor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768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technique – massively parallel sequencing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Not aggregated signals </a:t>
            </a:r>
            <a:r>
              <a:rPr lang="en-US" dirty="0" smtClean="0"/>
              <a:t>of all cancer cell populations</a:t>
            </a:r>
          </a:p>
          <a:p>
            <a:r>
              <a:rPr lang="en-US" dirty="0" smtClean="0"/>
              <a:t>Tumor multi-sample sampling </a:t>
            </a:r>
          </a:p>
          <a:p>
            <a:pPr lvl="1"/>
            <a:r>
              <a:rPr lang="en-US" dirty="0" smtClean="0"/>
              <a:t>Geographical</a:t>
            </a:r>
          </a:p>
          <a:p>
            <a:pPr lvl="1"/>
            <a:r>
              <a:rPr lang="en-US" dirty="0" smtClean="0"/>
              <a:t>Longitudinal</a:t>
            </a:r>
          </a:p>
          <a:p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293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technologies (</a:t>
            </a:r>
            <a:r>
              <a:rPr lang="en-US" dirty="0" err="1" smtClean="0"/>
              <a:t>ctd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Single cell sequencing</a:t>
            </a:r>
          </a:p>
          <a:p>
            <a:pPr lvl="1"/>
            <a:r>
              <a:rPr lang="en-US" dirty="0" smtClean="0"/>
              <a:t>Ultimate resolution </a:t>
            </a:r>
          </a:p>
          <a:p>
            <a:pPr lvl="1"/>
            <a:r>
              <a:rPr lang="en-US" dirty="0" smtClean="0"/>
              <a:t>Bias coming from whole-genome amplification</a:t>
            </a:r>
          </a:p>
          <a:p>
            <a:pPr lvl="1"/>
            <a:r>
              <a:rPr lang="en-US" dirty="0" smtClean="0"/>
              <a:t>Limitation: representative biopsy, how many cells</a:t>
            </a:r>
          </a:p>
          <a:p>
            <a:r>
              <a:rPr lang="en-US" dirty="0" smtClean="0"/>
              <a:t>Mathematical/statistical algorithms</a:t>
            </a:r>
          </a:p>
          <a:p>
            <a:pPr lvl="1"/>
            <a:r>
              <a:rPr lang="en-US" dirty="0" smtClean="0"/>
              <a:t>Widely applied</a:t>
            </a:r>
          </a:p>
          <a:p>
            <a:pPr lvl="1"/>
            <a:r>
              <a:rPr lang="en-US" dirty="0" smtClean="0"/>
              <a:t>Massive parallel sequencing suitable</a:t>
            </a:r>
          </a:p>
          <a:p>
            <a:pPr lvl="1"/>
            <a:r>
              <a:rPr lang="en-US" dirty="0" smtClean="0"/>
              <a:t>Timing of mutations</a:t>
            </a:r>
          </a:p>
          <a:p>
            <a:pPr lvl="1"/>
            <a:r>
              <a:rPr lang="en-US" dirty="0" smtClean="0"/>
              <a:t>Mutation phasing</a:t>
            </a:r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687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0-14 at 3.32.00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9" r="-945"/>
          <a:stretch/>
        </p:blipFill>
        <p:spPr>
          <a:xfrm>
            <a:off x="475405" y="152995"/>
            <a:ext cx="8408478" cy="6522443"/>
          </a:xfrm>
        </p:spPr>
      </p:pic>
    </p:spTree>
    <p:extLst>
      <p:ext uri="{BB962C8B-B14F-4D97-AF65-F5344CB8AC3E}">
        <p14:creationId xmlns:p14="http://schemas.microsoft.com/office/powerpoint/2010/main" val="4191976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10-14 at 3.33.17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5" r="-2888"/>
          <a:stretch/>
        </p:blipFill>
        <p:spPr>
          <a:xfrm>
            <a:off x="1178145" y="1024006"/>
            <a:ext cx="6793450" cy="6632104"/>
          </a:xfrm>
        </p:spPr>
      </p:pic>
      <p:sp>
        <p:nvSpPr>
          <p:cNvPr id="5" name="TextBox 4"/>
          <p:cNvSpPr txBox="1"/>
          <p:nvPr/>
        </p:nvSpPr>
        <p:spPr>
          <a:xfrm>
            <a:off x="6483518" y="6230724"/>
            <a:ext cx="3626234" cy="627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7797" y="298335"/>
            <a:ext cx="8218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role of the environment in evolutionary adaption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6436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Phylogenetic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evolution</a:t>
            </a:r>
          </a:p>
          <a:p>
            <a:r>
              <a:rPr lang="en-US" dirty="0" smtClean="0"/>
              <a:t>Branching evolution</a:t>
            </a:r>
          </a:p>
          <a:p>
            <a:r>
              <a:rPr lang="en-US" dirty="0" smtClean="0"/>
              <a:t>Convergent evolution</a:t>
            </a:r>
          </a:p>
          <a:p>
            <a:endParaRPr lang="en-US" dirty="0" smtClean="0"/>
          </a:p>
          <a:p>
            <a:r>
              <a:rPr lang="en-US" dirty="0" smtClean="0"/>
              <a:t>Molecular clock</a:t>
            </a:r>
          </a:p>
          <a:p>
            <a:r>
              <a:rPr lang="en-US" dirty="0" smtClean="0"/>
              <a:t>Mutation rate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65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210</Words>
  <Application>Microsoft Macintosh PowerPoint</Application>
  <PresentationFormat>On-screen Show (4:3)</PresentationFormat>
  <Paragraphs>67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Journal Club</vt:lpstr>
      <vt:lpstr>PowerPoint Presentation</vt:lpstr>
      <vt:lpstr>PowerPoint Presentation</vt:lpstr>
      <vt:lpstr>Heterogeneity</vt:lpstr>
      <vt:lpstr>Recent technologies</vt:lpstr>
      <vt:lpstr>Recent technologies (ctd)</vt:lpstr>
      <vt:lpstr>PowerPoint Presentation</vt:lpstr>
      <vt:lpstr>PowerPoint Presentation</vt:lpstr>
      <vt:lpstr>Phylogenetic trees</vt:lpstr>
      <vt:lpstr>Phylogenetic trees</vt:lpstr>
      <vt:lpstr>Phylogenetic trees</vt:lpstr>
      <vt:lpstr>PowerPoint Presentation</vt:lpstr>
      <vt:lpstr>PowerPoint Presentation</vt:lpstr>
      <vt:lpstr>PowerPoint Presentation</vt:lpstr>
      <vt:lpstr>One-off &amp; gradual mutation</vt:lpstr>
      <vt:lpstr>PowerPoint Presentation</vt:lpstr>
      <vt:lpstr>Difference in mutation landscape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Club</dc:title>
  <dc:creator>Yan Zhang</dc:creator>
  <cp:lastModifiedBy>Yan Zhang</cp:lastModifiedBy>
  <cp:revision>14</cp:revision>
  <dcterms:created xsi:type="dcterms:W3CDTF">2014-10-14T19:06:57Z</dcterms:created>
  <dcterms:modified xsi:type="dcterms:W3CDTF">2014-10-14T20:59:47Z</dcterms:modified>
</cp:coreProperties>
</file>