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Default Extension="emf" ContentType="image/x-emf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537ED-A3A0-8C4F-A4C0-9C1092E32608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29FC5-BF40-114E-B3D9-D881DE8C78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processes responsible for this higher order architecture are still not fully understood. Over the last two decades it has become evident that chromatin is a highly flexible environment, wherein spatially and temporally coordinated changes between transcriptionally repressive/structurally condensed states, and transcriptionally active/structurally accessible states regulate gene expression.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www.sciencedirect.com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/science/article/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/S0959437X05000237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genome.ucsc.edu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cgi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-bin/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hgEncodeVocab?ra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=encode/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cv.ra&amp;deprecated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true&amp;target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=H3K4me1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4. Functional annotations of indels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SVs. (A) Fraction of rare indels in coding-gene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categories. Total number of indels shown. (B) Enrichment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SVs affecting functional annotations.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 box shows genes,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pseudogenes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TF motifs;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upper blow-out shows gene parts in different modes,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bottom blow-out shows enhancers with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formation mechanisms, i.e., NAHR, NH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nonhomologous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TEI (transposable element insertion),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VNTR (variable number of tandem repeats). Asterisks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 significant enrichment (green)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depletion (red) after multiple hypothesis correction.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SVs intersecting various functional categories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modes (e.g., whole/partial) are shown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right-hand schematics. (C) Aggregation of histone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 around breakpoints of deletions formed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different mechanisms. Breakpoints centered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zero. Aggregation for upstream and downstream regions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corresponds to negative and positive distance,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respectively. Signals for an activating histone mark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(H3K4me1) and a repressive mark (H3K27me3)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Histone H3 (tri-methyl K27). Marks promoters that are silenced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Polycomb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proteins in a given lineage; large domains are found at inactive developmental loci.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Histone H3 (mono methyl K4). Is associated with enhancers, and downstream of transcription starts.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090A0-F4AF-A04F-8449-7D3DA022CD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711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S18 Aggregation of histone signals around deletion breakpoints. Breakpoints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centered at zero. Aggregation for upstream/downstream regions corresponds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negative/positive distance. Three mechanisms (NAHR: red; NH: green and TEI: blue)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three histone marks (H3K4me2: activating; H3K4me3: activating and H3K9me3: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repressive) are shown. Activating histone marks show high signal around NAHR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breakpoints, while repressive marks show aggregation signal similar to background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around breakpoints of all three mechanisms.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090A0-F4AF-A04F-8449-7D3DA022CD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665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6F2B-1685-2746-8C31-EEA01B7625E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FEB-009D-E94E-B528-D4E96B24B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6F2B-1685-2746-8C31-EEA01B7625E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FEB-009D-E94E-B528-D4E96B24B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6F2B-1685-2746-8C31-EEA01B7625E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FEB-009D-E94E-B528-D4E96B24B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6F2B-1685-2746-8C31-EEA01B7625E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FEB-009D-E94E-B528-D4E96B24B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6F2B-1685-2746-8C31-EEA01B7625E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FEB-009D-E94E-B528-D4E96B24B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6F2B-1685-2746-8C31-EEA01B7625E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FEB-009D-E94E-B528-D4E96B24B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6F2B-1685-2746-8C31-EEA01B7625E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FEB-009D-E94E-B528-D4E96B24B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6F2B-1685-2746-8C31-EEA01B7625E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FEB-009D-E94E-B528-D4E96B24B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6F2B-1685-2746-8C31-EEA01B7625E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FEB-009D-E94E-B528-D4E96B24B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6F2B-1685-2746-8C31-EEA01B7625E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FEB-009D-E94E-B528-D4E96B24B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6F2B-1685-2746-8C31-EEA01B7625E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5FEB-009D-E94E-B528-D4E96B24B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6F2B-1685-2746-8C31-EEA01B7625E2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5FEB-009D-E94E-B528-D4E96B24B3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3314"/>
            <a:ext cx="7933088" cy="17557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Functional annotation of Structural Variants (SVs) from 1092 humans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911" y="3886199"/>
            <a:ext cx="8230889" cy="283527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Ekta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Khurana</a:t>
            </a:r>
            <a:r>
              <a:rPr lang="en-US" sz="2400" dirty="0" smtClean="0">
                <a:latin typeface="Helvetica"/>
                <a:cs typeface="Helvetica"/>
              </a:rPr>
              <a:t>, Ph.D.</a:t>
            </a:r>
          </a:p>
          <a:p>
            <a:r>
              <a:rPr lang="en-US" sz="2400" dirty="0" err="1" smtClean="0">
                <a:latin typeface="Helvetica"/>
                <a:cs typeface="Helvetica"/>
              </a:rPr>
              <a:t>Alexej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Abyzov</a:t>
            </a:r>
            <a:r>
              <a:rPr lang="en-US" sz="2400" dirty="0" smtClean="0">
                <a:latin typeface="Helvetica"/>
                <a:cs typeface="Helvetica"/>
              </a:rPr>
              <a:t>, Ph.D.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Jasmine Mu, Ph.D.*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Mark Gerstein group, Yale University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1000 Genomes SV pre-meeting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Oct 21, </a:t>
            </a:r>
            <a:r>
              <a:rPr lang="en-US" sz="2400" dirty="0" smtClean="0">
                <a:latin typeface="Helvetica"/>
                <a:cs typeface="Helvetica"/>
              </a:rPr>
              <a:t>2013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* Present affiliation:</a:t>
            </a:r>
            <a:r>
              <a:rPr lang="en-US" sz="2400" dirty="0" smtClean="0">
                <a:latin typeface="Helvetica"/>
                <a:cs typeface="Helvetica"/>
              </a:rPr>
              <a:t> the </a:t>
            </a:r>
            <a:r>
              <a:rPr lang="en-US" sz="2400" dirty="0" smtClean="0">
                <a:latin typeface="Helvetica"/>
                <a:cs typeface="Helvetica"/>
              </a:rPr>
              <a:t>Broad Institute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EA18-47FB-7943-803E-33DBD0F63F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34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5776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Comparative genomics =&gt; functional genomics</a:t>
            </a:r>
          </a:p>
          <a:p>
            <a:r>
              <a:rPr lang="en-US" dirty="0" smtClean="0">
                <a:latin typeface="Helvetica"/>
                <a:cs typeface="Helvetica"/>
              </a:rPr>
              <a:t>15,790 SV deletions of breakpoint resolution from pilot and phase I data combined (taking 50% reciprocal overlap to remove redundancies)</a:t>
            </a:r>
          </a:p>
          <a:p>
            <a:r>
              <a:rPr lang="en-US" dirty="0" smtClean="0">
                <a:latin typeface="Helvetica"/>
                <a:cs typeface="Helvetica"/>
              </a:rPr>
              <a:t>Functional annotations from the ENCODE Project (the Encyclopedia of DNA Elements)</a:t>
            </a:r>
          </a:p>
          <a:p>
            <a:r>
              <a:rPr lang="en-US" dirty="0" smtClean="0">
                <a:latin typeface="Helvetica"/>
                <a:cs typeface="Helvetica"/>
              </a:rPr>
              <a:t>Enrichment/depletion of SVs intersecting a class of functional annotation, e.g. enhancer elements, is computed relative to a randomized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EA18-47FB-7943-803E-33DBD0F63FF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75054"/>
            <a:ext cx="7607020" cy="838200"/>
          </a:xfrm>
        </p:spPr>
        <p:txBody>
          <a:bodyPr/>
          <a:lstStyle/>
          <a:p>
            <a:r>
              <a:rPr lang="en-US" sz="3200" dirty="0" smtClean="0">
                <a:solidFill>
                  <a:srgbClr val="003767"/>
                </a:solidFill>
                <a:latin typeface="Century Gothic (Headings)"/>
                <a:cs typeface="Century Gothic (Headings)"/>
              </a:rPr>
              <a:t>Summary</a:t>
            </a:r>
            <a:endParaRPr lang="en-US" sz="3200" dirty="0">
              <a:solidFill>
                <a:srgbClr val="003767"/>
              </a:solidFill>
              <a:latin typeface="Century Gothic (Headings)"/>
              <a:cs typeface="Century Gothic (Headings)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13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ence-2013-Khurana-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6496" r="34882" b="3821"/>
          <a:stretch/>
        </p:blipFill>
        <p:spPr>
          <a:xfrm>
            <a:off x="353319" y="1068893"/>
            <a:ext cx="7407553" cy="57453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EA18-47FB-7943-803E-33DBD0F63FF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75054"/>
            <a:ext cx="760702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3767"/>
                </a:solidFill>
                <a:latin typeface="Century Gothic (Headings)"/>
                <a:cs typeface="Century Gothic (Headings)"/>
              </a:rPr>
              <a:t>Results</a:t>
            </a:r>
            <a:br>
              <a:rPr lang="en-US" sz="3200" dirty="0" smtClean="0">
                <a:solidFill>
                  <a:srgbClr val="003767"/>
                </a:solidFill>
                <a:latin typeface="Century Gothic (Headings)"/>
                <a:cs typeface="Century Gothic (Headings)"/>
              </a:rPr>
            </a:br>
            <a:r>
              <a:rPr lang="en-US" sz="3200" dirty="0" smtClean="0">
                <a:solidFill>
                  <a:srgbClr val="003767"/>
                </a:solidFill>
                <a:latin typeface="Century Gothic (Headings)"/>
                <a:cs typeface="Century Gothic (Headings)"/>
              </a:rPr>
              <a:t>Impact of SVs on functional annotations</a:t>
            </a:r>
            <a:endParaRPr lang="en-US" sz="3200" dirty="0">
              <a:solidFill>
                <a:srgbClr val="003767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151" y="6581001"/>
            <a:ext cx="1936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Khurana</a:t>
            </a:r>
            <a:r>
              <a:rPr lang="en-US" sz="1200" i="1" dirty="0" smtClean="0"/>
              <a:t> et al, Science 2013</a:t>
            </a:r>
            <a:endParaRPr lang="en-US" sz="1200" i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44416" y="5531142"/>
            <a:ext cx="3791927" cy="11695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latin typeface="Century Gothic (Body)"/>
                <a:cs typeface="Century Gothic (Body)"/>
              </a:rPr>
              <a:t>NAHR: non-allelic homologous recombination</a:t>
            </a:r>
          </a:p>
          <a:p>
            <a:r>
              <a:rPr lang="en-GB" sz="1400" dirty="0" smtClean="0">
                <a:latin typeface="Century Gothic (Body)"/>
                <a:cs typeface="Century Gothic (Body)"/>
              </a:rPr>
              <a:t>VNTR: variable number of tandem repeats </a:t>
            </a:r>
            <a:br>
              <a:rPr lang="en-GB" sz="1400" dirty="0" smtClean="0">
                <a:latin typeface="Century Gothic (Body)"/>
                <a:cs typeface="Century Gothic (Body)"/>
              </a:rPr>
            </a:br>
            <a:r>
              <a:rPr lang="en-GB" sz="1400" dirty="0" smtClean="0">
                <a:latin typeface="Century Gothic (Body)"/>
                <a:cs typeface="Century Gothic (Body)"/>
              </a:rPr>
              <a:t>NH: non-homologous events</a:t>
            </a:r>
            <a:endParaRPr lang="en-US" sz="1400" dirty="0" smtClean="0">
              <a:latin typeface="Century Gothic (Body)"/>
              <a:cs typeface="Century Gothic (Body)"/>
            </a:endParaRPr>
          </a:p>
          <a:p>
            <a:pPr eaLnBrk="1" hangingPunct="1"/>
            <a:r>
              <a:rPr lang="en-GB" sz="1400" dirty="0" smtClean="0">
                <a:latin typeface="Century Gothic (Body)"/>
                <a:cs typeface="Century Gothic (Body)"/>
              </a:rPr>
              <a:t>TEI</a:t>
            </a:r>
            <a:r>
              <a:rPr lang="en-GB" sz="1400" dirty="0">
                <a:latin typeface="Century Gothic (Body)"/>
                <a:cs typeface="Century Gothic (Body)"/>
              </a:rPr>
              <a:t>: t</a:t>
            </a:r>
            <a:r>
              <a:rPr lang="en-GB" sz="1400" dirty="0" smtClean="0">
                <a:latin typeface="Century Gothic (Body)"/>
                <a:cs typeface="Century Gothic (Body)"/>
              </a:rPr>
              <a:t>ransposable </a:t>
            </a:r>
            <a:r>
              <a:rPr lang="en-GB" sz="1400" dirty="0">
                <a:latin typeface="Century Gothic (Body)"/>
                <a:cs typeface="Century Gothic (Body)"/>
              </a:rPr>
              <a:t>element </a:t>
            </a:r>
            <a:r>
              <a:rPr lang="en-GB" sz="1400" dirty="0" smtClean="0">
                <a:latin typeface="Century Gothic (Body)"/>
                <a:cs typeface="Century Gothic (Body)"/>
              </a:rPr>
              <a:t>insertions</a:t>
            </a:r>
          </a:p>
          <a:p>
            <a:pPr eaLnBrk="1" hangingPunct="1"/>
            <a:r>
              <a:rPr lang="en-GB" sz="1400" dirty="0" smtClean="0">
                <a:latin typeface="Century Gothic (Body)"/>
                <a:cs typeface="Century Gothic (Body)"/>
              </a:rPr>
              <a:t>TF: transcription factor</a:t>
            </a:r>
            <a:endParaRPr lang="en-GB" sz="1400" dirty="0">
              <a:latin typeface="Century Gothic (Body)"/>
              <a:cs typeface="Century Gothic (Body)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81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ience-2013-Khurana-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4067" t="29950" r="3992" b="45017"/>
          <a:stretch/>
        </p:blipFill>
        <p:spPr>
          <a:xfrm>
            <a:off x="533400" y="1128348"/>
            <a:ext cx="7647441" cy="46908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EA18-47FB-7943-803E-33DBD0F63FF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75054"/>
            <a:ext cx="760702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3767"/>
                </a:solidFill>
                <a:latin typeface="Century Gothic (Headings)"/>
                <a:cs typeface="Century Gothic (Headings)"/>
              </a:rPr>
              <a:t>Results</a:t>
            </a:r>
            <a:br>
              <a:rPr lang="en-US" sz="3200" dirty="0" smtClean="0">
                <a:solidFill>
                  <a:srgbClr val="003767"/>
                </a:solidFill>
                <a:latin typeface="Century Gothic (Headings)"/>
                <a:cs typeface="Century Gothic (Headings)"/>
              </a:rPr>
            </a:br>
            <a:r>
              <a:rPr lang="en-US" sz="3200" dirty="0" smtClean="0">
                <a:solidFill>
                  <a:srgbClr val="003767"/>
                </a:solidFill>
                <a:latin typeface="Century Gothic (Headings)"/>
                <a:cs typeface="Century Gothic (Headings)"/>
              </a:rPr>
              <a:t>Histone modification signal at SV breakpoints</a:t>
            </a:r>
            <a:endParaRPr lang="en-US" sz="3200" dirty="0">
              <a:solidFill>
                <a:srgbClr val="003767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213" y="5659525"/>
            <a:ext cx="8333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Two chromatin states: transcriptionally active and structurally accessible; </a:t>
            </a:r>
            <a:r>
              <a:rPr lang="en-US" dirty="0">
                <a:latin typeface="Helvetica"/>
                <a:cs typeface="Helvetica"/>
              </a:rPr>
              <a:t>transcriptionally repressive and </a:t>
            </a:r>
            <a:r>
              <a:rPr lang="en-US">
                <a:latin typeface="Helvetica"/>
                <a:cs typeface="Helvetica"/>
              </a:rPr>
              <a:t>structurally </a:t>
            </a:r>
            <a:r>
              <a:rPr lang="en-US" smtClean="0">
                <a:latin typeface="Helvetica"/>
                <a:cs typeface="Helvetica"/>
              </a:rPr>
              <a:t>condensed.</a:t>
            </a:r>
          </a:p>
          <a:p>
            <a:r>
              <a:rPr lang="en-US" dirty="0" smtClean="0">
                <a:latin typeface="Helvetica"/>
                <a:cs typeface="Helvetica"/>
              </a:rPr>
              <a:t>H3K4me1 marks the active state.</a:t>
            </a:r>
          </a:p>
          <a:p>
            <a:r>
              <a:rPr lang="en-US" dirty="0" smtClean="0">
                <a:latin typeface="Helvetica"/>
                <a:cs typeface="Helvetica"/>
              </a:rPr>
              <a:t>H3K27me3 marks the repressive state.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151" y="6581001"/>
            <a:ext cx="1936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Khurana</a:t>
            </a:r>
            <a:r>
              <a:rPr lang="en-US" sz="1200" i="1" dirty="0" smtClean="0"/>
              <a:t> et al, Science 2013</a:t>
            </a:r>
            <a:endParaRPr lang="en-US" sz="12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07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EA18-47FB-7943-803E-33DBD0F63FF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Khurana.S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880" t="8828" r="36740" b="48125"/>
          <a:stretch/>
        </p:blipFill>
        <p:spPr>
          <a:xfrm>
            <a:off x="398805" y="1197691"/>
            <a:ext cx="4591499" cy="5287062"/>
          </a:xfrm>
          <a:prstGeom prst="rect">
            <a:avLst/>
          </a:prstGeom>
        </p:spPr>
      </p:pic>
      <p:pic>
        <p:nvPicPr>
          <p:cNvPr id="6" name="Picture 5" descr="Khurana.S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880" t="52663" r="36740" b="26439"/>
          <a:stretch/>
        </p:blipFill>
        <p:spPr>
          <a:xfrm>
            <a:off x="4552501" y="2975899"/>
            <a:ext cx="4591499" cy="256673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75054"/>
            <a:ext cx="760702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3767"/>
                </a:solidFill>
                <a:latin typeface="Century Gothic (Headings)"/>
                <a:cs typeface="Century Gothic (Headings)"/>
              </a:rPr>
              <a:t>Results</a:t>
            </a:r>
            <a:br>
              <a:rPr lang="en-US" sz="3200" dirty="0" smtClean="0">
                <a:solidFill>
                  <a:srgbClr val="003767"/>
                </a:solidFill>
                <a:latin typeface="Century Gothic (Headings)"/>
                <a:cs typeface="Century Gothic (Headings)"/>
              </a:rPr>
            </a:br>
            <a:r>
              <a:rPr lang="en-US" sz="3200" dirty="0" smtClean="0">
                <a:solidFill>
                  <a:srgbClr val="003767"/>
                </a:solidFill>
                <a:latin typeface="Century Gothic (Headings)"/>
                <a:cs typeface="Century Gothic (Headings)"/>
              </a:rPr>
              <a:t>Histone modification signal at SV breakpoints</a:t>
            </a:r>
            <a:endParaRPr lang="en-US" sz="3200" dirty="0">
              <a:solidFill>
                <a:srgbClr val="003767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151" y="6581001"/>
            <a:ext cx="1936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Khurana</a:t>
            </a:r>
            <a:r>
              <a:rPr lang="en-US" sz="1200" i="1" dirty="0" smtClean="0"/>
              <a:t> et al, Science 2013</a:t>
            </a:r>
            <a:endParaRPr lang="en-US" sz="12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60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SVs are depleted in functional elements, i.e., genic regions and regulatory elements.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SVs are enriched for whole-gene interaction but depleted for partial-gene interaction.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SVs are enriched for </a:t>
            </a:r>
            <a:r>
              <a:rPr lang="en-US" sz="2400" dirty="0" err="1" smtClean="0">
                <a:latin typeface="Helvetica"/>
                <a:cs typeface="Helvetica"/>
              </a:rPr>
              <a:t>pseudogenes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SVs formed by the NAHR mechanism are enriched for enhancers, which is further supported by a high signal of histone marks for enhancers at NAHR breakpoints – ‘looping’ in 3D structure of chromatins.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EA18-47FB-7943-803E-33DBD0F63F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75054"/>
            <a:ext cx="760702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3767"/>
                </a:solidFill>
                <a:latin typeface="Century Gothic (Headings)"/>
                <a:cs typeface="Century Gothic (Headings)"/>
              </a:rPr>
              <a:t>Conclusion</a:t>
            </a:r>
            <a:endParaRPr lang="en-US" sz="3200" dirty="0">
              <a:solidFill>
                <a:srgbClr val="003767"/>
              </a:solidFill>
              <a:latin typeface="Century Gothic (Headings)"/>
              <a:cs typeface="Century Gothic (Headings)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94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EA18-47FB-7943-803E-33DBD0F63FF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1285" y="2967335"/>
            <a:ext cx="8021447" cy="769441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elvetica"/>
                <a:cs typeface="Helvetica"/>
              </a:rPr>
              <a:t>Thank you for your attention!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06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Macintosh PowerPoint</Application>
  <PresentationFormat>On-screen Show (4:3)</PresentationFormat>
  <Paragraphs>80</Paragraphs>
  <Slides>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Functional annotation of Structural Variants (SVs) from 1092 humans</vt:lpstr>
      <vt:lpstr>Summary</vt:lpstr>
      <vt:lpstr>Results Impact of SVs on functional annotations</vt:lpstr>
      <vt:lpstr>Results Histone modification signal at SV breakpoints</vt:lpstr>
      <vt:lpstr>Results Histone modification signal at SV breakpoints</vt:lpstr>
      <vt:lpstr>Slide 6</vt:lpstr>
      <vt:lpstr>Slide 7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annotation of Structural Variants (SVs) from 1092 humans</dc:title>
  <dc:creator>Jasmine</dc:creator>
  <cp:lastModifiedBy>Jasmine</cp:lastModifiedBy>
  <cp:revision>1</cp:revision>
  <dcterms:created xsi:type="dcterms:W3CDTF">2013-10-21T13:13:24Z</dcterms:created>
  <dcterms:modified xsi:type="dcterms:W3CDTF">2013-10-21T13:13:38Z</dcterms:modified>
</cp:coreProperties>
</file>