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1" r:id="rId6"/>
    <p:sldId id="260" r:id="rId7"/>
    <p:sldId id="294" r:id="rId8"/>
    <p:sldId id="295" r:id="rId9"/>
    <p:sldId id="282" r:id="rId10"/>
    <p:sldId id="274" r:id="rId11"/>
    <p:sldId id="296" r:id="rId12"/>
    <p:sldId id="284" r:id="rId13"/>
    <p:sldId id="291" r:id="rId14"/>
    <p:sldId id="285" r:id="rId15"/>
    <p:sldId id="302" r:id="rId16"/>
    <p:sldId id="283" r:id="rId17"/>
    <p:sldId id="276" r:id="rId18"/>
    <p:sldId id="272" r:id="rId19"/>
    <p:sldId id="273" r:id="rId20"/>
    <p:sldId id="275" r:id="rId21"/>
    <p:sldId id="281" r:id="rId22"/>
    <p:sldId id="278" r:id="rId23"/>
    <p:sldId id="298" r:id="rId24"/>
    <p:sldId id="299" r:id="rId25"/>
    <p:sldId id="297" r:id="rId26"/>
    <p:sldId id="301" r:id="rId27"/>
    <p:sldId id="289" r:id="rId28"/>
    <p:sldId id="290" r:id="rId29"/>
    <p:sldId id="267" r:id="rId30"/>
    <p:sldId id="268" r:id="rId31"/>
    <p:sldId id="270" r:id="rId32"/>
    <p:sldId id="303" r:id="rId33"/>
    <p:sldId id="30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2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DC8CF-5E4A-0345-ACF0-E01DF77350A3}" type="datetimeFigureOut">
              <a:rPr lang="en-US" smtClean="0"/>
              <a:t>10/7/14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4AE10-5067-0D4D-BD06-CA0EE463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46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03347-7458-3643-A5A7-3471BD20C30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D7E3B-7F3A-8B4A-928B-1B5B7EEB1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58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Stratagene's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Universal Human Reference (UHR) RNA (sample A)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Ambion's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Human Brain Reference RNA (sample B).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D7E3B-7F3A-8B4A-928B-1B5B7EEB14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7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D7E3B-7F3A-8B4A-928B-1B5B7EEB14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Reverse</a:t>
            </a:r>
            <a:r>
              <a:rPr lang="en-US" baseline="0" dirty="0" smtClean="0"/>
              <a:t> transcriptase works less well at the first ~16 bases.  Bias seen in all platforms, though not as much in Pac Bio.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D7E3B-7F3A-8B4A-928B-1B5B7EEB14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9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33BD-4AEA-D542-BF3D-D759DDA44320}" type="datetime1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9192-008C-DB41-9D78-05C4EE304122}" type="datetime1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4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3B10-6AEC-9C42-AF24-3774E05CC406}" type="datetime1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4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01B-7E1F-2749-9904-3AA716861B00}" type="datetime1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2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1587-078F-D64D-8063-2545BC25DDF7}" type="datetime1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9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BAF8-D157-DF4F-8260-0E1CDA0C835F}" type="datetime1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FCB-0F99-3A44-9BBD-4A95BABC47DF}" type="datetime1">
              <a:rPr lang="en-US" smtClean="0"/>
              <a:t>10/7/14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1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217E-384D-D64B-9F29-9B64952451A7}" type="datetime1">
              <a:rPr lang="en-US" smtClean="0"/>
              <a:t>10/7/14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EE08-DC7E-744A-B92E-224AC065D706}" type="datetime1">
              <a:rPr lang="en-US" smtClean="0"/>
              <a:t>10/7/14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4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286F-F182-9340-9833-7D8B764C8ED0}" type="datetime1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2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0C3-192F-CF41-901F-2533255EC9D3}" type="datetime1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6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6088-25E1-0E49-A065-DC9821594A30}" type="datetime1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B61FE-6966-AA42-AF45-ED5D7001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0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8.png"/><Relationship Id="rId6" Type="http://schemas.openxmlformats.org/officeDocument/2006/relationships/image" Target="../media/image2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Consortium Assessment of RNA-</a:t>
            </a:r>
            <a:r>
              <a:rPr lang="en-US" dirty="0" err="1" smtClean="0"/>
              <a:t>Seq</a:t>
            </a:r>
            <a:r>
              <a:rPr lang="en-US" dirty="0" smtClean="0"/>
              <a:t> Quality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Rutenberg Schoenberg</a:t>
            </a:r>
          </a:p>
          <a:p>
            <a:r>
              <a:rPr lang="en-US" dirty="0" smtClean="0"/>
              <a:t>Gerstein lab Journal Club</a:t>
            </a:r>
          </a:p>
          <a:p>
            <a:r>
              <a:rPr lang="en-US" dirty="0" smtClean="0"/>
              <a:t>10/07/2014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9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9004" y="171144"/>
            <a:ext cx="8229600" cy="1143000"/>
          </a:xfrm>
        </p:spPr>
        <p:txBody>
          <a:bodyPr/>
          <a:lstStyle/>
          <a:p>
            <a:r>
              <a:rPr lang="en-US" dirty="0" smtClean="0"/>
              <a:t>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52" y="1600200"/>
            <a:ext cx="5872892" cy="5058146"/>
          </a:xfrm>
        </p:spPr>
        <p:txBody>
          <a:bodyPr>
            <a:normAutofit/>
          </a:bodyPr>
          <a:lstStyle/>
          <a:p>
            <a:r>
              <a:rPr lang="en-US" dirty="0" smtClean="0"/>
              <a:t>GENCODE (v15)</a:t>
            </a:r>
          </a:p>
          <a:p>
            <a:pPr lvl="1"/>
            <a:r>
              <a:rPr lang="en-US" dirty="0" smtClean="0"/>
              <a:t>Annotation based on RNA-</a:t>
            </a:r>
            <a:r>
              <a:rPr lang="en-US" dirty="0" err="1" smtClean="0"/>
              <a:t>Seq</a:t>
            </a:r>
            <a:r>
              <a:rPr lang="en-US" dirty="0" smtClean="0"/>
              <a:t>, </a:t>
            </a:r>
            <a:r>
              <a:rPr lang="en-US" dirty="0" err="1" smtClean="0"/>
              <a:t>qPCR</a:t>
            </a:r>
            <a:r>
              <a:rPr lang="en-US" dirty="0" smtClean="0"/>
              <a:t> validation of splice junctions, and manual annotation</a:t>
            </a:r>
          </a:p>
          <a:p>
            <a:r>
              <a:rPr lang="en-US" dirty="0" err="1" smtClean="0"/>
              <a:t>Aceview</a:t>
            </a:r>
            <a:endParaRPr lang="en-US" dirty="0" smtClean="0"/>
          </a:p>
          <a:p>
            <a:pPr lvl="1"/>
            <a:r>
              <a:rPr lang="en-US" dirty="0" smtClean="0"/>
              <a:t>Catalog of </a:t>
            </a:r>
            <a:r>
              <a:rPr lang="en-US" dirty="0" err="1" smtClean="0"/>
              <a:t>cDNA</a:t>
            </a:r>
            <a:r>
              <a:rPr lang="en-US" dirty="0" smtClean="0"/>
              <a:t> sequences</a:t>
            </a:r>
          </a:p>
          <a:p>
            <a:r>
              <a:rPr lang="en-US" dirty="0" err="1" smtClean="0"/>
              <a:t>Refseq</a:t>
            </a:r>
            <a:endParaRPr lang="en-US" dirty="0" smtClean="0"/>
          </a:p>
          <a:p>
            <a:pPr lvl="1"/>
            <a:r>
              <a:rPr lang="en-US" dirty="0" smtClean="0"/>
              <a:t>Manually curated high confidence nucleotide sequences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8492" r="77065"/>
          <a:stretch/>
        </p:blipFill>
        <p:spPr>
          <a:xfrm>
            <a:off x="6176168" y="3384807"/>
            <a:ext cx="2804674" cy="3475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76627" b="51096"/>
          <a:stretch/>
        </p:blipFill>
        <p:spPr>
          <a:xfrm>
            <a:off x="6176168" y="146675"/>
            <a:ext cx="2804674" cy="3238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1613" y="6523639"/>
            <a:ext cx="442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SEQC/MAQC Consortium III </a:t>
            </a:r>
            <a:r>
              <a:rPr lang="en-US" i="1" dirty="0" smtClean="0"/>
              <a:t>Nat Biotech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6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matches </a:t>
            </a:r>
            <a:r>
              <a:rPr lang="en-US" dirty="0" err="1" smtClean="0"/>
              <a:t>qPCR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490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680" y="6130806"/>
            <a:ext cx="88408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dirty="0" smtClean="0"/>
              <a:t>843 Genes, log2 ratio of expression in sample A and B</a:t>
            </a:r>
            <a:endParaRPr lang="en-US" sz="3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1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9115"/>
            <a:ext cx="9130814" cy="218925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false positive differentially expressed genes in RNA-</a:t>
            </a:r>
            <a:r>
              <a:rPr lang="en-US" dirty="0" err="1" smtClean="0"/>
              <a:t>Seq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663" y="1513858"/>
            <a:ext cx="6858963" cy="525504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1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between sites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0" y="1238444"/>
            <a:ext cx="6629400" cy="563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43160" y="1262980"/>
            <a:ext cx="384808" cy="5445988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43913" y="1219200"/>
            <a:ext cx="1018218" cy="5470524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75572" y="1256136"/>
            <a:ext cx="384808" cy="5445988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45534" y="1905134"/>
            <a:ext cx="269846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Site 3 always has the worst inter-site correlation</a:t>
            </a: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2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274638"/>
            <a:ext cx="9144001" cy="13033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Correlations of differentially expressed genes between different samples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670" y="3085801"/>
            <a:ext cx="5661330" cy="3572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558" y="2701084"/>
            <a:ext cx="7431605" cy="3847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" y="3085801"/>
            <a:ext cx="3347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PEER and EDA-</a:t>
            </a:r>
            <a:r>
              <a:rPr lang="en-US" sz="2400" dirty="0" err="1" smtClean="0"/>
              <a:t>Seq</a:t>
            </a:r>
            <a:r>
              <a:rPr lang="en-US" sz="2400" dirty="0" smtClean="0"/>
              <a:t> have the highest correlations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PEER also did well for false positives and benefits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uses information about which site samples came from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Association of </a:t>
            </a:r>
            <a:r>
              <a:rPr lang="en-US" dirty="0" err="1" smtClean="0"/>
              <a:t>Biomolecular</a:t>
            </a:r>
            <a:r>
              <a:rPr lang="en-US" dirty="0" smtClean="0"/>
              <a:t> Research Facilities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0416"/>
            <a:ext cx="9144000" cy="2759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1100" y="6532125"/>
            <a:ext cx="3780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Nature Biotech</a:t>
            </a:r>
            <a:r>
              <a:rPr lang="en-US" dirty="0" smtClean="0"/>
              <a:t> September 2014 Issue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07157" y="5688571"/>
            <a:ext cx="78796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Focus: Comparing different sequencing platforms</a:t>
            </a:r>
            <a:endParaRPr lang="en-US" sz="3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2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lengths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Illumina</a:t>
            </a:r>
            <a:endParaRPr lang="en-US" dirty="0"/>
          </a:p>
          <a:p>
            <a:pPr lvl="1"/>
            <a:r>
              <a:rPr lang="en-US" dirty="0" smtClean="0"/>
              <a:t>50 </a:t>
            </a:r>
            <a:r>
              <a:rPr lang="en-US" dirty="0" err="1" smtClean="0"/>
              <a:t>bp</a:t>
            </a:r>
            <a:r>
              <a:rPr lang="en-US" dirty="0" smtClean="0"/>
              <a:t> paired end </a:t>
            </a:r>
          </a:p>
          <a:p>
            <a:r>
              <a:rPr lang="en-US" dirty="0" smtClean="0"/>
              <a:t>Pac Bio</a:t>
            </a:r>
          </a:p>
          <a:p>
            <a:pPr lvl="1"/>
            <a:r>
              <a:rPr lang="en-US" dirty="0" smtClean="0"/>
              <a:t>800 </a:t>
            </a:r>
            <a:r>
              <a:rPr lang="en-US" dirty="0" err="1" smtClean="0"/>
              <a:t>bp</a:t>
            </a:r>
            <a:r>
              <a:rPr lang="en-US" dirty="0" smtClean="0"/>
              <a:t> - 3kb (highly variable)</a:t>
            </a:r>
          </a:p>
          <a:p>
            <a:r>
              <a:rPr lang="en-US" dirty="0" smtClean="0"/>
              <a:t>454</a:t>
            </a:r>
          </a:p>
          <a:p>
            <a:pPr lvl="1"/>
            <a:r>
              <a:rPr lang="en-US" dirty="0" smtClean="0"/>
              <a:t>mean ~550 </a:t>
            </a:r>
            <a:r>
              <a:rPr lang="en-US" dirty="0" err="1" smtClean="0"/>
              <a:t>bp</a:t>
            </a:r>
            <a:r>
              <a:rPr lang="en-US" dirty="0" smtClean="0"/>
              <a:t>, Gaussian distribution</a:t>
            </a:r>
          </a:p>
          <a:p>
            <a:r>
              <a:rPr lang="en-US" dirty="0" smtClean="0"/>
              <a:t>Personal Genome Machine</a:t>
            </a:r>
          </a:p>
          <a:p>
            <a:pPr lvl="1"/>
            <a:r>
              <a:rPr lang="en-US" dirty="0" smtClean="0"/>
              <a:t>Mean: 176 </a:t>
            </a:r>
            <a:r>
              <a:rPr lang="en-US" dirty="0" err="1" smtClean="0"/>
              <a:t>bp</a:t>
            </a:r>
            <a:r>
              <a:rPr lang="en-US" dirty="0" smtClean="0"/>
              <a:t> </a:t>
            </a:r>
          </a:p>
          <a:p>
            <a:r>
              <a:rPr lang="en-US" dirty="0" smtClean="0"/>
              <a:t>Ion Proton</a:t>
            </a:r>
          </a:p>
          <a:p>
            <a:pPr lvl="1"/>
            <a:r>
              <a:rPr lang="en-US" dirty="0" smtClean="0"/>
              <a:t>Mean: 81 </a:t>
            </a:r>
            <a:r>
              <a:rPr lang="en-US" dirty="0" err="1" smtClean="0"/>
              <a:t>bp</a:t>
            </a:r>
            <a:r>
              <a:rPr lang="en-US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939" y="274638"/>
            <a:ext cx="5702300" cy="374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57784" y="274638"/>
            <a:ext cx="5346700" cy="408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02887" y="0"/>
            <a:ext cx="5575300" cy="3771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9539" y="2908300"/>
            <a:ext cx="4965700" cy="37719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4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qualities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945798" y="3975100"/>
            <a:ext cx="1270000" cy="449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1600"/>
            <a:ext cx="9144000" cy="411023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6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943" y="750506"/>
            <a:ext cx="2662836" cy="5972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0488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Error rates depend on aligner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909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Aligners</a:t>
            </a:r>
          </a:p>
          <a:p>
            <a:pPr lvl="1"/>
            <a:r>
              <a:rPr lang="en-US" dirty="0" smtClean="0"/>
              <a:t>STAR – used for all platforms</a:t>
            </a:r>
          </a:p>
          <a:p>
            <a:pPr lvl="1"/>
            <a:r>
              <a:rPr lang="en-US" dirty="0" smtClean="0"/>
              <a:t>Eland – </a:t>
            </a:r>
            <a:r>
              <a:rPr lang="en-US" dirty="0" err="1" smtClean="0"/>
              <a:t>Illumina</a:t>
            </a:r>
            <a:r>
              <a:rPr lang="en-US" dirty="0" smtClean="0"/>
              <a:t> </a:t>
            </a:r>
            <a:r>
              <a:rPr lang="en-US" dirty="0" err="1" smtClean="0"/>
              <a:t>HiSeq</a:t>
            </a:r>
            <a:endParaRPr lang="en-US" dirty="0" smtClean="0"/>
          </a:p>
          <a:p>
            <a:pPr lvl="1"/>
            <a:r>
              <a:rPr lang="en-US" dirty="0" smtClean="0"/>
              <a:t>TMAP – Ion Proton/Ion Personal Genome Machine</a:t>
            </a:r>
          </a:p>
          <a:p>
            <a:pPr lvl="1"/>
            <a:r>
              <a:rPr lang="en-US" dirty="0" smtClean="0"/>
              <a:t>GSRM – 454</a:t>
            </a:r>
          </a:p>
          <a:p>
            <a:pPr lvl="1"/>
            <a:r>
              <a:rPr lang="en-US" dirty="0" smtClean="0"/>
              <a:t>GMAP – Pacific Biosciences</a:t>
            </a:r>
          </a:p>
          <a:p>
            <a:r>
              <a:rPr lang="en-US" dirty="0" smtClean="0"/>
              <a:t>Better performance for platform-specific aligners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54131" y="4564757"/>
            <a:ext cx="109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99% accuracy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34891" y="1392498"/>
            <a:ext cx="1231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90% accuracy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3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Sequence Quality </a:t>
            </a:r>
            <a:r>
              <a:rPr lang="en-US" dirty="0" err="1" smtClean="0"/>
              <a:t>Consrtium</a:t>
            </a:r>
            <a:r>
              <a:rPr lang="en-US" dirty="0" smtClean="0"/>
              <a:t> (SEQC)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541" y="5638392"/>
            <a:ext cx="5432159" cy="1244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5" y="3965486"/>
            <a:ext cx="4841160" cy="1922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3" y="2571473"/>
            <a:ext cx="5873429" cy="1408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53" y="1142373"/>
            <a:ext cx="5827552" cy="12912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1100" y="6532125"/>
            <a:ext cx="3780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Nature Biotech</a:t>
            </a:r>
            <a:r>
              <a:rPr lang="en-US" dirty="0" smtClean="0"/>
              <a:t> September 2014 Issue</a:t>
            </a:r>
            <a:endParaRPr lang="en-US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Gene/splice junction detection vs. </a:t>
            </a:r>
            <a:r>
              <a:rPr lang="en-US" dirty="0"/>
              <a:t>B</a:t>
            </a:r>
            <a:r>
              <a:rPr lang="en-US" dirty="0" smtClean="0"/>
              <a:t>ases sequenced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7080"/>
            <a:ext cx="9144000" cy="46624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6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of lower quality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64294" cy="4525963"/>
          </a:xfrm>
        </p:spPr>
        <p:txBody>
          <a:bodyPr/>
          <a:lstStyle/>
          <a:p>
            <a:r>
              <a:rPr lang="en-US" dirty="0" smtClean="0"/>
              <a:t>RNA treated by heat/sonication might be more similar to low quality RNA that has been stored for a long time, or chemically treated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152" y="1173870"/>
            <a:ext cx="3519643" cy="56841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8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Correlation between samples by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Illumina</a:t>
            </a:r>
            <a:r>
              <a:rPr lang="en-US" dirty="0" smtClean="0"/>
              <a:t> better, but maybe just because of read depth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485" y="6446664"/>
            <a:ext cx="353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PacBio</a:t>
            </a:r>
            <a:r>
              <a:rPr lang="en-US" dirty="0" smtClean="0"/>
              <a:t> omitted because of low data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015" y="2363467"/>
            <a:ext cx="4948505" cy="441404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5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 Depth vs. Gene/Splicing Detection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242"/>
            <a:ext cx="9144000" cy="44716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9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Cross-platform detection of splice 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486288"/>
            <a:ext cx="7543800" cy="3949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481" y="5850102"/>
            <a:ext cx="8610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Differences in junctions per million basses are due to read length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0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556" y="802351"/>
            <a:ext cx="5854062" cy="6055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1"/>
            <a:ext cx="43868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Overlap of differentially expressed genes (A vs. B) between sequencing platforms</a:t>
            </a:r>
          </a:p>
          <a:p>
            <a:endParaRPr lang="en-US" sz="3000" dirty="0"/>
          </a:p>
          <a:p>
            <a:r>
              <a:rPr lang="en-US" sz="3000" dirty="0" smtClean="0"/>
              <a:t>Differential expression by </a:t>
            </a:r>
            <a:r>
              <a:rPr lang="en-US" sz="3000" dirty="0" err="1" smtClean="0"/>
              <a:t>limma</a:t>
            </a:r>
            <a:r>
              <a:rPr lang="en-US" sz="3000" dirty="0" smtClean="0"/>
              <a:t> </a:t>
            </a:r>
            <a:r>
              <a:rPr lang="en-US" sz="3000" dirty="0" err="1" smtClean="0"/>
              <a:t>voom</a:t>
            </a:r>
            <a:endParaRPr lang="en-US" sz="3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2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5303"/>
            <a:ext cx="9547369" cy="21875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1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Spike-in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Add synthetic RNA of known concentration to different samples with RNAs of unknown relative quantity</a:t>
            </a:r>
          </a:p>
          <a:p>
            <a:r>
              <a:rPr lang="en-US" dirty="0" smtClean="0"/>
              <a:t>Normalize based on reads mapping to synthetic RNAs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787281"/>
              </p:ext>
            </p:extLst>
          </p:nvPr>
        </p:nvGraphicFramePr>
        <p:xfrm>
          <a:off x="-3136190" y="5097020"/>
          <a:ext cx="12541620" cy="750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4" imgW="5943600" imgH="355600" progId="Word.Document.12">
                  <p:embed/>
                </p:oleObj>
              </mc:Choice>
              <mc:Fallback>
                <p:oleObj name="Document" r:id="rId4" imgW="5943600" imgH="35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136190" y="5097020"/>
                        <a:ext cx="12541620" cy="750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686401" y="3547258"/>
            <a:ext cx="3305893" cy="3296629"/>
            <a:chOff x="4965588" y="2870562"/>
            <a:chExt cx="3721212" cy="37107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0136" y="2870562"/>
              <a:ext cx="3506664" cy="357094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394823" y="3800432"/>
              <a:ext cx="152839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i="1" dirty="0" err="1" smtClean="0"/>
                <a:t>S</a:t>
              </a:r>
              <a:r>
                <a:rPr lang="en-US" sz="2500" i="1" baseline="-25000" dirty="0" err="1" smtClean="0"/>
                <a:t>norm</a:t>
              </a:r>
              <a:r>
                <a:rPr lang="en-US" sz="2500" dirty="0" smtClean="0"/>
                <a:t> = 9.6</a:t>
              </a:r>
              <a:endParaRPr lang="en-US" sz="25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94823" y="2915385"/>
              <a:ext cx="1485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Pombe</a:t>
              </a:r>
              <a:r>
                <a:rPr lang="en-US" dirty="0" smtClean="0"/>
                <a:t> Genes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952650" y="6189360"/>
              <a:ext cx="1987177" cy="209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4261253" y="4614727"/>
              <a:ext cx="1987177" cy="209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51180" y="6212014"/>
              <a:ext cx="2224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 (Total RNA-</a:t>
              </a:r>
              <a:r>
                <a:rPr lang="en-US" dirty="0" err="1" smtClean="0"/>
                <a:t>Seq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087703" y="4435806"/>
              <a:ext cx="2125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HPDP (old) </a:t>
              </a:r>
              <a:r>
                <a:rPr lang="en-US" dirty="0" err="1" smtClean="0"/>
                <a:t>Pulldown</a:t>
              </a:r>
              <a:endParaRPr lang="en-US" dirty="0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2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Applications of synthetic RNA spike-ins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Global changes in gene expression</a:t>
            </a:r>
          </a:p>
          <a:p>
            <a:pPr lvl="1"/>
            <a:r>
              <a:rPr lang="en-US" dirty="0" err="1" smtClean="0"/>
              <a:t>Myc</a:t>
            </a:r>
            <a:r>
              <a:rPr lang="en-US" dirty="0" smtClean="0"/>
              <a:t> induces increase in total RNA production in tumor cells (Lin </a:t>
            </a:r>
            <a:r>
              <a:rPr lang="en-US" i="1" dirty="0" smtClean="0"/>
              <a:t>et al.</a:t>
            </a:r>
            <a:r>
              <a:rPr lang="en-US" dirty="0" smtClean="0"/>
              <a:t> </a:t>
            </a:r>
            <a:r>
              <a:rPr lang="en-US" i="1" dirty="0" smtClean="0"/>
              <a:t>Cell </a:t>
            </a:r>
            <a:r>
              <a:rPr lang="en-US" dirty="0" smtClean="0"/>
              <a:t>2012)</a:t>
            </a:r>
          </a:p>
          <a:p>
            <a:r>
              <a:rPr lang="en-US" dirty="0" smtClean="0"/>
              <a:t>Correcting noise in RNA-</a:t>
            </a:r>
            <a:r>
              <a:rPr lang="en-US" dirty="0" err="1" smtClean="0"/>
              <a:t>Seq</a:t>
            </a:r>
            <a:endParaRPr lang="en-US" dirty="0" smtClean="0"/>
          </a:p>
          <a:p>
            <a:r>
              <a:rPr lang="en-US" dirty="0" smtClean="0"/>
              <a:t>Single cell RNA-</a:t>
            </a:r>
            <a:r>
              <a:rPr lang="en-US" dirty="0" err="1" smtClean="0"/>
              <a:t>Seq</a:t>
            </a:r>
            <a:endParaRPr lang="en-US" dirty="0" smtClean="0"/>
          </a:p>
          <a:p>
            <a:r>
              <a:rPr lang="en-US" dirty="0" smtClean="0"/>
              <a:t>RNA subpopulations</a:t>
            </a:r>
          </a:p>
          <a:p>
            <a:pPr lvl="1"/>
            <a:r>
              <a:rPr lang="en-US" dirty="0" smtClean="0"/>
              <a:t>CLIP-</a:t>
            </a:r>
            <a:r>
              <a:rPr lang="en-US" dirty="0" err="1" smtClean="0"/>
              <a:t>Seq</a:t>
            </a:r>
            <a:r>
              <a:rPr lang="en-US" dirty="0" smtClean="0"/>
              <a:t>/RIP-</a:t>
            </a:r>
            <a:r>
              <a:rPr lang="en-US" dirty="0" err="1" smtClean="0"/>
              <a:t>Seq</a:t>
            </a:r>
            <a:endParaRPr lang="en-US" dirty="0" smtClean="0"/>
          </a:p>
          <a:p>
            <a:pPr lvl="1"/>
            <a:r>
              <a:rPr lang="en-US" dirty="0" smtClean="0"/>
              <a:t>Subcellular RNA fractions</a:t>
            </a:r>
          </a:p>
          <a:p>
            <a:pPr lvl="1"/>
            <a:r>
              <a:rPr lang="en-US" dirty="0" smtClean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7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PCA: 16 replicates of two human RNA samples (red/blue)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1292"/>
            <a:ext cx="9144000" cy="4639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010" y="6273469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PC 2/3 do not distinguish biological samples!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8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Association of </a:t>
            </a:r>
            <a:r>
              <a:rPr lang="en-US" dirty="0" err="1" smtClean="0"/>
              <a:t>Biomolecular</a:t>
            </a:r>
            <a:r>
              <a:rPr lang="en-US" dirty="0" smtClean="0"/>
              <a:t> Research Facilities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0416"/>
            <a:ext cx="9144000" cy="2759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1100" y="6532125"/>
            <a:ext cx="3780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Nature Biotech</a:t>
            </a:r>
            <a:r>
              <a:rPr lang="en-US" dirty="0" smtClean="0"/>
              <a:t> September 2014 Issue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6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spike-in controls behave independently of their associated biological samples?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646" y="1600200"/>
            <a:ext cx="5306331" cy="510292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5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9700"/>
            <a:ext cx="7620000" cy="6578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8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SEQC is an excellent data set for RNA-</a:t>
            </a:r>
            <a:r>
              <a:rPr lang="en-US" dirty="0" err="1" smtClean="0"/>
              <a:t>Seq</a:t>
            </a:r>
            <a:r>
              <a:rPr lang="en-US" dirty="0" smtClean="0"/>
              <a:t> tool development</a:t>
            </a:r>
          </a:p>
          <a:p>
            <a:r>
              <a:rPr lang="en-US" dirty="0" smtClean="0"/>
              <a:t>Spike-ins may be helpful in correcting for library preparation biases in RNA-</a:t>
            </a:r>
            <a:r>
              <a:rPr lang="en-US" dirty="0" err="1" smtClean="0"/>
              <a:t>Seq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Sequencing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795"/>
            <a:ext cx="9144000" cy="470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4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Consortia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Sequencing Quality Consortium/Microarray Quality Consortium (SEQC/MAQC)</a:t>
            </a:r>
          </a:p>
          <a:p>
            <a:pPr lvl="1"/>
            <a:r>
              <a:rPr lang="en-US" dirty="0" smtClean="0"/>
              <a:t>Third stage of an FDA study that originally focused on microarray quality</a:t>
            </a:r>
          </a:p>
          <a:p>
            <a:pPr lvl="1"/>
            <a:r>
              <a:rPr lang="en-US" dirty="0" smtClean="0"/>
              <a:t>Focus on </a:t>
            </a:r>
            <a:r>
              <a:rPr lang="en-US" dirty="0" err="1" smtClean="0"/>
              <a:t>Illumina</a:t>
            </a:r>
            <a:r>
              <a:rPr lang="en-US" dirty="0" smtClean="0"/>
              <a:t> and </a:t>
            </a:r>
          </a:p>
          <a:p>
            <a:r>
              <a:rPr lang="en-US" dirty="0" smtClean="0"/>
              <a:t>Association of </a:t>
            </a:r>
            <a:r>
              <a:rPr lang="en-US" dirty="0" err="1" smtClean="0"/>
              <a:t>Biomolecular</a:t>
            </a:r>
            <a:r>
              <a:rPr lang="en-US" dirty="0" smtClean="0"/>
              <a:t> Research Facilities</a:t>
            </a:r>
          </a:p>
          <a:p>
            <a:pPr lvl="1"/>
            <a:r>
              <a:rPr lang="en-US" dirty="0" err="1" smtClean="0"/>
              <a:t>Illumina</a:t>
            </a:r>
            <a:r>
              <a:rPr lang="en-US" dirty="0" smtClean="0"/>
              <a:t>, Pac Bio, 454, and Ion Torrent</a:t>
            </a:r>
            <a:endParaRPr lang="en-US" dirty="0"/>
          </a:p>
          <a:p>
            <a:r>
              <a:rPr lang="en-US" dirty="0" smtClean="0"/>
              <a:t>Led by Chris Mason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6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Standardized RNA Samples </a:t>
            </a:r>
            <a:br>
              <a:rPr lang="en-US" dirty="0" smtClean="0"/>
            </a:br>
            <a:r>
              <a:rPr lang="en-US" sz="3300" dirty="0" smtClean="0"/>
              <a:t>(common to SEQC and ABRF)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12624" cy="544302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A: Universal Human Reference RNA</a:t>
            </a:r>
          </a:p>
          <a:p>
            <a:r>
              <a:rPr lang="en-US" dirty="0" smtClean="0"/>
              <a:t>B: Human Brain Reference RNA</a:t>
            </a:r>
          </a:p>
          <a:p>
            <a:r>
              <a:rPr lang="en-US" dirty="0" smtClean="0"/>
              <a:t>C: 75% A, 25% B</a:t>
            </a:r>
          </a:p>
          <a:p>
            <a:r>
              <a:rPr lang="en-US" dirty="0" smtClean="0"/>
              <a:t>D: 75% B, 25% 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Samples had synthetic spike-ins (External RNA Controls Consortium)</a:t>
            </a:r>
            <a:endParaRPr lang="en-US" dirty="0"/>
          </a:p>
          <a:p>
            <a:r>
              <a:rPr lang="en-US" dirty="0" smtClean="0"/>
              <a:t>Sequenced in replicates </a:t>
            </a:r>
          </a:p>
          <a:p>
            <a:r>
              <a:rPr lang="en-US" b="1" dirty="0" smtClean="0"/>
              <a:t>Assumption: Differentially expressed genes are false positives</a:t>
            </a:r>
          </a:p>
          <a:p>
            <a:pPr lvl="1"/>
            <a:r>
              <a:rPr lang="en-US" b="1" dirty="0" smtClean="0"/>
              <a:t>Focus on finding methods that minimize variation between samples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91554" y="1258207"/>
            <a:ext cx="5040928" cy="42443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study design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8443"/>
          <a:stretch/>
        </p:blipFill>
        <p:spPr>
          <a:xfrm>
            <a:off x="1038979" y="1677175"/>
            <a:ext cx="7099708" cy="4048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016" y="431800"/>
            <a:ext cx="2565400" cy="5981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8072" y="5826338"/>
            <a:ext cx="353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Sequencing (SEQC, not ABRF)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17946" y="4868675"/>
            <a:ext cx="250126" cy="1142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10848" y="6488668"/>
            <a:ext cx="283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Nature Biotech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5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Spike-in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Add synthetic RNA of known concentration to different samples with RNAs of unknown relative quantity</a:t>
            </a:r>
          </a:p>
          <a:p>
            <a:r>
              <a:rPr lang="en-US" dirty="0" smtClean="0"/>
              <a:t>Normalize based on reads mapping to synthetic RNAs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4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Applications of synthetic RNA spike-ins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Global changes in gene expression</a:t>
            </a:r>
          </a:p>
          <a:p>
            <a:pPr lvl="1"/>
            <a:r>
              <a:rPr lang="en-US" dirty="0" err="1" smtClean="0"/>
              <a:t>Myc</a:t>
            </a:r>
            <a:r>
              <a:rPr lang="en-US" dirty="0" smtClean="0"/>
              <a:t> induces increase in total RNA production in tumor cells (Lin </a:t>
            </a:r>
            <a:r>
              <a:rPr lang="en-US" i="1" dirty="0" smtClean="0"/>
              <a:t>et al.</a:t>
            </a:r>
            <a:r>
              <a:rPr lang="en-US" dirty="0" smtClean="0"/>
              <a:t> </a:t>
            </a:r>
            <a:r>
              <a:rPr lang="en-US" i="1" dirty="0" smtClean="0"/>
              <a:t>Cell </a:t>
            </a:r>
            <a:r>
              <a:rPr lang="en-US" dirty="0" smtClean="0"/>
              <a:t>2012)</a:t>
            </a:r>
          </a:p>
          <a:p>
            <a:r>
              <a:rPr lang="en-US" dirty="0" smtClean="0"/>
              <a:t>Correcting noise in RNA-</a:t>
            </a:r>
            <a:r>
              <a:rPr lang="en-US" dirty="0" err="1" smtClean="0"/>
              <a:t>Seq</a:t>
            </a:r>
            <a:endParaRPr lang="en-US" dirty="0" smtClean="0"/>
          </a:p>
          <a:p>
            <a:r>
              <a:rPr lang="en-US" dirty="0" smtClean="0"/>
              <a:t>Single cell RNA-</a:t>
            </a:r>
            <a:r>
              <a:rPr lang="en-US" dirty="0" err="1" smtClean="0"/>
              <a:t>Seq</a:t>
            </a:r>
            <a:endParaRPr lang="en-US" dirty="0" smtClean="0"/>
          </a:p>
          <a:p>
            <a:r>
              <a:rPr lang="en-US" dirty="0" smtClean="0"/>
              <a:t>RNA subpopulations</a:t>
            </a:r>
          </a:p>
          <a:p>
            <a:pPr lvl="1"/>
            <a:r>
              <a:rPr lang="en-US" dirty="0" smtClean="0"/>
              <a:t>CLIP-</a:t>
            </a:r>
            <a:r>
              <a:rPr lang="en-US" dirty="0" err="1" smtClean="0"/>
              <a:t>Seq</a:t>
            </a:r>
            <a:r>
              <a:rPr lang="en-US" dirty="0" smtClean="0"/>
              <a:t>/RIP-</a:t>
            </a:r>
            <a:r>
              <a:rPr lang="en-US" dirty="0" err="1" smtClean="0"/>
              <a:t>Seq</a:t>
            </a:r>
            <a:endParaRPr lang="en-US" dirty="0" smtClean="0"/>
          </a:p>
          <a:p>
            <a:pPr lvl="1"/>
            <a:r>
              <a:rPr lang="en-US" dirty="0" smtClean="0"/>
              <a:t>Subcellular RNA fractions</a:t>
            </a:r>
          </a:p>
          <a:p>
            <a:pPr lvl="1"/>
            <a:r>
              <a:rPr lang="en-US" dirty="0" smtClean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8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" y="1969865"/>
            <a:ext cx="9087954" cy="201360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61FE-6966-AA42-AF45-ED5D70012C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842</Words>
  <Application>Microsoft Macintosh PowerPoint</Application>
  <PresentationFormat>On-screen Show (4:3)</PresentationFormat>
  <Paragraphs>162</Paragraphs>
  <Slides>33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Document</vt:lpstr>
      <vt:lpstr>Consortium Assessment of RNA-Seq Quality</vt:lpstr>
      <vt:lpstr>Sequence Quality Consrtium (SEQC)</vt:lpstr>
      <vt:lpstr>Association of Biomolecular Research Facilities</vt:lpstr>
      <vt:lpstr>3 Consortia</vt:lpstr>
      <vt:lpstr>Standardized RNA Samples  (common to SEQC and ABRF)</vt:lpstr>
      <vt:lpstr>Overall study design</vt:lpstr>
      <vt:lpstr>Synthetic Spike-in Controls</vt:lpstr>
      <vt:lpstr>Applications of synthetic RNA spike-ins</vt:lpstr>
      <vt:lpstr>PowerPoint Presentation</vt:lpstr>
      <vt:lpstr>Annotations</vt:lpstr>
      <vt:lpstr>RNA-Seq matches qPCR</vt:lpstr>
      <vt:lpstr>PowerPoint Presentation</vt:lpstr>
      <vt:lpstr>Many false positive differentially expressed genes in RNA-Seq</vt:lpstr>
      <vt:lpstr>Variation between sites</vt:lpstr>
      <vt:lpstr>Correlations of differentially expressed genes between different samples</vt:lpstr>
      <vt:lpstr>Association of Biomolecular Research Facilities</vt:lpstr>
      <vt:lpstr>Read lengths</vt:lpstr>
      <vt:lpstr>Base qualities</vt:lpstr>
      <vt:lpstr>Error rates depend on aligner</vt:lpstr>
      <vt:lpstr>Gene/splice junction detection vs. Bases sequenced</vt:lpstr>
      <vt:lpstr>Sequencing of lower quality RNA</vt:lpstr>
      <vt:lpstr>Correlation between samples by platform</vt:lpstr>
      <vt:lpstr>Read Depth vs. Gene/Splicing Detection</vt:lpstr>
      <vt:lpstr>Cross-platform detection of splice junctions</vt:lpstr>
      <vt:lpstr>PowerPoint Presentation</vt:lpstr>
      <vt:lpstr>PowerPoint Presentation</vt:lpstr>
      <vt:lpstr>Synthetic Spike-in Controls</vt:lpstr>
      <vt:lpstr>Applications of synthetic RNA spike-ins</vt:lpstr>
      <vt:lpstr>PCA: 16 replicates of two human RNA samples (red/blue)</vt:lpstr>
      <vt:lpstr>Do spike-in controls behave independently of their associated biological samples?</vt:lpstr>
      <vt:lpstr>PowerPoint Presentation</vt:lpstr>
      <vt:lpstr>Outlook</vt:lpstr>
      <vt:lpstr>Cost of Sequencing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RNA-Seq Quality Consortium Assessment of RNA-Seq technology and Analysis</dc:title>
  <dc:creator>Michael Rutenberg Schoenberg</dc:creator>
  <cp:lastModifiedBy>Michael Rutenberg Schoenberg</cp:lastModifiedBy>
  <cp:revision>30</cp:revision>
  <dcterms:created xsi:type="dcterms:W3CDTF">2014-10-07T09:29:09Z</dcterms:created>
  <dcterms:modified xsi:type="dcterms:W3CDTF">2014-10-07T16:49:47Z</dcterms:modified>
</cp:coreProperties>
</file>