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60"/>
  </p:notesMasterIdLst>
  <p:handoutMasterIdLst>
    <p:handoutMasterId r:id="rId61"/>
  </p:handoutMasterIdLst>
  <p:sldIdLst>
    <p:sldId id="1017" r:id="rId2"/>
    <p:sldId id="1019" r:id="rId3"/>
    <p:sldId id="1021" r:id="rId4"/>
    <p:sldId id="1020" r:id="rId5"/>
    <p:sldId id="1015" r:id="rId6"/>
    <p:sldId id="1016" r:id="rId7"/>
    <p:sldId id="814" r:id="rId8"/>
    <p:sldId id="600" r:id="rId9"/>
    <p:sldId id="1024" r:id="rId10"/>
    <p:sldId id="1026" r:id="rId11"/>
    <p:sldId id="1022" r:id="rId12"/>
    <p:sldId id="1028" r:id="rId13"/>
    <p:sldId id="1035" r:id="rId14"/>
    <p:sldId id="827" r:id="rId15"/>
    <p:sldId id="826" r:id="rId16"/>
    <p:sldId id="606" r:id="rId17"/>
    <p:sldId id="607" r:id="rId18"/>
    <p:sldId id="828" r:id="rId19"/>
    <p:sldId id="608" r:id="rId20"/>
    <p:sldId id="609" r:id="rId21"/>
    <p:sldId id="610" r:id="rId22"/>
    <p:sldId id="1037" r:id="rId23"/>
    <p:sldId id="785" r:id="rId24"/>
    <p:sldId id="786" r:id="rId25"/>
    <p:sldId id="787" r:id="rId26"/>
    <p:sldId id="788" r:id="rId27"/>
    <p:sldId id="789" r:id="rId28"/>
    <p:sldId id="790" r:id="rId29"/>
    <p:sldId id="791" r:id="rId30"/>
    <p:sldId id="792" r:id="rId31"/>
    <p:sldId id="793" r:id="rId32"/>
    <p:sldId id="794" r:id="rId33"/>
    <p:sldId id="795" r:id="rId34"/>
    <p:sldId id="796" r:id="rId35"/>
    <p:sldId id="716" r:id="rId36"/>
    <p:sldId id="717" r:id="rId37"/>
    <p:sldId id="1048" r:id="rId38"/>
    <p:sldId id="728" r:id="rId39"/>
    <p:sldId id="1036" r:id="rId40"/>
    <p:sldId id="810" r:id="rId41"/>
    <p:sldId id="1023" r:id="rId42"/>
    <p:sldId id="1049" r:id="rId43"/>
    <p:sldId id="1025" r:id="rId44"/>
    <p:sldId id="1029" r:id="rId45"/>
    <p:sldId id="1030" r:id="rId46"/>
    <p:sldId id="1031" r:id="rId47"/>
    <p:sldId id="1032" r:id="rId48"/>
    <p:sldId id="1033" r:id="rId49"/>
    <p:sldId id="1034" r:id="rId50"/>
    <p:sldId id="1047" r:id="rId51"/>
    <p:sldId id="1039" r:id="rId52"/>
    <p:sldId id="1040" r:id="rId53"/>
    <p:sldId id="1041" r:id="rId54"/>
    <p:sldId id="1042" r:id="rId55"/>
    <p:sldId id="1043" r:id="rId56"/>
    <p:sldId id="1044" r:id="rId57"/>
    <p:sldId id="1045" r:id="rId58"/>
    <p:sldId id="1046" r:id="rId5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729" autoAdjust="0"/>
    <p:restoredTop sz="94660"/>
  </p:normalViewPr>
  <p:slideViewPr>
    <p:cSldViewPr snapToGrid="0" snapToObjects="1">
      <p:cViewPr>
        <p:scale>
          <a:sx n="80" d="100"/>
          <a:sy n="80" d="100"/>
        </p:scale>
        <p:origin x="-552" y="-20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notesMaster" Target="notesMasters/notesMaster1.xml"/><Relationship Id="rId61" Type="http://schemas.openxmlformats.org/officeDocument/2006/relationships/handoutMaster" Target="handoutMasters/handout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4214584-E80A-5C4A-9647-5937B091EECB}" type="datetimeFigureOut">
              <a:rPr lang="en-US" smtClean="0"/>
              <a:t>10/2/14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FA93660-438B-924F-8671-AB5A01A13266}" type="slidenum">
              <a:rPr lang="en-US" smtClean="0"/>
              <a:t>‹#›</a:t>
            </a:fld>
            <a:endParaRPr lang="en-US"/>
          </a:p>
        </p:txBody>
      </p:sp>
    </p:spTree>
    <p:extLst>
      <p:ext uri="{BB962C8B-B14F-4D97-AF65-F5344CB8AC3E}">
        <p14:creationId xmlns:p14="http://schemas.microsoft.com/office/powerpoint/2010/main" val="1321357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D318982-5A4C-FD4D-952C-F6C6A1526425}" type="datetimeFigureOut">
              <a:rPr lang="en-US" smtClean="0"/>
              <a:t>10/2/14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0A0BA8-9E78-F14F-BDAD-8A706E0DF9C9}" type="slidenum">
              <a:rPr lang="en-US" smtClean="0"/>
              <a:t>‹#›</a:t>
            </a:fld>
            <a:endParaRPr lang="en-US"/>
          </a:p>
        </p:txBody>
      </p:sp>
    </p:spTree>
    <p:extLst>
      <p:ext uri="{BB962C8B-B14F-4D97-AF65-F5344CB8AC3E}">
        <p14:creationId xmlns:p14="http://schemas.microsoft.com/office/powerpoint/2010/main" val="933499046"/>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1CBC8F4-57FA-EB4E-AC33-D114992925D2}" type="slidenum">
              <a:rPr lang="en-US" smtClean="0"/>
              <a:t>1</a:t>
            </a:fld>
            <a:endParaRPr lang="en-US" dirty="0"/>
          </a:p>
        </p:txBody>
      </p:sp>
    </p:spTree>
    <p:extLst>
      <p:ext uri="{BB962C8B-B14F-4D97-AF65-F5344CB8AC3E}">
        <p14:creationId xmlns:p14="http://schemas.microsoft.com/office/powerpoint/2010/main" val="1920686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Distributions of average</a:t>
            </a:r>
            <a:r>
              <a:rPr lang="en-US" baseline="0" dirty="0" smtClean="0"/>
              <a:t> pairwise QH values for sequence clusters at varying levels of sequence identity. Average values for each sequence identity level are provided at the top.</a:t>
            </a:r>
            <a:endParaRPr lang="en-US" dirty="0"/>
          </a:p>
        </p:txBody>
      </p:sp>
      <p:sp>
        <p:nvSpPr>
          <p:cNvPr id="4" name="Slide Number Placeholder 3"/>
          <p:cNvSpPr>
            <a:spLocks noGrp="1"/>
          </p:cNvSpPr>
          <p:nvPr>
            <p:ph type="sldNum" sz="quarter" idx="10"/>
          </p:nvPr>
        </p:nvSpPr>
        <p:spPr/>
        <p:txBody>
          <a:bodyPr/>
          <a:lstStyle/>
          <a:p>
            <a:fld id="{8F697209-5FCE-864E-A772-CFBDCCCF4713}" type="slidenum">
              <a:rPr lang="en-US" smtClean="0"/>
              <a:t>18</a:t>
            </a:fld>
            <a:endParaRPr lang="en-US"/>
          </a:p>
        </p:txBody>
      </p:sp>
    </p:spTree>
    <p:extLst>
      <p:ext uri="{BB962C8B-B14F-4D97-AF65-F5344CB8AC3E}">
        <p14:creationId xmlns:p14="http://schemas.microsoft.com/office/powerpoint/2010/main" val="21250974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Pka (1j3h)</a:t>
            </a:r>
            <a:endParaRPr lang="en-US" dirty="0"/>
          </a:p>
        </p:txBody>
      </p:sp>
      <p:sp>
        <p:nvSpPr>
          <p:cNvPr id="4" name="Slide Number Placeholder 3"/>
          <p:cNvSpPr>
            <a:spLocks noGrp="1"/>
          </p:cNvSpPr>
          <p:nvPr>
            <p:ph type="sldNum" sz="quarter" idx="10"/>
          </p:nvPr>
        </p:nvSpPr>
        <p:spPr/>
        <p:txBody>
          <a:bodyPr/>
          <a:lstStyle/>
          <a:p>
            <a:fld id="{E1CBC8F4-57FA-EB4E-AC33-D114992925D2}" type="slidenum">
              <a:rPr lang="en-US" smtClean="0"/>
              <a:t>19</a:t>
            </a:fld>
            <a:endParaRPr lang="en-US" dirty="0"/>
          </a:p>
        </p:txBody>
      </p:sp>
    </p:spTree>
    <p:extLst>
      <p:ext uri="{BB962C8B-B14F-4D97-AF65-F5344CB8AC3E}">
        <p14:creationId xmlns:p14="http://schemas.microsoft.com/office/powerpoint/2010/main" val="15783372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Decompose</a:t>
            </a:r>
            <a:r>
              <a:rPr lang="en-US" baseline="0" dirty="0" smtClean="0"/>
              <a:t> into 2 results --- 1) Another model = heavy atoms   2) Paramaterization from docking.</a:t>
            </a:r>
          </a:p>
          <a:p>
            <a:r>
              <a:rPr lang="en-US" baseline="0" dirty="0" smtClean="0"/>
              <a:t>Intro summary slide</a:t>
            </a:r>
            <a:endParaRPr lang="en-US" dirty="0"/>
          </a:p>
        </p:txBody>
      </p:sp>
      <p:sp>
        <p:nvSpPr>
          <p:cNvPr id="4" name="Slide Number Placeholder 3"/>
          <p:cNvSpPr>
            <a:spLocks noGrp="1"/>
          </p:cNvSpPr>
          <p:nvPr>
            <p:ph type="sldNum" sz="quarter" idx="10"/>
          </p:nvPr>
        </p:nvSpPr>
        <p:spPr/>
        <p:txBody>
          <a:bodyPr/>
          <a:lstStyle/>
          <a:p>
            <a:fld id="{E1CBC8F4-57FA-EB4E-AC33-D114992925D2}" type="slidenum">
              <a:rPr lang="en-US" smtClean="0"/>
              <a:t>21</a:t>
            </a:fld>
            <a:endParaRPr lang="en-US" dirty="0"/>
          </a:p>
        </p:txBody>
      </p:sp>
    </p:spTree>
    <p:extLst>
      <p:ext uri="{BB962C8B-B14F-4D97-AF65-F5344CB8AC3E}">
        <p14:creationId xmlns:p14="http://schemas.microsoft.com/office/powerpoint/2010/main" val="4247729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Look @ k=1</a:t>
            </a:r>
            <a:r>
              <a:rPr lang="en-US" baseline="0" dirty="0" smtClean="0"/>
              <a:t> </a:t>
            </a:r>
            <a:r>
              <a:rPr lang="en-US" baseline="0" dirty="0" err="1" smtClean="0"/>
              <a:t>prots</a:t>
            </a:r>
            <a:r>
              <a:rPr lang="en-US" baseline="0" dirty="0" smtClean="0"/>
              <a:t>. Do same </a:t>
            </a:r>
            <a:r>
              <a:rPr lang="en-US" baseline="0" dirty="0" err="1" smtClean="0"/>
              <a:t>alg</a:t>
            </a:r>
            <a:r>
              <a:rPr lang="en-US" baseline="0" dirty="0" smtClean="0"/>
              <a:t>, but w/whole </a:t>
            </a:r>
            <a:r>
              <a:rPr lang="en-US" baseline="0" dirty="0" err="1" smtClean="0"/>
              <a:t>prots</a:t>
            </a:r>
            <a:r>
              <a:rPr lang="en-US" baseline="0" dirty="0" smtClean="0"/>
              <a:t>, not just domains</a:t>
            </a:r>
          </a:p>
          <a:p>
            <a:r>
              <a:rPr lang="en-US" baseline="0" dirty="0" smtClean="0"/>
              <a:t>See k&gt;1 (@ domain or </a:t>
            </a:r>
            <a:r>
              <a:rPr lang="en-US" baseline="0" dirty="0" err="1" smtClean="0"/>
              <a:t>prot</a:t>
            </a:r>
            <a:r>
              <a:rPr lang="en-US" baseline="0" dirty="0" smtClean="0"/>
              <a:t> level)</a:t>
            </a:r>
          </a:p>
          <a:p>
            <a:r>
              <a:rPr lang="en-US" baseline="0" dirty="0" smtClean="0"/>
              <a:t>Run on whole protein level.</a:t>
            </a:r>
            <a:endParaRPr lang="en-US" dirty="0"/>
          </a:p>
        </p:txBody>
      </p:sp>
      <p:sp>
        <p:nvSpPr>
          <p:cNvPr id="4" name="Slide Number Placeholder 3"/>
          <p:cNvSpPr>
            <a:spLocks noGrp="1"/>
          </p:cNvSpPr>
          <p:nvPr>
            <p:ph type="sldNum" sz="quarter" idx="10"/>
          </p:nvPr>
        </p:nvSpPr>
        <p:spPr/>
        <p:txBody>
          <a:bodyPr/>
          <a:lstStyle/>
          <a:p>
            <a:fld id="{85A3030E-3384-4841-82FC-851195C946B7}" type="slidenum">
              <a:rPr lang="en-US" smtClean="0"/>
              <a:t>46</a:t>
            </a:fld>
            <a:endParaRPr lang="en-US"/>
          </a:p>
        </p:txBody>
      </p:sp>
    </p:spTree>
    <p:extLst>
      <p:ext uri="{BB962C8B-B14F-4D97-AF65-F5344CB8AC3E}">
        <p14:creationId xmlns:p14="http://schemas.microsoft.com/office/powerpoint/2010/main" val="1349468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Purine repressor:</a:t>
            </a:r>
            <a:r>
              <a:rPr lang="en-US" baseline="0" dirty="0" smtClean="0"/>
              <a:t>  </a:t>
            </a:r>
            <a:r>
              <a:rPr lang="en-US" dirty="0" smtClean="0"/>
              <a:t>1prv,</a:t>
            </a:r>
            <a:r>
              <a:rPr lang="en-US" baseline="0" dirty="0" smtClean="0"/>
              <a:t> 1pru</a:t>
            </a:r>
            <a:endParaRPr lang="en-US" dirty="0" smtClean="0"/>
          </a:p>
          <a:p>
            <a:r>
              <a:rPr lang="en-US" dirty="0" err="1" smtClean="0"/>
              <a:t>Cystatin</a:t>
            </a:r>
            <a:r>
              <a:rPr lang="en-US" dirty="0" smtClean="0"/>
              <a:t>:  1cew –&gt; 1a67</a:t>
            </a:r>
            <a:endParaRPr lang="en-US" dirty="0"/>
          </a:p>
        </p:txBody>
      </p:sp>
      <p:sp>
        <p:nvSpPr>
          <p:cNvPr id="4" name="Slide Number Placeholder 3"/>
          <p:cNvSpPr>
            <a:spLocks noGrp="1"/>
          </p:cNvSpPr>
          <p:nvPr>
            <p:ph type="sldNum" sz="quarter" idx="10"/>
          </p:nvPr>
        </p:nvSpPr>
        <p:spPr/>
        <p:txBody>
          <a:bodyPr/>
          <a:lstStyle/>
          <a:p>
            <a:fld id="{8C0A0BA8-9E78-F14F-BDAD-8A706E0DF9C9}" type="slidenum">
              <a:rPr lang="en-US" smtClean="0"/>
              <a:t>2</a:t>
            </a:fld>
            <a:endParaRPr lang="en-US"/>
          </a:p>
        </p:txBody>
      </p:sp>
    </p:spTree>
    <p:extLst>
      <p:ext uri="{BB962C8B-B14F-4D97-AF65-F5344CB8AC3E}">
        <p14:creationId xmlns:p14="http://schemas.microsoft.com/office/powerpoint/2010/main" val="2220810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RMSD distributions</a:t>
            </a:r>
            <a:r>
              <a:rPr lang="en-US" baseline="0" dirty="0" smtClean="0"/>
              <a:t> for the </a:t>
            </a:r>
            <a:r>
              <a:rPr lang="en-US" dirty="0" smtClean="0"/>
              <a:t>set of</a:t>
            </a:r>
            <a:r>
              <a:rPr lang="en-US" baseline="0" dirty="0" smtClean="0"/>
              <a:t> all available protein domains (criteria: resolution &lt;= 3.0 A, R-Free &lt;= 0.28, at least 3 crystal structures available)</a:t>
            </a:r>
            <a:endParaRPr lang="en-US" dirty="0"/>
          </a:p>
        </p:txBody>
      </p:sp>
      <p:sp>
        <p:nvSpPr>
          <p:cNvPr id="4" name="Slide Number Placeholder 3"/>
          <p:cNvSpPr>
            <a:spLocks noGrp="1"/>
          </p:cNvSpPr>
          <p:nvPr>
            <p:ph type="sldNum" sz="quarter" idx="10"/>
          </p:nvPr>
        </p:nvSpPr>
        <p:spPr/>
        <p:txBody>
          <a:bodyPr/>
          <a:lstStyle/>
          <a:p>
            <a:fld id="{0706053E-FABE-3841-9714-B0DE0DC08BB5}" type="slidenum">
              <a:rPr lang="en-US" smtClean="0"/>
              <a:t>7</a:t>
            </a:fld>
            <a:endParaRPr lang="en-US"/>
          </a:p>
        </p:txBody>
      </p:sp>
    </p:spTree>
    <p:extLst>
      <p:ext uri="{BB962C8B-B14F-4D97-AF65-F5344CB8AC3E}">
        <p14:creationId xmlns:p14="http://schemas.microsoft.com/office/powerpoint/2010/main" val="1559361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697209-5FCE-864E-A772-CFBDCCCF4713}" type="slidenum">
              <a:rPr lang="en-US" smtClean="0"/>
              <a:t>8</a:t>
            </a:fld>
            <a:endParaRPr lang="en-US" dirty="0"/>
          </a:p>
        </p:txBody>
      </p:sp>
    </p:spTree>
    <p:extLst>
      <p:ext uri="{BB962C8B-B14F-4D97-AF65-F5344CB8AC3E}">
        <p14:creationId xmlns:p14="http://schemas.microsoft.com/office/powerpoint/2010/main" val="1773471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Eliminate this slide? – put as sub-fig</a:t>
            </a:r>
            <a:r>
              <a:rPr lang="en-US" baseline="0" dirty="0" smtClean="0"/>
              <a:t> in pipeline slide?</a:t>
            </a:r>
            <a:endParaRPr lang="en-US" dirty="0"/>
          </a:p>
        </p:txBody>
      </p:sp>
      <p:sp>
        <p:nvSpPr>
          <p:cNvPr id="4" name="Slide Number Placeholder 3"/>
          <p:cNvSpPr>
            <a:spLocks noGrp="1"/>
          </p:cNvSpPr>
          <p:nvPr>
            <p:ph type="sldNum" sz="quarter" idx="10"/>
          </p:nvPr>
        </p:nvSpPr>
        <p:spPr/>
        <p:txBody>
          <a:bodyPr/>
          <a:lstStyle/>
          <a:p>
            <a:fld id="{E1CBC8F4-57FA-EB4E-AC33-D114992925D2}" type="slidenum">
              <a:rPr lang="en-US" smtClean="0"/>
              <a:t>10</a:t>
            </a:fld>
            <a:endParaRPr lang="en-US" dirty="0"/>
          </a:p>
        </p:txBody>
      </p:sp>
    </p:spTree>
    <p:extLst>
      <p:ext uri="{BB962C8B-B14F-4D97-AF65-F5344CB8AC3E}">
        <p14:creationId xmlns:p14="http://schemas.microsoft.com/office/powerpoint/2010/main" val="2702745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Little difference btwn qh &amp; rmsd</a:t>
            </a:r>
          </a:p>
          <a:p>
            <a:endParaRPr lang="en-US" dirty="0"/>
          </a:p>
        </p:txBody>
      </p:sp>
      <p:sp>
        <p:nvSpPr>
          <p:cNvPr id="4" name="Slide Number Placeholder 3"/>
          <p:cNvSpPr>
            <a:spLocks noGrp="1"/>
          </p:cNvSpPr>
          <p:nvPr>
            <p:ph type="sldNum" sz="quarter" idx="10"/>
          </p:nvPr>
        </p:nvSpPr>
        <p:spPr/>
        <p:txBody>
          <a:bodyPr/>
          <a:lstStyle/>
          <a:p>
            <a:fld id="{5EA91892-5C38-5C49-9D81-E18B5F361206}" type="slidenum">
              <a:rPr lang="en-US" smtClean="0"/>
              <a:t>11</a:t>
            </a:fld>
            <a:endParaRPr lang="en-US" dirty="0"/>
          </a:p>
        </p:txBody>
      </p:sp>
    </p:spTree>
    <p:extLst>
      <p:ext uri="{BB962C8B-B14F-4D97-AF65-F5344CB8AC3E}">
        <p14:creationId xmlns:p14="http://schemas.microsoft.com/office/powerpoint/2010/main" val="3851116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C0A0BA8-9E78-F14F-BDAD-8A706E0DF9C9}" type="slidenum">
              <a:rPr lang="en-US" smtClean="0"/>
              <a:t>12</a:t>
            </a:fld>
            <a:endParaRPr lang="en-US"/>
          </a:p>
        </p:txBody>
      </p:sp>
    </p:spTree>
    <p:extLst>
      <p:ext uri="{BB962C8B-B14F-4D97-AF65-F5344CB8AC3E}">
        <p14:creationId xmlns:p14="http://schemas.microsoft.com/office/powerpoint/2010/main" val="1817168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as flowchart</a:t>
            </a:r>
            <a:r>
              <a:rPr lang="en-US" baseline="0" dirty="0" smtClean="0"/>
              <a:t> style</a:t>
            </a:r>
            <a:endParaRPr lang="en-US" dirty="0"/>
          </a:p>
        </p:txBody>
      </p:sp>
      <p:sp>
        <p:nvSpPr>
          <p:cNvPr id="4" name="Slide Number Placeholder 3"/>
          <p:cNvSpPr>
            <a:spLocks noGrp="1"/>
          </p:cNvSpPr>
          <p:nvPr>
            <p:ph type="sldNum" sz="quarter" idx="10"/>
          </p:nvPr>
        </p:nvSpPr>
        <p:spPr/>
        <p:txBody>
          <a:bodyPr/>
          <a:lstStyle/>
          <a:p>
            <a:fld id="{E1CBC8F4-57FA-EB4E-AC33-D114992925D2}" type="slidenum">
              <a:rPr lang="en-US" smtClean="0"/>
              <a:t>16</a:t>
            </a:fld>
            <a:endParaRPr lang="en-US" dirty="0"/>
          </a:p>
        </p:txBody>
      </p:sp>
    </p:spTree>
    <p:extLst>
      <p:ext uri="{BB962C8B-B14F-4D97-AF65-F5344CB8AC3E}">
        <p14:creationId xmlns:p14="http://schemas.microsoft.com/office/powerpoint/2010/main" val="41170932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as flowchart</a:t>
            </a:r>
            <a:r>
              <a:rPr lang="en-US" baseline="0" dirty="0" smtClean="0"/>
              <a:t> style</a:t>
            </a:r>
            <a:endParaRPr lang="en-US" dirty="0"/>
          </a:p>
        </p:txBody>
      </p:sp>
      <p:sp>
        <p:nvSpPr>
          <p:cNvPr id="4" name="Slide Number Placeholder 3"/>
          <p:cNvSpPr>
            <a:spLocks noGrp="1"/>
          </p:cNvSpPr>
          <p:nvPr>
            <p:ph type="sldNum" sz="quarter" idx="10"/>
          </p:nvPr>
        </p:nvSpPr>
        <p:spPr/>
        <p:txBody>
          <a:bodyPr/>
          <a:lstStyle/>
          <a:p>
            <a:fld id="{E1CBC8F4-57FA-EB4E-AC33-D114992925D2}" type="slidenum">
              <a:rPr lang="en-US" smtClean="0"/>
              <a:t>17</a:t>
            </a:fld>
            <a:endParaRPr lang="en-US" dirty="0"/>
          </a:p>
        </p:txBody>
      </p:sp>
    </p:spTree>
    <p:extLst>
      <p:ext uri="{BB962C8B-B14F-4D97-AF65-F5344CB8AC3E}">
        <p14:creationId xmlns:p14="http://schemas.microsoft.com/office/powerpoint/2010/main" val="41170932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64E437-F5D9-D042-A79E-16B5CBC55464}" type="datetime1">
              <a:rPr lang="en-US" smtClean="0"/>
              <a:t>10/2/14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D09A4-1128-DD43-AFC6-EF23DC8A45F8}" type="slidenum">
              <a:rPr lang="en-US" smtClean="0"/>
              <a:t>‹#›</a:t>
            </a:fld>
            <a:endParaRPr lang="en-US"/>
          </a:p>
        </p:txBody>
      </p:sp>
    </p:spTree>
    <p:extLst>
      <p:ext uri="{BB962C8B-B14F-4D97-AF65-F5344CB8AC3E}">
        <p14:creationId xmlns:p14="http://schemas.microsoft.com/office/powerpoint/2010/main" val="11330231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052972D-7D4B-DD4E-89A2-53D28BE95CCF}" type="datetime1">
              <a:rPr lang="en-US" smtClean="0"/>
              <a:t>10/2/14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D09A4-1128-DD43-AFC6-EF23DC8A45F8}" type="slidenum">
              <a:rPr lang="en-US" smtClean="0"/>
              <a:t>‹#›</a:t>
            </a:fld>
            <a:endParaRPr lang="en-US"/>
          </a:p>
        </p:txBody>
      </p:sp>
    </p:spTree>
    <p:extLst>
      <p:ext uri="{BB962C8B-B14F-4D97-AF65-F5344CB8AC3E}">
        <p14:creationId xmlns:p14="http://schemas.microsoft.com/office/powerpoint/2010/main" val="24741703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DC3B15-D6B0-5145-97F6-F91A57D32F27}" type="datetime1">
              <a:rPr lang="en-US" smtClean="0"/>
              <a:t>10/2/14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D09A4-1128-DD43-AFC6-EF23DC8A45F8}" type="slidenum">
              <a:rPr lang="en-US" smtClean="0"/>
              <a:t>‹#›</a:t>
            </a:fld>
            <a:endParaRPr lang="en-US"/>
          </a:p>
        </p:txBody>
      </p:sp>
    </p:spTree>
    <p:extLst>
      <p:ext uri="{BB962C8B-B14F-4D97-AF65-F5344CB8AC3E}">
        <p14:creationId xmlns:p14="http://schemas.microsoft.com/office/powerpoint/2010/main" val="10414705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42156B-AF27-DA42-9750-D13ED9D7B55E}" type="datetime1">
              <a:rPr lang="en-US" smtClean="0"/>
              <a:t>10/2/14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D09A4-1128-DD43-AFC6-EF23DC8A45F8}" type="slidenum">
              <a:rPr lang="en-US" smtClean="0"/>
              <a:t>‹#›</a:t>
            </a:fld>
            <a:endParaRPr lang="en-US"/>
          </a:p>
        </p:txBody>
      </p:sp>
    </p:spTree>
    <p:extLst>
      <p:ext uri="{BB962C8B-B14F-4D97-AF65-F5344CB8AC3E}">
        <p14:creationId xmlns:p14="http://schemas.microsoft.com/office/powerpoint/2010/main" val="23429591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0D8A87F-7495-D147-A97E-BD77A606BAC9}" type="datetime1">
              <a:rPr lang="en-US" smtClean="0"/>
              <a:t>10/2/14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02D09A4-1128-DD43-AFC6-EF23DC8A45F8}" type="slidenum">
              <a:rPr lang="en-US" smtClean="0"/>
              <a:t>‹#›</a:t>
            </a:fld>
            <a:endParaRPr lang="en-US"/>
          </a:p>
        </p:txBody>
      </p:sp>
    </p:spTree>
    <p:extLst>
      <p:ext uri="{BB962C8B-B14F-4D97-AF65-F5344CB8AC3E}">
        <p14:creationId xmlns:p14="http://schemas.microsoft.com/office/powerpoint/2010/main" val="7278881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ACE5E35-5821-CB4E-A0E1-03C4C12E3A73}" type="datetime1">
              <a:rPr lang="en-US" smtClean="0"/>
              <a:t>10/2/14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2D09A4-1128-DD43-AFC6-EF23DC8A45F8}" type="slidenum">
              <a:rPr lang="en-US" smtClean="0"/>
              <a:t>‹#›</a:t>
            </a:fld>
            <a:endParaRPr lang="en-US"/>
          </a:p>
        </p:txBody>
      </p:sp>
    </p:spTree>
    <p:extLst>
      <p:ext uri="{BB962C8B-B14F-4D97-AF65-F5344CB8AC3E}">
        <p14:creationId xmlns:p14="http://schemas.microsoft.com/office/powerpoint/2010/main" val="2637300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6FEE193-128C-AE47-9A76-343A6F8556A8}" type="datetime1">
              <a:rPr lang="en-US" smtClean="0"/>
              <a:t>10/2/14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02D09A4-1128-DD43-AFC6-EF23DC8A45F8}" type="slidenum">
              <a:rPr lang="en-US" smtClean="0"/>
              <a:t>‹#›</a:t>
            </a:fld>
            <a:endParaRPr lang="en-US"/>
          </a:p>
        </p:txBody>
      </p:sp>
    </p:spTree>
    <p:extLst>
      <p:ext uri="{BB962C8B-B14F-4D97-AF65-F5344CB8AC3E}">
        <p14:creationId xmlns:p14="http://schemas.microsoft.com/office/powerpoint/2010/main" val="9546745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DCB810E-501E-844E-88BD-3EBC1676ADA3}" type="datetime1">
              <a:rPr lang="en-US" smtClean="0"/>
              <a:t>10/2/14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02D09A4-1128-DD43-AFC6-EF23DC8A45F8}" type="slidenum">
              <a:rPr lang="en-US" smtClean="0"/>
              <a:t>‹#›</a:t>
            </a:fld>
            <a:endParaRPr lang="en-US"/>
          </a:p>
        </p:txBody>
      </p:sp>
    </p:spTree>
    <p:extLst>
      <p:ext uri="{BB962C8B-B14F-4D97-AF65-F5344CB8AC3E}">
        <p14:creationId xmlns:p14="http://schemas.microsoft.com/office/powerpoint/2010/main" val="3296608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C7F34B-490B-2544-878E-C1FD4F080DD7}" type="datetime1">
              <a:rPr lang="en-US" smtClean="0"/>
              <a:t>10/2/14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2D09A4-1128-DD43-AFC6-EF23DC8A45F8}" type="slidenum">
              <a:rPr lang="en-US" smtClean="0"/>
              <a:t>‹#›</a:t>
            </a:fld>
            <a:endParaRPr lang="en-US"/>
          </a:p>
        </p:txBody>
      </p:sp>
    </p:spTree>
    <p:extLst>
      <p:ext uri="{BB962C8B-B14F-4D97-AF65-F5344CB8AC3E}">
        <p14:creationId xmlns:p14="http://schemas.microsoft.com/office/powerpoint/2010/main" val="36933711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CB0933-F4EE-0241-9E7E-9A48C950FE16}" type="datetime1">
              <a:rPr lang="en-US" smtClean="0"/>
              <a:t>10/2/14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2D09A4-1128-DD43-AFC6-EF23DC8A45F8}" type="slidenum">
              <a:rPr lang="en-US" smtClean="0"/>
              <a:t>‹#›</a:t>
            </a:fld>
            <a:endParaRPr lang="en-US"/>
          </a:p>
        </p:txBody>
      </p:sp>
    </p:spTree>
    <p:extLst>
      <p:ext uri="{BB962C8B-B14F-4D97-AF65-F5344CB8AC3E}">
        <p14:creationId xmlns:p14="http://schemas.microsoft.com/office/powerpoint/2010/main" val="3056269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A010A0E-0C6E-2846-B000-2015ACF4D93E}" type="datetime1">
              <a:rPr lang="en-US" smtClean="0"/>
              <a:t>10/2/14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02D09A4-1128-DD43-AFC6-EF23DC8A45F8}" type="slidenum">
              <a:rPr lang="en-US" smtClean="0"/>
              <a:t>‹#›</a:t>
            </a:fld>
            <a:endParaRPr lang="en-US"/>
          </a:p>
        </p:txBody>
      </p:sp>
    </p:spTree>
    <p:extLst>
      <p:ext uri="{BB962C8B-B14F-4D97-AF65-F5344CB8AC3E}">
        <p14:creationId xmlns:p14="http://schemas.microsoft.com/office/powerpoint/2010/main" val="4025570085"/>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2F0100-A0CB-6E4A-A27F-47A709FBFD7F}" type="datetime1">
              <a:rPr lang="en-US" smtClean="0"/>
              <a:t>10/2/14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02D09A4-1128-DD43-AFC6-EF23DC8A45F8}" type="slidenum">
              <a:rPr lang="en-US" smtClean="0"/>
              <a:t>‹#›</a:t>
            </a:fld>
            <a:endParaRPr lang="en-US"/>
          </a:p>
        </p:txBody>
      </p:sp>
    </p:spTree>
    <p:extLst>
      <p:ext uri="{BB962C8B-B14F-4D97-AF65-F5344CB8AC3E}">
        <p14:creationId xmlns:p14="http://schemas.microsoft.com/office/powerpoint/2010/main" val="38045415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9.png"/><Relationship Id="rId12"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5.emf"/><Relationship Id="rId8" Type="http://schemas.openxmlformats.org/officeDocument/2006/relationships/image" Target="../media/image6.emf"/><Relationship Id="rId9" Type="http://schemas.openxmlformats.org/officeDocument/2006/relationships/image" Target="../media/image7.emf"/><Relationship Id="rId10"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png"/><Relationship Id="rId5" Type="http://schemas.openxmlformats.org/officeDocument/2006/relationships/image" Target="../media/image27.png"/><Relationship Id="rId6"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png"/><Relationship Id="rId8" Type="http://schemas.openxmlformats.org/officeDocument/2006/relationships/image" Target="../media/image34.png"/><Relationship Id="rId9" Type="http://schemas.openxmlformats.org/officeDocument/2006/relationships/image" Target="../media/image35.png"/><Relationship Id="rId10"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37.png"/></Relationships>
</file>

<file path=ppt/slides/_rels/slide14.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image" Target="../media/image38.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emf"/><Relationship Id="rId3" Type="http://schemas.openxmlformats.org/officeDocument/2006/relationships/image" Target="../media/image40.e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39.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9.em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1.pn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13.png"/><Relationship Id="rId6" Type="http://schemas.openxmlformats.org/officeDocument/2006/relationships/image" Target="../media/image14.png"/><Relationship Id="rId7" Type="http://schemas.openxmlformats.org/officeDocument/2006/relationships/image" Target="../media/image15.emf"/><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4.jpg"/><Relationship Id="rId3" Type="http://schemas.openxmlformats.org/officeDocument/2006/relationships/image" Target="../media/image45.jpg"/></Relationships>
</file>

<file path=ppt/slides/_rels/slide21.xml.rels><?xml version="1.0" encoding="UTF-8" standalone="yes"?>
<Relationships xmlns="http://schemas.openxmlformats.org/package/2006/relationships"><Relationship Id="rId3" Type="http://schemas.openxmlformats.org/officeDocument/2006/relationships/image" Target="../media/image46.jpg"/><Relationship Id="rId4" Type="http://schemas.openxmlformats.org/officeDocument/2006/relationships/image" Target="../media/image47.jpg"/><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4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emf"/><Relationship Id="rId3" Type="http://schemas.openxmlformats.org/officeDocument/2006/relationships/image" Target="../media/image49.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1.emf"/><Relationship Id="rId3" Type="http://schemas.openxmlformats.org/officeDocument/2006/relationships/image" Target="../media/image52.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0.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emf"/><Relationship Id="rId3" Type="http://schemas.openxmlformats.org/officeDocument/2006/relationships/image" Target="../media/image17.emf"/></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6.png"/><Relationship Id="rId3" Type="http://schemas.openxmlformats.org/officeDocument/2006/relationships/image" Target="../media/image5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9.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6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 Id="rId3" Type="http://schemas.openxmlformats.org/officeDocument/2006/relationships/image" Target="../media/image6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9.png"/><Relationship Id="rId3" Type="http://schemas.openxmlformats.org/officeDocument/2006/relationships/image" Target="../media/image6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1.png"/><Relationship Id="rId3" Type="http://schemas.openxmlformats.org/officeDocument/2006/relationships/image" Target="../media/image7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5.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6.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7.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79.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0.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8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descr="Screen Shot 2014-07-07 at 5.39.25 PM.png"/>
          <p:cNvPicPr>
            <a:picLocks noChangeAspect="1"/>
          </p:cNvPicPr>
          <p:nvPr/>
        </p:nvPicPr>
        <p:blipFill rotWithShape="1">
          <a:blip r:embed="rId3">
            <a:extLst>
              <a:ext uri="{28A0092B-C50C-407E-A947-70E740481C1C}">
                <a14:useLocalDpi xmlns:a14="http://schemas.microsoft.com/office/drawing/2010/main" val="0"/>
              </a:ext>
            </a:extLst>
          </a:blip>
          <a:srcRect l="72171" t="18894" b="58889"/>
          <a:stretch/>
        </p:blipFill>
        <p:spPr>
          <a:xfrm>
            <a:off x="-5162" y="-16076"/>
            <a:ext cx="9149162" cy="6874076"/>
          </a:xfrm>
          <a:prstGeom prst="rect">
            <a:avLst/>
          </a:prstGeom>
        </p:spPr>
      </p:pic>
      <p:grpSp>
        <p:nvGrpSpPr>
          <p:cNvPr id="34" name="Group 33"/>
          <p:cNvGrpSpPr/>
          <p:nvPr/>
        </p:nvGrpSpPr>
        <p:grpSpPr>
          <a:xfrm>
            <a:off x="555625" y="2150921"/>
            <a:ext cx="3471970" cy="1975104"/>
            <a:chOff x="333375" y="2389046"/>
            <a:chExt cx="3471970" cy="1895345"/>
          </a:xfrm>
        </p:grpSpPr>
        <p:sp>
          <p:nvSpPr>
            <p:cNvPr id="31" name="Rectangle 30"/>
            <p:cNvSpPr/>
            <p:nvPr/>
          </p:nvSpPr>
          <p:spPr>
            <a:xfrm>
              <a:off x="333375" y="2389046"/>
              <a:ext cx="3471970" cy="1895345"/>
            </a:xfrm>
            <a:prstGeom prst="rect">
              <a:avLst/>
            </a:prstGeom>
            <a:solidFill>
              <a:schemeClr val="bg1">
                <a:lumMod val="75000"/>
              </a:schemeClr>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8" name="Picture 7" descr="Screen Shot 2014-07-03 at 10.27.53 AM.png"/>
            <p:cNvPicPr>
              <a:picLocks noChangeAspect="1"/>
            </p:cNvPicPr>
            <p:nvPr/>
          </p:nvPicPr>
          <p:blipFill rotWithShape="1">
            <a:blip r:embed="rId4">
              <a:extLst>
                <a:ext uri="{28A0092B-C50C-407E-A947-70E740481C1C}">
                  <a14:useLocalDpi xmlns:a14="http://schemas.microsoft.com/office/drawing/2010/main" val="0"/>
                </a:ext>
              </a:extLst>
            </a:blip>
            <a:srcRect t="11231" r="46969" b="59159"/>
            <a:stretch/>
          </p:blipFill>
          <p:spPr>
            <a:xfrm>
              <a:off x="492955" y="2585312"/>
              <a:ext cx="2733261" cy="953839"/>
            </a:xfrm>
            <a:prstGeom prst="rect">
              <a:avLst/>
            </a:prstGeom>
            <a:ln w="25400">
              <a:solidFill>
                <a:schemeClr val="tx1"/>
              </a:solidFill>
            </a:ln>
          </p:spPr>
        </p:pic>
        <p:pic>
          <p:nvPicPr>
            <p:cNvPr id="7" name="Picture 6" descr="Screen Shot 2014-07-03 at 10.31.03 AM.png"/>
            <p:cNvPicPr>
              <a:picLocks noChangeAspect="1"/>
            </p:cNvPicPr>
            <p:nvPr/>
          </p:nvPicPr>
          <p:blipFill rotWithShape="1">
            <a:blip r:embed="rId5">
              <a:extLst>
                <a:ext uri="{28A0092B-C50C-407E-A947-70E740481C1C}">
                  <a14:useLocalDpi xmlns:a14="http://schemas.microsoft.com/office/drawing/2010/main" val="0"/>
                </a:ext>
              </a:extLst>
            </a:blip>
            <a:srcRect l="1073" t="11562" r="38674" b="68431"/>
            <a:stretch/>
          </p:blipFill>
          <p:spPr>
            <a:xfrm>
              <a:off x="749389" y="3447845"/>
              <a:ext cx="2901861" cy="602232"/>
            </a:xfrm>
            <a:prstGeom prst="rect">
              <a:avLst/>
            </a:prstGeom>
            <a:ln w="25400">
              <a:solidFill>
                <a:schemeClr val="tx1"/>
              </a:solidFill>
            </a:ln>
          </p:spPr>
        </p:pic>
      </p:grpSp>
      <p:grpSp>
        <p:nvGrpSpPr>
          <p:cNvPr id="32" name="Group 31"/>
          <p:cNvGrpSpPr/>
          <p:nvPr/>
        </p:nvGrpSpPr>
        <p:grpSpPr>
          <a:xfrm>
            <a:off x="5012003" y="4589886"/>
            <a:ext cx="3474720" cy="1975104"/>
            <a:chOff x="5340831" y="4701394"/>
            <a:chExt cx="3311043" cy="1895345"/>
          </a:xfrm>
        </p:grpSpPr>
        <p:sp>
          <p:nvSpPr>
            <p:cNvPr id="24" name="Rectangle 23"/>
            <p:cNvSpPr/>
            <p:nvPr/>
          </p:nvSpPr>
          <p:spPr>
            <a:xfrm>
              <a:off x="5340831" y="4701394"/>
              <a:ext cx="3311043" cy="1895345"/>
            </a:xfrm>
            <a:prstGeom prst="rect">
              <a:avLst/>
            </a:prstGeom>
            <a:solidFill>
              <a:schemeClr val="bg1"/>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20" name="Group 19"/>
            <p:cNvGrpSpPr/>
            <p:nvPr/>
          </p:nvGrpSpPr>
          <p:grpSpPr>
            <a:xfrm>
              <a:off x="5446774" y="4762499"/>
              <a:ext cx="3114798" cy="1769125"/>
              <a:chOff x="5446774" y="4762499"/>
              <a:chExt cx="3114798" cy="1769125"/>
            </a:xfrm>
          </p:grpSpPr>
          <p:sp>
            <p:nvSpPr>
              <p:cNvPr id="19" name="Rectangle 18"/>
              <p:cNvSpPr/>
              <p:nvPr/>
            </p:nvSpPr>
            <p:spPr>
              <a:xfrm>
                <a:off x="5446774" y="4768491"/>
                <a:ext cx="3114797" cy="17631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6" name="Picture 5" descr="Screen Shot 2014-07-03 at 10.39.37 AM.png"/>
              <p:cNvPicPr>
                <a:picLocks noChangeAspect="1"/>
              </p:cNvPicPr>
              <p:nvPr/>
            </p:nvPicPr>
            <p:blipFill rotWithShape="1">
              <a:blip r:embed="rId6">
                <a:extLst>
                  <a:ext uri="{28A0092B-C50C-407E-A947-70E740481C1C}">
                    <a14:useLocalDpi xmlns:a14="http://schemas.microsoft.com/office/drawing/2010/main" val="0"/>
                  </a:ext>
                </a:extLst>
              </a:blip>
              <a:srcRect l="20512" t="11539" r="24359" b="67265"/>
              <a:stretch/>
            </p:blipFill>
            <p:spPr>
              <a:xfrm>
                <a:off x="5446774" y="4762499"/>
                <a:ext cx="3114798" cy="748519"/>
              </a:xfrm>
              <a:prstGeom prst="rect">
                <a:avLst/>
              </a:prstGeom>
              <a:ln w="50800">
                <a:noFill/>
              </a:ln>
            </p:spPr>
          </p:pic>
          <p:pic>
            <p:nvPicPr>
              <p:cNvPr id="2" name="Picture 1"/>
              <p:cNvPicPr>
                <a:picLocks noChangeAspect="1"/>
              </p:cNvPicPr>
              <p:nvPr/>
            </p:nvPicPr>
            <p:blipFill>
              <a:blip r:embed="rId7"/>
              <a:stretch>
                <a:fillRect/>
              </a:stretch>
            </p:blipFill>
            <p:spPr>
              <a:xfrm>
                <a:off x="5446775" y="5510239"/>
                <a:ext cx="1757220" cy="1020607"/>
              </a:xfrm>
              <a:prstGeom prst="rect">
                <a:avLst/>
              </a:prstGeom>
              <a:ln w="50800">
                <a:noFill/>
              </a:ln>
            </p:spPr>
          </p:pic>
          <p:pic>
            <p:nvPicPr>
              <p:cNvPr id="17" name="Picture 16"/>
              <p:cNvPicPr>
                <a:picLocks noChangeAspect="1"/>
              </p:cNvPicPr>
              <p:nvPr/>
            </p:nvPicPr>
            <p:blipFill>
              <a:blip r:embed="rId8"/>
              <a:stretch>
                <a:fillRect/>
              </a:stretch>
            </p:blipFill>
            <p:spPr>
              <a:xfrm>
                <a:off x="6851570" y="5572775"/>
                <a:ext cx="863600" cy="927100"/>
              </a:xfrm>
              <a:prstGeom prst="rect">
                <a:avLst/>
              </a:prstGeom>
            </p:spPr>
          </p:pic>
          <p:pic>
            <p:nvPicPr>
              <p:cNvPr id="18" name="Picture 17"/>
              <p:cNvPicPr>
                <a:picLocks noChangeAspect="1"/>
              </p:cNvPicPr>
              <p:nvPr/>
            </p:nvPicPr>
            <p:blipFill>
              <a:blip r:embed="rId9"/>
              <a:stretch>
                <a:fillRect/>
              </a:stretch>
            </p:blipFill>
            <p:spPr>
              <a:xfrm>
                <a:off x="7697972" y="5571996"/>
                <a:ext cx="863600" cy="927100"/>
              </a:xfrm>
              <a:prstGeom prst="rect">
                <a:avLst/>
              </a:prstGeom>
            </p:spPr>
          </p:pic>
        </p:grpSp>
      </p:grpSp>
      <p:grpSp>
        <p:nvGrpSpPr>
          <p:cNvPr id="33" name="Group 32"/>
          <p:cNvGrpSpPr/>
          <p:nvPr/>
        </p:nvGrpSpPr>
        <p:grpSpPr>
          <a:xfrm>
            <a:off x="555625" y="4587875"/>
            <a:ext cx="3471970" cy="1977115"/>
            <a:chOff x="333375" y="4714875"/>
            <a:chExt cx="3471970" cy="1895345"/>
          </a:xfrm>
        </p:grpSpPr>
        <p:sp>
          <p:nvSpPr>
            <p:cNvPr id="21" name="Rectangle 20"/>
            <p:cNvSpPr/>
            <p:nvPr/>
          </p:nvSpPr>
          <p:spPr>
            <a:xfrm>
              <a:off x="333375" y="4714875"/>
              <a:ext cx="3471970" cy="1895345"/>
            </a:xfrm>
            <a:prstGeom prst="rect">
              <a:avLst/>
            </a:prstGeom>
            <a:solidFill>
              <a:schemeClr val="bg1"/>
            </a:solidFill>
            <a:ln w="508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nvGrpSpPr>
            <p:cNvPr id="16" name="Group 15"/>
            <p:cNvGrpSpPr/>
            <p:nvPr/>
          </p:nvGrpSpPr>
          <p:grpSpPr>
            <a:xfrm>
              <a:off x="413579" y="4762499"/>
              <a:ext cx="3319480" cy="1807753"/>
              <a:chOff x="413579" y="4762499"/>
              <a:chExt cx="3319480" cy="1807753"/>
            </a:xfrm>
          </p:grpSpPr>
          <p:sp>
            <p:nvSpPr>
              <p:cNvPr id="15" name="Rectangle 14"/>
              <p:cNvSpPr/>
              <p:nvPr/>
            </p:nvSpPr>
            <p:spPr>
              <a:xfrm>
                <a:off x="413579" y="4762499"/>
                <a:ext cx="3312391" cy="180775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pic>
            <p:nvPicPr>
              <p:cNvPr id="10" name="Picture 9" descr="voronoi.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3580" y="4762500"/>
                <a:ext cx="3312391" cy="912748"/>
              </a:xfrm>
              <a:prstGeom prst="rect">
                <a:avLst/>
              </a:prstGeom>
            </p:spPr>
          </p:pic>
          <p:pic>
            <p:nvPicPr>
              <p:cNvPr id="12" name="Picture 2" descr="Figure-3.pdf"/>
              <p:cNvPicPr>
                <a:picLocks noChangeAspect="1" noChangeArrowheads="1"/>
              </p:cNvPicPr>
              <p:nvPr/>
            </p:nvPicPr>
            <p:blipFill rotWithShape="1">
              <a:blip r:embed="rId11" cstate="print"/>
              <a:srcRect l="16838" t="13491" r="63167" b="62289"/>
              <a:stretch/>
            </p:blipFill>
            <p:spPr bwMode="auto">
              <a:xfrm>
                <a:off x="413579" y="5675248"/>
                <a:ext cx="958065" cy="892547"/>
              </a:xfrm>
              <a:prstGeom prst="rect">
                <a:avLst/>
              </a:prstGeom>
              <a:noFill/>
              <a:ln w="9525">
                <a:noFill/>
                <a:miter lim="800000"/>
                <a:headEnd/>
                <a:tailEnd/>
              </a:ln>
            </p:spPr>
          </p:pic>
          <p:pic>
            <p:nvPicPr>
              <p:cNvPr id="13" name="Picture 2" descr="Figure-3.pdf"/>
              <p:cNvPicPr>
                <a:picLocks noChangeAspect="1" noChangeArrowheads="1"/>
              </p:cNvPicPr>
              <p:nvPr/>
            </p:nvPicPr>
            <p:blipFill rotWithShape="1">
              <a:blip r:embed="rId11" cstate="print"/>
              <a:srcRect l="17284" t="37710" r="63167" b="38004"/>
              <a:stretch/>
            </p:blipFill>
            <p:spPr bwMode="auto">
              <a:xfrm>
                <a:off x="1562083" y="5675248"/>
                <a:ext cx="936667" cy="895004"/>
              </a:xfrm>
              <a:prstGeom prst="rect">
                <a:avLst/>
              </a:prstGeom>
              <a:noFill/>
              <a:ln w="9525">
                <a:noFill/>
                <a:miter lim="800000"/>
                <a:headEnd/>
                <a:tailEnd/>
              </a:ln>
            </p:spPr>
          </p:pic>
          <p:pic>
            <p:nvPicPr>
              <p:cNvPr id="14" name="Picture 2" descr="Figure-3.pdf"/>
              <p:cNvPicPr>
                <a:picLocks noChangeAspect="1" noChangeArrowheads="1"/>
              </p:cNvPicPr>
              <p:nvPr/>
            </p:nvPicPr>
            <p:blipFill rotWithShape="1">
              <a:blip r:embed="rId11" cstate="print"/>
              <a:srcRect l="13511" t="58879" r="63167" b="16902"/>
              <a:stretch/>
            </p:blipFill>
            <p:spPr bwMode="auto">
              <a:xfrm>
                <a:off x="2615617" y="5639077"/>
                <a:ext cx="1117442" cy="892548"/>
              </a:xfrm>
              <a:prstGeom prst="rect">
                <a:avLst/>
              </a:prstGeom>
              <a:noFill/>
              <a:ln w="9525">
                <a:noFill/>
                <a:miter lim="800000"/>
                <a:headEnd/>
                <a:tailEnd/>
              </a:ln>
            </p:spPr>
          </p:pic>
        </p:grpSp>
      </p:grpSp>
      <p:pic>
        <p:nvPicPr>
          <p:cNvPr id="9" name="Picture 8" descr="Screen Shot 2014-07-03 at 10.47.08 AM.png"/>
          <p:cNvPicPr>
            <a:picLocks/>
          </p:cNvPicPr>
          <p:nvPr/>
        </p:nvPicPr>
        <p:blipFill rotWithShape="1">
          <a:blip r:embed="rId12">
            <a:extLst>
              <a:ext uri="{28A0092B-C50C-407E-A947-70E740481C1C}">
                <a14:useLocalDpi xmlns:a14="http://schemas.microsoft.com/office/drawing/2010/main" val="0"/>
              </a:ext>
            </a:extLst>
          </a:blip>
          <a:srcRect l="3205" t="14615" r="44017" b="41282"/>
          <a:stretch/>
        </p:blipFill>
        <p:spPr>
          <a:xfrm>
            <a:off x="5027879" y="2178304"/>
            <a:ext cx="3442969" cy="1920240"/>
          </a:xfrm>
          <a:prstGeom prst="rect">
            <a:avLst/>
          </a:prstGeom>
          <a:ln w="50800">
            <a:solidFill>
              <a:schemeClr val="tx1"/>
            </a:solidFill>
          </a:ln>
        </p:spPr>
      </p:pic>
      <p:sp>
        <p:nvSpPr>
          <p:cNvPr id="36" name="Rectangle 35"/>
          <p:cNvSpPr/>
          <p:nvPr/>
        </p:nvSpPr>
        <p:spPr>
          <a:xfrm>
            <a:off x="460375" y="1835048"/>
            <a:ext cx="3198311" cy="307777"/>
          </a:xfrm>
          <a:prstGeom prst="rect">
            <a:avLst/>
          </a:prstGeom>
        </p:spPr>
        <p:txBody>
          <a:bodyPr wrap="none">
            <a:spAutoFit/>
          </a:bodyPr>
          <a:lstStyle/>
          <a:p>
            <a:r>
              <a:rPr lang="en-US" sz="1400" b="1" dirty="0" smtClean="0">
                <a:latin typeface="Helvetica"/>
                <a:cs typeface="Helvetica"/>
              </a:rPr>
              <a:t>Movies of Conformational Changes</a:t>
            </a:r>
            <a:endParaRPr lang="en-US" sz="1400" b="1" dirty="0">
              <a:latin typeface="Helvetica"/>
              <a:cs typeface="Helvetica"/>
            </a:endParaRPr>
          </a:p>
        </p:txBody>
      </p:sp>
      <p:sp>
        <p:nvSpPr>
          <p:cNvPr id="37" name="Rectangle 36"/>
          <p:cNvSpPr/>
          <p:nvPr/>
        </p:nvSpPr>
        <p:spPr>
          <a:xfrm>
            <a:off x="466750" y="4282109"/>
            <a:ext cx="3686238" cy="307777"/>
          </a:xfrm>
          <a:prstGeom prst="rect">
            <a:avLst/>
          </a:prstGeom>
        </p:spPr>
        <p:txBody>
          <a:bodyPr wrap="none">
            <a:spAutoFit/>
          </a:bodyPr>
          <a:lstStyle/>
          <a:p>
            <a:r>
              <a:rPr lang="en-US" sz="1400" b="1" dirty="0" smtClean="0">
                <a:latin typeface="Helvetica"/>
                <a:cs typeface="Helvetica"/>
              </a:rPr>
              <a:t>Quantifying Internal Packing of Residues</a:t>
            </a:r>
            <a:endParaRPr lang="en-US" sz="1400" b="1" dirty="0">
              <a:latin typeface="Helvetica"/>
              <a:cs typeface="Helvetica"/>
            </a:endParaRPr>
          </a:p>
        </p:txBody>
      </p:sp>
      <p:sp>
        <p:nvSpPr>
          <p:cNvPr id="38" name="Rectangle 37"/>
          <p:cNvSpPr/>
          <p:nvPr/>
        </p:nvSpPr>
        <p:spPr>
          <a:xfrm>
            <a:off x="4928355" y="4280098"/>
            <a:ext cx="2929007" cy="307777"/>
          </a:xfrm>
          <a:prstGeom prst="rect">
            <a:avLst/>
          </a:prstGeom>
        </p:spPr>
        <p:txBody>
          <a:bodyPr wrap="none">
            <a:spAutoFit/>
          </a:bodyPr>
          <a:lstStyle/>
          <a:p>
            <a:r>
              <a:rPr lang="en-US" sz="1400" b="1" dirty="0" smtClean="0">
                <a:latin typeface="Helvetica"/>
                <a:cs typeface="Helvetica"/>
              </a:rPr>
              <a:t>Identification of Protein Cavities</a:t>
            </a:r>
            <a:endParaRPr lang="en-US" sz="1400" b="1" dirty="0">
              <a:latin typeface="Helvetica"/>
              <a:cs typeface="Helvetica"/>
            </a:endParaRPr>
          </a:p>
        </p:txBody>
      </p:sp>
      <p:sp>
        <p:nvSpPr>
          <p:cNvPr id="39" name="Rectangle 38"/>
          <p:cNvSpPr/>
          <p:nvPr/>
        </p:nvSpPr>
        <p:spPr>
          <a:xfrm>
            <a:off x="4928355" y="1843144"/>
            <a:ext cx="3506088" cy="307777"/>
          </a:xfrm>
          <a:prstGeom prst="rect">
            <a:avLst/>
          </a:prstGeom>
        </p:spPr>
        <p:txBody>
          <a:bodyPr wrap="none">
            <a:spAutoFit/>
          </a:bodyPr>
          <a:lstStyle/>
          <a:p>
            <a:r>
              <a:rPr lang="en-US" sz="1400" b="1" dirty="0" smtClean="0">
                <a:latin typeface="Helvetica"/>
                <a:cs typeface="Helvetica"/>
              </a:rPr>
              <a:t>Database of Alternative Conformations</a:t>
            </a:r>
            <a:endParaRPr lang="en-US" sz="1400" b="1" dirty="0">
              <a:latin typeface="Helvetica"/>
              <a:cs typeface="Helvetica"/>
            </a:endParaRPr>
          </a:p>
        </p:txBody>
      </p:sp>
      <p:pic>
        <p:nvPicPr>
          <p:cNvPr id="4" name="Picture 3" descr="Screen Shot 2014-07-07 at 5.39.25 PM.png"/>
          <p:cNvPicPr>
            <a:picLocks noChangeAspect="1"/>
          </p:cNvPicPr>
          <p:nvPr/>
        </p:nvPicPr>
        <p:blipFill rotWithShape="1">
          <a:blip r:embed="rId3">
            <a:extLst>
              <a:ext uri="{28A0092B-C50C-407E-A947-70E740481C1C}">
                <a14:useLocalDpi xmlns:a14="http://schemas.microsoft.com/office/drawing/2010/main" val="0"/>
              </a:ext>
            </a:extLst>
          </a:blip>
          <a:srcRect t="11944" b="58889"/>
          <a:stretch/>
        </p:blipFill>
        <p:spPr>
          <a:xfrm>
            <a:off x="-1855" y="186"/>
            <a:ext cx="9144000" cy="1666876"/>
          </a:xfrm>
          <a:prstGeom prst="rect">
            <a:avLst/>
          </a:prstGeom>
        </p:spPr>
      </p:pic>
      <p:pic>
        <p:nvPicPr>
          <p:cNvPr id="41" name="Picture 40" descr="Screen Shot 2014-07-07 at 5.39.25 PM.png"/>
          <p:cNvPicPr>
            <a:picLocks noChangeAspect="1"/>
          </p:cNvPicPr>
          <p:nvPr/>
        </p:nvPicPr>
        <p:blipFill rotWithShape="1">
          <a:blip r:embed="rId3">
            <a:extLst>
              <a:ext uri="{28A0092B-C50C-407E-A947-70E740481C1C}">
                <a14:useLocalDpi xmlns:a14="http://schemas.microsoft.com/office/drawing/2010/main" val="0"/>
              </a:ext>
            </a:extLst>
          </a:blip>
          <a:srcRect l="72171" t="18894" b="58889"/>
          <a:stretch/>
        </p:blipFill>
        <p:spPr>
          <a:xfrm>
            <a:off x="5401863" y="1485886"/>
            <a:ext cx="1789512" cy="244676"/>
          </a:xfrm>
          <a:prstGeom prst="rect">
            <a:avLst/>
          </a:prstGeom>
        </p:spPr>
      </p:pic>
      <p:sp>
        <p:nvSpPr>
          <p:cNvPr id="3" name="TextBox 2"/>
          <p:cNvSpPr txBox="1"/>
          <p:nvPr/>
        </p:nvSpPr>
        <p:spPr>
          <a:xfrm>
            <a:off x="9390458" y="4562252"/>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4178917089"/>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25450" y="1274457"/>
            <a:ext cx="3778250" cy="400110"/>
          </a:xfrm>
          <a:prstGeom prst="rect">
            <a:avLst/>
          </a:prstGeom>
          <a:noFill/>
        </p:spPr>
        <p:txBody>
          <a:bodyPr wrap="square" rtlCol="0">
            <a:spAutoFit/>
          </a:bodyPr>
          <a:lstStyle/>
          <a:p>
            <a:r>
              <a:rPr lang="en-US" sz="2000" b="1" dirty="0" smtClean="0"/>
              <a:t>DNA Pol I</a:t>
            </a:r>
            <a:endParaRPr lang="en-US" sz="2000" b="1" dirty="0"/>
          </a:p>
        </p:txBody>
      </p:sp>
      <p:pic>
        <p:nvPicPr>
          <p:cNvPr id="10" name="Picture 9" descr="Screen Shot 2013-10-03 at 3.57.50 PM.png"/>
          <p:cNvPicPr>
            <a:picLocks noChangeAspect="1"/>
          </p:cNvPicPr>
          <p:nvPr/>
        </p:nvPicPr>
        <p:blipFill rotWithShape="1">
          <a:blip r:embed="rId3" cstate="screen">
            <a:extLst>
              <a:ext uri="{28A0092B-C50C-407E-A947-70E740481C1C}">
                <a14:useLocalDpi xmlns:a14="http://schemas.microsoft.com/office/drawing/2010/main"/>
              </a:ext>
            </a:extLst>
          </a:blip>
          <a:srcRect b="25308"/>
          <a:stretch/>
        </p:blipFill>
        <p:spPr>
          <a:xfrm>
            <a:off x="5065328" y="622918"/>
            <a:ext cx="2045068" cy="1742879"/>
          </a:xfrm>
          <a:prstGeom prst="rect">
            <a:avLst/>
          </a:prstGeom>
        </p:spPr>
      </p:pic>
      <p:sp>
        <p:nvSpPr>
          <p:cNvPr id="5" name="Rectangle 4"/>
          <p:cNvSpPr/>
          <p:nvPr/>
        </p:nvSpPr>
        <p:spPr>
          <a:xfrm>
            <a:off x="5312347" y="619493"/>
            <a:ext cx="1656452" cy="855023"/>
          </a:xfrm>
          <a:prstGeom prst="rect">
            <a:avLst/>
          </a:prstGeom>
          <a:noFill/>
          <a:ln w="635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p:nvSpPr>
        <p:spPr>
          <a:xfrm>
            <a:off x="5311752" y="1526128"/>
            <a:ext cx="1656452" cy="836244"/>
          </a:xfrm>
          <a:prstGeom prst="rect">
            <a:avLst/>
          </a:prstGeom>
          <a:noFill/>
          <a:ln w="635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p:cNvSpPr txBox="1"/>
          <p:nvPr/>
        </p:nvSpPr>
        <p:spPr>
          <a:xfrm>
            <a:off x="7111263" y="917437"/>
            <a:ext cx="1825966" cy="338554"/>
          </a:xfrm>
          <a:prstGeom prst="rect">
            <a:avLst/>
          </a:prstGeom>
          <a:noFill/>
        </p:spPr>
        <p:txBody>
          <a:bodyPr wrap="square" rtlCol="0">
            <a:spAutoFit/>
          </a:bodyPr>
          <a:lstStyle/>
          <a:p>
            <a:r>
              <a:rPr lang="en-US" sz="1600" dirty="0" smtClean="0"/>
              <a:t>Bound to DNA</a:t>
            </a:r>
            <a:endParaRPr lang="en-US" sz="1600" dirty="0"/>
          </a:p>
        </p:txBody>
      </p:sp>
      <p:sp>
        <p:nvSpPr>
          <p:cNvPr id="9" name="TextBox 8"/>
          <p:cNvSpPr txBox="1"/>
          <p:nvPr/>
        </p:nvSpPr>
        <p:spPr>
          <a:xfrm>
            <a:off x="7130242" y="1765052"/>
            <a:ext cx="1169591" cy="338554"/>
          </a:xfrm>
          <a:prstGeom prst="rect">
            <a:avLst/>
          </a:prstGeom>
          <a:noFill/>
        </p:spPr>
        <p:txBody>
          <a:bodyPr wrap="square" rtlCol="0">
            <a:spAutoFit/>
          </a:bodyPr>
          <a:lstStyle/>
          <a:p>
            <a:r>
              <a:rPr lang="en-US" sz="1600" dirty="0" smtClean="0"/>
              <a:t>Apo</a:t>
            </a:r>
            <a:endParaRPr lang="en-US" sz="1600" dirty="0"/>
          </a:p>
        </p:txBody>
      </p:sp>
      <p:cxnSp>
        <p:nvCxnSpPr>
          <p:cNvPr id="14" name="Straight Arrow Connector 13"/>
          <p:cNvCxnSpPr/>
          <p:nvPr/>
        </p:nvCxnSpPr>
        <p:spPr>
          <a:xfrm flipH="1">
            <a:off x="2851838" y="419316"/>
            <a:ext cx="341421" cy="294367"/>
          </a:xfrm>
          <a:prstGeom prst="straightConnector1">
            <a:avLst/>
          </a:prstGeom>
          <a:ln w="76200">
            <a:solidFill>
              <a:srgbClr val="FF0000"/>
            </a:solidFill>
            <a:tailEnd type="arrow"/>
          </a:ln>
        </p:spPr>
        <p:style>
          <a:lnRef idx="2">
            <a:schemeClr val="accent1"/>
          </a:lnRef>
          <a:fillRef idx="0">
            <a:schemeClr val="accent1"/>
          </a:fillRef>
          <a:effectRef idx="1">
            <a:schemeClr val="accent1"/>
          </a:effectRef>
          <a:fontRef idx="minor">
            <a:schemeClr val="tx1"/>
          </a:fontRef>
        </p:style>
      </p:cxnSp>
      <p:pic>
        <p:nvPicPr>
          <p:cNvPr id="4" name="Picture 3" descr="img_adk"/>
          <p:cNvPicPr>
            <a:picLocks noChangeAspect="1"/>
          </p:cNvPicPr>
          <p:nvPr/>
        </p:nvPicPr>
        <p:blipFill rotWithShape="1">
          <a:blip r:embed="rId4">
            <a:extLst>
              <a:ext uri="{28A0092B-C50C-407E-A947-70E740481C1C}">
                <a14:useLocalDpi xmlns:a14="http://schemas.microsoft.com/office/drawing/2010/main" val="0"/>
              </a:ext>
            </a:extLst>
          </a:blip>
          <a:srcRect l="20328" t="23750" r="23755" b="25263"/>
          <a:stretch/>
        </p:blipFill>
        <p:spPr>
          <a:xfrm>
            <a:off x="5018429" y="3465553"/>
            <a:ext cx="3544135" cy="3231626"/>
          </a:xfrm>
          <a:prstGeom prst="rect">
            <a:avLst/>
          </a:prstGeom>
        </p:spPr>
      </p:pic>
      <p:grpSp>
        <p:nvGrpSpPr>
          <p:cNvPr id="11" name="Group 10"/>
          <p:cNvGrpSpPr/>
          <p:nvPr/>
        </p:nvGrpSpPr>
        <p:grpSpPr>
          <a:xfrm>
            <a:off x="1290118" y="72767"/>
            <a:ext cx="3614344" cy="3456286"/>
            <a:chOff x="1274243" y="154167"/>
            <a:chExt cx="3614344" cy="3456286"/>
          </a:xfrm>
        </p:grpSpPr>
        <p:pic>
          <p:nvPicPr>
            <p:cNvPr id="2" name="Picture 1" descr="polI.png"/>
            <p:cNvPicPr>
              <a:picLocks noChangeAspect="1"/>
            </p:cNvPicPr>
            <p:nvPr/>
          </p:nvPicPr>
          <p:blipFill rotWithShape="1">
            <a:blip r:embed="rId5" cstate="screen">
              <a:extLst>
                <a:ext uri="{28A0092B-C50C-407E-A947-70E740481C1C}">
                  <a14:useLocalDpi xmlns:a14="http://schemas.microsoft.com/office/drawing/2010/main"/>
                </a:ext>
              </a:extLst>
            </a:blip>
            <a:srcRect l="10220" t="14214" r="13554" b="15370"/>
            <a:stretch/>
          </p:blipFill>
          <p:spPr>
            <a:xfrm>
              <a:off x="1274243" y="154167"/>
              <a:ext cx="3614344" cy="3456286"/>
            </a:xfrm>
            <a:prstGeom prst="rect">
              <a:avLst/>
            </a:prstGeom>
          </p:spPr>
        </p:pic>
        <p:sp>
          <p:nvSpPr>
            <p:cNvPr id="27" name="Rectangle 26"/>
            <p:cNvSpPr/>
            <p:nvPr/>
          </p:nvSpPr>
          <p:spPr>
            <a:xfrm>
              <a:off x="1505657" y="2885102"/>
              <a:ext cx="661851" cy="661851"/>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16" name="Group 15"/>
          <p:cNvGrpSpPr/>
          <p:nvPr/>
        </p:nvGrpSpPr>
        <p:grpSpPr>
          <a:xfrm>
            <a:off x="1748234" y="3932949"/>
            <a:ext cx="2416536" cy="2643985"/>
            <a:chOff x="2116566" y="3932949"/>
            <a:chExt cx="2416536" cy="2643985"/>
          </a:xfrm>
        </p:grpSpPr>
        <p:pic>
          <p:nvPicPr>
            <p:cNvPr id="13" name="Picture 12" descr="adk_phylo.png"/>
            <p:cNvPicPr>
              <a:picLocks noChangeAspect="1"/>
            </p:cNvPicPr>
            <p:nvPr/>
          </p:nvPicPr>
          <p:blipFill rotWithShape="1">
            <a:blip r:embed="rId6">
              <a:extLst>
                <a:ext uri="{28A0092B-C50C-407E-A947-70E740481C1C}">
                  <a14:useLocalDpi xmlns:a14="http://schemas.microsoft.com/office/drawing/2010/main" val="0"/>
                </a:ext>
              </a:extLst>
            </a:blip>
            <a:srcRect l="779" t="10423" r="85417" b="65410"/>
            <a:stretch/>
          </p:blipFill>
          <p:spPr>
            <a:xfrm>
              <a:off x="2116566" y="3932949"/>
              <a:ext cx="2416536" cy="2643985"/>
            </a:xfrm>
            <a:prstGeom prst="rect">
              <a:avLst/>
            </a:prstGeom>
          </p:spPr>
        </p:pic>
        <p:sp>
          <p:nvSpPr>
            <p:cNvPr id="40" name="Rectangle 39"/>
            <p:cNvSpPr/>
            <p:nvPr/>
          </p:nvSpPr>
          <p:spPr>
            <a:xfrm>
              <a:off x="2876650" y="3932949"/>
              <a:ext cx="1656452" cy="665678"/>
            </a:xfrm>
            <a:prstGeom prst="rect">
              <a:avLst/>
            </a:prstGeom>
            <a:noFill/>
            <a:ln w="635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1" name="Rectangle 40"/>
            <p:cNvSpPr/>
            <p:nvPr/>
          </p:nvSpPr>
          <p:spPr>
            <a:xfrm>
              <a:off x="2876650" y="4628419"/>
              <a:ext cx="1656452" cy="1818507"/>
            </a:xfrm>
            <a:prstGeom prst="rect">
              <a:avLst/>
            </a:prstGeom>
            <a:noFill/>
            <a:ln w="63500">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42" name="TextBox 41"/>
          <p:cNvSpPr txBox="1"/>
          <p:nvPr/>
        </p:nvSpPr>
        <p:spPr>
          <a:xfrm>
            <a:off x="25450" y="4891667"/>
            <a:ext cx="3778250" cy="707886"/>
          </a:xfrm>
          <a:prstGeom prst="rect">
            <a:avLst/>
          </a:prstGeom>
          <a:noFill/>
        </p:spPr>
        <p:txBody>
          <a:bodyPr wrap="square" rtlCol="0">
            <a:spAutoFit/>
          </a:bodyPr>
          <a:lstStyle/>
          <a:p>
            <a:r>
              <a:rPr lang="en-US" sz="2000" b="1" dirty="0" err="1" smtClean="0"/>
              <a:t>Adenylate</a:t>
            </a:r>
            <a:r>
              <a:rPr lang="en-US" sz="2000" b="1" dirty="0" smtClean="0"/>
              <a:t> </a:t>
            </a:r>
          </a:p>
          <a:p>
            <a:r>
              <a:rPr lang="en-US" sz="2000" b="1" dirty="0" smtClean="0"/>
              <a:t>Kinase</a:t>
            </a:r>
            <a:endParaRPr lang="en-US" sz="2000" b="1" dirty="0"/>
          </a:p>
        </p:txBody>
      </p:sp>
      <p:sp>
        <p:nvSpPr>
          <p:cNvPr id="43" name="TextBox 42"/>
          <p:cNvSpPr txBox="1"/>
          <p:nvPr/>
        </p:nvSpPr>
        <p:spPr>
          <a:xfrm>
            <a:off x="4164770" y="4092327"/>
            <a:ext cx="1169591" cy="338554"/>
          </a:xfrm>
          <a:prstGeom prst="rect">
            <a:avLst/>
          </a:prstGeom>
          <a:noFill/>
        </p:spPr>
        <p:txBody>
          <a:bodyPr wrap="square" rtlCol="0">
            <a:spAutoFit/>
          </a:bodyPr>
          <a:lstStyle/>
          <a:p>
            <a:r>
              <a:rPr lang="en-US" sz="1600" dirty="0" smtClean="0"/>
              <a:t>Apo</a:t>
            </a:r>
            <a:endParaRPr lang="en-US" sz="1600" dirty="0"/>
          </a:p>
        </p:txBody>
      </p:sp>
      <p:sp>
        <p:nvSpPr>
          <p:cNvPr id="44" name="TextBox 43"/>
          <p:cNvSpPr txBox="1"/>
          <p:nvPr/>
        </p:nvSpPr>
        <p:spPr>
          <a:xfrm>
            <a:off x="4164770" y="5310380"/>
            <a:ext cx="1169591" cy="338554"/>
          </a:xfrm>
          <a:prstGeom prst="rect">
            <a:avLst/>
          </a:prstGeom>
          <a:noFill/>
        </p:spPr>
        <p:txBody>
          <a:bodyPr wrap="square" rtlCol="0">
            <a:spAutoFit/>
          </a:bodyPr>
          <a:lstStyle/>
          <a:p>
            <a:r>
              <a:rPr lang="en-US" sz="1600" dirty="0" smtClean="0"/>
              <a:t>Holo</a:t>
            </a:r>
            <a:endParaRPr lang="en-US" sz="1600" dirty="0"/>
          </a:p>
        </p:txBody>
      </p:sp>
    </p:spTree>
    <p:extLst>
      <p:ext uri="{BB962C8B-B14F-4D97-AF65-F5344CB8AC3E}">
        <p14:creationId xmlns:p14="http://schemas.microsoft.com/office/powerpoint/2010/main" val="213232581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 name="Group 32"/>
          <p:cNvGrpSpPr/>
          <p:nvPr/>
        </p:nvGrpSpPr>
        <p:grpSpPr>
          <a:xfrm>
            <a:off x="1937145" y="646775"/>
            <a:ext cx="2989229" cy="2668955"/>
            <a:chOff x="2686282" y="3981146"/>
            <a:chExt cx="3617978" cy="2876853"/>
          </a:xfrm>
        </p:grpSpPr>
        <p:pic>
          <p:nvPicPr>
            <p:cNvPr id="34" name="Picture 33" descr="tyr_phosphatase__apo_and_holo_rmsd.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686282" y="3981146"/>
              <a:ext cx="3617978" cy="2876853"/>
            </a:xfrm>
            <a:prstGeom prst="rect">
              <a:avLst/>
            </a:prstGeom>
            <a:ln w="25400">
              <a:solidFill>
                <a:schemeClr val="tx1"/>
              </a:solidFill>
            </a:ln>
          </p:spPr>
        </p:pic>
        <p:sp>
          <p:nvSpPr>
            <p:cNvPr id="35" name="Rectangle 34"/>
            <p:cNvSpPr/>
            <p:nvPr/>
          </p:nvSpPr>
          <p:spPr>
            <a:xfrm>
              <a:off x="3879466" y="5391500"/>
              <a:ext cx="2424794" cy="1466499"/>
            </a:xfrm>
            <a:prstGeom prst="rect">
              <a:avLst/>
            </a:prstGeom>
            <a:no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6" name="Rectangle 35"/>
            <p:cNvSpPr/>
            <p:nvPr/>
          </p:nvSpPr>
          <p:spPr>
            <a:xfrm>
              <a:off x="3134976" y="5391500"/>
              <a:ext cx="256229" cy="957298"/>
            </a:xfrm>
            <a:prstGeom prst="rect">
              <a:avLst/>
            </a:prstGeom>
            <a:noFill/>
            <a:ln w="38100">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3" name="Group 2"/>
          <p:cNvGrpSpPr/>
          <p:nvPr/>
        </p:nvGrpSpPr>
        <p:grpSpPr>
          <a:xfrm>
            <a:off x="2801826" y="1588996"/>
            <a:ext cx="3213146" cy="2560750"/>
            <a:chOff x="2818991" y="1243263"/>
            <a:chExt cx="2667109" cy="2125580"/>
          </a:xfrm>
        </p:grpSpPr>
        <p:pic>
          <p:nvPicPr>
            <p:cNvPr id="42" name="Picture 41" descr="calcyclin_rmsd.png"/>
            <p:cNvPicPr>
              <a:picLocks noChangeAspect="1"/>
            </p:cNvPicPr>
            <p:nvPr/>
          </p:nvPicPr>
          <p:blipFill rotWithShape="1">
            <a:blip r:embed="rId4">
              <a:extLst>
                <a:ext uri="{28A0092B-C50C-407E-A947-70E740481C1C}">
                  <a14:useLocalDpi xmlns:a14="http://schemas.microsoft.com/office/drawing/2010/main" val="0"/>
                </a:ext>
              </a:extLst>
            </a:blip>
            <a:srcRect t="10639" r="5893" b="14361"/>
            <a:stretch/>
          </p:blipFill>
          <p:spPr>
            <a:xfrm>
              <a:off x="2818991" y="1243263"/>
              <a:ext cx="2667109" cy="2125580"/>
            </a:xfrm>
            <a:prstGeom prst="rect">
              <a:avLst/>
            </a:prstGeom>
            <a:ln w="31750">
              <a:solidFill>
                <a:schemeClr val="tx1"/>
              </a:solidFill>
            </a:ln>
          </p:spPr>
        </p:pic>
        <p:sp>
          <p:nvSpPr>
            <p:cNvPr id="43" name="Rectangle 42"/>
            <p:cNvSpPr/>
            <p:nvPr/>
          </p:nvSpPr>
          <p:spPr>
            <a:xfrm>
              <a:off x="3867297" y="2285199"/>
              <a:ext cx="1618803" cy="1083644"/>
            </a:xfrm>
            <a:prstGeom prst="rect">
              <a:avLst/>
            </a:prstGeom>
            <a:no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3159823" y="2285199"/>
              <a:ext cx="182052" cy="1083644"/>
            </a:xfrm>
            <a:prstGeom prst="rect">
              <a:avLst/>
            </a:prstGeom>
            <a:no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13" name="Group 12"/>
          <p:cNvGrpSpPr/>
          <p:nvPr/>
        </p:nvGrpSpPr>
        <p:grpSpPr>
          <a:xfrm>
            <a:off x="4747560" y="2579113"/>
            <a:ext cx="2888191" cy="2578742"/>
            <a:chOff x="4536563" y="452736"/>
            <a:chExt cx="4167777" cy="3402453"/>
          </a:xfrm>
        </p:grpSpPr>
        <p:pic>
          <p:nvPicPr>
            <p:cNvPr id="14" name="Picture 13" descr="hsp_ATPase_dom__rmsd.png"/>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36563" y="452736"/>
              <a:ext cx="4167777" cy="3402453"/>
            </a:xfrm>
            <a:prstGeom prst="rect">
              <a:avLst/>
            </a:prstGeom>
            <a:ln w="25400">
              <a:solidFill>
                <a:schemeClr val="tx1"/>
              </a:solidFill>
            </a:ln>
          </p:spPr>
        </p:pic>
        <p:sp>
          <p:nvSpPr>
            <p:cNvPr id="15" name="Rectangle 14"/>
            <p:cNvSpPr/>
            <p:nvPr/>
          </p:nvSpPr>
          <p:spPr>
            <a:xfrm>
              <a:off x="5081296" y="1605123"/>
              <a:ext cx="1157860" cy="2250066"/>
            </a:xfrm>
            <a:prstGeom prst="rect">
              <a:avLst/>
            </a:prstGeom>
            <a:no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sp>
          <p:nvSpPr>
            <p:cNvPr id="16" name="Rectangle 15"/>
            <p:cNvSpPr/>
            <p:nvPr/>
          </p:nvSpPr>
          <p:spPr>
            <a:xfrm>
              <a:off x="6295904" y="1603570"/>
              <a:ext cx="2408436" cy="1896446"/>
            </a:xfrm>
            <a:prstGeom prst="rect">
              <a:avLst/>
            </a:prstGeom>
            <a:no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dirty="0"/>
            </a:p>
          </p:txBody>
        </p:sp>
      </p:grpSp>
      <p:grpSp>
        <p:nvGrpSpPr>
          <p:cNvPr id="18" name="Group 17"/>
          <p:cNvGrpSpPr/>
          <p:nvPr/>
        </p:nvGrpSpPr>
        <p:grpSpPr>
          <a:xfrm>
            <a:off x="5732467" y="3755534"/>
            <a:ext cx="3295761" cy="2578742"/>
            <a:chOff x="128621" y="1502093"/>
            <a:chExt cx="4244411" cy="3038390"/>
          </a:xfrm>
        </p:grpSpPr>
        <p:pic>
          <p:nvPicPr>
            <p:cNvPr id="19" name="Picture 18" descr="adk_rmsd.png"/>
            <p:cNvPicPr>
              <a:picLocks noChangeAspect="1"/>
            </p:cNvPicPr>
            <p:nvPr/>
          </p:nvPicPr>
          <p:blipFill rotWithShape="1">
            <a:blip r:embed="rId6" cstate="screen">
              <a:extLst>
                <a:ext uri="{28A0092B-C50C-407E-A947-70E740481C1C}">
                  <a14:useLocalDpi xmlns:a14="http://schemas.microsoft.com/office/drawing/2010/main"/>
                </a:ext>
              </a:extLst>
            </a:blip>
            <a:srcRect t="12367"/>
            <a:stretch/>
          </p:blipFill>
          <p:spPr>
            <a:xfrm>
              <a:off x="128621" y="1502093"/>
              <a:ext cx="4244411" cy="3038390"/>
            </a:xfrm>
            <a:prstGeom prst="rect">
              <a:avLst/>
            </a:prstGeom>
            <a:ln w="25400">
              <a:solidFill>
                <a:schemeClr val="tx1"/>
              </a:solidFill>
            </a:ln>
          </p:spPr>
        </p:pic>
        <p:sp>
          <p:nvSpPr>
            <p:cNvPr id="20" name="Rectangle 19"/>
            <p:cNvSpPr/>
            <p:nvPr/>
          </p:nvSpPr>
          <p:spPr>
            <a:xfrm>
              <a:off x="871526" y="3146105"/>
              <a:ext cx="2681572" cy="1338821"/>
            </a:xfrm>
            <a:prstGeom prst="rect">
              <a:avLst/>
            </a:prstGeom>
            <a:no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1" name="Rectangle 20"/>
            <p:cNvSpPr/>
            <p:nvPr/>
          </p:nvSpPr>
          <p:spPr>
            <a:xfrm>
              <a:off x="3602559" y="3146105"/>
              <a:ext cx="770473" cy="1338821"/>
            </a:xfrm>
            <a:prstGeom prst="rect">
              <a:avLst/>
            </a:prstGeom>
            <a:no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26" name="Group 25"/>
          <p:cNvGrpSpPr/>
          <p:nvPr/>
        </p:nvGrpSpPr>
        <p:grpSpPr>
          <a:xfrm>
            <a:off x="477250" y="1523731"/>
            <a:ext cx="2820194" cy="2518030"/>
            <a:chOff x="1870340" y="452736"/>
            <a:chExt cx="3417025" cy="2677766"/>
          </a:xfrm>
        </p:grpSpPr>
        <p:pic>
          <p:nvPicPr>
            <p:cNvPr id="27" name="Picture 26" descr="phosphoglycerate_dehydrogenase__rmsd.png"/>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1870340" y="452736"/>
              <a:ext cx="3417025" cy="2677766"/>
            </a:xfrm>
            <a:prstGeom prst="rect">
              <a:avLst/>
            </a:prstGeom>
            <a:ln w="25400">
              <a:solidFill>
                <a:schemeClr val="tx1"/>
              </a:solidFill>
            </a:ln>
          </p:spPr>
        </p:pic>
        <p:sp>
          <p:nvSpPr>
            <p:cNvPr id="28" name="Rectangle 27"/>
            <p:cNvSpPr/>
            <p:nvPr/>
          </p:nvSpPr>
          <p:spPr>
            <a:xfrm>
              <a:off x="2172630" y="2059485"/>
              <a:ext cx="2204828" cy="1071016"/>
            </a:xfrm>
            <a:prstGeom prst="rect">
              <a:avLst/>
            </a:prstGeom>
            <a:no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9" name="Rectangle 28"/>
            <p:cNvSpPr/>
            <p:nvPr/>
          </p:nvSpPr>
          <p:spPr>
            <a:xfrm>
              <a:off x="4496576" y="2059485"/>
              <a:ext cx="790789" cy="1071016"/>
            </a:xfrm>
            <a:prstGeom prst="rect">
              <a:avLst/>
            </a:prstGeom>
            <a:noFill/>
            <a:ln w="38100">
              <a:solidFill>
                <a:schemeClr val="accent1">
                  <a:shade val="95000"/>
                  <a:satMod val="10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6" name="Group 5"/>
          <p:cNvGrpSpPr/>
          <p:nvPr/>
        </p:nvGrpSpPr>
        <p:grpSpPr>
          <a:xfrm>
            <a:off x="958936" y="2466675"/>
            <a:ext cx="3265743" cy="2584381"/>
            <a:chOff x="768436" y="2213988"/>
            <a:chExt cx="3605110" cy="2852943"/>
          </a:xfrm>
        </p:grpSpPr>
        <p:pic>
          <p:nvPicPr>
            <p:cNvPr id="30" name="Picture 29" descr="GTPase__rmsd.png"/>
            <p:cNvPicPr>
              <a:picLocks noChangeAspect="1"/>
            </p:cNvPicPr>
            <p:nvPr/>
          </p:nvPicPr>
          <p:blipFill rotWithShape="1">
            <a:blip r:embed="rId8">
              <a:extLst>
                <a:ext uri="{28A0092B-C50C-407E-A947-70E740481C1C}">
                  <a14:useLocalDpi xmlns:a14="http://schemas.microsoft.com/office/drawing/2010/main" val="0"/>
                </a:ext>
              </a:extLst>
            </a:blip>
            <a:srcRect t="11492" r="6146" b="14417"/>
            <a:stretch/>
          </p:blipFill>
          <p:spPr>
            <a:xfrm>
              <a:off x="768436" y="2213988"/>
              <a:ext cx="3605110" cy="2845940"/>
            </a:xfrm>
            <a:prstGeom prst="rect">
              <a:avLst/>
            </a:prstGeom>
            <a:ln w="25400">
              <a:solidFill>
                <a:schemeClr val="tx1"/>
              </a:solidFill>
            </a:ln>
          </p:spPr>
        </p:pic>
        <p:sp>
          <p:nvSpPr>
            <p:cNvPr id="31" name="Rectangle 30"/>
            <p:cNvSpPr/>
            <p:nvPr/>
          </p:nvSpPr>
          <p:spPr>
            <a:xfrm>
              <a:off x="1131594" y="3248526"/>
              <a:ext cx="391583" cy="1818405"/>
            </a:xfrm>
            <a:prstGeom prst="rect">
              <a:avLst/>
            </a:prstGeom>
            <a:no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2" name="Rectangle 31"/>
            <p:cNvSpPr/>
            <p:nvPr/>
          </p:nvSpPr>
          <p:spPr>
            <a:xfrm>
              <a:off x="2570991" y="3241523"/>
              <a:ext cx="1802555" cy="1818405"/>
            </a:xfrm>
            <a:prstGeom prst="rect">
              <a:avLst/>
            </a:prstGeom>
            <a:no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8" name="Group 7"/>
          <p:cNvGrpSpPr/>
          <p:nvPr/>
        </p:nvGrpSpPr>
        <p:grpSpPr>
          <a:xfrm>
            <a:off x="1713677" y="3471217"/>
            <a:ext cx="3268278" cy="2653556"/>
            <a:chOff x="2831648" y="3784621"/>
            <a:chExt cx="3607908" cy="2929306"/>
          </a:xfrm>
        </p:grpSpPr>
        <p:pic>
          <p:nvPicPr>
            <p:cNvPr id="40" name="Picture 39" descr="phosphofructokinase__rmsd.png"/>
            <p:cNvPicPr>
              <a:picLocks noChangeAspect="1"/>
            </p:cNvPicPr>
            <p:nvPr/>
          </p:nvPicPr>
          <p:blipFill rotWithShape="1">
            <a:blip r:embed="rId9">
              <a:extLst>
                <a:ext uri="{28A0092B-C50C-407E-A947-70E740481C1C}">
                  <a14:useLocalDpi xmlns:a14="http://schemas.microsoft.com/office/drawing/2010/main" val="0"/>
                </a:ext>
              </a:extLst>
            </a:blip>
            <a:srcRect t="10227" r="5141" b="12757"/>
            <a:stretch/>
          </p:blipFill>
          <p:spPr>
            <a:xfrm>
              <a:off x="2831648" y="3784621"/>
              <a:ext cx="3607908" cy="2929306"/>
            </a:xfrm>
            <a:prstGeom prst="rect">
              <a:avLst/>
            </a:prstGeom>
            <a:ln w="25400">
              <a:solidFill>
                <a:schemeClr val="tx1"/>
              </a:solidFill>
            </a:ln>
          </p:spPr>
        </p:pic>
        <p:sp>
          <p:nvSpPr>
            <p:cNvPr id="41" name="Rectangle 40"/>
            <p:cNvSpPr/>
            <p:nvPr/>
          </p:nvSpPr>
          <p:spPr>
            <a:xfrm>
              <a:off x="3247527" y="4675995"/>
              <a:ext cx="1468283" cy="2037932"/>
            </a:xfrm>
            <a:prstGeom prst="rect">
              <a:avLst/>
            </a:prstGeom>
            <a:no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6" name="Rectangle 45"/>
            <p:cNvSpPr/>
            <p:nvPr/>
          </p:nvSpPr>
          <p:spPr>
            <a:xfrm>
              <a:off x="4908314" y="4675995"/>
              <a:ext cx="1468283" cy="2037932"/>
            </a:xfrm>
            <a:prstGeom prst="rect">
              <a:avLst/>
            </a:prstGeom>
            <a:no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grpSp>
        <p:nvGrpSpPr>
          <p:cNvPr id="47" name="Group 46"/>
          <p:cNvGrpSpPr/>
          <p:nvPr/>
        </p:nvGrpSpPr>
        <p:grpSpPr>
          <a:xfrm>
            <a:off x="3081722" y="4106160"/>
            <a:ext cx="3268278" cy="2603744"/>
            <a:chOff x="768436" y="213072"/>
            <a:chExt cx="5748489" cy="4579658"/>
          </a:xfrm>
        </p:grpSpPr>
        <p:pic>
          <p:nvPicPr>
            <p:cNvPr id="48" name="Picture 47" descr="triosephosphate_isomerase__NON_alost_ex__rmsd.png"/>
            <p:cNvPicPr>
              <a:picLocks noChangeAspect="1"/>
            </p:cNvPicPr>
            <p:nvPr/>
          </p:nvPicPr>
          <p:blipFill rotWithShape="1">
            <a:blip r:embed="rId10">
              <a:extLst>
                <a:ext uri="{28A0092B-C50C-407E-A947-70E740481C1C}">
                  <a14:useLocalDpi xmlns:a14="http://schemas.microsoft.com/office/drawing/2010/main" val="0"/>
                </a:ext>
              </a:extLst>
            </a:blip>
            <a:srcRect t="10503" r="5701" b="14371"/>
            <a:stretch/>
          </p:blipFill>
          <p:spPr>
            <a:xfrm>
              <a:off x="768436" y="213072"/>
              <a:ext cx="5748489" cy="4579658"/>
            </a:xfrm>
            <a:prstGeom prst="rect">
              <a:avLst/>
            </a:prstGeom>
            <a:ln w="25400">
              <a:solidFill>
                <a:schemeClr val="tx1"/>
              </a:solidFill>
            </a:ln>
          </p:spPr>
        </p:pic>
        <p:sp>
          <p:nvSpPr>
            <p:cNvPr id="51" name="Rectangle 50"/>
            <p:cNvSpPr/>
            <p:nvPr/>
          </p:nvSpPr>
          <p:spPr>
            <a:xfrm>
              <a:off x="1500965" y="2478202"/>
              <a:ext cx="2041667" cy="2286053"/>
            </a:xfrm>
            <a:prstGeom prst="rect">
              <a:avLst/>
            </a:prstGeom>
            <a:no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2" name="Rectangle 51"/>
            <p:cNvSpPr/>
            <p:nvPr/>
          </p:nvSpPr>
          <p:spPr>
            <a:xfrm>
              <a:off x="4475258" y="2478202"/>
              <a:ext cx="2041667" cy="2286053"/>
            </a:xfrm>
            <a:prstGeom prst="rect">
              <a:avLst/>
            </a:prstGeom>
            <a:noFill/>
            <a:ln w="38100">
              <a:solidFill>
                <a:schemeClr val="tx2">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3" name="Rectangle 52"/>
          <p:cNvSpPr/>
          <p:nvPr/>
        </p:nvSpPr>
        <p:spPr>
          <a:xfrm>
            <a:off x="0" y="105058"/>
            <a:ext cx="9144000" cy="369332"/>
          </a:xfrm>
          <a:prstGeom prst="rect">
            <a:avLst/>
          </a:prstGeom>
        </p:spPr>
        <p:txBody>
          <a:bodyPr wrap="square">
            <a:spAutoFit/>
          </a:bodyPr>
          <a:lstStyle/>
          <a:p>
            <a:pPr algn="ctr"/>
            <a:r>
              <a:rPr lang="en-US" dirty="0" smtClean="0">
                <a:latin typeface="Helvetica"/>
                <a:cs typeface="Helvetica"/>
              </a:rPr>
              <a:t>Alternative Bio </a:t>
            </a:r>
            <a:r>
              <a:rPr lang="en-US" dirty="0" smtClean="0">
                <a:latin typeface="Helvetica"/>
                <a:cs typeface="Helvetica"/>
              </a:rPr>
              <a:t>States in Canonical Systems</a:t>
            </a:r>
            <a:endParaRPr lang="en-US" dirty="0">
              <a:latin typeface="Helvetica"/>
              <a:cs typeface="Helvetica"/>
            </a:endParaRPr>
          </a:p>
        </p:txBody>
      </p:sp>
    </p:spTree>
    <p:extLst>
      <p:ext uri="{BB962C8B-B14F-4D97-AF65-F5344CB8AC3E}">
        <p14:creationId xmlns:p14="http://schemas.microsoft.com/office/powerpoint/2010/main" val="97834605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99DA47-E563-714E-B25E-013815C0FE2B}" type="slidenum">
              <a:rPr lang="en-US" smtClean="0"/>
              <a:t>12</a:t>
            </a:fld>
            <a:endParaRPr lang="en-US" dirty="0"/>
          </a:p>
        </p:txBody>
      </p:sp>
      <p:sp>
        <p:nvSpPr>
          <p:cNvPr id="5" name="TextBox 4"/>
          <p:cNvSpPr txBox="1"/>
          <p:nvPr/>
        </p:nvSpPr>
        <p:spPr>
          <a:xfrm>
            <a:off x="365126" y="841375"/>
            <a:ext cx="8302624" cy="1908215"/>
          </a:xfrm>
          <a:prstGeom prst="rect">
            <a:avLst/>
          </a:prstGeom>
          <a:noFill/>
        </p:spPr>
        <p:txBody>
          <a:bodyPr wrap="square" rtlCol="0">
            <a:spAutoFit/>
          </a:bodyPr>
          <a:lstStyle/>
          <a:p>
            <a:r>
              <a:rPr lang="en-US" sz="1700" b="1" dirty="0" smtClean="0"/>
              <a:t>Criteria: </a:t>
            </a:r>
            <a:r>
              <a:rPr lang="en-US" sz="1700" dirty="0" smtClean="0"/>
              <a:t>All ASD proteins such that:</a:t>
            </a:r>
          </a:p>
          <a:p>
            <a:r>
              <a:rPr lang="en-US" sz="1700" dirty="0"/>
              <a:t>	</a:t>
            </a:r>
            <a:r>
              <a:rPr lang="en-US" sz="1700" dirty="0" smtClean="0"/>
              <a:t>&gt; </a:t>
            </a:r>
            <a:r>
              <a:rPr lang="en-US" sz="1700" dirty="0"/>
              <a:t>at least 2 </a:t>
            </a:r>
            <a:r>
              <a:rPr lang="en-US" sz="1700" i="1" dirty="0"/>
              <a:t>different</a:t>
            </a:r>
            <a:r>
              <a:rPr lang="en-US" sz="1700" dirty="0"/>
              <a:t> PDBs</a:t>
            </a:r>
          </a:p>
          <a:p>
            <a:r>
              <a:rPr lang="en-US" sz="1700" dirty="0"/>
              <a:t>	</a:t>
            </a:r>
            <a:r>
              <a:rPr lang="en-US" sz="1700" dirty="0" smtClean="0"/>
              <a:t>&gt; at </a:t>
            </a:r>
            <a:r>
              <a:rPr lang="en-US" sz="1700" dirty="0"/>
              <a:t>least 4 different SCOP </a:t>
            </a:r>
            <a:r>
              <a:rPr lang="en-US" sz="1700" dirty="0" smtClean="0"/>
              <a:t>domains (</a:t>
            </a:r>
            <a:r>
              <a:rPr lang="en-US" sz="1700" dirty="0" err="1" smtClean="0"/>
              <a:t>ie</a:t>
            </a:r>
            <a:r>
              <a:rPr lang="en-US" sz="1700" dirty="0" smtClean="0"/>
              <a:t>, min size for cluster is 4)</a:t>
            </a:r>
            <a:endParaRPr lang="en-US" sz="1700" dirty="0"/>
          </a:p>
          <a:p>
            <a:r>
              <a:rPr lang="en-US" sz="1700" dirty="0" smtClean="0"/>
              <a:t>	&gt; these SCOP domains satisfy the criteria:</a:t>
            </a:r>
            <a:endParaRPr lang="en-US" sz="1700" dirty="0"/>
          </a:p>
          <a:p>
            <a:r>
              <a:rPr lang="en-US" sz="1700" dirty="0"/>
              <a:t>	</a:t>
            </a:r>
            <a:r>
              <a:rPr lang="en-US" sz="1700" dirty="0" smtClean="0"/>
              <a:t>	+ x-ray structures only, resolution &lt; 2.8, R-Free &lt; </a:t>
            </a:r>
            <a:r>
              <a:rPr lang="en-US" sz="1700" dirty="0" smtClean="0"/>
              <a:t>0.28</a:t>
            </a:r>
          </a:p>
          <a:p>
            <a:r>
              <a:rPr lang="en-US" sz="1600" b="1" dirty="0"/>
              <a:t>	&gt; includes at least two cases for ligand status [“Yes” and “No”</a:t>
            </a:r>
            <a:r>
              <a:rPr lang="en-US" sz="1600" b="1" dirty="0" smtClean="0"/>
              <a:t>]</a:t>
            </a:r>
            <a:endParaRPr lang="en-US" sz="1700" dirty="0"/>
          </a:p>
          <a:p>
            <a:r>
              <a:rPr lang="en-US" sz="1700" dirty="0" smtClean="0"/>
              <a:t>	&gt; </a:t>
            </a:r>
            <a:r>
              <a:rPr lang="en-US" sz="1700" dirty="0" err="1" smtClean="0"/>
              <a:t>allostery</a:t>
            </a:r>
            <a:r>
              <a:rPr lang="en-US" sz="1700" dirty="0" smtClean="0"/>
              <a:t> type (defined by ASD) is one of the following</a:t>
            </a:r>
            <a:r>
              <a:rPr lang="en-US" sz="1700" dirty="0" smtClean="0"/>
              <a:t>:</a:t>
            </a:r>
            <a:endParaRPr lang="en-US" sz="1700" dirty="0" smtClean="0"/>
          </a:p>
        </p:txBody>
      </p:sp>
      <p:sp>
        <p:nvSpPr>
          <p:cNvPr id="6" name="Rectangle 5"/>
          <p:cNvSpPr/>
          <p:nvPr/>
        </p:nvSpPr>
        <p:spPr>
          <a:xfrm>
            <a:off x="748649" y="2866589"/>
            <a:ext cx="3355474" cy="2308324"/>
          </a:xfrm>
          <a:prstGeom prst="rect">
            <a:avLst/>
          </a:prstGeom>
        </p:spPr>
        <p:txBody>
          <a:bodyPr wrap="square">
            <a:spAutoFit/>
          </a:bodyPr>
          <a:lstStyle/>
          <a:p>
            <a:pPr marL="285750" indent="-285750">
              <a:buFont typeface="Arial"/>
              <a:buChar char="•"/>
            </a:pPr>
            <a:r>
              <a:rPr lang="en-US" sz="1600" b="1" dirty="0"/>
              <a:t>Allosteric activation by substrate</a:t>
            </a:r>
          </a:p>
          <a:p>
            <a:pPr marL="285750" indent="-285750">
              <a:buFont typeface="Arial"/>
              <a:buChar char="•"/>
            </a:pPr>
            <a:r>
              <a:rPr lang="en-US" sz="1600" b="1" dirty="0"/>
              <a:t>Allosteric competitive model</a:t>
            </a:r>
          </a:p>
          <a:p>
            <a:pPr marL="285750" indent="-285750">
              <a:buFont typeface="Arial"/>
              <a:buChar char="•"/>
            </a:pPr>
            <a:r>
              <a:rPr lang="en-US" sz="1600" b="1" dirty="0"/>
              <a:t>Allosteric switch</a:t>
            </a:r>
          </a:p>
          <a:p>
            <a:pPr marL="285750" indent="-285750">
              <a:buFont typeface="Arial"/>
              <a:buChar char="•"/>
            </a:pPr>
            <a:r>
              <a:rPr lang="en-US" sz="1600" b="1" dirty="0"/>
              <a:t>Harmonic oscillator model</a:t>
            </a:r>
          </a:p>
          <a:p>
            <a:pPr marL="285750" indent="-285750">
              <a:buFont typeface="Arial"/>
              <a:buChar char="•"/>
            </a:pPr>
            <a:r>
              <a:rPr lang="en-US" sz="1600" b="1" dirty="0"/>
              <a:t>Hinge</a:t>
            </a:r>
          </a:p>
          <a:p>
            <a:pPr marL="285750" indent="-285750">
              <a:buFont typeface="Arial"/>
              <a:buChar char="•"/>
            </a:pPr>
            <a:r>
              <a:rPr lang="en-US" sz="1600" b="1" dirty="0"/>
              <a:t>Induced </a:t>
            </a:r>
            <a:r>
              <a:rPr lang="en-US" sz="1600" b="1" dirty="0" err="1"/>
              <a:t>allostery</a:t>
            </a:r>
            <a:endParaRPr lang="en-US" sz="1600" b="1" dirty="0"/>
          </a:p>
          <a:p>
            <a:pPr marL="285750" indent="-285750">
              <a:buFont typeface="Arial"/>
              <a:buChar char="•"/>
            </a:pPr>
            <a:r>
              <a:rPr lang="en-US" sz="1600" b="1" dirty="0"/>
              <a:t>Induced fit mechanism</a:t>
            </a:r>
          </a:p>
          <a:p>
            <a:pPr marL="285750" indent="-285750">
              <a:buFont typeface="Arial"/>
              <a:buChar char="•"/>
            </a:pPr>
            <a:r>
              <a:rPr lang="en-US" sz="1600" b="1" dirty="0"/>
              <a:t>Induced-fit model</a:t>
            </a:r>
          </a:p>
          <a:p>
            <a:pPr marL="285750" indent="-285750">
              <a:buFont typeface="Arial"/>
              <a:buChar char="•"/>
            </a:pPr>
            <a:r>
              <a:rPr lang="en-US" sz="1600" b="1" dirty="0"/>
              <a:t>Induced-fit model; Open-Close</a:t>
            </a:r>
          </a:p>
        </p:txBody>
      </p:sp>
      <p:sp>
        <p:nvSpPr>
          <p:cNvPr id="7" name="Rectangle 6"/>
          <p:cNvSpPr/>
          <p:nvPr/>
        </p:nvSpPr>
        <p:spPr>
          <a:xfrm>
            <a:off x="4037293" y="2877349"/>
            <a:ext cx="4708358" cy="2554545"/>
          </a:xfrm>
          <a:prstGeom prst="rect">
            <a:avLst/>
          </a:prstGeom>
        </p:spPr>
        <p:txBody>
          <a:bodyPr wrap="square">
            <a:spAutoFit/>
          </a:bodyPr>
          <a:lstStyle/>
          <a:p>
            <a:pPr marL="285750" indent="-285750">
              <a:buFont typeface="Arial"/>
              <a:buChar char="•"/>
            </a:pPr>
            <a:r>
              <a:rPr lang="en-US" sz="1600" b="1" dirty="0"/>
              <a:t>Koshland-Nemethy-Filmer model (KNF model)</a:t>
            </a:r>
          </a:p>
          <a:p>
            <a:pPr marL="285750" indent="-285750">
              <a:buFont typeface="Arial"/>
              <a:buChar char="•"/>
            </a:pPr>
            <a:r>
              <a:rPr lang="en-US" sz="1600" b="1" dirty="0"/>
              <a:t>Ligand-induced conformational change</a:t>
            </a:r>
          </a:p>
          <a:p>
            <a:pPr marL="285750" indent="-285750">
              <a:buFont typeface="Arial"/>
              <a:buChar char="•"/>
            </a:pPr>
            <a:r>
              <a:rPr lang="en-US" sz="1600" b="1" dirty="0"/>
              <a:t>Morpheein model</a:t>
            </a:r>
          </a:p>
          <a:p>
            <a:pPr marL="285750" indent="-285750">
              <a:buFont typeface="Arial"/>
              <a:buChar char="•"/>
            </a:pPr>
            <a:r>
              <a:rPr lang="en-US" sz="1600" b="1" dirty="0"/>
              <a:t>Open-Close</a:t>
            </a:r>
          </a:p>
          <a:p>
            <a:pPr marL="285750" indent="-285750">
              <a:buFont typeface="Arial"/>
              <a:buChar char="•"/>
            </a:pPr>
            <a:r>
              <a:rPr lang="en-US" sz="1600" b="1" dirty="0"/>
              <a:t>Open-Close; Nested subunit-subunit interactions</a:t>
            </a:r>
          </a:p>
          <a:p>
            <a:pPr marL="285750" indent="-285750">
              <a:buFont typeface="Arial"/>
              <a:buChar char="•"/>
            </a:pPr>
            <a:r>
              <a:rPr lang="en-US" sz="1600" b="1" dirty="0"/>
              <a:t>R-T transition</a:t>
            </a:r>
          </a:p>
          <a:p>
            <a:pPr marL="285750" indent="-285750">
              <a:buFont typeface="Arial"/>
              <a:buChar char="•"/>
            </a:pPr>
            <a:r>
              <a:rPr lang="en-US" sz="1600" b="1" dirty="0"/>
              <a:t>R-T transition; Nested subunit-subunit interactions; Oligomerization</a:t>
            </a:r>
          </a:p>
          <a:p>
            <a:pPr marL="285750" indent="-285750">
              <a:buFont typeface="Arial"/>
              <a:buChar char="•"/>
            </a:pPr>
            <a:r>
              <a:rPr lang="en-US" sz="1600" b="1" dirty="0"/>
              <a:t>Symmetry model (MWC model)</a:t>
            </a:r>
          </a:p>
          <a:p>
            <a:pPr marL="285750" indent="-285750">
              <a:buFont typeface="Arial"/>
              <a:buChar char="•"/>
            </a:pPr>
            <a:r>
              <a:rPr lang="en-US" sz="1600" b="1" dirty="0"/>
              <a:t>Two sequential conformational changes</a:t>
            </a:r>
          </a:p>
        </p:txBody>
      </p:sp>
      <p:sp>
        <p:nvSpPr>
          <p:cNvPr id="8" name="Rectangle 7"/>
          <p:cNvSpPr/>
          <p:nvPr/>
        </p:nvSpPr>
        <p:spPr>
          <a:xfrm>
            <a:off x="0" y="105058"/>
            <a:ext cx="9144000" cy="369332"/>
          </a:xfrm>
          <a:prstGeom prst="rect">
            <a:avLst/>
          </a:prstGeom>
        </p:spPr>
        <p:txBody>
          <a:bodyPr wrap="square">
            <a:spAutoFit/>
          </a:bodyPr>
          <a:lstStyle/>
          <a:p>
            <a:pPr algn="ctr"/>
            <a:r>
              <a:rPr lang="en-US" dirty="0" smtClean="0">
                <a:latin typeface="Helvetica"/>
                <a:cs typeface="Helvetica"/>
              </a:rPr>
              <a:t>Results for Annotated Allosteric Database</a:t>
            </a:r>
            <a:endParaRPr lang="en-US" dirty="0">
              <a:latin typeface="Helvetica"/>
              <a:cs typeface="Helvetica"/>
            </a:endParaRPr>
          </a:p>
        </p:txBody>
      </p:sp>
      <p:sp>
        <p:nvSpPr>
          <p:cNvPr id="9" name="Rectangle 8"/>
          <p:cNvSpPr/>
          <p:nvPr/>
        </p:nvSpPr>
        <p:spPr>
          <a:xfrm>
            <a:off x="889222" y="5606018"/>
            <a:ext cx="2279590" cy="461665"/>
          </a:xfrm>
          <a:prstGeom prst="rect">
            <a:avLst/>
          </a:prstGeom>
        </p:spPr>
        <p:txBody>
          <a:bodyPr wrap="none">
            <a:spAutoFit/>
          </a:bodyPr>
          <a:lstStyle/>
          <a:p>
            <a:r>
              <a:rPr lang="en-US" sz="2400" b="1" dirty="0" smtClean="0">
                <a:solidFill>
                  <a:schemeClr val="tx2">
                    <a:lumMod val="60000"/>
                    <a:lumOff val="40000"/>
                  </a:schemeClr>
                </a:solidFill>
              </a:rPr>
              <a:t>ASD:   56% (K=1)</a:t>
            </a:r>
            <a:endParaRPr lang="en-US" sz="2400" dirty="0">
              <a:solidFill>
                <a:schemeClr val="tx2">
                  <a:lumMod val="60000"/>
                  <a:lumOff val="40000"/>
                </a:schemeClr>
              </a:solidFill>
            </a:endParaRPr>
          </a:p>
        </p:txBody>
      </p:sp>
      <p:sp>
        <p:nvSpPr>
          <p:cNvPr id="10" name="Rectangle 9"/>
          <p:cNvSpPr/>
          <p:nvPr/>
        </p:nvSpPr>
        <p:spPr>
          <a:xfrm>
            <a:off x="889222" y="6070600"/>
            <a:ext cx="2294769" cy="461665"/>
          </a:xfrm>
          <a:prstGeom prst="rect">
            <a:avLst/>
          </a:prstGeom>
        </p:spPr>
        <p:txBody>
          <a:bodyPr wrap="none">
            <a:spAutoFit/>
          </a:bodyPr>
          <a:lstStyle/>
          <a:p>
            <a:r>
              <a:rPr lang="en-US" sz="2400" b="1" dirty="0" smtClean="0">
                <a:solidFill>
                  <a:schemeClr val="tx2">
                    <a:lumMod val="60000"/>
                    <a:lumOff val="40000"/>
                  </a:schemeClr>
                </a:solidFill>
              </a:rPr>
              <a:t>SCOP: 59% (K=1)</a:t>
            </a:r>
            <a:endParaRPr lang="en-US" sz="2400" dirty="0">
              <a:solidFill>
                <a:schemeClr val="tx2">
                  <a:lumMod val="60000"/>
                  <a:lumOff val="40000"/>
                </a:schemeClr>
              </a:solidFill>
            </a:endParaRPr>
          </a:p>
        </p:txBody>
      </p:sp>
    </p:spTree>
    <p:extLst>
      <p:ext uri="{BB962C8B-B14F-4D97-AF65-F5344CB8AC3E}">
        <p14:creationId xmlns:p14="http://schemas.microsoft.com/office/powerpoint/2010/main" val="24771144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2D09A4-1128-DD43-AFC6-EF23DC8A45F8}" type="slidenum">
              <a:rPr lang="en-US" smtClean="0"/>
              <a:t>13</a:t>
            </a:fld>
            <a:endParaRPr lang="en-US"/>
          </a:p>
        </p:txBody>
      </p:sp>
      <p:pic>
        <p:nvPicPr>
          <p:cNvPr id="7" name="Picture 6" descr="tmp.pdf"/>
          <p:cNvPicPr>
            <a:picLocks noChangeAspect="1"/>
          </p:cNvPicPr>
          <p:nvPr/>
        </p:nvPicPr>
        <p:blipFill rotWithShape="1">
          <a:blip r:embed="rId2">
            <a:extLst>
              <a:ext uri="{28A0092B-C50C-407E-A947-70E740481C1C}">
                <a14:useLocalDpi xmlns:a14="http://schemas.microsoft.com/office/drawing/2010/main" val="0"/>
              </a:ext>
            </a:extLst>
          </a:blip>
          <a:srcRect l="40059" t="9744" r="37586" b="19227"/>
          <a:stretch/>
        </p:blipFill>
        <p:spPr>
          <a:xfrm>
            <a:off x="278774" y="2017669"/>
            <a:ext cx="1294170" cy="2713918"/>
          </a:xfrm>
          <a:prstGeom prst="rect">
            <a:avLst/>
          </a:prstGeom>
        </p:spPr>
      </p:pic>
      <p:sp>
        <p:nvSpPr>
          <p:cNvPr id="10" name="Rectangle 9"/>
          <p:cNvSpPr/>
          <p:nvPr/>
        </p:nvSpPr>
        <p:spPr>
          <a:xfrm>
            <a:off x="258307" y="4030096"/>
            <a:ext cx="608281" cy="70149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p:cNvSpPr/>
          <p:nvPr/>
        </p:nvSpPr>
        <p:spPr>
          <a:xfrm>
            <a:off x="1572944" y="250915"/>
            <a:ext cx="5908639" cy="400110"/>
          </a:xfrm>
          <a:prstGeom prst="rect">
            <a:avLst/>
          </a:prstGeom>
        </p:spPr>
        <p:txBody>
          <a:bodyPr wrap="none">
            <a:spAutoFit/>
          </a:bodyPr>
          <a:lstStyle/>
          <a:p>
            <a:r>
              <a:rPr lang="en-US" sz="2000" b="1" dirty="0" smtClean="0">
                <a:solidFill>
                  <a:srgbClr val="000000"/>
                </a:solidFill>
              </a:rPr>
              <a:t>Identification of Allosteric Hotspots: Binding Leverage</a:t>
            </a:r>
            <a:endParaRPr lang="en-US" sz="2000" dirty="0"/>
          </a:p>
        </p:txBody>
      </p:sp>
      <p:pic>
        <p:nvPicPr>
          <p:cNvPr id="3" name="Picture 2" descr="Screen Shot 2014-10-02 at 11.32.20 AM.png"/>
          <p:cNvPicPr>
            <a:picLocks noChangeAspect="1"/>
          </p:cNvPicPr>
          <p:nvPr/>
        </p:nvPicPr>
        <p:blipFill rotWithShape="1">
          <a:blip r:embed="rId3">
            <a:extLst>
              <a:ext uri="{28A0092B-C50C-407E-A947-70E740481C1C}">
                <a14:useLocalDpi xmlns:a14="http://schemas.microsoft.com/office/drawing/2010/main" val="0"/>
              </a:ext>
            </a:extLst>
          </a:blip>
          <a:srcRect l="17202" t="25305" r="69696" b="20278"/>
          <a:stretch/>
        </p:blipFill>
        <p:spPr>
          <a:xfrm>
            <a:off x="2176194" y="1621632"/>
            <a:ext cx="1674747" cy="4347368"/>
          </a:xfrm>
          <a:prstGeom prst="rect">
            <a:avLst/>
          </a:prstGeom>
        </p:spPr>
      </p:pic>
      <p:pic>
        <p:nvPicPr>
          <p:cNvPr id="12" name="Picture 11" descr="Screen Shot 2014-10-02 at 11.32.20 AM.png"/>
          <p:cNvPicPr>
            <a:picLocks noChangeAspect="1"/>
          </p:cNvPicPr>
          <p:nvPr/>
        </p:nvPicPr>
        <p:blipFill rotWithShape="1">
          <a:blip r:embed="rId3">
            <a:extLst>
              <a:ext uri="{28A0092B-C50C-407E-A947-70E740481C1C}">
                <a14:useLocalDpi xmlns:a14="http://schemas.microsoft.com/office/drawing/2010/main" val="0"/>
              </a:ext>
            </a:extLst>
          </a:blip>
          <a:srcRect l="31308" t="25305" r="42708" b="21009"/>
          <a:stretch/>
        </p:blipFill>
        <p:spPr>
          <a:xfrm>
            <a:off x="3891054" y="1621632"/>
            <a:ext cx="3321300" cy="4289017"/>
          </a:xfrm>
          <a:prstGeom prst="rect">
            <a:avLst/>
          </a:prstGeom>
        </p:spPr>
      </p:pic>
      <p:cxnSp>
        <p:nvCxnSpPr>
          <p:cNvPr id="13" name="Straight Connector 12"/>
          <p:cNvCxnSpPr/>
          <p:nvPr/>
        </p:nvCxnSpPr>
        <p:spPr>
          <a:xfrm flipV="1">
            <a:off x="866588" y="1621632"/>
            <a:ext cx="1851904" cy="240846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866588" y="4731588"/>
            <a:ext cx="1849942" cy="112005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20506511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57DDF0A8-55F3-BC47-B42A-75C45480A225}" type="slidenum">
              <a:rPr lang="en-US" smtClean="0"/>
              <a:t>14</a:t>
            </a:fld>
            <a:endParaRPr lang="en-US"/>
          </a:p>
        </p:txBody>
      </p:sp>
      <p:grpSp>
        <p:nvGrpSpPr>
          <p:cNvPr id="8" name="Group 7"/>
          <p:cNvGrpSpPr/>
          <p:nvPr/>
        </p:nvGrpSpPr>
        <p:grpSpPr>
          <a:xfrm>
            <a:off x="317506" y="1657865"/>
            <a:ext cx="5156970" cy="4473734"/>
            <a:chOff x="1412702" y="1652703"/>
            <a:chExt cx="5653115" cy="4904146"/>
          </a:xfrm>
        </p:grpSpPr>
        <p:pic>
          <p:nvPicPr>
            <p:cNvPr id="2" name="Picture 1"/>
            <p:cNvPicPr>
              <a:picLocks noChangeAspect="1"/>
            </p:cNvPicPr>
            <p:nvPr/>
          </p:nvPicPr>
          <p:blipFill rotWithShape="1">
            <a:blip r:embed="rId2"/>
            <a:srcRect b="39394"/>
            <a:stretch/>
          </p:blipFill>
          <p:spPr>
            <a:xfrm>
              <a:off x="1574923" y="1652703"/>
              <a:ext cx="5490894" cy="4904146"/>
            </a:xfrm>
            <a:prstGeom prst="rect">
              <a:avLst/>
            </a:prstGeom>
          </p:spPr>
        </p:pic>
        <p:sp>
          <p:nvSpPr>
            <p:cNvPr id="7" name="Rectangle 6"/>
            <p:cNvSpPr/>
            <p:nvPr/>
          </p:nvSpPr>
          <p:spPr>
            <a:xfrm>
              <a:off x="1412702" y="1989975"/>
              <a:ext cx="457661" cy="457661"/>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 name="Rectangle 8"/>
          <p:cNvSpPr/>
          <p:nvPr/>
        </p:nvSpPr>
        <p:spPr>
          <a:xfrm>
            <a:off x="4248252" y="6042006"/>
            <a:ext cx="2917460" cy="276999"/>
          </a:xfrm>
          <a:prstGeom prst="rect">
            <a:avLst/>
          </a:prstGeom>
        </p:spPr>
        <p:txBody>
          <a:bodyPr wrap="none">
            <a:spAutoFit/>
          </a:bodyPr>
          <a:lstStyle/>
          <a:p>
            <a:r>
              <a:rPr lang="en-US" sz="1200" b="1" dirty="0" err="1"/>
              <a:t>Mitternacht</a:t>
            </a:r>
            <a:r>
              <a:rPr lang="en-US" sz="1200" b="1" dirty="0"/>
              <a:t> S, et al. </a:t>
            </a:r>
            <a:r>
              <a:rPr lang="en-US" sz="1200" b="1" dirty="0" err="1"/>
              <a:t>PLoS</a:t>
            </a:r>
            <a:r>
              <a:rPr lang="en-US" sz="1200" b="1" dirty="0"/>
              <a:t> Comp </a:t>
            </a:r>
            <a:r>
              <a:rPr lang="en-US" sz="1200" b="1" dirty="0" err="1"/>
              <a:t>Biol</a:t>
            </a:r>
            <a:r>
              <a:rPr lang="en-US" sz="1200" b="1" dirty="0"/>
              <a:t> (2011)</a:t>
            </a:r>
          </a:p>
        </p:txBody>
      </p:sp>
      <p:pic>
        <p:nvPicPr>
          <p:cNvPr id="10" name="Picture 9"/>
          <p:cNvPicPr>
            <a:picLocks noChangeAspect="1"/>
          </p:cNvPicPr>
          <p:nvPr/>
        </p:nvPicPr>
        <p:blipFill rotWithShape="1">
          <a:blip r:embed="rId3"/>
          <a:srcRect r="39635"/>
          <a:stretch/>
        </p:blipFill>
        <p:spPr>
          <a:xfrm>
            <a:off x="5827394" y="1808790"/>
            <a:ext cx="2956133" cy="2624184"/>
          </a:xfrm>
          <a:prstGeom prst="rect">
            <a:avLst/>
          </a:prstGeom>
        </p:spPr>
      </p:pic>
      <p:pic>
        <p:nvPicPr>
          <p:cNvPr id="11" name="Picture 10"/>
          <p:cNvPicPr>
            <a:picLocks noChangeAspect="1"/>
          </p:cNvPicPr>
          <p:nvPr/>
        </p:nvPicPr>
        <p:blipFill>
          <a:blip r:embed="rId4"/>
          <a:stretch>
            <a:fillRect/>
          </a:stretch>
        </p:blipFill>
        <p:spPr>
          <a:xfrm>
            <a:off x="6048335" y="4674200"/>
            <a:ext cx="2443283" cy="1081453"/>
          </a:xfrm>
          <a:prstGeom prst="rect">
            <a:avLst/>
          </a:prstGeom>
        </p:spPr>
      </p:pic>
      <p:sp>
        <p:nvSpPr>
          <p:cNvPr id="12" name="Rectangle 11"/>
          <p:cNvSpPr/>
          <p:nvPr/>
        </p:nvSpPr>
        <p:spPr>
          <a:xfrm>
            <a:off x="4251465" y="6235247"/>
            <a:ext cx="2684449" cy="276999"/>
          </a:xfrm>
          <a:prstGeom prst="rect">
            <a:avLst/>
          </a:prstGeom>
        </p:spPr>
        <p:txBody>
          <a:bodyPr wrap="none">
            <a:spAutoFit/>
          </a:bodyPr>
          <a:lstStyle/>
          <a:p>
            <a:r>
              <a:rPr lang="en-US" sz="1200" dirty="0" err="1"/>
              <a:t>Chennubhotla</a:t>
            </a:r>
            <a:r>
              <a:rPr lang="en-US" sz="1200" dirty="0"/>
              <a:t> C. et al. Phys. Biol. (2005)</a:t>
            </a:r>
          </a:p>
        </p:txBody>
      </p:sp>
      <p:sp>
        <p:nvSpPr>
          <p:cNvPr id="13" name="Rectangle 12"/>
          <p:cNvSpPr/>
          <p:nvPr/>
        </p:nvSpPr>
        <p:spPr>
          <a:xfrm>
            <a:off x="4253383" y="6434976"/>
            <a:ext cx="2863885" cy="276999"/>
          </a:xfrm>
          <a:prstGeom prst="rect">
            <a:avLst/>
          </a:prstGeom>
        </p:spPr>
        <p:txBody>
          <a:bodyPr wrap="none">
            <a:spAutoFit/>
          </a:bodyPr>
          <a:lstStyle/>
          <a:p>
            <a:r>
              <a:rPr lang="en-US" sz="1200" dirty="0" err="1"/>
              <a:t>Mitternacht</a:t>
            </a:r>
            <a:r>
              <a:rPr lang="en-US" sz="1200" dirty="0"/>
              <a:t> S, et al. </a:t>
            </a:r>
            <a:r>
              <a:rPr lang="en-US" sz="1200" dirty="0" err="1"/>
              <a:t>PLoS</a:t>
            </a:r>
            <a:r>
              <a:rPr lang="en-US" sz="1200" dirty="0"/>
              <a:t> Comp </a:t>
            </a:r>
            <a:r>
              <a:rPr lang="en-US" sz="1200" dirty="0" err="1"/>
              <a:t>Biol</a:t>
            </a:r>
            <a:r>
              <a:rPr lang="en-US" sz="1200" dirty="0"/>
              <a:t> (2011)</a:t>
            </a:r>
          </a:p>
        </p:txBody>
      </p:sp>
      <p:sp>
        <p:nvSpPr>
          <p:cNvPr id="14" name="TextBox 13"/>
          <p:cNvSpPr txBox="1"/>
          <p:nvPr/>
        </p:nvSpPr>
        <p:spPr>
          <a:xfrm>
            <a:off x="300182" y="221526"/>
            <a:ext cx="8386618" cy="1384995"/>
          </a:xfrm>
          <a:prstGeom prst="rect">
            <a:avLst/>
          </a:prstGeom>
          <a:noFill/>
        </p:spPr>
        <p:txBody>
          <a:bodyPr wrap="square" rtlCol="0">
            <a:spAutoFit/>
          </a:bodyPr>
          <a:lstStyle/>
          <a:p>
            <a:r>
              <a:rPr lang="en-US" sz="2400" b="1" dirty="0" smtClean="0"/>
              <a:t>Binding Leverage as a means of predicting allosteric sites</a:t>
            </a:r>
          </a:p>
          <a:p>
            <a:pPr marL="800100" lvl="1" indent="-342900">
              <a:buFont typeface="Arial"/>
              <a:buChar char="•"/>
            </a:pPr>
            <a:r>
              <a:rPr lang="en-US" sz="2000" dirty="0" smtClean="0"/>
              <a:t>Can be applied to alternative crystal structures or ANMs</a:t>
            </a:r>
          </a:p>
          <a:p>
            <a:pPr marL="800100" lvl="1" indent="-342900">
              <a:buFont typeface="Arial"/>
              <a:buChar char="•"/>
            </a:pPr>
            <a:r>
              <a:rPr lang="en-US" sz="2000" dirty="0" smtClean="0"/>
              <a:t>May identify known biological or latent allosteric sites</a:t>
            </a:r>
          </a:p>
          <a:p>
            <a:pPr marL="800100" lvl="1" indent="-342900">
              <a:buFont typeface="Arial"/>
              <a:buChar char="•"/>
            </a:pPr>
            <a:r>
              <a:rPr lang="en-US" sz="2000" dirty="0" smtClean="0"/>
              <a:t>Improvement with heavy-atom model over alpha-carbon atom model</a:t>
            </a:r>
          </a:p>
        </p:txBody>
      </p:sp>
    </p:spTree>
    <p:extLst>
      <p:ext uri="{BB962C8B-B14F-4D97-AF65-F5344CB8AC3E}">
        <p14:creationId xmlns:p14="http://schemas.microsoft.com/office/powerpoint/2010/main" val="858041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a:xfrm>
            <a:off x="6553200" y="6356350"/>
            <a:ext cx="2133600" cy="365125"/>
          </a:xfrm>
        </p:spPr>
        <p:txBody>
          <a:bodyPr/>
          <a:lstStyle/>
          <a:p>
            <a:fld id="{F3FEF63F-9DD2-D84C-8880-3247F6D00C72}" type="slidenum">
              <a:rPr lang="en-US" smtClean="0"/>
              <a:t>15</a:t>
            </a:fld>
            <a:endParaRPr lang="en-US"/>
          </a:p>
        </p:txBody>
      </p:sp>
      <p:sp>
        <p:nvSpPr>
          <p:cNvPr id="3" name="TextBox 2"/>
          <p:cNvSpPr txBox="1"/>
          <p:nvPr/>
        </p:nvSpPr>
        <p:spPr>
          <a:xfrm>
            <a:off x="162157" y="221526"/>
            <a:ext cx="8843818" cy="6740306"/>
          </a:xfrm>
          <a:prstGeom prst="rect">
            <a:avLst/>
          </a:prstGeom>
          <a:noFill/>
        </p:spPr>
        <p:txBody>
          <a:bodyPr wrap="square" rtlCol="0">
            <a:spAutoFit/>
          </a:bodyPr>
          <a:lstStyle/>
          <a:p>
            <a:r>
              <a:rPr lang="en-US" sz="2400" b="1" dirty="0" smtClean="0"/>
              <a:t>Basic Steps for Performing Binding Leverage Calculations</a:t>
            </a:r>
          </a:p>
          <a:p>
            <a:pPr marL="914400" lvl="1" indent="-457200">
              <a:buFont typeface="+mj-lt"/>
              <a:buAutoNum type="arabicParenR"/>
            </a:pPr>
            <a:r>
              <a:rPr lang="en-US" sz="2400" dirty="0" smtClean="0"/>
              <a:t>Docking simulations to generate probe locations</a:t>
            </a:r>
          </a:p>
          <a:p>
            <a:pPr marL="914400" lvl="1" indent="-457200">
              <a:buFont typeface="+mj-lt"/>
              <a:buAutoNum type="arabicParenR"/>
            </a:pPr>
            <a:r>
              <a:rPr lang="en-US" sz="2400" dirty="0" smtClean="0"/>
              <a:t>Change protein’s atomic coordinates (ex: ANMs)</a:t>
            </a:r>
          </a:p>
          <a:p>
            <a:pPr lvl="1"/>
            <a:endParaRPr lang="en-US" sz="2400" dirty="0" smtClean="0"/>
          </a:p>
          <a:p>
            <a:pPr lvl="1"/>
            <a:endParaRPr lang="en-US" sz="2400" dirty="0"/>
          </a:p>
          <a:p>
            <a:pPr lvl="1"/>
            <a:endParaRPr lang="en-US" sz="2400" dirty="0" smtClean="0"/>
          </a:p>
          <a:p>
            <a:pPr lvl="1"/>
            <a:endParaRPr lang="en-US" sz="2400" dirty="0"/>
          </a:p>
          <a:p>
            <a:pPr lvl="1"/>
            <a:endParaRPr lang="en-US" sz="2400" dirty="0"/>
          </a:p>
          <a:p>
            <a:pPr lvl="1"/>
            <a:endParaRPr lang="en-US" sz="2400" dirty="0" smtClean="0"/>
          </a:p>
          <a:p>
            <a:pPr marL="914400" lvl="1" indent="-457200">
              <a:buFont typeface="+mj-lt"/>
              <a:buAutoNum type="arabicParenR"/>
            </a:pPr>
            <a:r>
              <a:rPr lang="en-US" sz="2400" dirty="0" smtClean="0"/>
              <a:t>Calculate and rank probe locations by binding leverage -- use a model with all heavy atoms.</a:t>
            </a:r>
          </a:p>
          <a:p>
            <a:pPr lvl="1"/>
            <a:endParaRPr lang="en-US" sz="2400" dirty="0" smtClean="0"/>
          </a:p>
          <a:p>
            <a:pPr lvl="1"/>
            <a:endParaRPr lang="en-US" sz="2400" dirty="0" smtClean="0"/>
          </a:p>
          <a:p>
            <a:pPr lvl="1"/>
            <a:endParaRPr lang="en-US" sz="2400" dirty="0" smtClean="0"/>
          </a:p>
          <a:p>
            <a:pPr marL="914400" lvl="1" indent="-457200">
              <a:buFont typeface="+mj-lt"/>
              <a:buAutoNum type="arabicParenR"/>
            </a:pPr>
            <a:r>
              <a:rPr lang="en-US" sz="2400" dirty="0" smtClean="0"/>
              <a:t>Compare resultant ranked sites to known ligand binding sites</a:t>
            </a:r>
          </a:p>
          <a:p>
            <a:pPr marL="914400" lvl="1" indent="-457200">
              <a:buFont typeface="+mj-lt"/>
              <a:buAutoNum type="arabicParenR"/>
            </a:pPr>
            <a:r>
              <a:rPr lang="en-US" sz="2400" dirty="0" smtClean="0"/>
              <a:t>Visualize predictions on protein surface</a:t>
            </a:r>
          </a:p>
          <a:p>
            <a:pPr marL="457200" indent="-457200">
              <a:buFont typeface="+mj-lt"/>
              <a:buAutoNum type="arabicParenR"/>
            </a:pPr>
            <a:endParaRPr lang="en-US" sz="2400" dirty="0" smtClean="0"/>
          </a:p>
          <a:p>
            <a:endParaRPr lang="en-US" sz="2400" b="1" dirty="0" smtClean="0"/>
          </a:p>
        </p:txBody>
      </p:sp>
      <p:sp>
        <p:nvSpPr>
          <p:cNvPr id="4" name="Rectangle 3"/>
          <p:cNvSpPr/>
          <p:nvPr/>
        </p:nvSpPr>
        <p:spPr>
          <a:xfrm>
            <a:off x="4399125" y="6102335"/>
            <a:ext cx="3934340" cy="369332"/>
          </a:xfrm>
          <a:prstGeom prst="rect">
            <a:avLst/>
          </a:prstGeom>
        </p:spPr>
        <p:txBody>
          <a:bodyPr wrap="none">
            <a:spAutoFit/>
          </a:bodyPr>
          <a:lstStyle/>
          <a:p>
            <a:r>
              <a:rPr lang="en-US" dirty="0" err="1"/>
              <a:t>Chennubhotla</a:t>
            </a:r>
            <a:r>
              <a:rPr lang="en-US" dirty="0"/>
              <a:t> C. et al. Phys. Biol. (2005)</a:t>
            </a:r>
          </a:p>
        </p:txBody>
      </p:sp>
      <p:pic>
        <p:nvPicPr>
          <p:cNvPr id="6" name="Picture 5"/>
          <p:cNvPicPr>
            <a:picLocks noChangeAspect="1"/>
          </p:cNvPicPr>
          <p:nvPr/>
        </p:nvPicPr>
        <p:blipFill rotWithShape="1">
          <a:blip r:embed="rId2"/>
          <a:srcRect r="39635"/>
          <a:stretch/>
        </p:blipFill>
        <p:spPr>
          <a:xfrm>
            <a:off x="2685164" y="1359142"/>
            <a:ext cx="2459283" cy="2183126"/>
          </a:xfrm>
          <a:prstGeom prst="rect">
            <a:avLst/>
          </a:prstGeom>
        </p:spPr>
      </p:pic>
      <p:pic>
        <p:nvPicPr>
          <p:cNvPr id="5" name="Picture 4"/>
          <p:cNvPicPr>
            <a:picLocks noChangeAspect="1"/>
          </p:cNvPicPr>
          <p:nvPr/>
        </p:nvPicPr>
        <p:blipFill>
          <a:blip r:embed="rId3"/>
          <a:stretch>
            <a:fillRect/>
          </a:stretch>
        </p:blipFill>
        <p:spPr>
          <a:xfrm>
            <a:off x="2906105" y="4224552"/>
            <a:ext cx="2443283" cy="1081453"/>
          </a:xfrm>
          <a:prstGeom prst="rect">
            <a:avLst/>
          </a:prstGeom>
        </p:spPr>
      </p:pic>
      <p:sp>
        <p:nvSpPr>
          <p:cNvPr id="8" name="Rectangle 7"/>
          <p:cNvSpPr/>
          <p:nvPr/>
        </p:nvSpPr>
        <p:spPr>
          <a:xfrm>
            <a:off x="4386277" y="6434976"/>
            <a:ext cx="4203495" cy="369332"/>
          </a:xfrm>
          <a:prstGeom prst="rect">
            <a:avLst/>
          </a:prstGeom>
        </p:spPr>
        <p:txBody>
          <a:bodyPr wrap="none">
            <a:spAutoFit/>
          </a:bodyPr>
          <a:lstStyle/>
          <a:p>
            <a:r>
              <a:rPr lang="en-US" dirty="0" err="1"/>
              <a:t>Mitternacht</a:t>
            </a:r>
            <a:r>
              <a:rPr lang="en-US" dirty="0"/>
              <a:t> S, et al. </a:t>
            </a:r>
            <a:r>
              <a:rPr lang="en-US" dirty="0" err="1"/>
              <a:t>PLoS</a:t>
            </a:r>
            <a:r>
              <a:rPr lang="en-US" dirty="0"/>
              <a:t> Comp </a:t>
            </a:r>
            <a:r>
              <a:rPr lang="en-US" dirty="0" err="1"/>
              <a:t>Biol</a:t>
            </a:r>
            <a:r>
              <a:rPr lang="en-US" dirty="0"/>
              <a:t> (2011)</a:t>
            </a:r>
          </a:p>
        </p:txBody>
      </p:sp>
    </p:spTree>
    <p:extLst>
      <p:ext uri="{BB962C8B-B14F-4D97-AF65-F5344CB8AC3E}">
        <p14:creationId xmlns:p14="http://schemas.microsoft.com/office/powerpoint/2010/main" val="1041447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5000" y="2089881"/>
            <a:ext cx="7920649" cy="198999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p:cNvSpPr/>
          <p:nvPr/>
        </p:nvSpPr>
        <p:spPr>
          <a:xfrm>
            <a:off x="635000" y="5889625"/>
            <a:ext cx="7920649" cy="51739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p:cNvSpPr/>
          <p:nvPr/>
        </p:nvSpPr>
        <p:spPr>
          <a:xfrm>
            <a:off x="635000" y="657810"/>
            <a:ext cx="7920649" cy="564565"/>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p:cNvSpPr/>
          <p:nvPr/>
        </p:nvSpPr>
        <p:spPr>
          <a:xfrm>
            <a:off x="635000" y="4552761"/>
            <a:ext cx="7920649" cy="8229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Slide Number Placeholder 6"/>
          <p:cNvSpPr>
            <a:spLocks noGrp="1"/>
          </p:cNvSpPr>
          <p:nvPr>
            <p:ph type="sldNum" sz="quarter" idx="12"/>
          </p:nvPr>
        </p:nvSpPr>
        <p:spPr>
          <a:xfrm>
            <a:off x="6553200" y="6356350"/>
            <a:ext cx="2133600" cy="365125"/>
          </a:xfrm>
        </p:spPr>
        <p:txBody>
          <a:bodyPr/>
          <a:lstStyle/>
          <a:p>
            <a:fld id="{F3FEF63F-9DD2-D84C-8880-3247F6D00C72}" type="slidenum">
              <a:rPr lang="en-US" smtClean="0"/>
              <a:t>16</a:t>
            </a:fld>
            <a:endParaRPr lang="en-US" dirty="0"/>
          </a:p>
        </p:txBody>
      </p:sp>
      <p:sp>
        <p:nvSpPr>
          <p:cNvPr id="8" name="Rectangle 7"/>
          <p:cNvSpPr/>
          <p:nvPr/>
        </p:nvSpPr>
        <p:spPr>
          <a:xfrm>
            <a:off x="4798692" y="6420991"/>
            <a:ext cx="3756958" cy="338554"/>
          </a:xfrm>
          <a:prstGeom prst="rect">
            <a:avLst/>
          </a:prstGeom>
        </p:spPr>
        <p:txBody>
          <a:bodyPr wrap="none">
            <a:spAutoFit/>
          </a:bodyPr>
          <a:lstStyle/>
          <a:p>
            <a:r>
              <a:rPr lang="en-US" sz="1600" dirty="0"/>
              <a:t>Mitternacht S, et al. PLoS Comp Biol (2011)</a:t>
            </a:r>
          </a:p>
        </p:txBody>
      </p:sp>
      <p:sp>
        <p:nvSpPr>
          <p:cNvPr id="2" name="Rectangle 1"/>
          <p:cNvSpPr/>
          <p:nvPr/>
        </p:nvSpPr>
        <p:spPr>
          <a:xfrm>
            <a:off x="0" y="700930"/>
            <a:ext cx="9143999" cy="400110"/>
          </a:xfrm>
          <a:prstGeom prst="rect">
            <a:avLst/>
          </a:prstGeom>
        </p:spPr>
        <p:txBody>
          <a:bodyPr wrap="square">
            <a:spAutoFit/>
          </a:bodyPr>
          <a:lstStyle/>
          <a:p>
            <a:pPr lvl="1" algn="ctr"/>
            <a:r>
              <a:rPr lang="en-US" sz="2000" dirty="0" smtClean="0"/>
              <a:t>Docking </a:t>
            </a:r>
            <a:r>
              <a:rPr lang="en-US" sz="2000" dirty="0"/>
              <a:t>simulations to generate candidate probe </a:t>
            </a:r>
            <a:r>
              <a:rPr lang="en-US" sz="2000" dirty="0" smtClean="0"/>
              <a:t>locations</a:t>
            </a:r>
            <a:endParaRPr lang="en-US" sz="2000" dirty="0"/>
          </a:p>
        </p:txBody>
      </p:sp>
      <p:sp>
        <p:nvSpPr>
          <p:cNvPr id="4" name="Rectangle 3"/>
          <p:cNvSpPr/>
          <p:nvPr/>
        </p:nvSpPr>
        <p:spPr>
          <a:xfrm>
            <a:off x="5034411" y="3460451"/>
            <a:ext cx="1445603" cy="461665"/>
          </a:xfrm>
          <a:prstGeom prst="rect">
            <a:avLst/>
          </a:prstGeom>
        </p:spPr>
        <p:txBody>
          <a:bodyPr wrap="none">
            <a:spAutoFit/>
          </a:bodyPr>
          <a:lstStyle/>
          <a:p>
            <a:r>
              <a:rPr lang="en-US" sz="1200" dirty="0"/>
              <a:t>Chennubhotla C. et </a:t>
            </a:r>
            <a:endParaRPr lang="en-US" sz="1200" dirty="0" smtClean="0"/>
          </a:p>
          <a:p>
            <a:r>
              <a:rPr lang="en-US" sz="1200" dirty="0" smtClean="0"/>
              <a:t>al</a:t>
            </a:r>
            <a:r>
              <a:rPr lang="en-US" sz="1200" dirty="0"/>
              <a:t>. Phys. Biol. (2005)</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r="39635"/>
          <a:stretch/>
        </p:blipFill>
        <p:spPr>
          <a:xfrm>
            <a:off x="3541106" y="2406593"/>
            <a:ext cx="1729395" cy="1535198"/>
          </a:xfrm>
          <a:prstGeom prst="rect">
            <a:avLst/>
          </a:prstGeom>
        </p:spPr>
      </p:pic>
      <p:sp>
        <p:nvSpPr>
          <p:cNvPr id="11" name="Rectangle 10"/>
          <p:cNvSpPr/>
          <p:nvPr/>
        </p:nvSpPr>
        <p:spPr>
          <a:xfrm>
            <a:off x="1" y="2067985"/>
            <a:ext cx="9143999" cy="400110"/>
          </a:xfrm>
          <a:prstGeom prst="rect">
            <a:avLst/>
          </a:prstGeom>
        </p:spPr>
        <p:txBody>
          <a:bodyPr wrap="square">
            <a:spAutoFit/>
          </a:bodyPr>
          <a:lstStyle/>
          <a:p>
            <a:pPr lvl="1"/>
            <a:r>
              <a:rPr lang="en-US" sz="2000" dirty="0" smtClean="0"/>
              <a:t>      Use anisotropic network models to change protein’s </a:t>
            </a:r>
            <a:r>
              <a:rPr lang="en-US" sz="2000" dirty="0"/>
              <a:t>atomic </a:t>
            </a:r>
            <a:r>
              <a:rPr lang="en-US" sz="2000" dirty="0" smtClean="0"/>
              <a:t>coordinates</a:t>
            </a:r>
            <a:endParaRPr lang="en-US" sz="2000" dirty="0"/>
          </a:p>
        </p:txBody>
      </p:sp>
      <p:sp>
        <p:nvSpPr>
          <p:cNvPr id="12" name="Rectangle 11"/>
          <p:cNvSpPr/>
          <p:nvPr/>
        </p:nvSpPr>
        <p:spPr>
          <a:xfrm>
            <a:off x="1" y="4552761"/>
            <a:ext cx="9143999" cy="707886"/>
          </a:xfrm>
          <a:prstGeom prst="rect">
            <a:avLst/>
          </a:prstGeom>
        </p:spPr>
        <p:txBody>
          <a:bodyPr wrap="square">
            <a:spAutoFit/>
          </a:bodyPr>
          <a:lstStyle/>
          <a:p>
            <a:pPr lvl="1" algn="ctr"/>
            <a:r>
              <a:rPr lang="en-US" sz="2000" dirty="0"/>
              <a:t>Calculate and rank probe locations by their ability to perturb large-scale conformational changes</a:t>
            </a:r>
            <a:r>
              <a:rPr lang="en-US" sz="2000" dirty="0" smtClean="0"/>
              <a:t>.</a:t>
            </a:r>
            <a:endParaRPr lang="en-US" sz="2000" dirty="0"/>
          </a:p>
        </p:txBody>
      </p:sp>
      <p:sp>
        <p:nvSpPr>
          <p:cNvPr id="13" name="Rectangle 12"/>
          <p:cNvSpPr/>
          <p:nvPr/>
        </p:nvSpPr>
        <p:spPr>
          <a:xfrm>
            <a:off x="1" y="5895786"/>
            <a:ext cx="9143999" cy="400110"/>
          </a:xfrm>
          <a:prstGeom prst="rect">
            <a:avLst/>
          </a:prstGeom>
        </p:spPr>
        <p:txBody>
          <a:bodyPr wrap="square">
            <a:spAutoFit/>
          </a:bodyPr>
          <a:lstStyle/>
          <a:p>
            <a:pPr lvl="1" algn="ctr"/>
            <a:r>
              <a:rPr lang="en-US" sz="2000" dirty="0"/>
              <a:t>Compare resultant ranked sites to known ligand binding sites</a:t>
            </a:r>
          </a:p>
        </p:txBody>
      </p:sp>
      <p:sp>
        <p:nvSpPr>
          <p:cNvPr id="19" name="Down Arrow 18"/>
          <p:cNvSpPr/>
          <p:nvPr/>
        </p:nvSpPr>
        <p:spPr>
          <a:xfrm>
            <a:off x="4254500" y="4095749"/>
            <a:ext cx="1016001" cy="432860"/>
          </a:xfrm>
          <a:prstGeom prst="downArrow">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Down Arrow 19"/>
          <p:cNvSpPr/>
          <p:nvPr/>
        </p:nvSpPr>
        <p:spPr>
          <a:xfrm>
            <a:off x="4254500" y="5407471"/>
            <a:ext cx="1016001" cy="432860"/>
          </a:xfrm>
          <a:prstGeom prst="downArrow">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2" name="Down Arrow 21"/>
          <p:cNvSpPr/>
          <p:nvPr/>
        </p:nvSpPr>
        <p:spPr>
          <a:xfrm>
            <a:off x="4254500" y="1603375"/>
            <a:ext cx="1016001" cy="432860"/>
          </a:xfrm>
          <a:prstGeom prst="downArrow">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40112053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grpId="0" nodeType="clickEffect">
                                  <p:stCondLst>
                                    <p:cond delay="0"/>
                                  </p:stCondLst>
                                  <p:childTnLst>
                                    <p:animEffect transition="out" filter="blinds(horizontal)">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3" presetClass="exit" presetSubtype="10" fill="hold" grpId="0" nodeType="withEffect">
                                  <p:stCondLst>
                                    <p:cond delay="0"/>
                                  </p:stCondLst>
                                  <p:childTnLst>
                                    <p:animEffect transition="out" filter="blinds(horizontal)">
                                      <p:cBhvr>
                                        <p:cTn id="9" dur="500"/>
                                        <p:tgtEl>
                                          <p:spTgt spid="2"/>
                                        </p:tgtEl>
                                      </p:cBhvr>
                                    </p:animEffect>
                                    <p:set>
                                      <p:cBhvr>
                                        <p:cTn id="10"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35000" y="2089881"/>
            <a:ext cx="7920649" cy="1989993"/>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16"/>
          <p:cNvSpPr/>
          <p:nvPr/>
        </p:nvSpPr>
        <p:spPr>
          <a:xfrm>
            <a:off x="635000" y="5889625"/>
            <a:ext cx="7920649" cy="517396"/>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Rectangle 15"/>
          <p:cNvSpPr/>
          <p:nvPr/>
        </p:nvSpPr>
        <p:spPr>
          <a:xfrm>
            <a:off x="381000" y="530810"/>
            <a:ext cx="8445500" cy="935672"/>
          </a:xfrm>
          <a:prstGeom prst="rect">
            <a:avLst/>
          </a:prstGeom>
          <a:solidFill>
            <a:schemeClr val="tx2">
              <a:lumMod val="60000"/>
              <a:lumOff val="4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Rectangle 13"/>
          <p:cNvSpPr/>
          <p:nvPr/>
        </p:nvSpPr>
        <p:spPr>
          <a:xfrm>
            <a:off x="635000" y="4552761"/>
            <a:ext cx="7920649" cy="822960"/>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Slide Number Placeholder 6"/>
          <p:cNvSpPr>
            <a:spLocks noGrp="1"/>
          </p:cNvSpPr>
          <p:nvPr>
            <p:ph type="sldNum" sz="quarter" idx="12"/>
          </p:nvPr>
        </p:nvSpPr>
        <p:spPr>
          <a:xfrm>
            <a:off x="6553200" y="6356350"/>
            <a:ext cx="2133600" cy="365125"/>
          </a:xfrm>
        </p:spPr>
        <p:txBody>
          <a:bodyPr/>
          <a:lstStyle/>
          <a:p>
            <a:fld id="{F3FEF63F-9DD2-D84C-8880-3247F6D00C72}" type="slidenum">
              <a:rPr lang="en-US" smtClean="0"/>
              <a:t>17</a:t>
            </a:fld>
            <a:endParaRPr lang="en-US" dirty="0"/>
          </a:p>
        </p:txBody>
      </p:sp>
      <p:sp>
        <p:nvSpPr>
          <p:cNvPr id="8" name="Rectangle 7"/>
          <p:cNvSpPr/>
          <p:nvPr/>
        </p:nvSpPr>
        <p:spPr>
          <a:xfrm>
            <a:off x="4798692" y="6420991"/>
            <a:ext cx="3756958" cy="338554"/>
          </a:xfrm>
          <a:prstGeom prst="rect">
            <a:avLst/>
          </a:prstGeom>
        </p:spPr>
        <p:txBody>
          <a:bodyPr wrap="none">
            <a:spAutoFit/>
          </a:bodyPr>
          <a:lstStyle/>
          <a:p>
            <a:r>
              <a:rPr lang="en-US" sz="1600" dirty="0"/>
              <a:t>Mitternacht S, et al. PLoS Comp Biol (2011)</a:t>
            </a:r>
          </a:p>
        </p:txBody>
      </p:sp>
      <p:sp>
        <p:nvSpPr>
          <p:cNvPr id="2" name="Rectangle 1"/>
          <p:cNvSpPr/>
          <p:nvPr/>
        </p:nvSpPr>
        <p:spPr>
          <a:xfrm>
            <a:off x="0" y="542180"/>
            <a:ext cx="9143999" cy="892552"/>
          </a:xfrm>
          <a:prstGeom prst="rect">
            <a:avLst/>
          </a:prstGeom>
        </p:spPr>
        <p:txBody>
          <a:bodyPr wrap="square">
            <a:spAutoFit/>
          </a:bodyPr>
          <a:lstStyle/>
          <a:p>
            <a:pPr lvl="1" algn="ctr"/>
            <a:r>
              <a:rPr lang="en-US" sz="2000" dirty="0" smtClean="0"/>
              <a:t>Docking </a:t>
            </a:r>
            <a:r>
              <a:rPr lang="en-US" sz="2000" dirty="0"/>
              <a:t>simulations to generate candidate probe </a:t>
            </a:r>
            <a:r>
              <a:rPr lang="en-US" sz="2000" dirty="0" smtClean="0"/>
              <a:t>locations</a:t>
            </a:r>
          </a:p>
          <a:p>
            <a:pPr lvl="5"/>
            <a:r>
              <a:rPr lang="en-US" sz="1600" b="1" dirty="0" smtClean="0"/>
              <a:t>Employ a model in which all heavy atoms are used in Monte Carlo docking simulations, and optimize parameters in interaction scoring function</a:t>
            </a:r>
            <a:endParaRPr lang="en-US" sz="1600" b="1" dirty="0"/>
          </a:p>
        </p:txBody>
      </p:sp>
      <p:sp>
        <p:nvSpPr>
          <p:cNvPr id="4" name="Rectangle 3"/>
          <p:cNvSpPr/>
          <p:nvPr/>
        </p:nvSpPr>
        <p:spPr>
          <a:xfrm>
            <a:off x="5034411" y="3460451"/>
            <a:ext cx="1445603" cy="461665"/>
          </a:xfrm>
          <a:prstGeom prst="rect">
            <a:avLst/>
          </a:prstGeom>
        </p:spPr>
        <p:txBody>
          <a:bodyPr wrap="none">
            <a:spAutoFit/>
          </a:bodyPr>
          <a:lstStyle/>
          <a:p>
            <a:r>
              <a:rPr lang="en-US" sz="1200" dirty="0"/>
              <a:t>Chennubhotla C. et </a:t>
            </a:r>
            <a:endParaRPr lang="en-US" sz="1200" dirty="0" smtClean="0"/>
          </a:p>
          <a:p>
            <a:r>
              <a:rPr lang="en-US" sz="1200" dirty="0" smtClean="0"/>
              <a:t>al</a:t>
            </a:r>
            <a:r>
              <a:rPr lang="en-US" sz="1200" dirty="0"/>
              <a:t>. Phys. Biol. (2005)</a:t>
            </a:r>
          </a:p>
        </p:txBody>
      </p:sp>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r="39635"/>
          <a:stretch/>
        </p:blipFill>
        <p:spPr>
          <a:xfrm>
            <a:off x="3541106" y="2406593"/>
            <a:ext cx="1729395" cy="1535198"/>
          </a:xfrm>
          <a:prstGeom prst="rect">
            <a:avLst/>
          </a:prstGeom>
        </p:spPr>
      </p:pic>
      <p:sp>
        <p:nvSpPr>
          <p:cNvPr id="12" name="Rectangle 11"/>
          <p:cNvSpPr/>
          <p:nvPr/>
        </p:nvSpPr>
        <p:spPr>
          <a:xfrm>
            <a:off x="1" y="4552761"/>
            <a:ext cx="9143999" cy="707886"/>
          </a:xfrm>
          <a:prstGeom prst="rect">
            <a:avLst/>
          </a:prstGeom>
        </p:spPr>
        <p:txBody>
          <a:bodyPr wrap="square">
            <a:spAutoFit/>
          </a:bodyPr>
          <a:lstStyle/>
          <a:p>
            <a:pPr lvl="1" algn="ctr"/>
            <a:r>
              <a:rPr lang="en-US" sz="2000" dirty="0"/>
              <a:t>Calculate and rank probe locations by their ability to perturb large-scale conformational changes</a:t>
            </a:r>
            <a:r>
              <a:rPr lang="en-US" sz="2000" dirty="0" smtClean="0"/>
              <a:t>.</a:t>
            </a:r>
            <a:endParaRPr lang="en-US" sz="2000" dirty="0"/>
          </a:p>
        </p:txBody>
      </p:sp>
      <p:sp>
        <p:nvSpPr>
          <p:cNvPr id="13" name="Rectangle 12"/>
          <p:cNvSpPr/>
          <p:nvPr/>
        </p:nvSpPr>
        <p:spPr>
          <a:xfrm>
            <a:off x="1" y="5895786"/>
            <a:ext cx="9143999" cy="400110"/>
          </a:xfrm>
          <a:prstGeom prst="rect">
            <a:avLst/>
          </a:prstGeom>
        </p:spPr>
        <p:txBody>
          <a:bodyPr wrap="square">
            <a:spAutoFit/>
          </a:bodyPr>
          <a:lstStyle/>
          <a:p>
            <a:pPr lvl="1" algn="ctr"/>
            <a:r>
              <a:rPr lang="en-US" sz="2000" dirty="0"/>
              <a:t>Compare resultant ranked sites to known ligand binding sites</a:t>
            </a:r>
          </a:p>
        </p:txBody>
      </p:sp>
      <p:sp>
        <p:nvSpPr>
          <p:cNvPr id="19" name="Down Arrow 18"/>
          <p:cNvSpPr/>
          <p:nvPr/>
        </p:nvSpPr>
        <p:spPr>
          <a:xfrm>
            <a:off x="4254500" y="4095749"/>
            <a:ext cx="1016001" cy="432860"/>
          </a:xfrm>
          <a:prstGeom prst="downArrow">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Down Arrow 19"/>
          <p:cNvSpPr/>
          <p:nvPr/>
        </p:nvSpPr>
        <p:spPr>
          <a:xfrm>
            <a:off x="4254500" y="5407471"/>
            <a:ext cx="1016001" cy="432860"/>
          </a:xfrm>
          <a:prstGeom prst="downArrow">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Down Arrow 20"/>
          <p:cNvSpPr/>
          <p:nvPr/>
        </p:nvSpPr>
        <p:spPr>
          <a:xfrm>
            <a:off x="4254500" y="1603375"/>
            <a:ext cx="1016001" cy="432860"/>
          </a:xfrm>
          <a:prstGeom prst="downArrow">
            <a:avLst/>
          </a:prstGeom>
          <a:noFill/>
          <a:ln w="63500">
            <a:solidFill>
              <a:schemeClr val="tx1"/>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17"/>
          <p:cNvSpPr/>
          <p:nvPr/>
        </p:nvSpPr>
        <p:spPr>
          <a:xfrm>
            <a:off x="1" y="2067985"/>
            <a:ext cx="9143999" cy="400110"/>
          </a:xfrm>
          <a:prstGeom prst="rect">
            <a:avLst/>
          </a:prstGeom>
        </p:spPr>
        <p:txBody>
          <a:bodyPr wrap="square">
            <a:spAutoFit/>
          </a:bodyPr>
          <a:lstStyle/>
          <a:p>
            <a:pPr lvl="1"/>
            <a:r>
              <a:rPr lang="en-US" sz="2000" dirty="0" smtClean="0"/>
              <a:t>      Use anisotropic network models to change protein’s </a:t>
            </a:r>
            <a:r>
              <a:rPr lang="en-US" sz="2000" dirty="0"/>
              <a:t>atomic </a:t>
            </a:r>
            <a:r>
              <a:rPr lang="en-US" sz="2000" dirty="0" smtClean="0"/>
              <a:t>coordinates</a:t>
            </a:r>
            <a:endParaRPr lang="en-US" sz="2000" dirty="0"/>
          </a:p>
        </p:txBody>
      </p:sp>
    </p:spTree>
    <p:extLst>
      <p:ext uri="{BB962C8B-B14F-4D97-AF65-F5344CB8AC3E}">
        <p14:creationId xmlns:p14="http://schemas.microsoft.com/office/powerpoint/2010/main" val="10725174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linds(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r_ger_2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68300"/>
            <a:ext cx="9144000" cy="6107814"/>
          </a:xfrm>
          <a:prstGeom prst="rect">
            <a:avLst/>
          </a:prstGeom>
        </p:spPr>
      </p:pic>
    </p:spTree>
    <p:extLst>
      <p:ext uri="{BB962C8B-B14F-4D97-AF65-F5344CB8AC3E}">
        <p14:creationId xmlns:p14="http://schemas.microsoft.com/office/powerpoint/2010/main" val="8027976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F3FEF63F-9DD2-D84C-8880-3247F6D00C72}" type="slidenum">
              <a:rPr lang="en-US" smtClean="0"/>
              <a:t>19</a:t>
            </a:fld>
            <a:endParaRPr lang="en-US" dirty="0"/>
          </a:p>
        </p:txBody>
      </p:sp>
      <p:pic>
        <p:nvPicPr>
          <p:cNvPr id="3" name="Picture 2" descr="1j3h_img.png"/>
          <p:cNvPicPr>
            <a:picLocks noChangeAspect="1"/>
          </p:cNvPicPr>
          <p:nvPr/>
        </p:nvPicPr>
        <p:blipFill rotWithShape="1">
          <a:blip r:embed="rId3" cstate="screen">
            <a:extLst>
              <a:ext uri="{28A0092B-C50C-407E-A947-70E740481C1C}">
                <a14:useLocalDpi xmlns:a14="http://schemas.microsoft.com/office/drawing/2010/main"/>
              </a:ext>
            </a:extLst>
          </a:blip>
          <a:srcRect l="19201" t="19287" r="27660" b="23024"/>
          <a:stretch/>
        </p:blipFill>
        <p:spPr>
          <a:xfrm>
            <a:off x="4298644" y="737274"/>
            <a:ext cx="4629030" cy="5025352"/>
          </a:xfrm>
          <a:prstGeom prst="rect">
            <a:avLst/>
          </a:prstGeom>
        </p:spPr>
      </p:pic>
      <p:sp>
        <p:nvSpPr>
          <p:cNvPr id="5" name="Rectangle 4"/>
          <p:cNvSpPr/>
          <p:nvPr/>
        </p:nvSpPr>
        <p:spPr>
          <a:xfrm>
            <a:off x="300179" y="6171684"/>
            <a:ext cx="2779953" cy="369332"/>
          </a:xfrm>
          <a:prstGeom prst="rect">
            <a:avLst/>
          </a:prstGeom>
        </p:spPr>
        <p:txBody>
          <a:bodyPr wrap="none">
            <a:spAutoFit/>
          </a:bodyPr>
          <a:lstStyle/>
          <a:p>
            <a:r>
              <a:rPr lang="en-US" dirty="0">
                <a:solidFill>
                  <a:schemeClr val="bg1"/>
                </a:solidFill>
              </a:rPr>
              <a:t>Protein Kinase A (</a:t>
            </a:r>
            <a:r>
              <a:rPr lang="en-US" dirty="0" err="1">
                <a:solidFill>
                  <a:schemeClr val="bg1"/>
                </a:solidFill>
              </a:rPr>
              <a:t>pdb</a:t>
            </a:r>
            <a:r>
              <a:rPr lang="en-US" dirty="0">
                <a:solidFill>
                  <a:schemeClr val="bg1"/>
                </a:solidFill>
              </a:rPr>
              <a:t> 1J3H)</a:t>
            </a:r>
          </a:p>
        </p:txBody>
      </p:sp>
      <p:pic>
        <p:nvPicPr>
          <p:cNvPr id="8" name="Picture 7" descr="1j3h.png"/>
          <p:cNvPicPr>
            <a:picLocks noChangeAspect="1"/>
          </p:cNvPicPr>
          <p:nvPr/>
        </p:nvPicPr>
        <p:blipFill rotWithShape="1">
          <a:blip r:embed="rId4">
            <a:extLst>
              <a:ext uri="{28A0092B-C50C-407E-A947-70E740481C1C}">
                <a14:useLocalDpi xmlns:a14="http://schemas.microsoft.com/office/drawing/2010/main" val="0"/>
              </a:ext>
            </a:extLst>
          </a:blip>
          <a:srcRect l="23219" r="21016"/>
          <a:stretch/>
        </p:blipFill>
        <p:spPr>
          <a:xfrm rot="20839209">
            <a:off x="631880" y="672606"/>
            <a:ext cx="4243087" cy="5017481"/>
          </a:xfrm>
          <a:prstGeom prst="rect">
            <a:avLst/>
          </a:prstGeom>
        </p:spPr>
      </p:pic>
    </p:spTree>
    <p:extLst>
      <p:ext uri="{BB962C8B-B14F-4D97-AF65-F5344CB8AC3E}">
        <p14:creationId xmlns:p14="http://schemas.microsoft.com/office/powerpoint/2010/main" val="69132310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2D09A4-1128-DD43-AFC6-EF23DC8A45F8}" type="slidenum">
              <a:rPr lang="en-US" smtClean="0"/>
              <a:t>2</a:t>
            </a:fld>
            <a:endParaRPr lang="en-US"/>
          </a:p>
        </p:txBody>
      </p:sp>
      <p:pic>
        <p:nvPicPr>
          <p:cNvPr id="5" name="Picture 4" descr="Screen Shot 2014-10-02 at 9.46.44 AM.png"/>
          <p:cNvPicPr>
            <a:picLocks noChangeAspect="1"/>
          </p:cNvPicPr>
          <p:nvPr/>
        </p:nvPicPr>
        <p:blipFill rotWithShape="1">
          <a:blip r:embed="rId3">
            <a:extLst>
              <a:ext uri="{28A0092B-C50C-407E-A947-70E740481C1C}">
                <a14:useLocalDpi xmlns:a14="http://schemas.microsoft.com/office/drawing/2010/main" val="0"/>
              </a:ext>
            </a:extLst>
          </a:blip>
          <a:srcRect l="11285" t="35556" r="61805" b="22778"/>
          <a:stretch/>
        </p:blipFill>
        <p:spPr>
          <a:xfrm>
            <a:off x="3125124" y="2382778"/>
            <a:ext cx="1751182" cy="1694692"/>
          </a:xfrm>
          <a:prstGeom prst="rect">
            <a:avLst/>
          </a:prstGeom>
        </p:spPr>
      </p:pic>
      <p:pic>
        <p:nvPicPr>
          <p:cNvPr id="6" name="Picture 5" descr="Screen Shot 2014-10-02 at 9.46.51 AM.png"/>
          <p:cNvPicPr>
            <a:picLocks noChangeAspect="1"/>
          </p:cNvPicPr>
          <p:nvPr/>
        </p:nvPicPr>
        <p:blipFill rotWithShape="1">
          <a:blip r:embed="rId4">
            <a:extLst>
              <a:ext uri="{28A0092B-C50C-407E-A947-70E740481C1C}">
                <a14:useLocalDpi xmlns:a14="http://schemas.microsoft.com/office/drawing/2010/main" val="0"/>
              </a:ext>
            </a:extLst>
          </a:blip>
          <a:srcRect l="9202" t="33611" r="61458" b="20555"/>
          <a:stretch/>
        </p:blipFill>
        <p:spPr>
          <a:xfrm>
            <a:off x="5095876" y="2271652"/>
            <a:ext cx="1909353" cy="1864161"/>
          </a:xfrm>
          <a:prstGeom prst="rect">
            <a:avLst/>
          </a:prstGeom>
        </p:spPr>
      </p:pic>
      <p:pic>
        <p:nvPicPr>
          <p:cNvPr id="7" name="Picture 6" descr="Screen Shot 2014-10-02 at 10.00.34 AM.png"/>
          <p:cNvPicPr>
            <a:picLocks noChangeAspect="1"/>
          </p:cNvPicPr>
          <p:nvPr/>
        </p:nvPicPr>
        <p:blipFill rotWithShape="1">
          <a:blip r:embed="rId5">
            <a:extLst>
              <a:ext uri="{28A0092B-C50C-407E-A947-70E740481C1C}">
                <a14:useLocalDpi xmlns:a14="http://schemas.microsoft.com/office/drawing/2010/main" val="0"/>
              </a:ext>
            </a:extLst>
          </a:blip>
          <a:srcRect l="13021" t="33334" r="64062" b="25555"/>
          <a:stretch/>
        </p:blipFill>
        <p:spPr>
          <a:xfrm>
            <a:off x="3299748" y="638379"/>
            <a:ext cx="1491328" cy="1672096"/>
          </a:xfrm>
          <a:prstGeom prst="rect">
            <a:avLst/>
          </a:prstGeom>
        </p:spPr>
      </p:pic>
      <p:pic>
        <p:nvPicPr>
          <p:cNvPr id="8" name="Picture 7" descr="Screen Shot 2014-10-02 at 10.00.36 AM.png"/>
          <p:cNvPicPr>
            <a:picLocks noChangeAspect="1"/>
          </p:cNvPicPr>
          <p:nvPr/>
        </p:nvPicPr>
        <p:blipFill rotWithShape="1">
          <a:blip r:embed="rId6">
            <a:extLst>
              <a:ext uri="{28A0092B-C50C-407E-A947-70E740481C1C}">
                <a14:useLocalDpi xmlns:a14="http://schemas.microsoft.com/office/drawing/2010/main" val="0"/>
              </a:ext>
            </a:extLst>
          </a:blip>
          <a:srcRect l="14757" t="35278" r="64410" b="29444"/>
          <a:stretch/>
        </p:blipFill>
        <p:spPr>
          <a:xfrm>
            <a:off x="5538123" y="836813"/>
            <a:ext cx="1355753" cy="1434839"/>
          </a:xfrm>
          <a:prstGeom prst="rect">
            <a:avLst/>
          </a:prstGeom>
        </p:spPr>
      </p:pic>
      <p:sp>
        <p:nvSpPr>
          <p:cNvPr id="9" name="Rectangle 8"/>
          <p:cNvSpPr/>
          <p:nvPr/>
        </p:nvSpPr>
        <p:spPr>
          <a:xfrm>
            <a:off x="1556465" y="1459670"/>
            <a:ext cx="1568659" cy="584776"/>
          </a:xfrm>
          <a:prstGeom prst="rect">
            <a:avLst/>
          </a:prstGeom>
        </p:spPr>
        <p:txBody>
          <a:bodyPr wrap="none">
            <a:spAutoFit/>
          </a:bodyPr>
          <a:lstStyle/>
          <a:p>
            <a:pPr algn="ctr"/>
            <a:r>
              <a:rPr lang="en-US" sz="1600" dirty="0">
                <a:solidFill>
                  <a:schemeClr val="bg1"/>
                </a:solidFill>
              </a:rPr>
              <a:t>Purine </a:t>
            </a:r>
            <a:r>
              <a:rPr lang="en-US" sz="1600" dirty="0" smtClean="0">
                <a:solidFill>
                  <a:schemeClr val="bg1"/>
                </a:solidFill>
              </a:rPr>
              <a:t>repressor</a:t>
            </a:r>
          </a:p>
          <a:p>
            <a:pPr algn="ctr"/>
            <a:r>
              <a:rPr lang="en-US" sz="1600" dirty="0">
                <a:solidFill>
                  <a:schemeClr val="bg1"/>
                </a:solidFill>
              </a:rPr>
              <a:t>(</a:t>
            </a:r>
            <a:r>
              <a:rPr lang="en-US" sz="1600" dirty="0" smtClean="0">
                <a:solidFill>
                  <a:schemeClr val="bg1"/>
                </a:solidFill>
              </a:rPr>
              <a:t>1PRV, 1PRU)</a:t>
            </a:r>
            <a:endParaRPr lang="en-US" sz="1600" dirty="0">
              <a:solidFill>
                <a:schemeClr val="bg1"/>
              </a:solidFill>
            </a:endParaRPr>
          </a:p>
        </p:txBody>
      </p:sp>
      <p:sp>
        <p:nvSpPr>
          <p:cNvPr id="10" name="Rectangle 9"/>
          <p:cNvSpPr/>
          <p:nvPr/>
        </p:nvSpPr>
        <p:spPr>
          <a:xfrm>
            <a:off x="1573591" y="2933163"/>
            <a:ext cx="1333518" cy="584776"/>
          </a:xfrm>
          <a:prstGeom prst="rect">
            <a:avLst/>
          </a:prstGeom>
        </p:spPr>
        <p:txBody>
          <a:bodyPr wrap="none">
            <a:spAutoFit/>
          </a:bodyPr>
          <a:lstStyle/>
          <a:p>
            <a:pPr algn="ctr"/>
            <a:r>
              <a:rPr lang="en-US" sz="1600" dirty="0" err="1" smtClean="0">
                <a:solidFill>
                  <a:schemeClr val="bg1"/>
                </a:solidFill>
              </a:rPr>
              <a:t>Cystatin</a:t>
            </a:r>
            <a:endParaRPr lang="en-US" sz="1600" dirty="0" smtClean="0">
              <a:solidFill>
                <a:schemeClr val="bg1"/>
              </a:solidFill>
            </a:endParaRPr>
          </a:p>
          <a:p>
            <a:pPr algn="ctr"/>
            <a:r>
              <a:rPr lang="en-US" sz="1600" dirty="0" smtClean="0">
                <a:solidFill>
                  <a:schemeClr val="bg1"/>
                </a:solidFill>
              </a:rPr>
              <a:t>(1CEW, 1A67)</a:t>
            </a:r>
            <a:endParaRPr lang="en-US" sz="1600" dirty="0">
              <a:solidFill>
                <a:schemeClr val="bg1"/>
              </a:solidFill>
            </a:endParaRPr>
          </a:p>
        </p:txBody>
      </p:sp>
      <p:sp>
        <p:nvSpPr>
          <p:cNvPr id="11" name="Rectangle 10"/>
          <p:cNvSpPr/>
          <p:nvPr/>
        </p:nvSpPr>
        <p:spPr>
          <a:xfrm>
            <a:off x="0" y="141925"/>
            <a:ext cx="9144000" cy="461665"/>
          </a:xfrm>
          <a:prstGeom prst="rect">
            <a:avLst/>
          </a:prstGeom>
        </p:spPr>
        <p:txBody>
          <a:bodyPr wrap="square">
            <a:spAutoFit/>
          </a:bodyPr>
          <a:lstStyle/>
          <a:p>
            <a:pPr algn="ctr"/>
            <a:r>
              <a:rPr lang="en-US" sz="2400" dirty="0" smtClean="0">
                <a:solidFill>
                  <a:schemeClr val="bg1"/>
                </a:solidFill>
              </a:rPr>
              <a:t>Alternative Energetic Wells or the Same Basin?</a:t>
            </a:r>
            <a:endParaRPr lang="en-US" sz="2400" dirty="0"/>
          </a:p>
        </p:txBody>
      </p:sp>
      <p:grpSp>
        <p:nvGrpSpPr>
          <p:cNvPr id="14" name="Group 13"/>
          <p:cNvGrpSpPr/>
          <p:nvPr/>
        </p:nvGrpSpPr>
        <p:grpSpPr>
          <a:xfrm>
            <a:off x="1285105" y="4246938"/>
            <a:ext cx="6414098" cy="2448379"/>
            <a:chOff x="4048125" y="3274542"/>
            <a:chExt cx="4190294" cy="1599512"/>
          </a:xfrm>
        </p:grpSpPr>
        <p:sp>
          <p:nvSpPr>
            <p:cNvPr id="15" name="Rectangle 14"/>
            <p:cNvSpPr/>
            <p:nvPr/>
          </p:nvSpPr>
          <p:spPr>
            <a:xfrm>
              <a:off x="4048125" y="3274542"/>
              <a:ext cx="4190294" cy="15995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tmp_en.pdf"/>
            <p:cNvPicPr>
              <a:picLocks noChangeAspect="1"/>
            </p:cNvPicPr>
            <p:nvPr/>
          </p:nvPicPr>
          <p:blipFill rotWithShape="1">
            <a:blip r:embed="rId7">
              <a:extLst>
                <a:ext uri="{28A0092B-C50C-407E-A947-70E740481C1C}">
                  <a14:useLocalDpi xmlns:a14="http://schemas.microsoft.com/office/drawing/2010/main" val="0"/>
                </a:ext>
              </a:extLst>
            </a:blip>
            <a:srcRect l="53304" t="54856" r="13247" b="29629"/>
            <a:stretch/>
          </p:blipFill>
          <p:spPr>
            <a:xfrm>
              <a:off x="4048125" y="3324224"/>
              <a:ext cx="4190294" cy="1501775"/>
            </a:xfrm>
            <a:prstGeom prst="rect">
              <a:avLst/>
            </a:prstGeom>
          </p:spPr>
        </p:pic>
      </p:grpSp>
    </p:spTree>
    <p:extLst>
      <p:ext uri="{BB962C8B-B14F-4D97-AF65-F5344CB8AC3E}">
        <p14:creationId xmlns:p14="http://schemas.microsoft.com/office/powerpoint/2010/main" val="86168025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roc_1e5x_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7012"/>
            <a:ext cx="4572000" cy="4572000"/>
          </a:xfrm>
          <a:prstGeom prst="rect">
            <a:avLst/>
          </a:prstGeom>
        </p:spPr>
      </p:pic>
      <p:pic>
        <p:nvPicPr>
          <p:cNvPr id="7" name="Picture 6" descr="roc_1xtt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0557" y="1257012"/>
            <a:ext cx="4572000" cy="4572000"/>
          </a:xfrm>
          <a:prstGeom prst="rect">
            <a:avLst/>
          </a:prstGeom>
        </p:spPr>
      </p:pic>
    </p:spTree>
    <p:extLst>
      <p:ext uri="{BB962C8B-B14F-4D97-AF65-F5344CB8AC3E}">
        <p14:creationId xmlns:p14="http://schemas.microsoft.com/office/powerpoint/2010/main" val="2800338725"/>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c_4ake_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1317625"/>
            <a:ext cx="4572000" cy="4572000"/>
          </a:xfrm>
          <a:prstGeom prst="rect">
            <a:avLst/>
          </a:prstGeom>
        </p:spPr>
      </p:pic>
      <p:pic>
        <p:nvPicPr>
          <p:cNvPr id="7" name="Picture 6" descr="roc_2hnp_2.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317625"/>
            <a:ext cx="4572000" cy="4572000"/>
          </a:xfrm>
          <a:prstGeom prst="rect">
            <a:avLst/>
          </a:prstGeom>
        </p:spPr>
      </p:pic>
    </p:spTree>
    <p:extLst>
      <p:ext uri="{BB962C8B-B14F-4D97-AF65-F5344CB8AC3E}">
        <p14:creationId xmlns:p14="http://schemas.microsoft.com/office/powerpoint/2010/main" val="3022051030"/>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2D09A4-1128-DD43-AFC6-EF23DC8A45F8}" type="slidenum">
              <a:rPr lang="en-US" smtClean="0"/>
              <a:t>22</a:t>
            </a:fld>
            <a:endParaRPr lang="en-US"/>
          </a:p>
        </p:txBody>
      </p:sp>
      <p:pic>
        <p:nvPicPr>
          <p:cNvPr id="7" name="Picture 6" descr="tmp.pdf"/>
          <p:cNvPicPr>
            <a:picLocks noChangeAspect="1"/>
          </p:cNvPicPr>
          <p:nvPr/>
        </p:nvPicPr>
        <p:blipFill rotWithShape="1">
          <a:blip r:embed="rId2">
            <a:extLst>
              <a:ext uri="{28A0092B-C50C-407E-A947-70E740481C1C}">
                <a14:useLocalDpi xmlns:a14="http://schemas.microsoft.com/office/drawing/2010/main" val="0"/>
              </a:ext>
            </a:extLst>
          </a:blip>
          <a:srcRect l="40059" t="9744" r="37586" b="19227"/>
          <a:stretch/>
        </p:blipFill>
        <p:spPr>
          <a:xfrm>
            <a:off x="1275240" y="2017669"/>
            <a:ext cx="1294170" cy="2713918"/>
          </a:xfrm>
          <a:prstGeom prst="rect">
            <a:avLst/>
          </a:prstGeom>
        </p:spPr>
      </p:pic>
      <p:sp>
        <p:nvSpPr>
          <p:cNvPr id="10" name="Rectangle 9"/>
          <p:cNvSpPr/>
          <p:nvPr/>
        </p:nvSpPr>
        <p:spPr>
          <a:xfrm>
            <a:off x="1842459" y="4030095"/>
            <a:ext cx="706356" cy="701492"/>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3" name="Straight Connector 12"/>
          <p:cNvCxnSpPr/>
          <p:nvPr/>
        </p:nvCxnSpPr>
        <p:spPr>
          <a:xfrm flipV="1">
            <a:off x="2548815" y="1621633"/>
            <a:ext cx="1166143" cy="2408462"/>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2548815" y="4731588"/>
            <a:ext cx="1164181" cy="1120054"/>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pic>
        <p:nvPicPr>
          <p:cNvPr id="4" name="Picture 3" descr="Screen Shot 2014-10-02 at 11.37.28 AM.png"/>
          <p:cNvPicPr>
            <a:picLocks noChangeAspect="1"/>
          </p:cNvPicPr>
          <p:nvPr/>
        </p:nvPicPr>
        <p:blipFill rotWithShape="1">
          <a:blip r:embed="rId3">
            <a:extLst>
              <a:ext uri="{28A0092B-C50C-407E-A947-70E740481C1C}">
                <a14:useLocalDpi xmlns:a14="http://schemas.microsoft.com/office/drawing/2010/main" val="0"/>
              </a:ext>
            </a:extLst>
          </a:blip>
          <a:srcRect l="31423" t="24349" r="38369" b="20557"/>
          <a:stretch/>
        </p:blipFill>
        <p:spPr>
          <a:xfrm>
            <a:off x="3755062" y="1596324"/>
            <a:ext cx="3733130" cy="4255318"/>
          </a:xfrm>
          <a:prstGeom prst="rect">
            <a:avLst/>
          </a:prstGeom>
        </p:spPr>
      </p:pic>
      <p:sp>
        <p:nvSpPr>
          <p:cNvPr id="11" name="Rectangle 10"/>
          <p:cNvSpPr/>
          <p:nvPr/>
        </p:nvSpPr>
        <p:spPr>
          <a:xfrm>
            <a:off x="1572944" y="250915"/>
            <a:ext cx="5122416" cy="400110"/>
          </a:xfrm>
          <a:prstGeom prst="rect">
            <a:avLst/>
          </a:prstGeom>
        </p:spPr>
        <p:txBody>
          <a:bodyPr wrap="none">
            <a:spAutoFit/>
          </a:bodyPr>
          <a:lstStyle/>
          <a:p>
            <a:r>
              <a:rPr lang="en-US" sz="2000" b="1" dirty="0" smtClean="0">
                <a:solidFill>
                  <a:srgbClr val="000000"/>
                </a:solidFill>
              </a:rPr>
              <a:t>Identification of Allosteric Hotspots: Networks</a:t>
            </a:r>
            <a:endParaRPr lang="en-US" sz="2000" dirty="0"/>
          </a:p>
        </p:txBody>
      </p:sp>
    </p:spTree>
    <p:extLst>
      <p:ext uri="{BB962C8B-B14F-4D97-AF65-F5344CB8AC3E}">
        <p14:creationId xmlns:p14="http://schemas.microsoft.com/office/powerpoint/2010/main" val="251626857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9248" y="229251"/>
            <a:ext cx="7648918" cy="5078314"/>
          </a:xfrm>
          <a:prstGeom prst="rect">
            <a:avLst/>
          </a:prstGeom>
        </p:spPr>
        <p:txBody>
          <a:bodyPr wrap="square">
            <a:spAutoFit/>
          </a:bodyPr>
          <a:lstStyle/>
          <a:p>
            <a:r>
              <a:rPr lang="en-US" dirty="0"/>
              <a:t>Major focus in literature on protein dynamics has shifted to allostery over the last ~3 </a:t>
            </a:r>
            <a:r>
              <a:rPr lang="en-US" dirty="0" smtClean="0"/>
              <a:t>years</a:t>
            </a:r>
            <a:endParaRPr lang="en-US" dirty="0"/>
          </a:p>
          <a:p>
            <a:endParaRPr lang="en-US" dirty="0"/>
          </a:p>
          <a:p>
            <a:r>
              <a:rPr lang="en-US" dirty="0"/>
              <a:t>2 Complementary </a:t>
            </a:r>
            <a:r>
              <a:rPr lang="en-US" dirty="0" smtClean="0"/>
              <a:t>Approaches for Predicting </a:t>
            </a:r>
            <a:r>
              <a:rPr lang="en-US" dirty="0"/>
              <a:t>and Identifying Allosteric </a:t>
            </a:r>
            <a:r>
              <a:rPr lang="en-US" dirty="0" smtClean="0"/>
              <a:t>Residues</a:t>
            </a:r>
          </a:p>
          <a:p>
            <a:endParaRPr lang="en-US" dirty="0"/>
          </a:p>
          <a:p>
            <a:pPr marL="742950" lvl="1" indent="-285750">
              <a:buFont typeface="Arial"/>
              <a:buChar char="•"/>
            </a:pPr>
            <a:r>
              <a:rPr lang="en-US" dirty="0" smtClean="0"/>
              <a:t>Binding </a:t>
            </a:r>
            <a:r>
              <a:rPr lang="en-US" dirty="0"/>
              <a:t>L</a:t>
            </a:r>
            <a:r>
              <a:rPr lang="en-US" dirty="0" smtClean="0"/>
              <a:t>everage </a:t>
            </a:r>
            <a:r>
              <a:rPr lang="en-US" dirty="0"/>
              <a:t>to Binding Site Residues (use binding leverage</a:t>
            </a:r>
            <a:r>
              <a:rPr lang="en-US" dirty="0" smtClean="0"/>
              <a:t>)</a:t>
            </a:r>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lvl="1"/>
            <a:endParaRPr lang="en-US" dirty="0" smtClean="0"/>
          </a:p>
          <a:p>
            <a:pPr lvl="1"/>
            <a:endParaRPr lang="en-US" dirty="0"/>
          </a:p>
          <a:p>
            <a:pPr marL="742950" lvl="1" indent="-285750">
              <a:buFont typeface="Arial"/>
              <a:buChar char="•"/>
            </a:pPr>
            <a:r>
              <a:rPr lang="en-US" dirty="0" smtClean="0"/>
              <a:t>Internal Residues essential for intra-protein communication </a:t>
            </a:r>
            <a:r>
              <a:rPr lang="en-US" dirty="0"/>
              <a:t>(use network decomposition</a:t>
            </a:r>
            <a:r>
              <a:rPr lang="en-US" dirty="0" smtClean="0"/>
              <a:t>)</a:t>
            </a:r>
          </a:p>
          <a:p>
            <a:endParaRPr lang="en-US" dirty="0" smtClean="0"/>
          </a:p>
          <a:p>
            <a:endParaRPr lang="en-US" dirty="0"/>
          </a:p>
        </p:txBody>
      </p:sp>
      <p:pic>
        <p:nvPicPr>
          <p:cNvPr id="4" name="Picture 3"/>
          <p:cNvPicPr>
            <a:picLocks noChangeAspect="1"/>
          </p:cNvPicPr>
          <p:nvPr/>
        </p:nvPicPr>
        <p:blipFill rotWithShape="1">
          <a:blip r:embed="rId2" cstate="screen">
            <a:extLst>
              <a:ext uri="{28A0092B-C50C-407E-A947-70E740481C1C}">
                <a14:useLocalDpi xmlns:a14="http://schemas.microsoft.com/office/drawing/2010/main"/>
              </a:ext>
            </a:extLst>
          </a:blip>
          <a:srcRect b="39394"/>
          <a:stretch/>
        </p:blipFill>
        <p:spPr>
          <a:xfrm>
            <a:off x="3232407" y="1982243"/>
            <a:ext cx="2216333" cy="1979499"/>
          </a:xfrm>
          <a:prstGeom prst="rect">
            <a:avLst/>
          </a:prstGeom>
          <a:ln>
            <a:solidFill>
              <a:schemeClr val="tx1"/>
            </a:solidFill>
          </a:ln>
        </p:spPr>
      </p:pic>
      <p:sp>
        <p:nvSpPr>
          <p:cNvPr id="5" name="Rectangle 4"/>
          <p:cNvSpPr/>
          <p:nvPr/>
        </p:nvSpPr>
        <p:spPr>
          <a:xfrm>
            <a:off x="3145603" y="3897082"/>
            <a:ext cx="2863885" cy="276999"/>
          </a:xfrm>
          <a:prstGeom prst="rect">
            <a:avLst/>
          </a:prstGeom>
        </p:spPr>
        <p:txBody>
          <a:bodyPr wrap="none">
            <a:spAutoFit/>
          </a:bodyPr>
          <a:lstStyle/>
          <a:p>
            <a:r>
              <a:rPr lang="en-US" sz="1200" dirty="0"/>
              <a:t>Mitternacht S, et al. PLoS Comp Biol (2011)</a:t>
            </a:r>
          </a:p>
        </p:txBody>
      </p:sp>
      <p:pic>
        <p:nvPicPr>
          <p:cNvPr id="6" name="Picture 5"/>
          <p:cNvPicPr>
            <a:picLocks noChangeAspect="1"/>
          </p:cNvPicPr>
          <p:nvPr/>
        </p:nvPicPr>
        <p:blipFill rotWithShape="1">
          <a:blip r:embed="rId3"/>
          <a:srcRect l="3875" t="22826" r="48972" b="51332"/>
          <a:stretch/>
        </p:blipFill>
        <p:spPr>
          <a:xfrm>
            <a:off x="2200173" y="4716608"/>
            <a:ext cx="4311745" cy="1772190"/>
          </a:xfrm>
          <a:prstGeom prst="rect">
            <a:avLst/>
          </a:prstGeom>
          <a:ln>
            <a:solidFill>
              <a:schemeClr val="tx1"/>
            </a:solidFill>
          </a:ln>
        </p:spPr>
      </p:pic>
      <p:sp>
        <p:nvSpPr>
          <p:cNvPr id="7" name="Rectangle 6"/>
          <p:cNvSpPr/>
          <p:nvPr/>
        </p:nvSpPr>
        <p:spPr>
          <a:xfrm>
            <a:off x="4329416" y="6424918"/>
            <a:ext cx="2300630" cy="276999"/>
          </a:xfrm>
          <a:prstGeom prst="rect">
            <a:avLst/>
          </a:prstGeom>
        </p:spPr>
        <p:txBody>
          <a:bodyPr wrap="none">
            <a:spAutoFit/>
          </a:bodyPr>
          <a:lstStyle/>
          <a:p>
            <a:r>
              <a:rPr lang="en-US" sz="1200" dirty="0"/>
              <a:t>Girvan, and Newman, PNAS, 2002</a:t>
            </a:r>
          </a:p>
        </p:txBody>
      </p:sp>
      <p:sp>
        <p:nvSpPr>
          <p:cNvPr id="8" name="Rectangle 7"/>
          <p:cNvSpPr/>
          <p:nvPr/>
        </p:nvSpPr>
        <p:spPr>
          <a:xfrm>
            <a:off x="1018871" y="4144545"/>
            <a:ext cx="6674345" cy="2527836"/>
          </a:xfrm>
          <a:prstGeom prst="rect">
            <a:avLst/>
          </a:prstGeom>
          <a:noFill/>
          <a:ln w="38100"/>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Slide Number Placeholder 8"/>
          <p:cNvSpPr>
            <a:spLocks noGrp="1"/>
          </p:cNvSpPr>
          <p:nvPr>
            <p:ph type="sldNum" sz="quarter" idx="12"/>
          </p:nvPr>
        </p:nvSpPr>
        <p:spPr/>
        <p:txBody>
          <a:bodyPr/>
          <a:lstStyle/>
          <a:p>
            <a:fld id="{B56484D1-CE13-384F-87E9-858AB8B7150C}" type="slidenum">
              <a:rPr lang="en-US" smtClean="0"/>
              <a:t>23</a:t>
            </a:fld>
            <a:endParaRPr lang="en-US"/>
          </a:p>
        </p:txBody>
      </p:sp>
    </p:spTree>
    <p:extLst>
      <p:ext uri="{BB962C8B-B14F-4D97-AF65-F5344CB8AC3E}">
        <p14:creationId xmlns:p14="http://schemas.microsoft.com/office/powerpoint/2010/main" val="41857264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5341" y="1831262"/>
            <a:ext cx="8580584" cy="3488042"/>
          </a:xfrm>
          <a:prstGeom prst="rect">
            <a:avLst/>
          </a:prstGeom>
        </p:spPr>
      </p:pic>
      <p:sp>
        <p:nvSpPr>
          <p:cNvPr id="3" name="Rectangle 2"/>
          <p:cNvSpPr/>
          <p:nvPr/>
        </p:nvSpPr>
        <p:spPr>
          <a:xfrm>
            <a:off x="1144817" y="556515"/>
            <a:ext cx="6816703" cy="646331"/>
          </a:xfrm>
          <a:prstGeom prst="rect">
            <a:avLst/>
          </a:prstGeom>
        </p:spPr>
        <p:txBody>
          <a:bodyPr wrap="none">
            <a:spAutoFit/>
          </a:bodyPr>
          <a:lstStyle/>
          <a:p>
            <a:pPr algn="ctr"/>
            <a:r>
              <a:rPr lang="en-US" dirty="0" smtClean="0"/>
              <a:t>Identifying Essential Allosteric Residues &amp; Pathways of Communication </a:t>
            </a:r>
          </a:p>
          <a:p>
            <a:pPr algn="ctr"/>
            <a:r>
              <a:rPr lang="en-US" dirty="0" smtClean="0"/>
              <a:t>First Entails Identifying Coherent Network Communities</a:t>
            </a:r>
            <a:endParaRPr lang="en-US" dirty="0"/>
          </a:p>
        </p:txBody>
      </p:sp>
      <p:sp>
        <p:nvSpPr>
          <p:cNvPr id="4" name="Oval 3"/>
          <p:cNvSpPr/>
          <p:nvPr/>
        </p:nvSpPr>
        <p:spPr>
          <a:xfrm>
            <a:off x="5111094" y="2850275"/>
            <a:ext cx="1533715" cy="797485"/>
          </a:xfrm>
          <a:prstGeom prst="ellipse">
            <a:avLst/>
          </a:prstGeom>
          <a:noFill/>
          <a:ln w="50800">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5" name="Rectangle 4"/>
          <p:cNvSpPr/>
          <p:nvPr/>
        </p:nvSpPr>
        <p:spPr>
          <a:xfrm>
            <a:off x="4708126" y="6397384"/>
            <a:ext cx="3881907" cy="276999"/>
          </a:xfrm>
          <a:prstGeom prst="rect">
            <a:avLst/>
          </a:prstGeom>
        </p:spPr>
        <p:txBody>
          <a:bodyPr wrap="square">
            <a:spAutoFit/>
          </a:bodyPr>
          <a:lstStyle/>
          <a:p>
            <a:r>
              <a:rPr lang="en-US" sz="1200" dirty="0"/>
              <a:t>Manley G, </a:t>
            </a:r>
            <a:r>
              <a:rPr lang="en-US" sz="1200" dirty="0" err="1"/>
              <a:t>Rivalta</a:t>
            </a:r>
            <a:r>
              <a:rPr lang="en-US" sz="1200" dirty="0"/>
              <a:t> I, and </a:t>
            </a:r>
            <a:r>
              <a:rPr lang="en-US" sz="1200" dirty="0" err="1"/>
              <a:t>Loria</a:t>
            </a:r>
            <a:r>
              <a:rPr lang="en-US" sz="1200" dirty="0"/>
              <a:t> JP. J. Phys. Chem. B (2013)</a:t>
            </a:r>
          </a:p>
        </p:txBody>
      </p:sp>
      <p:sp>
        <p:nvSpPr>
          <p:cNvPr id="6" name="Slide Number Placeholder 5"/>
          <p:cNvSpPr>
            <a:spLocks noGrp="1"/>
          </p:cNvSpPr>
          <p:nvPr>
            <p:ph type="sldNum" sz="quarter" idx="12"/>
          </p:nvPr>
        </p:nvSpPr>
        <p:spPr/>
        <p:txBody>
          <a:bodyPr/>
          <a:lstStyle/>
          <a:p>
            <a:fld id="{B56484D1-CE13-384F-87E9-858AB8B7150C}" type="slidenum">
              <a:rPr lang="en-US" smtClean="0"/>
              <a:t>24</a:t>
            </a:fld>
            <a:endParaRPr lang="en-US"/>
          </a:p>
        </p:txBody>
      </p:sp>
    </p:spTree>
    <p:extLst>
      <p:ext uri="{BB962C8B-B14F-4D97-AF65-F5344CB8AC3E}">
        <p14:creationId xmlns:p14="http://schemas.microsoft.com/office/powerpoint/2010/main" val="251765796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71216" y="677944"/>
            <a:ext cx="7536077" cy="3139321"/>
          </a:xfrm>
          <a:prstGeom prst="rect">
            <a:avLst/>
          </a:prstGeom>
        </p:spPr>
        <p:txBody>
          <a:bodyPr wrap="square">
            <a:spAutoFit/>
          </a:bodyPr>
          <a:lstStyle/>
          <a:p>
            <a:r>
              <a:rPr lang="en-US" b="1" dirty="0" smtClean="0"/>
              <a:t>Girvan</a:t>
            </a:r>
            <a:r>
              <a:rPr lang="en-US" b="1" dirty="0"/>
              <a:t>–</a:t>
            </a:r>
            <a:r>
              <a:rPr lang="en-US" b="1" dirty="0" smtClean="0"/>
              <a:t>Newman</a:t>
            </a:r>
            <a:r>
              <a:rPr lang="en-US" dirty="0" smtClean="0"/>
              <a:t>: Optimizes modularity when edges are successively removed from the network, with edges being removed in decreasing order of edge betweenness.</a:t>
            </a:r>
          </a:p>
          <a:p>
            <a:r>
              <a:rPr lang="en-US" i="1" dirty="0"/>
              <a:t>	</a:t>
            </a:r>
            <a:r>
              <a:rPr lang="en-US" i="1" dirty="0" smtClean="0"/>
              <a:t>Advantages: Intuitive, simple, well-established &amp; widely used</a:t>
            </a:r>
          </a:p>
          <a:p>
            <a:endParaRPr lang="en-US" dirty="0"/>
          </a:p>
          <a:p>
            <a:r>
              <a:rPr lang="en-US" b="1" dirty="0" smtClean="0"/>
              <a:t>Infomap</a:t>
            </a:r>
            <a:r>
              <a:rPr lang="en-US" dirty="0" smtClean="0"/>
              <a:t>: A random walker explores the network graph, and the group of nodes through which the information flows very efficiently constitutes a module. Links between these defined modules capture busy avenues of communication (</a:t>
            </a:r>
            <a:r>
              <a:rPr lang="en-US" dirty="0" err="1" smtClean="0"/>
              <a:t>ie</a:t>
            </a:r>
            <a:r>
              <a:rPr lang="en-US" dirty="0" smtClean="0"/>
              <a:t>, high-betweenness edges between communities).</a:t>
            </a:r>
            <a:endParaRPr lang="en-US" dirty="0"/>
          </a:p>
          <a:p>
            <a:r>
              <a:rPr lang="en-US" i="1" dirty="0"/>
              <a:t>	Advantages: </a:t>
            </a:r>
            <a:r>
              <a:rPr lang="en-US" i="1" dirty="0" smtClean="0"/>
              <a:t>Intrinsically interesting, consistently performed better in a battery of benchmark tests*, and anecdotally better than other methods</a:t>
            </a:r>
            <a:endParaRPr lang="en-US" i="1" dirty="0"/>
          </a:p>
        </p:txBody>
      </p:sp>
      <p:sp>
        <p:nvSpPr>
          <p:cNvPr id="6" name="Rectangle 5"/>
          <p:cNvSpPr/>
          <p:nvPr/>
        </p:nvSpPr>
        <p:spPr>
          <a:xfrm>
            <a:off x="6168175" y="6193570"/>
            <a:ext cx="2887229" cy="492443"/>
          </a:xfrm>
          <a:prstGeom prst="rect">
            <a:avLst/>
          </a:prstGeom>
        </p:spPr>
        <p:txBody>
          <a:bodyPr wrap="none">
            <a:spAutoFit/>
          </a:bodyPr>
          <a:lstStyle/>
          <a:p>
            <a:r>
              <a:rPr lang="en-US" sz="1300" dirty="0" smtClean="0"/>
              <a:t>   </a:t>
            </a:r>
            <a:r>
              <a:rPr lang="en-US" sz="1300" dirty="0" err="1" smtClean="0"/>
              <a:t>Rosvall</a:t>
            </a:r>
            <a:r>
              <a:rPr lang="en-US" sz="1300" dirty="0" smtClean="0"/>
              <a:t> M, PNAS 2008</a:t>
            </a:r>
          </a:p>
          <a:p>
            <a:r>
              <a:rPr lang="en-US" sz="1300" dirty="0" smtClean="0"/>
              <a:t>* </a:t>
            </a:r>
            <a:r>
              <a:rPr lang="en-US" sz="1300" dirty="0" err="1" smtClean="0"/>
              <a:t>Lancichinetti</a:t>
            </a:r>
            <a:r>
              <a:rPr lang="en-US" sz="1300" dirty="0" smtClean="0"/>
              <a:t> </a:t>
            </a:r>
            <a:r>
              <a:rPr lang="en-US" sz="1300" dirty="0"/>
              <a:t>A et al. </a:t>
            </a:r>
            <a:r>
              <a:rPr lang="en-US" sz="1300" dirty="0" err="1"/>
              <a:t>Phys</a:t>
            </a:r>
            <a:r>
              <a:rPr lang="en-US" sz="1300" dirty="0"/>
              <a:t> Rev. E. 2009</a:t>
            </a:r>
          </a:p>
        </p:txBody>
      </p:sp>
      <p:sp>
        <p:nvSpPr>
          <p:cNvPr id="7" name="Rectangle 6"/>
          <p:cNvSpPr/>
          <p:nvPr/>
        </p:nvSpPr>
        <p:spPr>
          <a:xfrm>
            <a:off x="0" y="124296"/>
            <a:ext cx="9143999" cy="369332"/>
          </a:xfrm>
          <a:prstGeom prst="rect">
            <a:avLst/>
          </a:prstGeom>
        </p:spPr>
        <p:txBody>
          <a:bodyPr wrap="square">
            <a:spAutoFit/>
          </a:bodyPr>
          <a:lstStyle/>
          <a:p>
            <a:pPr algn="ctr"/>
            <a:r>
              <a:rPr lang="en-US" b="1" dirty="0"/>
              <a:t>2 Network Community Algorithms</a:t>
            </a:r>
          </a:p>
        </p:txBody>
      </p:sp>
      <p:grpSp>
        <p:nvGrpSpPr>
          <p:cNvPr id="11" name="Group 10"/>
          <p:cNvGrpSpPr/>
          <p:nvPr/>
        </p:nvGrpSpPr>
        <p:grpSpPr>
          <a:xfrm>
            <a:off x="1943840" y="4091052"/>
            <a:ext cx="2072283" cy="2409018"/>
            <a:chOff x="1781414" y="3928604"/>
            <a:chExt cx="2292664" cy="2665210"/>
          </a:xfrm>
        </p:grpSpPr>
        <p:pic>
          <p:nvPicPr>
            <p:cNvPr id="4" name="Picture 3"/>
            <p:cNvPicPr>
              <a:picLocks noChangeAspect="1"/>
            </p:cNvPicPr>
            <p:nvPr/>
          </p:nvPicPr>
          <p:blipFill>
            <a:blip r:embed="rId2"/>
            <a:stretch>
              <a:fillRect/>
            </a:stretch>
          </p:blipFill>
          <p:spPr>
            <a:xfrm>
              <a:off x="1810947" y="3928604"/>
              <a:ext cx="2263131" cy="2665210"/>
            </a:xfrm>
            <a:prstGeom prst="rect">
              <a:avLst/>
            </a:prstGeom>
          </p:spPr>
        </p:pic>
        <p:sp>
          <p:nvSpPr>
            <p:cNvPr id="8" name="Rectangle 7"/>
            <p:cNvSpPr/>
            <p:nvPr/>
          </p:nvSpPr>
          <p:spPr>
            <a:xfrm>
              <a:off x="1781414" y="3928604"/>
              <a:ext cx="257147" cy="26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grpSp>
        <p:nvGrpSpPr>
          <p:cNvPr id="13" name="Group 12"/>
          <p:cNvGrpSpPr/>
          <p:nvPr/>
        </p:nvGrpSpPr>
        <p:grpSpPr>
          <a:xfrm>
            <a:off x="4431794" y="3958048"/>
            <a:ext cx="2147190" cy="2604658"/>
            <a:chOff x="4269368" y="3795600"/>
            <a:chExt cx="2375538" cy="2881656"/>
          </a:xfrm>
        </p:grpSpPr>
        <p:grpSp>
          <p:nvGrpSpPr>
            <p:cNvPr id="12" name="Group 11"/>
            <p:cNvGrpSpPr/>
            <p:nvPr/>
          </p:nvGrpSpPr>
          <p:grpSpPr>
            <a:xfrm>
              <a:off x="4312847" y="3827004"/>
              <a:ext cx="2332059" cy="2850252"/>
              <a:chOff x="4312847" y="3827004"/>
              <a:chExt cx="2332059" cy="2850252"/>
            </a:xfrm>
          </p:grpSpPr>
          <p:pic>
            <p:nvPicPr>
              <p:cNvPr id="5" name="Picture 4"/>
              <p:cNvPicPr>
                <a:picLocks noChangeAspect="1"/>
              </p:cNvPicPr>
              <p:nvPr/>
            </p:nvPicPr>
            <p:blipFill>
              <a:blip r:embed="rId3"/>
              <a:stretch>
                <a:fillRect/>
              </a:stretch>
            </p:blipFill>
            <p:spPr>
              <a:xfrm>
                <a:off x="4312847" y="3827004"/>
                <a:ext cx="2332059" cy="2757114"/>
              </a:xfrm>
              <a:prstGeom prst="rect">
                <a:avLst/>
              </a:prstGeom>
            </p:spPr>
          </p:pic>
          <p:sp>
            <p:nvSpPr>
              <p:cNvPr id="10" name="Rectangle 9"/>
              <p:cNvSpPr/>
              <p:nvPr/>
            </p:nvSpPr>
            <p:spPr>
              <a:xfrm>
                <a:off x="4541281" y="6193321"/>
                <a:ext cx="1173257" cy="4839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 name="Rectangle 8"/>
            <p:cNvSpPr/>
            <p:nvPr/>
          </p:nvSpPr>
          <p:spPr>
            <a:xfrm>
              <a:off x="4269368" y="3795600"/>
              <a:ext cx="257147" cy="26600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Tree>
    <p:extLst>
      <p:ext uri="{BB962C8B-B14F-4D97-AF65-F5344CB8AC3E}">
        <p14:creationId xmlns:p14="http://schemas.microsoft.com/office/powerpoint/2010/main" val="2787105101"/>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56484D1-CE13-384F-87E9-858AB8B7150C}" type="slidenum">
              <a:rPr lang="en-US" smtClean="0"/>
              <a:t>26</a:t>
            </a:fld>
            <a:endParaRPr lang="en-US"/>
          </a:p>
        </p:txBody>
      </p:sp>
      <p:pic>
        <p:nvPicPr>
          <p:cNvPr id="5" name="Picture 4"/>
          <p:cNvPicPr>
            <a:picLocks noChangeAspect="1"/>
          </p:cNvPicPr>
          <p:nvPr/>
        </p:nvPicPr>
        <p:blipFill rotWithShape="1">
          <a:blip r:embed="rId2"/>
          <a:srcRect l="75991" t="5755" r="3413" b="23566"/>
          <a:stretch/>
        </p:blipFill>
        <p:spPr>
          <a:xfrm>
            <a:off x="2637311" y="880869"/>
            <a:ext cx="3798998" cy="5299464"/>
          </a:xfrm>
          <a:prstGeom prst="rect">
            <a:avLst/>
          </a:prstGeom>
        </p:spPr>
      </p:pic>
      <p:sp>
        <p:nvSpPr>
          <p:cNvPr id="4" name="Rectangle 3"/>
          <p:cNvSpPr/>
          <p:nvPr/>
        </p:nvSpPr>
        <p:spPr>
          <a:xfrm>
            <a:off x="0" y="198452"/>
            <a:ext cx="9143999" cy="369332"/>
          </a:xfrm>
          <a:prstGeom prst="rect">
            <a:avLst/>
          </a:prstGeom>
        </p:spPr>
        <p:txBody>
          <a:bodyPr wrap="square">
            <a:spAutoFit/>
          </a:bodyPr>
          <a:lstStyle/>
          <a:p>
            <a:pPr algn="ctr"/>
            <a:r>
              <a:rPr lang="en-US" b="1" dirty="0" smtClean="0"/>
              <a:t>Given a Network Partition, How do we Define “Critical Residues”?</a:t>
            </a:r>
            <a:endParaRPr lang="en-US" b="1" dirty="0"/>
          </a:p>
        </p:txBody>
      </p:sp>
      <p:sp>
        <p:nvSpPr>
          <p:cNvPr id="6" name="Oval 5"/>
          <p:cNvSpPr/>
          <p:nvPr/>
        </p:nvSpPr>
        <p:spPr>
          <a:xfrm>
            <a:off x="3863334" y="2457462"/>
            <a:ext cx="315170" cy="315170"/>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7" name="Oval 6"/>
          <p:cNvSpPr/>
          <p:nvPr/>
        </p:nvSpPr>
        <p:spPr>
          <a:xfrm>
            <a:off x="5099927" y="2925032"/>
            <a:ext cx="315170" cy="315170"/>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8" name="Oval 7"/>
          <p:cNvSpPr/>
          <p:nvPr/>
        </p:nvSpPr>
        <p:spPr>
          <a:xfrm>
            <a:off x="4778892" y="5478313"/>
            <a:ext cx="315170" cy="315170"/>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 name="Oval 8"/>
          <p:cNvSpPr/>
          <p:nvPr/>
        </p:nvSpPr>
        <p:spPr>
          <a:xfrm>
            <a:off x="4151750" y="4484485"/>
            <a:ext cx="315170" cy="315170"/>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0" name="Oval 9"/>
          <p:cNvSpPr/>
          <p:nvPr/>
        </p:nvSpPr>
        <p:spPr>
          <a:xfrm>
            <a:off x="3486212" y="4778980"/>
            <a:ext cx="315170" cy="315170"/>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1" name="Oval 10"/>
          <p:cNvSpPr/>
          <p:nvPr/>
        </p:nvSpPr>
        <p:spPr>
          <a:xfrm>
            <a:off x="2864189" y="4577425"/>
            <a:ext cx="315170" cy="315170"/>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2" name="Oval 11"/>
          <p:cNvSpPr/>
          <p:nvPr/>
        </p:nvSpPr>
        <p:spPr>
          <a:xfrm>
            <a:off x="3328627" y="4032796"/>
            <a:ext cx="315170" cy="315170"/>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3" name="Oval 12"/>
          <p:cNvSpPr/>
          <p:nvPr/>
        </p:nvSpPr>
        <p:spPr>
          <a:xfrm>
            <a:off x="4278359" y="3697537"/>
            <a:ext cx="315170" cy="315170"/>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4" name="Oval 13"/>
          <p:cNvSpPr/>
          <p:nvPr/>
        </p:nvSpPr>
        <p:spPr>
          <a:xfrm>
            <a:off x="4130398" y="3062333"/>
            <a:ext cx="315170" cy="315170"/>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Oval 14"/>
          <p:cNvSpPr/>
          <p:nvPr/>
        </p:nvSpPr>
        <p:spPr>
          <a:xfrm>
            <a:off x="4389858" y="4892595"/>
            <a:ext cx="315170" cy="315170"/>
          </a:xfrm>
          <a:prstGeom prst="ellipse">
            <a:avLst/>
          </a:prstGeom>
          <a:noFill/>
          <a:ln w="63500">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1726833742"/>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Screen Shot 2014-08-15 at 11.09.33 AM.png"/>
          <p:cNvPicPr>
            <a:picLocks noChangeAspect="1"/>
          </p:cNvPicPr>
          <p:nvPr/>
        </p:nvPicPr>
        <p:blipFill rotWithShape="1">
          <a:blip r:embed="rId2">
            <a:extLst>
              <a:ext uri="{28A0092B-C50C-407E-A947-70E740481C1C}">
                <a14:useLocalDpi xmlns:a14="http://schemas.microsoft.com/office/drawing/2010/main" val="0"/>
              </a:ext>
            </a:extLst>
          </a:blip>
          <a:srcRect l="34394" t="20157" r="39148" b="27200"/>
          <a:stretch/>
        </p:blipFill>
        <p:spPr>
          <a:xfrm>
            <a:off x="1950518" y="115276"/>
            <a:ext cx="5263991" cy="6546187"/>
          </a:xfrm>
          <a:prstGeom prst="rect">
            <a:avLst/>
          </a:prstGeom>
        </p:spPr>
      </p:pic>
      <p:sp>
        <p:nvSpPr>
          <p:cNvPr id="6" name="TextBox 5"/>
          <p:cNvSpPr txBox="1"/>
          <p:nvPr/>
        </p:nvSpPr>
        <p:spPr>
          <a:xfrm>
            <a:off x="296991" y="432996"/>
            <a:ext cx="3074835" cy="1477328"/>
          </a:xfrm>
          <a:prstGeom prst="rect">
            <a:avLst/>
          </a:prstGeom>
          <a:noFill/>
        </p:spPr>
        <p:txBody>
          <a:bodyPr wrap="square" rtlCol="0">
            <a:spAutoFit/>
          </a:bodyPr>
          <a:lstStyle/>
          <a:p>
            <a:r>
              <a:rPr lang="en-US" dirty="0" smtClean="0">
                <a:solidFill>
                  <a:schemeClr val="bg1"/>
                </a:solidFill>
              </a:rPr>
              <a:t>1J3H (G-Newman)</a:t>
            </a:r>
          </a:p>
          <a:p>
            <a:endParaRPr lang="en-US" dirty="0">
              <a:solidFill>
                <a:schemeClr val="bg1"/>
              </a:solidFill>
            </a:endParaRPr>
          </a:p>
          <a:p>
            <a:r>
              <a:rPr lang="en-US" dirty="0" err="1" smtClean="0">
                <a:solidFill>
                  <a:schemeClr val="bg1"/>
                </a:solidFill>
              </a:rPr>
              <a:t>Num</a:t>
            </a:r>
            <a:r>
              <a:rPr lang="en-US" dirty="0" smtClean="0">
                <a:solidFill>
                  <a:schemeClr val="bg1"/>
                </a:solidFill>
              </a:rPr>
              <a:t> Communities: 10</a:t>
            </a:r>
          </a:p>
          <a:p>
            <a:endParaRPr lang="en-US" dirty="0">
              <a:solidFill>
                <a:schemeClr val="bg1"/>
              </a:solidFill>
            </a:endParaRPr>
          </a:p>
          <a:p>
            <a:r>
              <a:rPr lang="en-US" dirty="0" smtClean="0">
                <a:solidFill>
                  <a:schemeClr val="bg1"/>
                </a:solidFill>
              </a:rPr>
              <a:t>Modularity: </a:t>
            </a:r>
            <a:r>
              <a:rPr lang="en-US" dirty="0" smtClean="0">
                <a:solidFill>
                  <a:schemeClr val="bg1"/>
                </a:solidFill>
              </a:rPr>
              <a:t>0.66</a:t>
            </a:r>
            <a:endParaRPr lang="en-US" dirty="0">
              <a:solidFill>
                <a:schemeClr val="bg1"/>
              </a:solidFill>
            </a:endParaRPr>
          </a:p>
        </p:txBody>
      </p:sp>
    </p:spTree>
    <p:extLst>
      <p:ext uri="{BB962C8B-B14F-4D97-AF65-F5344CB8AC3E}">
        <p14:creationId xmlns:p14="http://schemas.microsoft.com/office/powerpoint/2010/main" val="746997254"/>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4-08-15 at 12.41.11 PM.png"/>
          <p:cNvPicPr>
            <a:picLocks noChangeAspect="1"/>
          </p:cNvPicPr>
          <p:nvPr/>
        </p:nvPicPr>
        <p:blipFill rotWithShape="1">
          <a:blip r:embed="rId2">
            <a:extLst>
              <a:ext uri="{28A0092B-C50C-407E-A947-70E740481C1C}">
                <a14:useLocalDpi xmlns:a14="http://schemas.microsoft.com/office/drawing/2010/main" val="0"/>
              </a:ext>
            </a:extLst>
          </a:blip>
          <a:srcRect l="19677" t="6666" r="30053" b="6302"/>
          <a:stretch/>
        </p:blipFill>
        <p:spPr>
          <a:xfrm>
            <a:off x="2192442" y="227843"/>
            <a:ext cx="5950803" cy="6439290"/>
          </a:xfrm>
          <a:prstGeom prst="rect">
            <a:avLst/>
          </a:prstGeom>
        </p:spPr>
      </p:pic>
      <p:sp>
        <p:nvSpPr>
          <p:cNvPr id="6" name="TextBox 5"/>
          <p:cNvSpPr txBox="1"/>
          <p:nvPr/>
        </p:nvSpPr>
        <p:spPr>
          <a:xfrm>
            <a:off x="387713" y="1687808"/>
            <a:ext cx="3074835" cy="1477328"/>
          </a:xfrm>
          <a:prstGeom prst="rect">
            <a:avLst/>
          </a:prstGeom>
          <a:noFill/>
        </p:spPr>
        <p:txBody>
          <a:bodyPr wrap="square" rtlCol="0">
            <a:spAutoFit/>
          </a:bodyPr>
          <a:lstStyle/>
          <a:p>
            <a:r>
              <a:rPr lang="en-US" dirty="0" smtClean="0"/>
              <a:t>1J3H (</a:t>
            </a:r>
            <a:r>
              <a:rPr lang="en-US" dirty="0" err="1" smtClean="0"/>
              <a:t>infomap</a:t>
            </a:r>
            <a:r>
              <a:rPr lang="en-US" dirty="0" smtClean="0"/>
              <a:t>)</a:t>
            </a:r>
          </a:p>
          <a:p>
            <a:endParaRPr lang="en-US" dirty="0"/>
          </a:p>
          <a:p>
            <a:r>
              <a:rPr lang="en-US" dirty="0" smtClean="0"/>
              <a:t>Modularity: </a:t>
            </a:r>
            <a:r>
              <a:rPr lang="en-US" dirty="0" smtClean="0"/>
              <a:t>0.64</a:t>
            </a:r>
            <a:endParaRPr lang="en-US" dirty="0" smtClean="0"/>
          </a:p>
          <a:p>
            <a:endParaRPr lang="en-US" dirty="0"/>
          </a:p>
          <a:p>
            <a:r>
              <a:rPr lang="en-US" dirty="0" err="1" smtClean="0"/>
              <a:t>Num</a:t>
            </a:r>
            <a:r>
              <a:rPr lang="en-US" dirty="0" smtClean="0"/>
              <a:t> Communities: 18</a:t>
            </a:r>
            <a:endParaRPr lang="en-US" dirty="0"/>
          </a:p>
        </p:txBody>
      </p:sp>
    </p:spTree>
    <p:extLst>
      <p:ext uri="{BB962C8B-B14F-4D97-AF65-F5344CB8AC3E}">
        <p14:creationId xmlns:p14="http://schemas.microsoft.com/office/powerpoint/2010/main" val="186987482"/>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66319635"/>
              </p:ext>
            </p:extLst>
          </p:nvPr>
        </p:nvGraphicFramePr>
        <p:xfrm>
          <a:off x="310442" y="883806"/>
          <a:ext cx="5758482" cy="1513840"/>
        </p:xfrm>
        <a:graphic>
          <a:graphicData uri="http://schemas.openxmlformats.org/drawingml/2006/table">
            <a:tbl>
              <a:tblPr/>
              <a:tblGrid>
                <a:gridCol w="3366780"/>
                <a:gridCol w="1195851"/>
                <a:gridCol w="1195851"/>
              </a:tblGrid>
              <a:tr h="254000">
                <a:tc>
                  <a:txBody>
                    <a:bodyPr/>
                    <a:lstStyle/>
                    <a:p>
                      <a:pPr algn="l" fontAlgn="b"/>
                      <a:endParaRPr lang="en-US" sz="24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r>
                        <a:rPr lang="en-US" sz="2400" b="1" i="0" u="none" strike="noStrike">
                          <a:solidFill>
                            <a:srgbClr val="000000"/>
                          </a:solidFill>
                          <a:effectLst/>
                          <a:latin typeface="Calibri"/>
                        </a:rPr>
                        <a:t>GN</a:t>
                      </a:r>
                    </a:p>
                  </a:txBody>
                  <a:tcPr marL="12700" marR="12700" marT="12700" marB="0" anchor="b">
                    <a:lnL>
                      <a:noFill/>
                    </a:lnL>
                    <a:lnR>
                      <a:noFill/>
                    </a:lnR>
                    <a:lnT>
                      <a:noFill/>
                    </a:lnT>
                    <a:lnB>
                      <a:noFill/>
                    </a:lnB>
                  </a:tcPr>
                </a:tc>
                <a:tc>
                  <a:txBody>
                    <a:bodyPr/>
                    <a:lstStyle/>
                    <a:p>
                      <a:pPr algn="l" fontAlgn="b"/>
                      <a:r>
                        <a:rPr lang="en-US" sz="2400" b="1" i="0" u="none" strike="noStrike">
                          <a:solidFill>
                            <a:srgbClr val="000000"/>
                          </a:solidFill>
                          <a:effectLst/>
                          <a:latin typeface="Calibri"/>
                        </a:rPr>
                        <a:t>Infomap</a:t>
                      </a:r>
                    </a:p>
                  </a:txBody>
                  <a:tcPr marL="12700" marR="12700" marT="12700" marB="0" anchor="b">
                    <a:lnL>
                      <a:noFill/>
                    </a:lnL>
                    <a:lnR>
                      <a:noFill/>
                    </a:lnR>
                    <a:lnT>
                      <a:noFill/>
                    </a:lnT>
                    <a:lnB>
                      <a:noFill/>
                    </a:lnB>
                  </a:tcPr>
                </a:tc>
              </a:tr>
              <a:tr h="254000">
                <a:tc>
                  <a:txBody>
                    <a:bodyPr/>
                    <a:lstStyle/>
                    <a:p>
                      <a:pPr algn="l" fontAlgn="b"/>
                      <a:r>
                        <a:rPr lang="en-US" sz="2400" b="1" i="0" u="none" strike="noStrike" dirty="0">
                          <a:solidFill>
                            <a:srgbClr val="000000"/>
                          </a:solidFill>
                          <a:effectLst/>
                          <a:latin typeface="Calibri"/>
                        </a:rPr>
                        <a:t>Tot </a:t>
                      </a:r>
                      <a:r>
                        <a:rPr lang="en-US" sz="2400" b="1" i="0" u="none" strike="noStrike" dirty="0" err="1">
                          <a:solidFill>
                            <a:srgbClr val="000000"/>
                          </a:solidFill>
                          <a:effectLst/>
                          <a:latin typeface="Calibri"/>
                        </a:rPr>
                        <a:t>Num</a:t>
                      </a:r>
                      <a:r>
                        <a:rPr lang="en-US" sz="2400" b="1" i="0" u="none" strike="noStrike" dirty="0">
                          <a:solidFill>
                            <a:srgbClr val="000000"/>
                          </a:solidFill>
                          <a:effectLst/>
                          <a:latin typeface="Calibri"/>
                        </a:rPr>
                        <a:t> Communities</a:t>
                      </a:r>
                    </a:p>
                  </a:txBody>
                  <a:tcPr marL="12700" marR="12700" marT="12700" marB="0" anchor="b">
                    <a:lnL>
                      <a:noFill/>
                    </a:lnL>
                    <a:lnR>
                      <a:noFill/>
                    </a:lnR>
                    <a:lnT>
                      <a:noFill/>
                    </a:lnT>
                    <a:lnB>
                      <a:noFill/>
                    </a:lnB>
                  </a:tcPr>
                </a:tc>
                <a:tc>
                  <a:txBody>
                    <a:bodyPr/>
                    <a:lstStyle/>
                    <a:p>
                      <a:pPr algn="l" fontAlgn="b"/>
                      <a:r>
                        <a:rPr lang="en-US" sz="2400" b="0" i="0" u="none" strike="noStrike" dirty="0" smtClean="0">
                          <a:solidFill>
                            <a:srgbClr val="000000"/>
                          </a:solidFill>
                          <a:effectLst/>
                          <a:latin typeface="Calibri"/>
                        </a:rPr>
                        <a:t>10</a:t>
                      </a:r>
                      <a:endParaRPr lang="en-US" sz="2400" b="0" i="0" u="none" strike="noStrike" dirty="0">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r>
                        <a:rPr lang="en-US" sz="2400" b="0" i="0" u="none" strike="noStrike" dirty="0" smtClean="0">
                          <a:solidFill>
                            <a:srgbClr val="000000"/>
                          </a:solidFill>
                          <a:effectLst/>
                          <a:latin typeface="Calibri"/>
                        </a:rPr>
                        <a:t>18</a:t>
                      </a:r>
                      <a:endParaRPr lang="en-US" sz="2400" b="0" i="0" u="none" strike="noStrike" dirty="0">
                        <a:solidFill>
                          <a:srgbClr val="000000"/>
                        </a:solidFill>
                        <a:effectLst/>
                        <a:latin typeface="Calibri"/>
                      </a:endParaRPr>
                    </a:p>
                  </a:txBody>
                  <a:tcPr marL="12700" marR="12700" marT="12700" marB="0" anchor="b">
                    <a:lnL>
                      <a:noFill/>
                    </a:lnL>
                    <a:lnR>
                      <a:noFill/>
                    </a:lnR>
                    <a:lnT>
                      <a:noFill/>
                    </a:lnT>
                    <a:lnB>
                      <a:noFill/>
                    </a:lnB>
                  </a:tcPr>
                </a:tc>
              </a:tr>
              <a:tr h="254000">
                <a:tc>
                  <a:txBody>
                    <a:bodyPr/>
                    <a:lstStyle/>
                    <a:p>
                      <a:pPr algn="l" fontAlgn="b"/>
                      <a:r>
                        <a:rPr lang="en-US" sz="2400" b="1" i="0" u="none" strike="noStrike">
                          <a:solidFill>
                            <a:srgbClr val="000000"/>
                          </a:solidFill>
                          <a:effectLst/>
                          <a:latin typeface="Calibri"/>
                        </a:rPr>
                        <a:t>Modularity</a:t>
                      </a:r>
                    </a:p>
                  </a:txBody>
                  <a:tcPr marL="12700" marR="12700" marT="12700" marB="0" anchor="b">
                    <a:lnL>
                      <a:noFill/>
                    </a:lnL>
                    <a:lnR>
                      <a:noFill/>
                    </a:lnR>
                    <a:lnT>
                      <a:noFill/>
                    </a:lnT>
                    <a:lnB>
                      <a:noFill/>
                    </a:lnB>
                  </a:tcPr>
                </a:tc>
                <a:tc>
                  <a:txBody>
                    <a:bodyPr/>
                    <a:lstStyle/>
                    <a:p>
                      <a:pPr algn="l" fontAlgn="b"/>
                      <a:r>
                        <a:rPr lang="en-US" sz="2400" b="0" i="0" u="none" strike="noStrike" dirty="0" smtClean="0">
                          <a:solidFill>
                            <a:srgbClr val="000000"/>
                          </a:solidFill>
                          <a:effectLst/>
                          <a:latin typeface="Calibri"/>
                        </a:rPr>
                        <a:t>0.66</a:t>
                      </a:r>
                      <a:endParaRPr lang="en-US" sz="2400" b="0" i="0" u="none" strike="noStrike" dirty="0">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r>
                        <a:rPr lang="en-US" sz="2400" b="0" i="0" u="none" strike="noStrike" dirty="0" smtClean="0">
                          <a:solidFill>
                            <a:srgbClr val="000000"/>
                          </a:solidFill>
                          <a:effectLst/>
                          <a:latin typeface="Calibri"/>
                        </a:rPr>
                        <a:t>0.64</a:t>
                      </a:r>
                      <a:endParaRPr lang="en-US" sz="2400" b="0" i="0" u="none" strike="noStrike" dirty="0">
                        <a:solidFill>
                          <a:srgbClr val="000000"/>
                        </a:solidFill>
                        <a:effectLst/>
                        <a:latin typeface="Calibri"/>
                      </a:endParaRPr>
                    </a:p>
                  </a:txBody>
                  <a:tcPr marL="12700" marR="12700" marT="12700" marB="0" anchor="b">
                    <a:lnL>
                      <a:noFill/>
                    </a:lnL>
                    <a:lnR>
                      <a:noFill/>
                    </a:lnR>
                    <a:lnT>
                      <a:noFill/>
                    </a:lnT>
                    <a:lnB>
                      <a:noFill/>
                    </a:lnB>
                  </a:tcPr>
                </a:tc>
              </a:tr>
              <a:tr h="254000">
                <a:tc>
                  <a:txBody>
                    <a:bodyPr/>
                    <a:lstStyle/>
                    <a:p>
                      <a:pPr algn="l" fontAlgn="b"/>
                      <a:r>
                        <a:rPr lang="en-US" sz="2400" b="1" i="0" u="none" strike="noStrike" dirty="0" err="1">
                          <a:solidFill>
                            <a:srgbClr val="000000"/>
                          </a:solidFill>
                          <a:effectLst/>
                          <a:latin typeface="Calibri"/>
                        </a:rPr>
                        <a:t>Num</a:t>
                      </a:r>
                      <a:r>
                        <a:rPr lang="en-US" sz="2400" b="1" i="0" u="none" strike="noStrike" dirty="0">
                          <a:solidFill>
                            <a:srgbClr val="000000"/>
                          </a:solidFill>
                          <a:effectLst/>
                          <a:latin typeface="Calibri"/>
                        </a:rPr>
                        <a:t> Critical Residues</a:t>
                      </a:r>
                    </a:p>
                  </a:txBody>
                  <a:tcPr marL="12700" marR="12700" marT="12700" marB="0" anchor="b">
                    <a:lnL>
                      <a:noFill/>
                    </a:lnL>
                    <a:lnR>
                      <a:noFill/>
                    </a:lnR>
                    <a:lnT>
                      <a:noFill/>
                    </a:lnT>
                    <a:lnB>
                      <a:noFill/>
                    </a:lnB>
                  </a:tcPr>
                </a:tc>
                <a:tc>
                  <a:txBody>
                    <a:bodyPr/>
                    <a:lstStyle/>
                    <a:p>
                      <a:pPr algn="l" fontAlgn="b"/>
                      <a:r>
                        <a:rPr lang="en-US" sz="2400" b="0" i="0" u="none" strike="noStrike" dirty="0" smtClean="0">
                          <a:solidFill>
                            <a:srgbClr val="000000"/>
                          </a:solidFill>
                          <a:effectLst/>
                          <a:latin typeface="Calibri"/>
                        </a:rPr>
                        <a:t>27</a:t>
                      </a:r>
                      <a:endParaRPr lang="en-US" sz="2400" b="0" i="0" u="none" strike="noStrike" dirty="0">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r>
                        <a:rPr lang="en-US" sz="2400" b="0" i="0" u="none" strike="noStrike" dirty="0" smtClean="0">
                          <a:solidFill>
                            <a:srgbClr val="000000"/>
                          </a:solidFill>
                          <a:effectLst/>
                          <a:latin typeface="Calibri"/>
                        </a:rPr>
                        <a:t>73</a:t>
                      </a:r>
                      <a:endParaRPr lang="en-US" sz="2400" b="0" i="0" u="none" strike="noStrike" dirty="0">
                        <a:solidFill>
                          <a:srgbClr val="000000"/>
                        </a:solidFill>
                        <a:effectLst/>
                        <a:latin typeface="Calibri"/>
                      </a:endParaRPr>
                    </a:p>
                  </a:txBody>
                  <a:tcPr marL="12700" marR="12700" marT="12700" marB="0" anchor="b">
                    <a:lnL>
                      <a:noFill/>
                    </a:lnL>
                    <a:lnR>
                      <a:noFill/>
                    </a:lnR>
                    <a:lnT>
                      <a:noFill/>
                    </a:lnT>
                    <a:lnB>
                      <a:noFill/>
                    </a:lnB>
                  </a:tcPr>
                </a:tc>
              </a:tr>
            </a:tbl>
          </a:graphicData>
        </a:graphic>
      </p:graphicFrame>
      <p:sp>
        <p:nvSpPr>
          <p:cNvPr id="2" name="Rectangle 1"/>
          <p:cNvSpPr/>
          <p:nvPr/>
        </p:nvSpPr>
        <p:spPr>
          <a:xfrm>
            <a:off x="1204454" y="193702"/>
            <a:ext cx="6559383" cy="369332"/>
          </a:xfrm>
          <a:prstGeom prst="rect">
            <a:avLst/>
          </a:prstGeom>
        </p:spPr>
        <p:txBody>
          <a:bodyPr wrap="none">
            <a:spAutoFit/>
          </a:bodyPr>
          <a:lstStyle/>
          <a:p>
            <a:r>
              <a:rPr lang="en-US" b="1" dirty="0">
                <a:latin typeface="Helvetica"/>
                <a:cs typeface="Helvetica"/>
              </a:rPr>
              <a:t>1J3H (</a:t>
            </a:r>
            <a:r>
              <a:rPr lang="en-US" b="1" dirty="0" err="1">
                <a:latin typeface="Helvetica"/>
                <a:cs typeface="Helvetica"/>
              </a:rPr>
              <a:t>cAMP</a:t>
            </a:r>
            <a:r>
              <a:rPr lang="en-US" b="1" dirty="0">
                <a:latin typeface="Helvetica"/>
                <a:cs typeface="Helvetica"/>
              </a:rPr>
              <a:t>-dependent protein kinase</a:t>
            </a:r>
            <a:r>
              <a:rPr lang="en-US" b="1" dirty="0" smtClean="0">
                <a:latin typeface="Helvetica"/>
                <a:cs typeface="Helvetica"/>
              </a:rPr>
              <a:t>)  -  </a:t>
            </a:r>
            <a:r>
              <a:rPr lang="en-US" b="1" dirty="0" err="1" smtClean="0">
                <a:latin typeface="Helvetica"/>
                <a:cs typeface="Helvetica"/>
              </a:rPr>
              <a:t>num</a:t>
            </a:r>
            <a:r>
              <a:rPr lang="en-US" b="1" dirty="0" smtClean="0">
                <a:latin typeface="Helvetica"/>
                <a:cs typeface="Helvetica"/>
              </a:rPr>
              <a:t> nodes: 329</a:t>
            </a:r>
            <a:endParaRPr lang="en-US" dirty="0"/>
          </a:p>
        </p:txBody>
      </p:sp>
      <p:sp>
        <p:nvSpPr>
          <p:cNvPr id="4" name="Rectangle 3"/>
          <p:cNvSpPr/>
          <p:nvPr/>
        </p:nvSpPr>
        <p:spPr>
          <a:xfrm>
            <a:off x="241920" y="2618804"/>
            <a:ext cx="8769777" cy="3970318"/>
          </a:xfrm>
          <a:prstGeom prst="rect">
            <a:avLst/>
          </a:prstGeom>
        </p:spPr>
        <p:txBody>
          <a:bodyPr wrap="square">
            <a:spAutoFit/>
          </a:bodyPr>
          <a:lstStyle/>
          <a:p>
            <a:r>
              <a:rPr lang="en-US" b="1" dirty="0">
                <a:latin typeface="Helvetica"/>
                <a:cs typeface="Helvetica"/>
              </a:rPr>
              <a:t>% of GN critical residues which match those in </a:t>
            </a:r>
            <a:r>
              <a:rPr lang="en-US" b="1" dirty="0" err="1">
                <a:latin typeface="Helvetica"/>
                <a:cs typeface="Helvetica"/>
              </a:rPr>
              <a:t>Infomap</a:t>
            </a:r>
            <a:r>
              <a:rPr lang="en-US" b="1" dirty="0">
                <a:latin typeface="Helvetica"/>
                <a:cs typeface="Helvetica"/>
              </a:rPr>
              <a:t>: </a:t>
            </a:r>
          </a:p>
          <a:p>
            <a:r>
              <a:rPr lang="en-US" dirty="0">
                <a:latin typeface="Helvetica"/>
                <a:ea typeface="ＭＳ ゴシック"/>
                <a:cs typeface="Helvetica"/>
              </a:rPr>
              <a:t>[</a:t>
            </a:r>
            <a:r>
              <a:rPr lang="en-US" dirty="0">
                <a:latin typeface="Helvetica"/>
                <a:cs typeface="Helvetica"/>
              </a:rPr>
              <a:t>GN critical] </a:t>
            </a:r>
            <a:r>
              <a:rPr lang="en-US" dirty="0">
                <a:latin typeface="Helvetica"/>
                <a:ea typeface="ＭＳ ゴシック"/>
                <a:cs typeface="Helvetica"/>
              </a:rPr>
              <a:t>∧ [</a:t>
            </a:r>
            <a:r>
              <a:rPr lang="en-US" dirty="0">
                <a:latin typeface="Helvetica"/>
                <a:cs typeface="Helvetica"/>
              </a:rPr>
              <a:t>INFOMAP critical] / </a:t>
            </a:r>
            <a:r>
              <a:rPr lang="en-US" dirty="0">
                <a:latin typeface="Helvetica"/>
                <a:ea typeface="ＭＳ ゴシック"/>
                <a:cs typeface="Helvetica"/>
              </a:rPr>
              <a:t>[</a:t>
            </a:r>
            <a:r>
              <a:rPr lang="en-US" dirty="0">
                <a:latin typeface="Helvetica"/>
                <a:cs typeface="Helvetica"/>
              </a:rPr>
              <a:t>GN critical] = 8/27 =  0.29 (expected </a:t>
            </a:r>
            <a:r>
              <a:rPr lang="en-US" dirty="0" err="1">
                <a:latin typeface="Helvetica"/>
                <a:cs typeface="Helvetica"/>
              </a:rPr>
              <a:t>val</a:t>
            </a:r>
            <a:r>
              <a:rPr lang="en-US" dirty="0">
                <a:latin typeface="Helvetica"/>
                <a:cs typeface="Helvetica"/>
              </a:rPr>
              <a:t> = 0.22)</a:t>
            </a:r>
          </a:p>
          <a:p>
            <a:endParaRPr lang="en-US" b="1" dirty="0" smtClean="0">
              <a:latin typeface="Helvetica"/>
              <a:cs typeface="Helvetica"/>
            </a:endParaRPr>
          </a:p>
          <a:p>
            <a:r>
              <a:rPr lang="en-US" b="1" u="sng" dirty="0" smtClean="0">
                <a:latin typeface="Helvetica"/>
                <a:cs typeface="Helvetica"/>
              </a:rPr>
              <a:t>GN</a:t>
            </a:r>
            <a:r>
              <a:rPr lang="en-US" b="1" dirty="0" smtClean="0">
                <a:latin typeface="Helvetica"/>
                <a:cs typeface="Helvetica"/>
              </a:rPr>
              <a:t>:</a:t>
            </a:r>
          </a:p>
          <a:p>
            <a:r>
              <a:rPr lang="en-US" b="1" dirty="0" err="1" smtClean="0">
                <a:latin typeface="Helvetica"/>
                <a:cs typeface="Helvetica"/>
              </a:rPr>
              <a:t>Num</a:t>
            </a:r>
            <a:r>
              <a:rPr lang="en-US" b="1" dirty="0" smtClean="0">
                <a:latin typeface="Helvetica"/>
                <a:cs typeface="Helvetica"/>
              </a:rPr>
              <a:t> critical </a:t>
            </a:r>
            <a:r>
              <a:rPr lang="en-US" b="1" dirty="0">
                <a:latin typeface="Helvetica"/>
                <a:cs typeface="Helvetica"/>
              </a:rPr>
              <a:t>nodes </a:t>
            </a:r>
            <a:r>
              <a:rPr lang="en-US" b="1" dirty="0" smtClean="0">
                <a:latin typeface="Helvetica"/>
                <a:cs typeface="Helvetica"/>
              </a:rPr>
              <a:t>that </a:t>
            </a:r>
            <a:r>
              <a:rPr lang="en-US" b="1" dirty="0">
                <a:latin typeface="Helvetica"/>
                <a:cs typeface="Helvetica"/>
              </a:rPr>
              <a:t>match known binding site residues</a:t>
            </a:r>
            <a:r>
              <a:rPr lang="en-US" dirty="0">
                <a:latin typeface="Helvetica"/>
                <a:cs typeface="Helvetica"/>
              </a:rPr>
              <a:t>: </a:t>
            </a:r>
            <a:r>
              <a:rPr lang="en-US" dirty="0" smtClean="0">
                <a:latin typeface="Helvetica"/>
                <a:cs typeface="Helvetica"/>
              </a:rPr>
              <a:t>3</a:t>
            </a:r>
          </a:p>
          <a:p>
            <a:r>
              <a:rPr lang="en-US" b="1" dirty="0" smtClean="0">
                <a:latin typeface="Helvetica"/>
                <a:cs typeface="Helvetica"/>
              </a:rPr>
              <a:t>% critical nodes that </a:t>
            </a:r>
            <a:r>
              <a:rPr lang="en-US" b="1" dirty="0">
                <a:latin typeface="Helvetica"/>
                <a:cs typeface="Helvetica"/>
              </a:rPr>
              <a:t>match known binding site residues</a:t>
            </a:r>
            <a:r>
              <a:rPr lang="en-US" dirty="0">
                <a:latin typeface="Helvetica"/>
                <a:cs typeface="Helvetica"/>
              </a:rPr>
              <a:t>: </a:t>
            </a:r>
            <a:r>
              <a:rPr lang="en-US" dirty="0" smtClean="0">
                <a:latin typeface="Helvetica"/>
                <a:cs typeface="Helvetica"/>
              </a:rPr>
              <a:t>11</a:t>
            </a:r>
            <a:endParaRPr lang="en-US" dirty="0">
              <a:latin typeface="Helvetica"/>
              <a:cs typeface="Helvetica"/>
            </a:endParaRPr>
          </a:p>
          <a:p>
            <a:endParaRPr lang="en-US" dirty="0" smtClean="0">
              <a:latin typeface="Helvetica"/>
              <a:cs typeface="Helvetica"/>
            </a:endParaRPr>
          </a:p>
          <a:p>
            <a:r>
              <a:rPr lang="en-US" b="1" u="sng" dirty="0" err="1" smtClean="0">
                <a:latin typeface="Helvetica"/>
                <a:cs typeface="Helvetica"/>
              </a:rPr>
              <a:t>Rosvall</a:t>
            </a:r>
            <a:r>
              <a:rPr lang="en-US" b="1" dirty="0" smtClean="0">
                <a:latin typeface="Helvetica"/>
                <a:cs typeface="Helvetica"/>
              </a:rPr>
              <a:t>:</a:t>
            </a:r>
            <a:endParaRPr lang="en-US" b="1" dirty="0">
              <a:latin typeface="Helvetica"/>
              <a:cs typeface="Helvetica"/>
            </a:endParaRPr>
          </a:p>
          <a:p>
            <a:r>
              <a:rPr lang="en-US" b="1" dirty="0" err="1">
                <a:latin typeface="Helvetica"/>
                <a:cs typeface="Helvetica"/>
              </a:rPr>
              <a:t>Num</a:t>
            </a:r>
            <a:r>
              <a:rPr lang="en-US" b="1" dirty="0">
                <a:latin typeface="Helvetica"/>
                <a:cs typeface="Helvetica"/>
              </a:rPr>
              <a:t> critical nodes that match known binding site residues</a:t>
            </a:r>
            <a:r>
              <a:rPr lang="en-US" dirty="0">
                <a:latin typeface="Helvetica"/>
                <a:cs typeface="Helvetica"/>
              </a:rPr>
              <a:t>: 3</a:t>
            </a:r>
          </a:p>
          <a:p>
            <a:r>
              <a:rPr lang="en-US" b="1" dirty="0">
                <a:latin typeface="Helvetica"/>
                <a:cs typeface="Helvetica"/>
              </a:rPr>
              <a:t>% critical nodes that match known binding site residues</a:t>
            </a:r>
            <a:r>
              <a:rPr lang="en-US" dirty="0">
                <a:latin typeface="Helvetica"/>
                <a:cs typeface="Helvetica"/>
              </a:rPr>
              <a:t>: 4</a:t>
            </a:r>
          </a:p>
          <a:p>
            <a:endParaRPr lang="en-US" dirty="0" smtClean="0">
              <a:latin typeface="Helvetica"/>
              <a:cs typeface="Helvetica"/>
            </a:endParaRPr>
          </a:p>
          <a:p>
            <a:r>
              <a:rPr lang="en-US" b="1" u="sng" dirty="0">
                <a:latin typeface="Helvetica"/>
                <a:ea typeface="ＭＳ ゴシック"/>
                <a:cs typeface="Helvetica"/>
              </a:rPr>
              <a:t>[</a:t>
            </a:r>
            <a:r>
              <a:rPr lang="en-US" b="1" u="sng" dirty="0">
                <a:latin typeface="Helvetica"/>
                <a:cs typeface="Helvetica"/>
              </a:rPr>
              <a:t>GN critical] </a:t>
            </a:r>
            <a:r>
              <a:rPr lang="en-US" b="1" u="sng" dirty="0">
                <a:latin typeface="Helvetica"/>
                <a:ea typeface="ＭＳ ゴシック"/>
                <a:cs typeface="Helvetica"/>
              </a:rPr>
              <a:t>∧ [</a:t>
            </a:r>
            <a:r>
              <a:rPr lang="en-US" b="1" u="sng" dirty="0">
                <a:latin typeface="Helvetica"/>
                <a:cs typeface="Helvetica"/>
              </a:rPr>
              <a:t>INFOMAP critical</a:t>
            </a:r>
            <a:r>
              <a:rPr lang="en-US" b="1" u="sng" dirty="0" smtClean="0">
                <a:latin typeface="Helvetica"/>
                <a:cs typeface="Helvetica"/>
              </a:rPr>
              <a:t>]</a:t>
            </a:r>
            <a:r>
              <a:rPr lang="en-US" b="1" dirty="0" smtClean="0">
                <a:latin typeface="Helvetica"/>
                <a:cs typeface="Helvetica"/>
              </a:rPr>
              <a:t>:</a:t>
            </a:r>
          </a:p>
          <a:p>
            <a:r>
              <a:rPr lang="en-US" b="1" dirty="0" err="1" smtClean="0">
                <a:latin typeface="Helvetica"/>
                <a:cs typeface="Helvetica"/>
              </a:rPr>
              <a:t>Num</a:t>
            </a:r>
            <a:r>
              <a:rPr lang="en-US" b="1" dirty="0" smtClean="0">
                <a:latin typeface="Helvetica"/>
                <a:cs typeface="Helvetica"/>
              </a:rPr>
              <a:t> concordant residues that match known binding sites residues: </a:t>
            </a:r>
            <a:r>
              <a:rPr lang="en-US" dirty="0" smtClean="0">
                <a:latin typeface="Helvetica"/>
                <a:cs typeface="Helvetica"/>
              </a:rPr>
              <a:t>1</a:t>
            </a:r>
          </a:p>
          <a:p>
            <a:r>
              <a:rPr lang="en-US" b="1" dirty="0" smtClean="0">
                <a:latin typeface="Helvetica"/>
                <a:cs typeface="Helvetica"/>
              </a:rPr>
              <a:t>% = 1/8: </a:t>
            </a:r>
            <a:r>
              <a:rPr lang="en-US" dirty="0" smtClean="0">
                <a:latin typeface="Helvetica"/>
                <a:cs typeface="Helvetica"/>
              </a:rPr>
              <a:t>12.5</a:t>
            </a:r>
          </a:p>
        </p:txBody>
      </p:sp>
    </p:spTree>
    <p:extLst>
      <p:ext uri="{BB962C8B-B14F-4D97-AF65-F5344CB8AC3E}">
        <p14:creationId xmlns:p14="http://schemas.microsoft.com/office/powerpoint/2010/main" val="28235862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3096" y="5848820"/>
            <a:ext cx="4572000" cy="292388"/>
          </a:xfrm>
          <a:prstGeom prst="rect">
            <a:avLst/>
          </a:prstGeom>
        </p:spPr>
        <p:txBody>
          <a:bodyPr>
            <a:spAutoFit/>
          </a:bodyPr>
          <a:lstStyle/>
          <a:p>
            <a:r>
              <a:rPr lang="en-US" sz="1300" dirty="0"/>
              <a:t>Motlagh, Hesam N., et al. </a:t>
            </a:r>
            <a:r>
              <a:rPr lang="en-US" sz="1300" dirty="0" smtClean="0"/>
              <a:t>Nature (</a:t>
            </a:r>
            <a:r>
              <a:rPr lang="en-US" sz="1300" dirty="0"/>
              <a:t>2014</a:t>
            </a:r>
            <a:r>
              <a:rPr lang="en-US" sz="1300" dirty="0" smtClean="0"/>
              <a:t>)</a:t>
            </a:r>
            <a:endParaRPr lang="en-US" sz="1300" dirty="0"/>
          </a:p>
        </p:txBody>
      </p:sp>
      <p:sp>
        <p:nvSpPr>
          <p:cNvPr id="4" name="Rectangle 3"/>
          <p:cNvSpPr/>
          <p:nvPr/>
        </p:nvSpPr>
        <p:spPr>
          <a:xfrm>
            <a:off x="493096" y="118144"/>
            <a:ext cx="7869186" cy="1200329"/>
          </a:xfrm>
          <a:prstGeom prst="rect">
            <a:avLst/>
          </a:prstGeom>
        </p:spPr>
        <p:txBody>
          <a:bodyPr wrap="square">
            <a:spAutoFit/>
          </a:bodyPr>
          <a:lstStyle/>
          <a:p>
            <a:r>
              <a:rPr lang="en-US" b="1" dirty="0"/>
              <a:t>R</a:t>
            </a:r>
            <a:r>
              <a:rPr lang="en-US" b="1" dirty="0" smtClean="0"/>
              <a:t>enewed interest in allostery</a:t>
            </a:r>
          </a:p>
          <a:p>
            <a:pPr marL="742950" lvl="1" indent="-285750">
              <a:buFont typeface="Arial"/>
              <a:buChar char="•"/>
            </a:pPr>
            <a:r>
              <a:rPr lang="en-US" dirty="0" smtClean="0"/>
              <a:t>Relevance in the context of human disease</a:t>
            </a:r>
          </a:p>
          <a:p>
            <a:pPr marL="742950" lvl="1" indent="-285750">
              <a:buFont typeface="Arial"/>
              <a:buChar char="•"/>
            </a:pPr>
            <a:r>
              <a:rPr lang="en-US" dirty="0" smtClean="0"/>
              <a:t>Growing volume of available data on allosteric systems</a:t>
            </a:r>
          </a:p>
          <a:p>
            <a:pPr marL="742950" lvl="1" indent="-285750">
              <a:buFont typeface="Arial"/>
              <a:buChar char="•"/>
            </a:pPr>
            <a:r>
              <a:rPr lang="en-US" dirty="0" smtClean="0"/>
              <a:t>Allostery as a basic framework for understanding proteins in general</a:t>
            </a:r>
          </a:p>
        </p:txBody>
      </p:sp>
      <p:sp>
        <p:nvSpPr>
          <p:cNvPr id="6" name="Slide Number Placeholder 5"/>
          <p:cNvSpPr>
            <a:spLocks noGrp="1"/>
          </p:cNvSpPr>
          <p:nvPr>
            <p:ph type="sldNum" sz="quarter" idx="12"/>
          </p:nvPr>
        </p:nvSpPr>
        <p:spPr/>
        <p:txBody>
          <a:bodyPr/>
          <a:lstStyle/>
          <a:p>
            <a:fld id="{654E6FC6-3E30-8847-AF64-AA103E5080A8}" type="slidenum">
              <a:rPr lang="en-US" smtClean="0"/>
              <a:t>3</a:t>
            </a:fld>
            <a:endParaRPr lang="en-US" dirty="0"/>
          </a:p>
        </p:txBody>
      </p:sp>
      <p:sp>
        <p:nvSpPr>
          <p:cNvPr id="8" name="Rectangle 7"/>
          <p:cNvSpPr/>
          <p:nvPr/>
        </p:nvSpPr>
        <p:spPr>
          <a:xfrm>
            <a:off x="4694592" y="5838118"/>
            <a:ext cx="3712788" cy="461665"/>
          </a:xfrm>
          <a:prstGeom prst="rect">
            <a:avLst/>
          </a:prstGeom>
        </p:spPr>
        <p:txBody>
          <a:bodyPr wrap="square">
            <a:spAutoFit/>
          </a:bodyPr>
          <a:lstStyle/>
          <a:p>
            <a:r>
              <a:rPr lang="en-US" sz="1200" dirty="0"/>
              <a:t>Smock, Robert G., and Lila M. Gierasch. "Sending signals dynamically." Science 324.5924 (2009): 198-203</a:t>
            </a:r>
            <a:r>
              <a:rPr lang="en-US" sz="1200" dirty="0" smtClean="0"/>
              <a:t>.</a:t>
            </a:r>
            <a:endParaRPr lang="en-US" sz="1200" dirty="0"/>
          </a:p>
        </p:txBody>
      </p:sp>
      <p:sp>
        <p:nvSpPr>
          <p:cNvPr id="9" name="Slide Number Placeholder 5"/>
          <p:cNvSpPr txBox="1">
            <a:spLocks/>
          </p:cNvSpPr>
          <p:nvPr/>
        </p:nvSpPr>
        <p:spPr>
          <a:xfrm>
            <a:off x="6553200" y="6356350"/>
            <a:ext cx="21336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99DA47-E563-714E-B25E-013815C0FE2B}" type="slidenum">
              <a:rPr lang="en-US" smtClean="0"/>
              <a:pPr/>
              <a:t>3</a:t>
            </a:fld>
            <a:endParaRPr lang="en-US" dirty="0"/>
          </a:p>
        </p:txBody>
      </p:sp>
      <p:pic>
        <p:nvPicPr>
          <p:cNvPr id="14" name="Picture 13"/>
          <p:cNvPicPr>
            <a:picLocks noChangeAspect="1"/>
          </p:cNvPicPr>
          <p:nvPr/>
        </p:nvPicPr>
        <p:blipFill>
          <a:blip r:embed="rId2"/>
          <a:stretch>
            <a:fillRect/>
          </a:stretch>
        </p:blipFill>
        <p:spPr>
          <a:xfrm>
            <a:off x="371849" y="1540723"/>
            <a:ext cx="4163209" cy="4040037"/>
          </a:xfrm>
          <a:prstGeom prst="rect">
            <a:avLst/>
          </a:prstGeom>
          <a:ln w="50800">
            <a:solidFill>
              <a:schemeClr val="tx1"/>
            </a:solidFill>
          </a:ln>
        </p:spPr>
      </p:pic>
      <p:sp>
        <p:nvSpPr>
          <p:cNvPr id="16" name="TextBox 15"/>
          <p:cNvSpPr txBox="1"/>
          <p:nvPr/>
        </p:nvSpPr>
        <p:spPr>
          <a:xfrm>
            <a:off x="10937875" y="2873375"/>
            <a:ext cx="184666" cy="369332"/>
          </a:xfrm>
          <a:prstGeom prst="rect">
            <a:avLst/>
          </a:prstGeom>
          <a:noFill/>
        </p:spPr>
        <p:txBody>
          <a:bodyPr wrap="none" rtlCol="0">
            <a:spAutoFit/>
          </a:bodyPr>
          <a:lstStyle/>
          <a:p>
            <a:endParaRPr lang="en-US" dirty="0"/>
          </a:p>
        </p:txBody>
      </p:sp>
      <p:pic>
        <p:nvPicPr>
          <p:cNvPr id="17" name="Picture 16"/>
          <p:cNvPicPr>
            <a:picLocks noChangeAspect="1"/>
          </p:cNvPicPr>
          <p:nvPr/>
        </p:nvPicPr>
        <p:blipFill>
          <a:blip r:embed="rId3"/>
          <a:stretch>
            <a:fillRect/>
          </a:stretch>
        </p:blipFill>
        <p:spPr>
          <a:xfrm>
            <a:off x="4875379" y="1540723"/>
            <a:ext cx="3641614" cy="4026501"/>
          </a:xfrm>
          <a:prstGeom prst="rect">
            <a:avLst/>
          </a:prstGeom>
          <a:ln w="50800">
            <a:solidFill>
              <a:schemeClr val="tx1"/>
            </a:solidFill>
          </a:ln>
        </p:spPr>
      </p:pic>
    </p:spTree>
    <p:extLst>
      <p:ext uri="{BB962C8B-B14F-4D97-AF65-F5344CB8AC3E}">
        <p14:creationId xmlns:p14="http://schemas.microsoft.com/office/powerpoint/2010/main" val="77936322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rnd1.png"/>
          <p:cNvPicPr>
            <a:picLocks noChangeAspect="1"/>
          </p:cNvPicPr>
          <p:nvPr/>
        </p:nvPicPr>
        <p:blipFill rotWithShape="1">
          <a:blip r:embed="rId2">
            <a:extLst>
              <a:ext uri="{28A0092B-C50C-407E-A947-70E740481C1C}">
                <a14:useLocalDpi xmlns:a14="http://schemas.microsoft.com/office/drawing/2010/main" val="0"/>
              </a:ext>
            </a:extLst>
          </a:blip>
          <a:srcRect l="17805" t="4630" r="25500" b="4988"/>
          <a:stretch/>
        </p:blipFill>
        <p:spPr>
          <a:xfrm>
            <a:off x="2207562" y="15118"/>
            <a:ext cx="4600513" cy="6858000"/>
          </a:xfrm>
          <a:prstGeom prst="rect">
            <a:avLst/>
          </a:prstGeom>
        </p:spPr>
      </p:pic>
      <p:sp>
        <p:nvSpPr>
          <p:cNvPr id="3" name="Rectangle 2"/>
          <p:cNvSpPr/>
          <p:nvPr/>
        </p:nvSpPr>
        <p:spPr>
          <a:xfrm>
            <a:off x="166631" y="186836"/>
            <a:ext cx="3492482" cy="923330"/>
          </a:xfrm>
          <a:prstGeom prst="rect">
            <a:avLst/>
          </a:prstGeom>
        </p:spPr>
        <p:txBody>
          <a:bodyPr wrap="square">
            <a:spAutoFit/>
          </a:bodyPr>
          <a:lstStyle/>
          <a:p>
            <a:r>
              <a:rPr lang="en-US" b="1" dirty="0" smtClean="0">
                <a:latin typeface="Helvetica"/>
                <a:cs typeface="Helvetica"/>
              </a:rPr>
              <a:t>1N78: Define known critical residues as those which are within 3.0 A of the nucleic acid</a:t>
            </a:r>
            <a:endParaRPr lang="en-US" dirty="0"/>
          </a:p>
        </p:txBody>
      </p:sp>
    </p:spTree>
    <p:extLst>
      <p:ext uri="{BB962C8B-B14F-4D97-AF65-F5344CB8AC3E}">
        <p14:creationId xmlns:p14="http://schemas.microsoft.com/office/powerpoint/2010/main" val="2286018972"/>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Screen Shot 2014-08-08 at 6.27.45 PM.png"/>
          <p:cNvPicPr>
            <a:picLocks noChangeAspect="1"/>
          </p:cNvPicPr>
          <p:nvPr/>
        </p:nvPicPr>
        <p:blipFill rotWithShape="1">
          <a:blip r:embed="rId2">
            <a:extLst>
              <a:ext uri="{28A0092B-C50C-407E-A947-70E740481C1C}">
                <a14:useLocalDpi xmlns:a14="http://schemas.microsoft.com/office/drawing/2010/main" val="0"/>
              </a:ext>
            </a:extLst>
          </a:blip>
          <a:srcRect l="14725" t="27480" r="65698" b="23530"/>
          <a:stretch/>
        </p:blipFill>
        <p:spPr>
          <a:xfrm>
            <a:off x="229515" y="123187"/>
            <a:ext cx="4192355" cy="6556816"/>
          </a:xfrm>
          <a:prstGeom prst="rect">
            <a:avLst/>
          </a:prstGeom>
        </p:spPr>
      </p:pic>
      <p:pic>
        <p:nvPicPr>
          <p:cNvPr id="7" name="Picture 6" descr="Screen Shot 2014-08-08 at 6.32.13 PM.png"/>
          <p:cNvPicPr>
            <a:picLocks noChangeAspect="1"/>
          </p:cNvPicPr>
          <p:nvPr/>
        </p:nvPicPr>
        <p:blipFill rotWithShape="1">
          <a:blip r:embed="rId3">
            <a:extLst>
              <a:ext uri="{28A0092B-C50C-407E-A947-70E740481C1C}">
                <a14:useLocalDpi xmlns:a14="http://schemas.microsoft.com/office/drawing/2010/main" val="0"/>
              </a:ext>
            </a:extLst>
          </a:blip>
          <a:srcRect l="63250" t="27479" r="16822" b="25405"/>
          <a:stretch/>
        </p:blipFill>
        <p:spPr>
          <a:xfrm>
            <a:off x="4421869" y="123187"/>
            <a:ext cx="4437161" cy="6556816"/>
          </a:xfrm>
          <a:prstGeom prst="rect">
            <a:avLst/>
          </a:prstGeom>
        </p:spPr>
      </p:pic>
      <p:sp>
        <p:nvSpPr>
          <p:cNvPr id="2" name="TextBox 1"/>
          <p:cNvSpPr txBox="1"/>
          <p:nvPr/>
        </p:nvSpPr>
        <p:spPr>
          <a:xfrm>
            <a:off x="856442" y="432996"/>
            <a:ext cx="1004105" cy="369332"/>
          </a:xfrm>
          <a:prstGeom prst="rect">
            <a:avLst/>
          </a:prstGeom>
          <a:noFill/>
        </p:spPr>
        <p:txBody>
          <a:bodyPr wrap="square" rtlCol="0">
            <a:spAutoFit/>
          </a:bodyPr>
          <a:lstStyle/>
          <a:p>
            <a:r>
              <a:rPr lang="en-US" dirty="0" smtClean="0">
                <a:solidFill>
                  <a:schemeClr val="bg1"/>
                </a:solidFill>
              </a:rPr>
              <a:t>GN</a:t>
            </a:r>
            <a:endParaRPr lang="en-US" dirty="0">
              <a:solidFill>
                <a:schemeClr val="bg1"/>
              </a:solidFill>
            </a:endParaRPr>
          </a:p>
        </p:txBody>
      </p:sp>
      <p:sp>
        <p:nvSpPr>
          <p:cNvPr id="6" name="TextBox 5"/>
          <p:cNvSpPr txBox="1"/>
          <p:nvPr/>
        </p:nvSpPr>
        <p:spPr>
          <a:xfrm>
            <a:off x="5601146" y="432996"/>
            <a:ext cx="1004105" cy="369332"/>
          </a:xfrm>
          <a:prstGeom prst="rect">
            <a:avLst/>
          </a:prstGeom>
          <a:noFill/>
        </p:spPr>
        <p:txBody>
          <a:bodyPr wrap="square" rtlCol="0">
            <a:spAutoFit/>
          </a:bodyPr>
          <a:lstStyle/>
          <a:p>
            <a:r>
              <a:rPr lang="en-US" dirty="0" err="1" smtClean="0">
                <a:solidFill>
                  <a:schemeClr val="bg1"/>
                </a:solidFill>
              </a:rPr>
              <a:t>Infomap</a:t>
            </a:r>
            <a:endParaRPr lang="en-US" dirty="0">
              <a:solidFill>
                <a:schemeClr val="bg1"/>
              </a:solidFill>
            </a:endParaRPr>
          </a:p>
        </p:txBody>
      </p:sp>
    </p:spTree>
    <p:extLst>
      <p:ext uri="{BB962C8B-B14F-4D97-AF65-F5344CB8AC3E}">
        <p14:creationId xmlns:p14="http://schemas.microsoft.com/office/powerpoint/2010/main" val="346887210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4078813225"/>
              </p:ext>
            </p:extLst>
          </p:nvPr>
        </p:nvGraphicFramePr>
        <p:xfrm>
          <a:off x="310442" y="536092"/>
          <a:ext cx="5758482" cy="1513840"/>
        </p:xfrm>
        <a:graphic>
          <a:graphicData uri="http://schemas.openxmlformats.org/drawingml/2006/table">
            <a:tbl>
              <a:tblPr/>
              <a:tblGrid>
                <a:gridCol w="3366780"/>
                <a:gridCol w="1195851"/>
                <a:gridCol w="1195851"/>
              </a:tblGrid>
              <a:tr h="254000">
                <a:tc>
                  <a:txBody>
                    <a:bodyPr/>
                    <a:lstStyle/>
                    <a:p>
                      <a:pPr algn="l" fontAlgn="b"/>
                      <a:endParaRPr lang="en-US" sz="2400" b="0"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r>
                        <a:rPr lang="en-US" sz="2400" b="1" i="0" u="none" strike="noStrike">
                          <a:solidFill>
                            <a:srgbClr val="000000"/>
                          </a:solidFill>
                          <a:effectLst/>
                          <a:latin typeface="Calibri"/>
                        </a:rPr>
                        <a:t>GN</a:t>
                      </a:r>
                    </a:p>
                  </a:txBody>
                  <a:tcPr marL="12700" marR="12700" marT="12700" marB="0" anchor="b">
                    <a:lnL>
                      <a:noFill/>
                    </a:lnL>
                    <a:lnR>
                      <a:noFill/>
                    </a:lnR>
                    <a:lnT>
                      <a:noFill/>
                    </a:lnT>
                    <a:lnB>
                      <a:noFill/>
                    </a:lnB>
                  </a:tcPr>
                </a:tc>
                <a:tc>
                  <a:txBody>
                    <a:bodyPr/>
                    <a:lstStyle/>
                    <a:p>
                      <a:pPr algn="l" fontAlgn="b"/>
                      <a:r>
                        <a:rPr lang="en-US" sz="2400" b="1" i="0" u="none" strike="noStrike">
                          <a:solidFill>
                            <a:srgbClr val="000000"/>
                          </a:solidFill>
                          <a:effectLst/>
                          <a:latin typeface="Calibri"/>
                        </a:rPr>
                        <a:t>Infomap</a:t>
                      </a:r>
                    </a:p>
                  </a:txBody>
                  <a:tcPr marL="12700" marR="12700" marT="12700" marB="0" anchor="b">
                    <a:lnL>
                      <a:noFill/>
                    </a:lnL>
                    <a:lnR>
                      <a:noFill/>
                    </a:lnR>
                    <a:lnT>
                      <a:noFill/>
                    </a:lnT>
                    <a:lnB>
                      <a:noFill/>
                    </a:lnB>
                  </a:tcPr>
                </a:tc>
              </a:tr>
              <a:tr h="254000">
                <a:tc>
                  <a:txBody>
                    <a:bodyPr/>
                    <a:lstStyle/>
                    <a:p>
                      <a:pPr algn="l" fontAlgn="b"/>
                      <a:r>
                        <a:rPr lang="en-US" sz="2400" b="1" i="0" u="none" strike="noStrike" dirty="0">
                          <a:solidFill>
                            <a:srgbClr val="000000"/>
                          </a:solidFill>
                          <a:effectLst/>
                          <a:latin typeface="Calibri"/>
                        </a:rPr>
                        <a:t>Tot </a:t>
                      </a:r>
                      <a:r>
                        <a:rPr lang="en-US" sz="2400" b="1" i="0" u="none" strike="noStrike" dirty="0" err="1">
                          <a:solidFill>
                            <a:srgbClr val="000000"/>
                          </a:solidFill>
                          <a:effectLst/>
                          <a:latin typeface="Calibri"/>
                        </a:rPr>
                        <a:t>Num</a:t>
                      </a:r>
                      <a:r>
                        <a:rPr lang="en-US" sz="2400" b="1" i="0" u="none" strike="noStrike" dirty="0">
                          <a:solidFill>
                            <a:srgbClr val="000000"/>
                          </a:solidFill>
                          <a:effectLst/>
                          <a:latin typeface="Calibri"/>
                        </a:rPr>
                        <a:t> Communities</a:t>
                      </a:r>
                    </a:p>
                  </a:txBody>
                  <a:tcPr marL="12700" marR="12700" marT="12700" marB="0" anchor="b">
                    <a:lnL>
                      <a:noFill/>
                    </a:lnL>
                    <a:lnR>
                      <a:noFill/>
                    </a:lnR>
                    <a:lnT>
                      <a:noFill/>
                    </a:lnT>
                    <a:lnB>
                      <a:noFill/>
                    </a:lnB>
                  </a:tcPr>
                </a:tc>
                <a:tc>
                  <a:txBody>
                    <a:bodyPr/>
                    <a:lstStyle/>
                    <a:p>
                      <a:pPr algn="l" fontAlgn="b"/>
                      <a:r>
                        <a:rPr lang="en-US" sz="2400" b="0" i="0" u="none" strike="noStrike">
                          <a:solidFill>
                            <a:srgbClr val="000000"/>
                          </a:solidFill>
                          <a:effectLst/>
                          <a:latin typeface="Calibri"/>
                        </a:rPr>
                        <a:t>14</a:t>
                      </a:r>
                    </a:p>
                  </a:txBody>
                  <a:tcPr marL="12700" marR="12700" marT="12700" marB="0" anchor="b">
                    <a:lnL>
                      <a:noFill/>
                    </a:lnL>
                    <a:lnR>
                      <a:noFill/>
                    </a:lnR>
                    <a:lnT>
                      <a:noFill/>
                    </a:lnT>
                    <a:lnB>
                      <a:noFill/>
                    </a:lnB>
                  </a:tcPr>
                </a:tc>
                <a:tc>
                  <a:txBody>
                    <a:bodyPr/>
                    <a:lstStyle/>
                    <a:p>
                      <a:pPr algn="l" fontAlgn="b"/>
                      <a:r>
                        <a:rPr lang="en-US" sz="2400" b="0" i="0" u="none" strike="noStrike" dirty="0" smtClean="0">
                          <a:solidFill>
                            <a:srgbClr val="000000"/>
                          </a:solidFill>
                          <a:effectLst/>
                          <a:latin typeface="Calibri"/>
                        </a:rPr>
                        <a:t>25</a:t>
                      </a:r>
                      <a:endParaRPr lang="en-US" sz="2400" b="0" i="0" u="none" strike="noStrike" dirty="0">
                        <a:solidFill>
                          <a:srgbClr val="000000"/>
                        </a:solidFill>
                        <a:effectLst/>
                        <a:latin typeface="Calibri"/>
                      </a:endParaRPr>
                    </a:p>
                  </a:txBody>
                  <a:tcPr marL="12700" marR="12700" marT="12700" marB="0" anchor="b">
                    <a:lnL>
                      <a:noFill/>
                    </a:lnL>
                    <a:lnR>
                      <a:noFill/>
                    </a:lnR>
                    <a:lnT>
                      <a:noFill/>
                    </a:lnT>
                    <a:lnB>
                      <a:noFill/>
                    </a:lnB>
                  </a:tcPr>
                </a:tc>
              </a:tr>
              <a:tr h="254000">
                <a:tc>
                  <a:txBody>
                    <a:bodyPr/>
                    <a:lstStyle/>
                    <a:p>
                      <a:pPr algn="l" fontAlgn="b"/>
                      <a:r>
                        <a:rPr lang="en-US" sz="2400" b="1" i="0" u="none" strike="noStrike">
                          <a:solidFill>
                            <a:srgbClr val="000000"/>
                          </a:solidFill>
                          <a:effectLst/>
                          <a:latin typeface="Calibri"/>
                        </a:rPr>
                        <a:t>Modularity</a:t>
                      </a:r>
                    </a:p>
                  </a:txBody>
                  <a:tcPr marL="12700" marR="12700" marT="12700" marB="0" anchor="b">
                    <a:lnL>
                      <a:noFill/>
                    </a:lnL>
                    <a:lnR>
                      <a:noFill/>
                    </a:lnR>
                    <a:lnT>
                      <a:noFill/>
                    </a:lnT>
                    <a:lnB>
                      <a:noFill/>
                    </a:lnB>
                  </a:tcPr>
                </a:tc>
                <a:tc>
                  <a:txBody>
                    <a:bodyPr/>
                    <a:lstStyle/>
                    <a:p>
                      <a:pPr algn="l" fontAlgn="b"/>
                      <a:r>
                        <a:rPr lang="en-US" sz="2400" b="0" i="0" u="none" strike="noStrike">
                          <a:solidFill>
                            <a:srgbClr val="000000"/>
                          </a:solidFill>
                          <a:effectLst/>
                          <a:latin typeface="Calibri"/>
                        </a:rPr>
                        <a:t>0.71</a:t>
                      </a:r>
                    </a:p>
                  </a:txBody>
                  <a:tcPr marL="12700" marR="12700" marT="12700" marB="0" anchor="b">
                    <a:lnL>
                      <a:noFill/>
                    </a:lnL>
                    <a:lnR>
                      <a:noFill/>
                    </a:lnR>
                    <a:lnT>
                      <a:noFill/>
                    </a:lnT>
                    <a:lnB>
                      <a:noFill/>
                    </a:lnB>
                  </a:tcPr>
                </a:tc>
                <a:tc>
                  <a:txBody>
                    <a:bodyPr/>
                    <a:lstStyle/>
                    <a:p>
                      <a:pPr algn="l" fontAlgn="b"/>
                      <a:r>
                        <a:rPr lang="en-US" sz="2400" b="0" i="0" u="none" strike="noStrike">
                          <a:solidFill>
                            <a:srgbClr val="000000"/>
                          </a:solidFill>
                          <a:effectLst/>
                          <a:latin typeface="Calibri"/>
                        </a:rPr>
                        <a:t>0.68</a:t>
                      </a:r>
                    </a:p>
                  </a:txBody>
                  <a:tcPr marL="12700" marR="12700" marT="12700" marB="0" anchor="b">
                    <a:lnL>
                      <a:noFill/>
                    </a:lnL>
                    <a:lnR>
                      <a:noFill/>
                    </a:lnR>
                    <a:lnT>
                      <a:noFill/>
                    </a:lnT>
                    <a:lnB>
                      <a:noFill/>
                    </a:lnB>
                  </a:tcPr>
                </a:tc>
              </a:tr>
              <a:tr h="254000">
                <a:tc>
                  <a:txBody>
                    <a:bodyPr/>
                    <a:lstStyle/>
                    <a:p>
                      <a:pPr algn="l" fontAlgn="b"/>
                      <a:r>
                        <a:rPr lang="en-US" sz="2400" b="1" i="0" u="none" strike="noStrike">
                          <a:solidFill>
                            <a:srgbClr val="000000"/>
                          </a:solidFill>
                          <a:effectLst/>
                          <a:latin typeface="Calibri"/>
                        </a:rPr>
                        <a:t>Num Critical Residues</a:t>
                      </a:r>
                    </a:p>
                  </a:txBody>
                  <a:tcPr marL="12700" marR="12700" marT="12700" marB="0" anchor="b">
                    <a:lnL>
                      <a:noFill/>
                    </a:lnL>
                    <a:lnR>
                      <a:noFill/>
                    </a:lnR>
                    <a:lnT>
                      <a:noFill/>
                    </a:lnT>
                    <a:lnB>
                      <a:noFill/>
                    </a:lnB>
                  </a:tcPr>
                </a:tc>
                <a:tc>
                  <a:txBody>
                    <a:bodyPr/>
                    <a:lstStyle/>
                    <a:p>
                      <a:pPr algn="l" fontAlgn="b"/>
                      <a:r>
                        <a:rPr lang="en-US" sz="2400" b="0" i="0" u="none" strike="noStrike" dirty="0" smtClean="0">
                          <a:solidFill>
                            <a:srgbClr val="000000"/>
                          </a:solidFill>
                          <a:effectLst/>
                          <a:latin typeface="Calibri"/>
                        </a:rPr>
                        <a:t>47</a:t>
                      </a:r>
                      <a:endParaRPr lang="en-US" sz="2400" b="0" i="0" u="none" strike="noStrike" dirty="0">
                        <a:solidFill>
                          <a:srgbClr val="000000"/>
                        </a:solidFill>
                        <a:effectLst/>
                        <a:latin typeface="Calibri"/>
                      </a:endParaRPr>
                    </a:p>
                  </a:txBody>
                  <a:tcPr marL="12700" marR="12700" marT="12700" marB="0" anchor="b">
                    <a:lnL>
                      <a:noFill/>
                    </a:lnL>
                    <a:lnR>
                      <a:noFill/>
                    </a:lnR>
                    <a:lnT>
                      <a:noFill/>
                    </a:lnT>
                    <a:lnB>
                      <a:noFill/>
                    </a:lnB>
                  </a:tcPr>
                </a:tc>
                <a:tc>
                  <a:txBody>
                    <a:bodyPr/>
                    <a:lstStyle/>
                    <a:p>
                      <a:pPr algn="l" fontAlgn="b"/>
                      <a:r>
                        <a:rPr lang="en-US" sz="2400" b="0" i="0" u="none" strike="noStrike" dirty="0" smtClean="0">
                          <a:solidFill>
                            <a:srgbClr val="000000"/>
                          </a:solidFill>
                          <a:effectLst/>
                          <a:latin typeface="Calibri"/>
                        </a:rPr>
                        <a:t>109</a:t>
                      </a:r>
                      <a:endParaRPr lang="en-US" sz="2400" b="0" i="0" u="none" strike="noStrike" dirty="0">
                        <a:solidFill>
                          <a:srgbClr val="000000"/>
                        </a:solidFill>
                        <a:effectLst/>
                        <a:latin typeface="Calibri"/>
                      </a:endParaRPr>
                    </a:p>
                  </a:txBody>
                  <a:tcPr marL="12700" marR="12700" marT="12700" marB="0" anchor="b">
                    <a:lnL>
                      <a:noFill/>
                    </a:lnL>
                    <a:lnR>
                      <a:noFill/>
                    </a:lnR>
                    <a:lnT>
                      <a:noFill/>
                    </a:lnT>
                    <a:lnB>
                      <a:noFill/>
                    </a:lnB>
                  </a:tcPr>
                </a:tc>
              </a:tr>
            </a:tbl>
          </a:graphicData>
        </a:graphic>
      </p:graphicFrame>
      <p:sp>
        <p:nvSpPr>
          <p:cNvPr id="5" name="Rectangle 4"/>
          <p:cNvSpPr/>
          <p:nvPr/>
        </p:nvSpPr>
        <p:spPr>
          <a:xfrm>
            <a:off x="251022" y="2236150"/>
            <a:ext cx="8785923" cy="584776"/>
          </a:xfrm>
          <a:prstGeom prst="rect">
            <a:avLst/>
          </a:prstGeom>
        </p:spPr>
        <p:txBody>
          <a:bodyPr wrap="square">
            <a:spAutoFit/>
          </a:bodyPr>
          <a:lstStyle/>
          <a:p>
            <a:r>
              <a:rPr lang="en-US" sz="1600" b="1" dirty="0">
                <a:latin typeface="Helvetica"/>
                <a:cs typeface="Helvetica"/>
              </a:rPr>
              <a:t>% of GN critical residues which match those in </a:t>
            </a:r>
            <a:r>
              <a:rPr lang="en-US" sz="1600" b="1" dirty="0" err="1">
                <a:latin typeface="Helvetica"/>
                <a:cs typeface="Helvetica"/>
              </a:rPr>
              <a:t>Infomap</a:t>
            </a:r>
            <a:r>
              <a:rPr lang="en-US" sz="1600" b="1" dirty="0">
                <a:latin typeface="Helvetica"/>
                <a:cs typeface="Helvetica"/>
              </a:rPr>
              <a:t>: </a:t>
            </a:r>
            <a:endParaRPr lang="en-US" sz="1600" b="1" dirty="0" smtClean="0">
              <a:latin typeface="Helvetica"/>
              <a:cs typeface="Helvetica"/>
            </a:endParaRPr>
          </a:p>
          <a:p>
            <a:r>
              <a:rPr lang="en-US" sz="1600" dirty="0">
                <a:latin typeface="Helvetica"/>
                <a:ea typeface="ＭＳ ゴシック"/>
                <a:cs typeface="Helvetica"/>
              </a:rPr>
              <a:t>[</a:t>
            </a:r>
            <a:r>
              <a:rPr lang="en-US" sz="1600" dirty="0" smtClean="0">
                <a:latin typeface="Helvetica"/>
                <a:cs typeface="Helvetica"/>
              </a:rPr>
              <a:t>GN critical</a:t>
            </a:r>
            <a:r>
              <a:rPr lang="en-US" sz="1600" dirty="0">
                <a:latin typeface="Helvetica"/>
                <a:cs typeface="Helvetica"/>
              </a:rPr>
              <a:t>]</a:t>
            </a:r>
            <a:r>
              <a:rPr lang="en-US" sz="1600" dirty="0" smtClean="0">
                <a:latin typeface="Helvetica"/>
                <a:cs typeface="Helvetica"/>
              </a:rPr>
              <a:t> </a:t>
            </a:r>
            <a:r>
              <a:rPr lang="en-US" sz="1600" dirty="0" smtClean="0">
                <a:latin typeface="Helvetica"/>
                <a:ea typeface="ＭＳ ゴシック"/>
                <a:cs typeface="Helvetica"/>
              </a:rPr>
              <a:t>∧ [</a:t>
            </a:r>
            <a:r>
              <a:rPr lang="en-US" sz="1600" dirty="0" smtClean="0">
                <a:latin typeface="Helvetica"/>
                <a:cs typeface="Helvetica"/>
              </a:rPr>
              <a:t>INFOMAP critical] </a:t>
            </a:r>
            <a:r>
              <a:rPr lang="en-US" sz="1600" dirty="0">
                <a:latin typeface="Helvetica"/>
                <a:cs typeface="Helvetica"/>
              </a:rPr>
              <a:t>/ </a:t>
            </a:r>
            <a:r>
              <a:rPr lang="en-US" sz="1600" dirty="0">
                <a:latin typeface="Helvetica"/>
                <a:ea typeface="ＭＳ ゴシック"/>
                <a:cs typeface="Helvetica"/>
              </a:rPr>
              <a:t>[</a:t>
            </a:r>
            <a:r>
              <a:rPr lang="en-US" sz="1600" dirty="0">
                <a:latin typeface="Helvetica"/>
                <a:cs typeface="Helvetica"/>
              </a:rPr>
              <a:t>GN critical</a:t>
            </a:r>
            <a:r>
              <a:rPr lang="en-US" sz="1600" dirty="0" smtClean="0">
                <a:latin typeface="Helvetica"/>
                <a:cs typeface="Helvetica"/>
              </a:rPr>
              <a:t>] </a:t>
            </a:r>
            <a:r>
              <a:rPr lang="en-US" sz="1600" dirty="0">
                <a:latin typeface="Helvetica"/>
                <a:cs typeface="Helvetica"/>
              </a:rPr>
              <a:t>= </a:t>
            </a:r>
            <a:r>
              <a:rPr lang="en-US" sz="1600" dirty="0" smtClean="0">
                <a:latin typeface="Helvetica"/>
                <a:cs typeface="Helvetica"/>
              </a:rPr>
              <a:t>13/47 </a:t>
            </a:r>
            <a:r>
              <a:rPr lang="en-US" sz="1600" dirty="0">
                <a:latin typeface="Helvetica"/>
                <a:cs typeface="Helvetica"/>
              </a:rPr>
              <a:t>=  </a:t>
            </a:r>
            <a:r>
              <a:rPr lang="en-US" sz="1600" dirty="0" smtClean="0">
                <a:latin typeface="Helvetica"/>
                <a:cs typeface="Helvetica"/>
              </a:rPr>
              <a:t>0.28 (expected </a:t>
            </a:r>
            <a:r>
              <a:rPr lang="en-US" sz="1600" dirty="0" err="1" smtClean="0">
                <a:latin typeface="Helvetica"/>
                <a:cs typeface="Helvetica"/>
              </a:rPr>
              <a:t>val</a:t>
            </a:r>
            <a:r>
              <a:rPr lang="en-US" sz="1600" dirty="0">
                <a:latin typeface="Helvetica"/>
                <a:cs typeface="Helvetica"/>
              </a:rPr>
              <a:t> </a:t>
            </a:r>
            <a:r>
              <a:rPr lang="en-US" sz="1600" dirty="0" smtClean="0">
                <a:latin typeface="Helvetica"/>
                <a:cs typeface="Helvetica"/>
              </a:rPr>
              <a:t>= 0.20)</a:t>
            </a:r>
            <a:endParaRPr lang="en-US" sz="1600" dirty="0">
              <a:latin typeface="Helvetica"/>
              <a:cs typeface="Helvetica"/>
            </a:endParaRPr>
          </a:p>
        </p:txBody>
      </p:sp>
      <p:sp>
        <p:nvSpPr>
          <p:cNvPr id="2" name="Rectangle 1"/>
          <p:cNvSpPr/>
          <p:nvPr/>
        </p:nvSpPr>
        <p:spPr>
          <a:xfrm>
            <a:off x="1930227" y="61300"/>
            <a:ext cx="4819573" cy="369332"/>
          </a:xfrm>
          <a:prstGeom prst="rect">
            <a:avLst/>
          </a:prstGeom>
        </p:spPr>
        <p:txBody>
          <a:bodyPr wrap="none">
            <a:spAutoFit/>
          </a:bodyPr>
          <a:lstStyle/>
          <a:p>
            <a:r>
              <a:rPr lang="en-US" b="1" dirty="0" smtClean="0">
                <a:latin typeface="Helvetica"/>
                <a:cs typeface="Helvetica"/>
              </a:rPr>
              <a:t>1N78 (</a:t>
            </a:r>
            <a:r>
              <a:rPr lang="en-US" b="1" dirty="0" err="1">
                <a:latin typeface="Helvetica"/>
                <a:cs typeface="Helvetica"/>
              </a:rPr>
              <a:t>tRNA</a:t>
            </a:r>
            <a:r>
              <a:rPr lang="en-US" b="1" dirty="0">
                <a:latin typeface="Helvetica"/>
                <a:cs typeface="Helvetica"/>
              </a:rPr>
              <a:t> </a:t>
            </a:r>
            <a:r>
              <a:rPr lang="en-US" b="1" dirty="0" err="1">
                <a:latin typeface="Helvetica"/>
                <a:cs typeface="Helvetica"/>
              </a:rPr>
              <a:t>synthetase</a:t>
            </a:r>
            <a:r>
              <a:rPr lang="en-US" b="1" dirty="0" smtClean="0">
                <a:latin typeface="Helvetica"/>
                <a:cs typeface="Helvetica"/>
              </a:rPr>
              <a:t>)</a:t>
            </a:r>
            <a:r>
              <a:rPr lang="en-US" b="1" dirty="0">
                <a:latin typeface="Helvetica"/>
                <a:cs typeface="Helvetica"/>
              </a:rPr>
              <a:t> -  </a:t>
            </a:r>
            <a:r>
              <a:rPr lang="en-US" b="1" dirty="0" err="1">
                <a:latin typeface="Helvetica"/>
                <a:cs typeface="Helvetica"/>
              </a:rPr>
              <a:t>num</a:t>
            </a:r>
            <a:r>
              <a:rPr lang="en-US" b="1" dirty="0">
                <a:latin typeface="Helvetica"/>
                <a:cs typeface="Helvetica"/>
              </a:rPr>
              <a:t> nodes: </a:t>
            </a:r>
            <a:r>
              <a:rPr lang="en-US" b="1" dirty="0" smtClean="0">
                <a:latin typeface="Helvetica"/>
                <a:cs typeface="Helvetica"/>
              </a:rPr>
              <a:t>542</a:t>
            </a:r>
            <a:endParaRPr lang="en-US" dirty="0"/>
          </a:p>
        </p:txBody>
      </p:sp>
      <p:sp>
        <p:nvSpPr>
          <p:cNvPr id="4" name="Rectangle 3"/>
          <p:cNvSpPr/>
          <p:nvPr/>
        </p:nvSpPr>
        <p:spPr>
          <a:xfrm>
            <a:off x="251021" y="2841835"/>
            <a:ext cx="8785923" cy="3277820"/>
          </a:xfrm>
          <a:prstGeom prst="rect">
            <a:avLst/>
          </a:prstGeom>
        </p:spPr>
        <p:txBody>
          <a:bodyPr wrap="square">
            <a:spAutoFit/>
          </a:bodyPr>
          <a:lstStyle/>
          <a:p>
            <a:r>
              <a:rPr lang="en-US" sz="1600" b="1" u="sng" dirty="0" smtClean="0">
                <a:latin typeface="Helvetica"/>
                <a:cs typeface="Helvetica"/>
              </a:rPr>
              <a:t>GN</a:t>
            </a:r>
            <a:r>
              <a:rPr lang="en-US" sz="1600" b="1" dirty="0" smtClean="0">
                <a:latin typeface="Helvetica"/>
                <a:cs typeface="Helvetica"/>
              </a:rPr>
              <a:t>:</a:t>
            </a:r>
            <a:endParaRPr lang="en-US" sz="1600" b="1" dirty="0">
              <a:latin typeface="Helvetica"/>
              <a:cs typeface="Helvetica"/>
            </a:endParaRPr>
          </a:p>
          <a:p>
            <a:r>
              <a:rPr lang="en-US" sz="1600" b="1" dirty="0" err="1">
                <a:latin typeface="Helvetica"/>
                <a:cs typeface="Helvetica"/>
              </a:rPr>
              <a:t>Num</a:t>
            </a:r>
            <a:r>
              <a:rPr lang="en-US" sz="1600" b="1" dirty="0">
                <a:latin typeface="Helvetica"/>
                <a:cs typeface="Helvetica"/>
              </a:rPr>
              <a:t> </a:t>
            </a:r>
            <a:r>
              <a:rPr lang="en-US" sz="1600" b="1" dirty="0" smtClean="0">
                <a:latin typeface="Helvetica"/>
                <a:cs typeface="Helvetica"/>
              </a:rPr>
              <a:t>critical residues matching </a:t>
            </a:r>
            <a:r>
              <a:rPr lang="en-US" sz="1600" b="1" dirty="0">
                <a:latin typeface="Helvetica"/>
                <a:cs typeface="Helvetica"/>
              </a:rPr>
              <a:t>known binding site residues</a:t>
            </a:r>
            <a:r>
              <a:rPr lang="en-US" sz="1600" dirty="0" smtClean="0">
                <a:latin typeface="Helvetica"/>
                <a:cs typeface="Helvetica"/>
              </a:rPr>
              <a:t>: 4</a:t>
            </a:r>
            <a:endParaRPr lang="en-US" sz="1600" dirty="0">
              <a:latin typeface="Helvetica"/>
              <a:cs typeface="Helvetica"/>
            </a:endParaRPr>
          </a:p>
          <a:p>
            <a:endParaRPr lang="en-US" sz="1600" dirty="0">
              <a:latin typeface="Helvetica"/>
              <a:cs typeface="Helvetica"/>
            </a:endParaRPr>
          </a:p>
          <a:p>
            <a:r>
              <a:rPr lang="en-US" sz="1600" b="1" u="sng" dirty="0" err="1">
                <a:latin typeface="Helvetica"/>
                <a:cs typeface="Helvetica"/>
              </a:rPr>
              <a:t>Rosvall</a:t>
            </a:r>
            <a:r>
              <a:rPr lang="en-US" sz="1600" b="1" dirty="0">
                <a:latin typeface="Helvetica"/>
                <a:cs typeface="Helvetica"/>
              </a:rPr>
              <a:t>:</a:t>
            </a:r>
          </a:p>
          <a:p>
            <a:r>
              <a:rPr lang="en-US" sz="1600" b="1" dirty="0" err="1">
                <a:latin typeface="Helvetica"/>
                <a:cs typeface="Helvetica"/>
              </a:rPr>
              <a:t>Num</a:t>
            </a:r>
            <a:r>
              <a:rPr lang="en-US" sz="1600" b="1" dirty="0">
                <a:latin typeface="Helvetica"/>
                <a:cs typeface="Helvetica"/>
              </a:rPr>
              <a:t> critical </a:t>
            </a:r>
            <a:r>
              <a:rPr lang="en-US" sz="1600" b="1" dirty="0" smtClean="0">
                <a:latin typeface="Helvetica"/>
                <a:cs typeface="Helvetica"/>
              </a:rPr>
              <a:t>residues matching known </a:t>
            </a:r>
            <a:r>
              <a:rPr lang="en-US" sz="1600" b="1" dirty="0">
                <a:latin typeface="Helvetica"/>
                <a:cs typeface="Helvetica"/>
              </a:rPr>
              <a:t>binding site residues</a:t>
            </a:r>
            <a:r>
              <a:rPr lang="en-US" sz="1600" dirty="0" smtClean="0">
                <a:latin typeface="Helvetica"/>
                <a:cs typeface="Helvetica"/>
              </a:rPr>
              <a:t>: 10</a:t>
            </a:r>
            <a:endParaRPr lang="en-US" sz="1600" dirty="0">
              <a:latin typeface="Helvetica"/>
              <a:cs typeface="Helvetica"/>
            </a:endParaRPr>
          </a:p>
          <a:p>
            <a:endParaRPr lang="en-US" sz="1600" dirty="0">
              <a:latin typeface="Helvetica"/>
              <a:cs typeface="Helvetica"/>
            </a:endParaRPr>
          </a:p>
          <a:p>
            <a:r>
              <a:rPr lang="en-US" sz="1600" b="1" u="sng" dirty="0">
                <a:latin typeface="Helvetica"/>
                <a:ea typeface="ＭＳ ゴシック"/>
                <a:cs typeface="Helvetica"/>
              </a:rPr>
              <a:t>[</a:t>
            </a:r>
            <a:r>
              <a:rPr lang="en-US" sz="1600" b="1" u="sng" dirty="0">
                <a:latin typeface="Helvetica"/>
                <a:cs typeface="Helvetica"/>
              </a:rPr>
              <a:t>GN critical] </a:t>
            </a:r>
            <a:r>
              <a:rPr lang="en-US" sz="1600" b="1" u="sng" dirty="0">
                <a:latin typeface="Helvetica"/>
                <a:ea typeface="ＭＳ ゴシック"/>
                <a:cs typeface="Helvetica"/>
              </a:rPr>
              <a:t>∧ [</a:t>
            </a:r>
            <a:r>
              <a:rPr lang="en-US" sz="1600" b="1" u="sng" dirty="0">
                <a:latin typeface="Helvetica"/>
                <a:cs typeface="Helvetica"/>
              </a:rPr>
              <a:t>INFOMAP critical]</a:t>
            </a:r>
            <a:r>
              <a:rPr lang="en-US" sz="1600" b="1" dirty="0">
                <a:latin typeface="Helvetica"/>
                <a:cs typeface="Helvetica"/>
              </a:rPr>
              <a:t>:</a:t>
            </a:r>
          </a:p>
          <a:p>
            <a:r>
              <a:rPr lang="en-US" sz="1500" b="1" dirty="0" err="1">
                <a:latin typeface="Helvetica"/>
                <a:cs typeface="Helvetica"/>
              </a:rPr>
              <a:t>Num</a:t>
            </a:r>
            <a:r>
              <a:rPr lang="en-US" sz="1500" b="1" dirty="0">
                <a:latin typeface="Helvetica"/>
                <a:cs typeface="Helvetica"/>
              </a:rPr>
              <a:t> </a:t>
            </a:r>
            <a:r>
              <a:rPr lang="en-US" sz="1500" b="1" dirty="0" smtClean="0">
                <a:latin typeface="Helvetica"/>
                <a:cs typeface="Helvetica"/>
              </a:rPr>
              <a:t>concordant residues that </a:t>
            </a:r>
            <a:r>
              <a:rPr lang="en-US" sz="1500" b="1" dirty="0">
                <a:latin typeface="Helvetica"/>
                <a:cs typeface="Helvetica"/>
              </a:rPr>
              <a:t>match known </a:t>
            </a:r>
            <a:r>
              <a:rPr lang="en-US" sz="1500" b="1" dirty="0" smtClean="0">
                <a:latin typeface="Helvetica"/>
                <a:cs typeface="Helvetica"/>
              </a:rPr>
              <a:t>binding residues</a:t>
            </a:r>
            <a:r>
              <a:rPr lang="en-US" sz="1500" b="1" dirty="0">
                <a:latin typeface="Helvetica"/>
                <a:cs typeface="Helvetica"/>
              </a:rPr>
              <a:t>:</a:t>
            </a:r>
            <a:r>
              <a:rPr lang="en-US" sz="1500" dirty="0">
                <a:latin typeface="Helvetica"/>
                <a:cs typeface="Helvetica"/>
              </a:rPr>
              <a:t> </a:t>
            </a:r>
            <a:r>
              <a:rPr lang="en-US" sz="1500" dirty="0" smtClean="0">
                <a:latin typeface="Helvetica"/>
                <a:cs typeface="Helvetica"/>
              </a:rPr>
              <a:t>1 (</a:t>
            </a:r>
            <a:r>
              <a:rPr lang="en-US" sz="1500" dirty="0" err="1" smtClean="0">
                <a:latin typeface="Helvetica"/>
                <a:cs typeface="Helvetica"/>
              </a:rPr>
              <a:t>exp</a:t>
            </a:r>
            <a:r>
              <a:rPr lang="en-US" sz="1500" dirty="0" smtClean="0">
                <a:latin typeface="Helvetica"/>
                <a:cs typeface="Helvetica"/>
              </a:rPr>
              <a:t> = 13*[22/542] = 0.53)</a:t>
            </a:r>
            <a:endParaRPr lang="en-US" sz="1500" dirty="0">
              <a:latin typeface="Helvetica"/>
              <a:cs typeface="Helvetica"/>
            </a:endParaRPr>
          </a:p>
          <a:p>
            <a:endParaRPr lang="en-US" sz="1600" dirty="0">
              <a:latin typeface="Helvetica"/>
              <a:cs typeface="Helvetica"/>
            </a:endParaRPr>
          </a:p>
          <a:p>
            <a:r>
              <a:rPr lang="en-US" sz="1600" b="1" dirty="0" smtClean="0">
                <a:latin typeface="Helvetica"/>
                <a:cs typeface="Helvetica"/>
              </a:rPr>
              <a:t>Fraction of known binding site </a:t>
            </a:r>
            <a:r>
              <a:rPr lang="en-US" sz="1600" b="1" u="sng" dirty="0" smtClean="0">
                <a:latin typeface="Helvetica"/>
                <a:cs typeface="Helvetica"/>
              </a:rPr>
              <a:t>residues</a:t>
            </a:r>
            <a:r>
              <a:rPr lang="en-US" sz="1600" b="1" dirty="0" smtClean="0">
                <a:latin typeface="Helvetica"/>
                <a:cs typeface="Helvetica"/>
              </a:rPr>
              <a:t> hit by critical residues:</a:t>
            </a:r>
          </a:p>
          <a:p>
            <a:r>
              <a:rPr lang="en-US" sz="1600" b="1" dirty="0">
                <a:solidFill>
                  <a:srgbClr val="558ED5"/>
                </a:solidFill>
                <a:latin typeface="Helvetica"/>
                <a:cs typeface="Helvetica"/>
              </a:rPr>
              <a:t>	</a:t>
            </a:r>
            <a:r>
              <a:rPr lang="en-US" sz="1600" b="1" dirty="0" smtClean="0">
                <a:solidFill>
                  <a:srgbClr val="558ED5"/>
                </a:solidFill>
                <a:latin typeface="Helvetica"/>
                <a:cs typeface="Helvetica"/>
              </a:rPr>
              <a:t>GN:  4/43 = 9.3%  (</a:t>
            </a:r>
            <a:r>
              <a:rPr lang="en-US" sz="1600" b="1" dirty="0" err="1" smtClean="0">
                <a:solidFill>
                  <a:srgbClr val="558ED5"/>
                </a:solidFill>
                <a:latin typeface="Helvetica"/>
                <a:cs typeface="Helvetica"/>
              </a:rPr>
              <a:t>exp</a:t>
            </a:r>
            <a:r>
              <a:rPr lang="en-US" sz="1600" b="1" dirty="0" smtClean="0">
                <a:solidFill>
                  <a:srgbClr val="558ED5"/>
                </a:solidFill>
                <a:latin typeface="Helvetica"/>
                <a:cs typeface="Helvetica"/>
              </a:rPr>
              <a:t> = 47/542 = 8.67%)</a:t>
            </a:r>
          </a:p>
          <a:p>
            <a:r>
              <a:rPr lang="en-US" sz="1600" dirty="0">
                <a:latin typeface="Helvetica"/>
                <a:cs typeface="Helvetica"/>
              </a:rPr>
              <a:t>	</a:t>
            </a:r>
            <a:r>
              <a:rPr lang="en-US" sz="1600" dirty="0" err="1" smtClean="0">
                <a:latin typeface="Helvetica"/>
                <a:cs typeface="Helvetica"/>
              </a:rPr>
              <a:t>Infomap</a:t>
            </a:r>
            <a:r>
              <a:rPr lang="en-US" sz="1600" dirty="0" smtClean="0">
                <a:latin typeface="Helvetica"/>
                <a:cs typeface="Helvetica"/>
              </a:rPr>
              <a:t>:  10/43 = 23.3%	 (</a:t>
            </a:r>
            <a:r>
              <a:rPr lang="en-US" sz="1600" dirty="0" err="1" smtClean="0">
                <a:latin typeface="Helvetica"/>
                <a:cs typeface="Helvetica"/>
              </a:rPr>
              <a:t>exp</a:t>
            </a:r>
            <a:r>
              <a:rPr lang="en-US" sz="1600" dirty="0" smtClean="0">
                <a:latin typeface="Helvetica"/>
                <a:cs typeface="Helvetica"/>
              </a:rPr>
              <a:t> = 109/542 = 20.1%)</a:t>
            </a:r>
          </a:p>
          <a:p>
            <a:r>
              <a:rPr lang="en-US" sz="1600" dirty="0">
                <a:latin typeface="Helvetica"/>
                <a:cs typeface="Helvetica"/>
              </a:rPr>
              <a:t> </a:t>
            </a:r>
            <a:r>
              <a:rPr lang="en-US" sz="1600" dirty="0" smtClean="0">
                <a:latin typeface="Helvetica"/>
                <a:cs typeface="Helvetica"/>
              </a:rPr>
              <a:t>	Concordant:  1/43 = 2.3%  (</a:t>
            </a:r>
            <a:r>
              <a:rPr lang="en-US" sz="1600" dirty="0" err="1" smtClean="0">
                <a:latin typeface="Helvetica"/>
                <a:cs typeface="Helvetica"/>
              </a:rPr>
              <a:t>exp</a:t>
            </a:r>
            <a:r>
              <a:rPr lang="en-US" sz="1600" dirty="0" smtClean="0">
                <a:latin typeface="Helvetica"/>
                <a:cs typeface="Helvetica"/>
              </a:rPr>
              <a:t> = 2.4%)</a:t>
            </a:r>
            <a:endParaRPr lang="en-US" sz="1600" dirty="0">
              <a:latin typeface="Helvetica"/>
              <a:cs typeface="Helvetica"/>
            </a:endParaRPr>
          </a:p>
        </p:txBody>
      </p:sp>
    </p:spTree>
    <p:extLst>
      <p:ext uri="{BB962C8B-B14F-4D97-AF65-F5344CB8AC3E}">
        <p14:creationId xmlns:p14="http://schemas.microsoft.com/office/powerpoint/2010/main" val="283569299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927492931"/>
              </p:ext>
            </p:extLst>
          </p:nvPr>
        </p:nvGraphicFramePr>
        <p:xfrm>
          <a:off x="294770" y="1324036"/>
          <a:ext cx="8579745" cy="4035551"/>
        </p:xfrm>
        <a:graphic>
          <a:graphicData uri="http://schemas.openxmlformats.org/drawingml/2006/table">
            <a:tbl>
              <a:tblPr/>
              <a:tblGrid>
                <a:gridCol w="2821783"/>
                <a:gridCol w="991437"/>
                <a:gridCol w="1054991"/>
                <a:gridCol w="1360048"/>
                <a:gridCol w="2351486"/>
              </a:tblGrid>
              <a:tr h="187757">
                <a:tc gridSpan="5">
                  <a:txBody>
                    <a:bodyPr/>
                    <a:lstStyle/>
                    <a:p>
                      <a:pPr algn="ctr" fontAlgn="b"/>
                      <a:r>
                        <a:rPr lang="en-US" sz="1400" b="1" i="0" u="none" strike="noStrike" dirty="0" smtClean="0">
                          <a:solidFill>
                            <a:srgbClr val="000000"/>
                          </a:solidFill>
                          <a:effectLst/>
                          <a:latin typeface="Calibri"/>
                        </a:rPr>
                        <a:t>Degree of </a:t>
                      </a:r>
                      <a:r>
                        <a:rPr lang="en-US" sz="1400" b="1" i="0" u="none" strike="noStrike" dirty="0">
                          <a:solidFill>
                            <a:srgbClr val="000000"/>
                          </a:solidFill>
                          <a:effectLst/>
                          <a:latin typeface="Calibri"/>
                        </a:rPr>
                        <a:t>Concordance </a:t>
                      </a:r>
                      <a:r>
                        <a:rPr lang="en-US" sz="1400" b="1" i="0" u="none" strike="noStrike" dirty="0" smtClean="0">
                          <a:solidFill>
                            <a:srgbClr val="000000"/>
                          </a:solidFill>
                          <a:effectLst/>
                          <a:latin typeface="Calibri"/>
                        </a:rPr>
                        <a:t>Between Community </a:t>
                      </a:r>
                      <a:r>
                        <a:rPr lang="en-US" sz="1400" b="1" i="0" u="none" strike="noStrike" dirty="0">
                          <a:solidFill>
                            <a:srgbClr val="000000"/>
                          </a:solidFill>
                          <a:effectLst/>
                          <a:latin typeface="Calibri"/>
                        </a:rPr>
                        <a:t>Detection Methods:  GN vs. Infomap</a:t>
                      </a:r>
                    </a:p>
                  </a:txBody>
                  <a:tcPr marL="12192" marR="12192" marT="12192" marB="0" anchor="b">
                    <a:lnL>
                      <a:noFill/>
                    </a:lnL>
                    <a:lnR>
                      <a:noFill/>
                    </a:lnR>
                    <a:lnT>
                      <a:noFill/>
                    </a:lnT>
                    <a:lnB>
                      <a:noFill/>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7757">
                <a:tc>
                  <a:txBody>
                    <a:bodyPr/>
                    <a:lstStyle/>
                    <a:p>
                      <a:pPr algn="ctr" fontAlgn="b"/>
                      <a:r>
                        <a:rPr lang="en-US" sz="1400" b="1" i="0" u="none" strike="noStrike">
                          <a:solidFill>
                            <a:srgbClr val="000000"/>
                          </a:solidFill>
                          <a:effectLst/>
                          <a:latin typeface="Calibri"/>
                        </a:rPr>
                        <a:t>Protein (PDB, # residues)</a:t>
                      </a:r>
                    </a:p>
                  </a:txBody>
                  <a:tcPr marL="12192" marR="12192" marT="12192" marB="0" anchor="b">
                    <a:lnL>
                      <a:noFill/>
                    </a:lnL>
                    <a:lnR>
                      <a:noFill/>
                    </a:lnR>
                    <a:lnT>
                      <a:noFill/>
                    </a:lnT>
                    <a:lnB>
                      <a:noFill/>
                    </a:lnB>
                  </a:tcPr>
                </a:tc>
                <a:tc gridSpan="4">
                  <a:txBody>
                    <a:bodyPr/>
                    <a:lstStyle/>
                    <a:p>
                      <a:pPr algn="ctr" fontAlgn="ctr"/>
                      <a:r>
                        <a:rPr lang="en-US" sz="1400" b="1" i="0" u="none" strike="noStrike" dirty="0">
                          <a:solidFill>
                            <a:srgbClr val="000000"/>
                          </a:solidFill>
                          <a:effectLst/>
                          <a:latin typeface="Calibri"/>
                        </a:rPr>
                        <a:t>Community Detection Method:  GN | </a:t>
                      </a:r>
                      <a:r>
                        <a:rPr lang="en-US" sz="1400" b="1" i="0" u="none" strike="noStrike" dirty="0" err="1">
                          <a:solidFill>
                            <a:srgbClr val="000000"/>
                          </a:solidFill>
                          <a:effectLst/>
                          <a:latin typeface="Calibri"/>
                        </a:rPr>
                        <a:t>InfoMap</a:t>
                      </a:r>
                      <a:endParaRPr lang="en-US" sz="1400" b="1" i="0" u="none" strike="noStrike" dirty="0">
                        <a:solidFill>
                          <a:srgbClr val="000000"/>
                        </a:solidFill>
                        <a:effectLst/>
                        <a:latin typeface="Calibri"/>
                      </a:endParaRPr>
                    </a:p>
                  </a:txBody>
                  <a:tcPr marL="12192" marR="12192" marT="12192"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365760">
                <a:tc>
                  <a:txBody>
                    <a:bodyPr/>
                    <a:lstStyle/>
                    <a:p>
                      <a:pPr algn="ctr" fontAlgn="b"/>
                      <a:endParaRPr lang="en-US" sz="1400" b="1" i="0" u="none" strike="noStrike">
                        <a:solidFill>
                          <a:srgbClr val="000000"/>
                        </a:solidFill>
                        <a:effectLst/>
                        <a:latin typeface="Calibri"/>
                      </a:endParaRPr>
                    </a:p>
                  </a:txBody>
                  <a:tcPr marL="12192" marR="12192" marT="12192" marB="0" anchor="b">
                    <a:lnL>
                      <a:noFill/>
                    </a:lnL>
                    <a:lnR>
                      <a:noFill/>
                    </a:lnR>
                    <a:lnT>
                      <a:noFill/>
                    </a:lnT>
                    <a:lnB>
                      <a:noFill/>
                    </a:lnB>
                  </a:tcPr>
                </a:tc>
                <a:tc>
                  <a:txBody>
                    <a:bodyPr/>
                    <a:lstStyle/>
                    <a:p>
                      <a:pPr algn="ctr" fontAlgn="ctr"/>
                      <a:r>
                        <a:rPr lang="en-US" sz="1400" b="1" i="0" u="none" strike="noStrike">
                          <a:solidFill>
                            <a:srgbClr val="000000"/>
                          </a:solidFill>
                          <a:effectLst/>
                          <a:latin typeface="Calibri"/>
                        </a:rPr>
                        <a:t>Modularity</a:t>
                      </a:r>
                    </a:p>
                  </a:txBody>
                  <a:tcPr marL="12192" marR="12192" marT="12192" marB="0" anchor="ctr">
                    <a:lnL>
                      <a:noFill/>
                    </a:lnL>
                    <a:lnR>
                      <a:noFill/>
                    </a:lnR>
                    <a:lnT>
                      <a:noFill/>
                    </a:lnT>
                    <a:lnB>
                      <a:noFill/>
                    </a:lnB>
                  </a:tcPr>
                </a:tc>
                <a:tc>
                  <a:txBody>
                    <a:bodyPr/>
                    <a:lstStyle/>
                    <a:p>
                      <a:pPr algn="ctr" fontAlgn="ctr"/>
                      <a:r>
                        <a:rPr lang="en-US" sz="1400" b="1" i="0" u="none" strike="noStrike" dirty="0">
                          <a:solidFill>
                            <a:srgbClr val="000000"/>
                          </a:solidFill>
                          <a:effectLst/>
                          <a:latin typeface="Calibri"/>
                        </a:rPr>
                        <a:t># </a:t>
                      </a:r>
                      <a:r>
                        <a:rPr lang="en-US" sz="1400" b="1" i="0" u="none" strike="noStrike" dirty="0" smtClean="0">
                          <a:solidFill>
                            <a:srgbClr val="000000"/>
                          </a:solidFill>
                          <a:effectLst/>
                          <a:latin typeface="Calibri"/>
                        </a:rPr>
                        <a:t>Comm.</a:t>
                      </a:r>
                      <a:endParaRPr lang="en-US" sz="1400" b="1" i="0" u="none" strike="noStrike" dirty="0">
                        <a:solidFill>
                          <a:srgbClr val="000000"/>
                        </a:solidFill>
                        <a:effectLst/>
                        <a:latin typeface="Calibri"/>
                      </a:endParaRPr>
                    </a:p>
                  </a:txBody>
                  <a:tcPr marL="12192" marR="12192" marT="12192" marB="0" anchor="ctr">
                    <a:lnL>
                      <a:noFill/>
                    </a:lnL>
                    <a:lnR>
                      <a:noFill/>
                    </a:lnR>
                    <a:lnT>
                      <a:noFill/>
                    </a:lnT>
                    <a:lnB>
                      <a:noFill/>
                    </a:lnB>
                  </a:tcPr>
                </a:tc>
                <a:tc>
                  <a:txBody>
                    <a:bodyPr/>
                    <a:lstStyle/>
                    <a:p>
                      <a:pPr algn="ctr" fontAlgn="ctr"/>
                      <a:r>
                        <a:rPr lang="en-US" sz="1400" b="1" i="0" u="none" strike="noStrike">
                          <a:solidFill>
                            <a:srgbClr val="000000"/>
                          </a:solidFill>
                          <a:effectLst/>
                          <a:latin typeface="Calibri"/>
                        </a:rPr>
                        <a:t># Critical Residues</a:t>
                      </a:r>
                    </a:p>
                  </a:txBody>
                  <a:tcPr marL="12192" marR="12192" marT="12192" marB="0" anchor="ctr">
                    <a:lnL>
                      <a:noFill/>
                    </a:lnL>
                    <a:lnR>
                      <a:noFill/>
                    </a:lnR>
                    <a:lnT>
                      <a:noFill/>
                    </a:lnT>
                    <a:lnB>
                      <a:noFill/>
                    </a:lnB>
                  </a:tcPr>
                </a:tc>
                <a:tc>
                  <a:txBody>
                    <a:bodyPr/>
                    <a:lstStyle/>
                    <a:p>
                      <a:pPr algn="ctr" fontAlgn="b"/>
                      <a:r>
                        <a:rPr lang="en-US" sz="1400" b="1" i="0" u="none" strike="noStrike" dirty="0">
                          <a:solidFill>
                            <a:srgbClr val="000000"/>
                          </a:solidFill>
                          <a:effectLst/>
                          <a:latin typeface="Calibri"/>
                        </a:rPr>
                        <a:t>% of GN critical residues which </a:t>
                      </a:r>
                      <a:br>
                        <a:rPr lang="en-US" sz="1400" b="1" i="0" u="none" strike="noStrike" dirty="0">
                          <a:solidFill>
                            <a:srgbClr val="000000"/>
                          </a:solidFill>
                          <a:effectLst/>
                          <a:latin typeface="Calibri"/>
                        </a:rPr>
                      </a:br>
                      <a:r>
                        <a:rPr lang="en-US" sz="1400" b="1" i="0" u="none" strike="noStrike" dirty="0">
                          <a:solidFill>
                            <a:srgbClr val="000000"/>
                          </a:solidFill>
                          <a:effectLst/>
                          <a:latin typeface="Calibri"/>
                        </a:rPr>
                        <a:t>match those in Infomap (expected)</a:t>
                      </a:r>
                    </a:p>
                  </a:txBody>
                  <a:tcPr marL="12192" marR="12192" marT="12192" marB="0" anchor="b">
                    <a:lnL>
                      <a:noFill/>
                    </a:lnL>
                    <a:lnR>
                      <a:noFill/>
                    </a:lnR>
                    <a:lnT>
                      <a:noFill/>
                    </a:lnT>
                    <a:lnB>
                      <a:noFill/>
                    </a:lnB>
                  </a:tcPr>
                </a:tc>
              </a:tr>
              <a:tr h="187757">
                <a:tc>
                  <a:txBody>
                    <a:bodyPr/>
                    <a:lstStyle/>
                    <a:p>
                      <a:pPr algn="l" fontAlgn="b"/>
                      <a:r>
                        <a:rPr lang="en-US" sz="1400" b="0" i="0" u="none" strike="noStrike">
                          <a:solidFill>
                            <a:srgbClr val="000000"/>
                          </a:solidFill>
                          <a:effectLst/>
                          <a:latin typeface="Calibri"/>
                        </a:rPr>
                        <a:t>tRNA synthetase (1N78, 542)</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0.71  |  0.68</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14  |  25</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47  |  109</a:t>
                      </a:r>
                    </a:p>
                  </a:txBody>
                  <a:tcPr marL="12192" marR="12192" marT="12192"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0.28 (0.20)</a:t>
                      </a:r>
                    </a:p>
                  </a:txBody>
                  <a:tcPr marL="12192" marR="12192" marT="12192" marB="0" anchor="b">
                    <a:lnL>
                      <a:noFill/>
                    </a:lnL>
                    <a:lnR>
                      <a:noFill/>
                    </a:lnR>
                    <a:lnT>
                      <a:noFill/>
                    </a:lnT>
                    <a:lnB>
                      <a:noFill/>
                    </a:lnB>
                  </a:tcPr>
                </a:tc>
              </a:tr>
              <a:tr h="187757">
                <a:tc>
                  <a:txBody>
                    <a:bodyPr/>
                    <a:lstStyle/>
                    <a:p>
                      <a:pPr algn="l" fontAlgn="b"/>
                      <a:r>
                        <a:rPr lang="en-US" sz="1400" b="0" i="0" u="none" strike="noStrike">
                          <a:solidFill>
                            <a:srgbClr val="000000"/>
                          </a:solidFill>
                          <a:effectLst/>
                          <a:latin typeface="Calibri"/>
                        </a:rPr>
                        <a:t>Adenylate kinase (4AKE, 428)</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0.73  |  0.70</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11  |  20</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39  |    82</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0.90 (0.19)</a:t>
                      </a:r>
                    </a:p>
                  </a:txBody>
                  <a:tcPr marL="12192" marR="12192" marT="12192" marB="0" anchor="b">
                    <a:lnL>
                      <a:noFill/>
                    </a:lnL>
                    <a:lnR>
                      <a:noFill/>
                    </a:lnR>
                    <a:lnT>
                      <a:noFill/>
                    </a:lnT>
                    <a:lnB>
                      <a:noFill/>
                    </a:lnB>
                  </a:tcPr>
                </a:tc>
              </a:tr>
              <a:tr h="187757">
                <a:tc>
                  <a:txBody>
                    <a:bodyPr/>
                    <a:lstStyle/>
                    <a:p>
                      <a:pPr algn="l" fontAlgn="b"/>
                      <a:r>
                        <a:rPr lang="en-US" sz="1400" b="0" i="0" u="none" strike="noStrike">
                          <a:solidFill>
                            <a:srgbClr val="000000"/>
                          </a:solidFill>
                          <a:effectLst/>
                          <a:latin typeface="Calibri"/>
                        </a:rPr>
                        <a:t>Arginine Kinase (3JU5, 728)</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0.72  |  0.69</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12  |  28</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41  |  142</a:t>
                      </a:r>
                    </a:p>
                  </a:txBody>
                  <a:tcPr marL="12192" marR="12192" marT="12192"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0.22 (0.19)</a:t>
                      </a:r>
                    </a:p>
                  </a:txBody>
                  <a:tcPr marL="12192" marR="12192" marT="12192" marB="0" anchor="b">
                    <a:lnL>
                      <a:noFill/>
                    </a:lnL>
                    <a:lnR>
                      <a:noFill/>
                    </a:lnR>
                    <a:lnT>
                      <a:noFill/>
                    </a:lnT>
                    <a:lnB>
                      <a:noFill/>
                    </a:lnB>
                  </a:tcPr>
                </a:tc>
              </a:tr>
              <a:tr h="187757">
                <a:tc>
                  <a:txBody>
                    <a:bodyPr/>
                    <a:lstStyle/>
                    <a:p>
                      <a:pPr algn="l" fontAlgn="b"/>
                      <a:r>
                        <a:rPr lang="en-US" sz="1400" b="0" i="0" u="none" strike="noStrike">
                          <a:solidFill>
                            <a:srgbClr val="000000"/>
                          </a:solidFill>
                          <a:effectLst/>
                          <a:latin typeface="Calibri"/>
                        </a:rPr>
                        <a:t>Tyrosine Phosphatase (2HNP, 278)</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0.59  |  0.59</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  7  |  15</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27  |    70</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0.26 (0.25)</a:t>
                      </a:r>
                    </a:p>
                  </a:txBody>
                  <a:tcPr marL="12192" marR="12192" marT="12192" marB="0" anchor="b">
                    <a:lnL>
                      <a:noFill/>
                    </a:lnL>
                    <a:lnR>
                      <a:noFill/>
                    </a:lnR>
                    <a:lnT>
                      <a:noFill/>
                    </a:lnT>
                    <a:lnB>
                      <a:noFill/>
                    </a:lnB>
                  </a:tcPr>
                </a:tc>
              </a:tr>
              <a:tr h="187757">
                <a:tc>
                  <a:txBody>
                    <a:bodyPr/>
                    <a:lstStyle/>
                    <a:p>
                      <a:pPr algn="l" fontAlgn="b"/>
                      <a:r>
                        <a:rPr lang="en-US" sz="1400" b="0" i="0" u="none" strike="noStrike">
                          <a:solidFill>
                            <a:srgbClr val="000000"/>
                          </a:solidFill>
                          <a:effectLst/>
                          <a:latin typeface="Calibri"/>
                        </a:rPr>
                        <a:t>Phosphoribosyltransferase (1XTT, 846)</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0.72  |  0.68</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  9  |  32</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36  |  174</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0.22 (0.21)</a:t>
                      </a:r>
                    </a:p>
                  </a:txBody>
                  <a:tcPr marL="12192" marR="12192" marT="12192" marB="0" anchor="b">
                    <a:lnL>
                      <a:noFill/>
                    </a:lnL>
                    <a:lnR>
                      <a:noFill/>
                    </a:lnR>
                    <a:lnT>
                      <a:noFill/>
                    </a:lnT>
                    <a:lnB>
                      <a:noFill/>
                    </a:lnB>
                  </a:tcPr>
                </a:tc>
              </a:tr>
              <a:tr h="187757">
                <a:tc>
                  <a:txBody>
                    <a:bodyPr/>
                    <a:lstStyle/>
                    <a:p>
                      <a:pPr algn="l" fontAlgn="b"/>
                      <a:r>
                        <a:rPr lang="en-US" sz="1400" b="0" i="0" u="none" strike="noStrike">
                          <a:solidFill>
                            <a:srgbClr val="000000"/>
                          </a:solidFill>
                          <a:effectLst/>
                          <a:latin typeface="Calibri"/>
                        </a:rPr>
                        <a:t>cAMP-dep. PK (1J3H, 332)</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0.66  |  0.64</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11  |  19</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36  |    78</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0.33 (0.23)</a:t>
                      </a:r>
                    </a:p>
                  </a:txBody>
                  <a:tcPr marL="12192" marR="12192" marT="12192" marB="0" anchor="b">
                    <a:lnL>
                      <a:noFill/>
                    </a:lnL>
                    <a:lnR>
                      <a:noFill/>
                    </a:lnR>
                    <a:lnT>
                      <a:noFill/>
                    </a:lnT>
                    <a:lnB>
                      <a:noFill/>
                    </a:lnB>
                  </a:tcPr>
                </a:tc>
              </a:tr>
              <a:tr h="187757">
                <a:tc>
                  <a:txBody>
                    <a:bodyPr/>
                    <a:lstStyle/>
                    <a:p>
                      <a:pPr algn="l" fontAlgn="b"/>
                      <a:r>
                        <a:rPr lang="en-US" sz="1400" b="0" i="0" u="none" strike="noStrike" dirty="0" err="1">
                          <a:solidFill>
                            <a:srgbClr val="000000"/>
                          </a:solidFill>
                          <a:effectLst/>
                          <a:latin typeface="Calibri"/>
                        </a:rPr>
                        <a:t>Anthranilate</a:t>
                      </a:r>
                      <a:r>
                        <a:rPr lang="en-US" sz="1400" b="0" i="0" u="none" strike="noStrike" dirty="0">
                          <a:solidFill>
                            <a:srgbClr val="000000"/>
                          </a:solidFill>
                          <a:effectLst/>
                          <a:latin typeface="Calibri"/>
                        </a:rPr>
                        <a:t> synthase (1I7Q, 1418)</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0.75  |  0.69</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12  |  46</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51  |  288</a:t>
                      </a:r>
                    </a:p>
                  </a:txBody>
                  <a:tcPr marL="12192" marR="12192" marT="12192"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0.31 (0.20)</a:t>
                      </a:r>
                    </a:p>
                  </a:txBody>
                  <a:tcPr marL="12192" marR="12192" marT="12192" marB="0" anchor="b">
                    <a:lnL>
                      <a:noFill/>
                    </a:lnL>
                    <a:lnR>
                      <a:noFill/>
                    </a:lnR>
                    <a:lnT>
                      <a:noFill/>
                    </a:lnT>
                    <a:lnB>
                      <a:noFill/>
                    </a:lnB>
                  </a:tcPr>
                </a:tc>
              </a:tr>
              <a:tr h="187757">
                <a:tc>
                  <a:txBody>
                    <a:bodyPr/>
                    <a:lstStyle/>
                    <a:p>
                      <a:pPr algn="l" fontAlgn="b"/>
                      <a:r>
                        <a:rPr lang="en-US" sz="1400" b="0" i="0" u="none" strike="noStrike">
                          <a:solidFill>
                            <a:srgbClr val="000000"/>
                          </a:solidFill>
                          <a:effectLst/>
                          <a:latin typeface="Calibri"/>
                        </a:rPr>
                        <a:t>Malic enzyme (1EFK, 2212)</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0.81  |  0.72</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17  |  70</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74  |  425</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0.18 (0.19)</a:t>
                      </a:r>
                    </a:p>
                  </a:txBody>
                  <a:tcPr marL="12192" marR="12192" marT="12192" marB="0" anchor="b">
                    <a:lnL>
                      <a:noFill/>
                    </a:lnL>
                    <a:lnR>
                      <a:noFill/>
                    </a:lnR>
                    <a:lnT>
                      <a:noFill/>
                    </a:lnT>
                    <a:lnB>
                      <a:noFill/>
                    </a:lnB>
                  </a:tcPr>
                </a:tc>
              </a:tr>
              <a:tr h="187757">
                <a:tc>
                  <a:txBody>
                    <a:bodyPr/>
                    <a:lstStyle/>
                    <a:p>
                      <a:pPr algn="l" fontAlgn="b"/>
                      <a:r>
                        <a:rPr lang="en-US" sz="1400" b="0" i="0" u="none" strike="noStrike">
                          <a:solidFill>
                            <a:srgbClr val="000000"/>
                          </a:solidFill>
                          <a:effectLst/>
                          <a:latin typeface="Calibri"/>
                        </a:rPr>
                        <a:t>Threonine synthase (1E5X, 884)</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0.73  |  0.69</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13  |  36</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43  |  192</a:t>
                      </a:r>
                    </a:p>
                  </a:txBody>
                  <a:tcPr marL="12192" marR="12192" marT="12192"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0.28 (0.22)</a:t>
                      </a:r>
                    </a:p>
                  </a:txBody>
                  <a:tcPr marL="12192" marR="12192" marT="12192" marB="0" anchor="b">
                    <a:lnL>
                      <a:noFill/>
                    </a:lnL>
                    <a:lnR>
                      <a:noFill/>
                    </a:lnR>
                    <a:lnT>
                      <a:noFill/>
                    </a:lnT>
                    <a:lnB>
                      <a:noFill/>
                    </a:lnB>
                  </a:tcPr>
                </a:tc>
              </a:tr>
              <a:tr h="187757">
                <a:tc>
                  <a:txBody>
                    <a:bodyPr/>
                    <a:lstStyle/>
                    <a:p>
                      <a:pPr algn="l" fontAlgn="b"/>
                      <a:r>
                        <a:rPr lang="hr-HR" sz="1400" b="0" i="0" u="none" strike="noStrike">
                          <a:solidFill>
                            <a:srgbClr val="000000"/>
                          </a:solidFill>
                          <a:effectLst/>
                          <a:latin typeface="Calibri"/>
                        </a:rPr>
                        <a:t>G-6-P Deaminase (1CD5, 1596)</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0.79  |  0.72</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18  |  54</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58  |  266</a:t>
                      </a:r>
                    </a:p>
                  </a:txBody>
                  <a:tcPr marL="12192" marR="12192" marT="12192"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0.16 (0.17)</a:t>
                      </a:r>
                    </a:p>
                  </a:txBody>
                  <a:tcPr marL="12192" marR="12192" marT="12192" marB="0" anchor="b">
                    <a:lnL>
                      <a:noFill/>
                    </a:lnL>
                    <a:lnR>
                      <a:noFill/>
                    </a:lnR>
                    <a:lnT>
                      <a:noFill/>
                    </a:lnT>
                    <a:lnB>
                      <a:noFill/>
                    </a:lnB>
                  </a:tcPr>
                </a:tc>
              </a:tr>
              <a:tr h="187757">
                <a:tc>
                  <a:txBody>
                    <a:bodyPr/>
                    <a:lstStyle/>
                    <a:p>
                      <a:pPr algn="l" fontAlgn="b"/>
                      <a:r>
                        <a:rPr lang="en-US" sz="1400" b="0" i="0" u="none" strike="noStrike">
                          <a:solidFill>
                            <a:srgbClr val="000000"/>
                          </a:solidFill>
                          <a:effectLst/>
                          <a:latin typeface="Calibri"/>
                        </a:rPr>
                        <a:t>Phosphofructokinase (3PFK, 1276)</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0.76  |  0.68</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10  |  51</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45  |  307</a:t>
                      </a:r>
                    </a:p>
                  </a:txBody>
                  <a:tcPr marL="12192" marR="12192" marT="12192"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0.24 (0.24)</a:t>
                      </a:r>
                    </a:p>
                  </a:txBody>
                  <a:tcPr marL="12192" marR="12192" marT="12192" marB="0" anchor="b">
                    <a:lnL>
                      <a:noFill/>
                    </a:lnL>
                    <a:lnR>
                      <a:noFill/>
                    </a:lnR>
                    <a:lnT>
                      <a:noFill/>
                    </a:lnT>
                    <a:lnB>
                      <a:noFill/>
                    </a:lnB>
                  </a:tcPr>
                </a:tc>
              </a:tr>
              <a:tr h="187757">
                <a:tc>
                  <a:txBody>
                    <a:bodyPr/>
                    <a:lstStyle/>
                    <a:p>
                      <a:pPr algn="l" fontAlgn="b"/>
                      <a:r>
                        <a:rPr lang="en-US" sz="1400" b="0" i="0" u="none" strike="noStrike">
                          <a:solidFill>
                            <a:srgbClr val="000000"/>
                          </a:solidFill>
                          <a:effectLst/>
                          <a:latin typeface="Calibri"/>
                        </a:rPr>
                        <a:t>Tryptophan synthase (1BKS, 1294)</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0.77  |  0.69</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10  |  46</a:t>
                      </a:r>
                    </a:p>
                  </a:txBody>
                  <a:tcPr marL="12192" marR="12192" marT="12192"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41  |  284</a:t>
                      </a:r>
                    </a:p>
                  </a:txBody>
                  <a:tcPr marL="12192" marR="12192" marT="12192"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0.24 (0.22)</a:t>
                      </a:r>
                    </a:p>
                  </a:txBody>
                  <a:tcPr marL="12192" marR="12192" marT="12192" marB="0" anchor="b">
                    <a:lnL>
                      <a:noFill/>
                    </a:lnL>
                    <a:lnR>
                      <a:noFill/>
                    </a:lnR>
                    <a:lnT>
                      <a:noFill/>
                    </a:lnT>
                    <a:lnB>
                      <a:noFill/>
                    </a:lnB>
                  </a:tcPr>
                </a:tc>
              </a:tr>
              <a:tr h="187757">
                <a:tc>
                  <a:txBody>
                    <a:bodyPr/>
                    <a:lstStyle/>
                    <a:p>
                      <a:pPr algn="ctr" fontAlgn="b"/>
                      <a:r>
                        <a:rPr lang="en-US" sz="1400" b="1" i="1" u="none" strike="noStrike">
                          <a:solidFill>
                            <a:srgbClr val="000000"/>
                          </a:solidFill>
                          <a:effectLst/>
                          <a:latin typeface="Calibri"/>
                        </a:rPr>
                        <a:t>Means</a:t>
                      </a:r>
                    </a:p>
                  </a:txBody>
                  <a:tcPr marL="12192" marR="12192" marT="12192" marB="0" anchor="b">
                    <a:lnL>
                      <a:noFill/>
                    </a:lnL>
                    <a:lnR>
                      <a:noFill/>
                    </a:lnR>
                    <a:lnT>
                      <a:noFill/>
                    </a:lnT>
                    <a:lnB>
                      <a:noFill/>
                    </a:lnB>
                  </a:tcPr>
                </a:tc>
                <a:tc>
                  <a:txBody>
                    <a:bodyPr/>
                    <a:lstStyle/>
                    <a:p>
                      <a:pPr algn="ctr" fontAlgn="b"/>
                      <a:r>
                        <a:rPr lang="en-US" sz="1400" b="1" i="1" u="none" strike="noStrike">
                          <a:solidFill>
                            <a:srgbClr val="000000"/>
                          </a:solidFill>
                          <a:effectLst/>
                          <a:latin typeface="Calibri"/>
                        </a:rPr>
                        <a:t>0.73   |   0.68</a:t>
                      </a:r>
                    </a:p>
                  </a:txBody>
                  <a:tcPr marL="12192" marR="12192" marT="12192" marB="0" anchor="b">
                    <a:lnL>
                      <a:noFill/>
                    </a:lnL>
                    <a:lnR>
                      <a:noFill/>
                    </a:lnR>
                    <a:lnT>
                      <a:noFill/>
                    </a:lnT>
                    <a:lnB>
                      <a:noFill/>
                    </a:lnB>
                  </a:tcPr>
                </a:tc>
                <a:tc>
                  <a:txBody>
                    <a:bodyPr/>
                    <a:lstStyle/>
                    <a:p>
                      <a:pPr algn="ctr" fontAlgn="b"/>
                      <a:r>
                        <a:rPr lang="en-US" sz="1400" b="1" i="1" u="none" strike="noStrike">
                          <a:solidFill>
                            <a:srgbClr val="000000"/>
                          </a:solidFill>
                          <a:effectLst/>
                          <a:latin typeface="Calibri"/>
                        </a:rPr>
                        <a:t>12.0  |  36.8</a:t>
                      </a:r>
                    </a:p>
                  </a:txBody>
                  <a:tcPr marL="12192" marR="12192" marT="12192" marB="0" anchor="b">
                    <a:lnL>
                      <a:noFill/>
                    </a:lnL>
                    <a:lnR>
                      <a:noFill/>
                    </a:lnR>
                    <a:lnT>
                      <a:noFill/>
                    </a:lnT>
                    <a:lnB>
                      <a:noFill/>
                    </a:lnB>
                  </a:tcPr>
                </a:tc>
                <a:tc>
                  <a:txBody>
                    <a:bodyPr/>
                    <a:lstStyle/>
                    <a:p>
                      <a:pPr algn="ctr" fontAlgn="b"/>
                      <a:r>
                        <a:rPr lang="en-US" sz="1400" b="1" i="1" u="none" strike="noStrike">
                          <a:solidFill>
                            <a:srgbClr val="000000"/>
                          </a:solidFill>
                          <a:effectLst/>
                          <a:latin typeface="Calibri"/>
                        </a:rPr>
                        <a:t>44.8  |  201.4</a:t>
                      </a:r>
                    </a:p>
                  </a:txBody>
                  <a:tcPr marL="12192" marR="12192" marT="12192" marB="0" anchor="b">
                    <a:lnL>
                      <a:noFill/>
                    </a:lnL>
                    <a:lnR>
                      <a:noFill/>
                    </a:lnR>
                    <a:lnT>
                      <a:noFill/>
                    </a:lnT>
                    <a:lnB>
                      <a:noFill/>
                    </a:lnB>
                  </a:tcPr>
                </a:tc>
                <a:tc>
                  <a:txBody>
                    <a:bodyPr/>
                    <a:lstStyle/>
                    <a:p>
                      <a:pPr algn="ctr" fontAlgn="b"/>
                      <a:r>
                        <a:rPr lang="en-US" sz="1400" b="1" i="1" u="none" strike="noStrike" dirty="0">
                          <a:solidFill>
                            <a:srgbClr val="000000"/>
                          </a:solidFill>
                          <a:effectLst/>
                          <a:latin typeface="Calibri"/>
                        </a:rPr>
                        <a:t>0.3</a:t>
                      </a:r>
                    </a:p>
                  </a:txBody>
                  <a:tcPr marL="12192" marR="12192" marT="12192" marB="0" anchor="b">
                    <a:lnL>
                      <a:noFill/>
                    </a:lnL>
                    <a:lnR>
                      <a:noFill/>
                    </a:lnR>
                    <a:lnT>
                      <a:noFill/>
                    </a:lnT>
                    <a:lnB>
                      <a:noFill/>
                    </a:lnB>
                  </a:tcPr>
                </a:tc>
              </a:tr>
            </a:tbl>
          </a:graphicData>
        </a:graphic>
      </p:graphicFrame>
      <p:sp>
        <p:nvSpPr>
          <p:cNvPr id="4" name="Slide Number Placeholder 3"/>
          <p:cNvSpPr>
            <a:spLocks noGrp="1"/>
          </p:cNvSpPr>
          <p:nvPr>
            <p:ph type="sldNum" sz="quarter" idx="12"/>
          </p:nvPr>
        </p:nvSpPr>
        <p:spPr/>
        <p:txBody>
          <a:bodyPr/>
          <a:lstStyle/>
          <a:p>
            <a:fld id="{B56484D1-CE13-384F-87E9-858AB8B7150C}" type="slidenum">
              <a:rPr lang="en-US" smtClean="0"/>
              <a:t>33</a:t>
            </a:fld>
            <a:endParaRPr lang="en-US"/>
          </a:p>
        </p:txBody>
      </p:sp>
      <p:sp>
        <p:nvSpPr>
          <p:cNvPr id="5" name="Rectangle 4"/>
          <p:cNvSpPr/>
          <p:nvPr/>
        </p:nvSpPr>
        <p:spPr>
          <a:xfrm>
            <a:off x="3081019" y="2382520"/>
            <a:ext cx="3253105" cy="332105"/>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68681554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434870088"/>
              </p:ext>
            </p:extLst>
          </p:nvPr>
        </p:nvGraphicFramePr>
        <p:xfrm>
          <a:off x="147660" y="1298460"/>
          <a:ext cx="8815451" cy="3820191"/>
        </p:xfrm>
        <a:graphic>
          <a:graphicData uri="http://schemas.openxmlformats.org/drawingml/2006/table">
            <a:tbl>
              <a:tblPr/>
              <a:tblGrid>
                <a:gridCol w="2830768"/>
                <a:gridCol w="1046997"/>
                <a:gridCol w="1072849"/>
                <a:gridCol w="1331365"/>
                <a:gridCol w="2533472"/>
              </a:tblGrid>
              <a:tr h="185830">
                <a:tc gridSpan="5">
                  <a:txBody>
                    <a:bodyPr/>
                    <a:lstStyle/>
                    <a:p>
                      <a:pPr algn="ctr" fontAlgn="b"/>
                      <a:r>
                        <a:rPr lang="en-US" sz="1400" b="1" i="0" u="none" strike="noStrike" dirty="0">
                          <a:solidFill>
                            <a:srgbClr val="000000"/>
                          </a:solidFill>
                          <a:effectLst/>
                          <a:latin typeface="Calibri"/>
                        </a:rPr>
                        <a:t>Binding Site Identification: GN vs. Infomap</a:t>
                      </a:r>
                    </a:p>
                  </a:txBody>
                  <a:tcPr marL="12067" marR="12067" marT="12067" marB="0" anchor="b">
                    <a:lnL>
                      <a:noFill/>
                    </a:lnL>
                    <a:lnR>
                      <a:noFill/>
                    </a:lnR>
                    <a:lnT>
                      <a:noFill/>
                    </a:lnT>
                    <a:lnB>
                      <a:noFill/>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85830">
                <a:tc>
                  <a:txBody>
                    <a:bodyPr/>
                    <a:lstStyle/>
                    <a:p>
                      <a:pPr algn="ctr" fontAlgn="b"/>
                      <a:r>
                        <a:rPr lang="en-US" sz="1400" b="1" i="0" u="none" strike="noStrike">
                          <a:solidFill>
                            <a:srgbClr val="000000"/>
                          </a:solidFill>
                          <a:effectLst/>
                          <a:latin typeface="Calibri"/>
                        </a:rPr>
                        <a:t>Protein (PDB, # residues)</a:t>
                      </a:r>
                    </a:p>
                  </a:txBody>
                  <a:tcPr marL="12067" marR="12067" marT="12067" marB="0" anchor="b">
                    <a:lnL>
                      <a:noFill/>
                    </a:lnL>
                    <a:lnR>
                      <a:noFill/>
                    </a:lnR>
                    <a:lnT>
                      <a:noFill/>
                    </a:lnT>
                    <a:lnB>
                      <a:noFill/>
                    </a:lnB>
                  </a:tcPr>
                </a:tc>
                <a:tc gridSpan="4">
                  <a:txBody>
                    <a:bodyPr/>
                    <a:lstStyle/>
                    <a:p>
                      <a:pPr algn="ctr" fontAlgn="ctr"/>
                      <a:r>
                        <a:rPr lang="en-US" sz="1400" b="1" i="0" u="none" strike="noStrike" dirty="0">
                          <a:solidFill>
                            <a:srgbClr val="000000"/>
                          </a:solidFill>
                          <a:effectLst/>
                          <a:latin typeface="Calibri"/>
                        </a:rPr>
                        <a:t>Community Detection Method:  GN | </a:t>
                      </a:r>
                      <a:r>
                        <a:rPr lang="en-US" sz="1400" b="1" i="0" u="none" strike="noStrike" dirty="0" err="1">
                          <a:solidFill>
                            <a:srgbClr val="000000"/>
                          </a:solidFill>
                          <a:effectLst/>
                          <a:latin typeface="Calibri"/>
                        </a:rPr>
                        <a:t>InfoMap</a:t>
                      </a:r>
                      <a:endParaRPr lang="en-US" sz="1400" b="1" i="0" u="none" strike="noStrike" dirty="0">
                        <a:solidFill>
                          <a:srgbClr val="000000"/>
                        </a:solidFill>
                        <a:effectLst/>
                        <a:latin typeface="Calibri"/>
                      </a:endParaRPr>
                    </a:p>
                  </a:txBody>
                  <a:tcPr marL="12067" marR="12067" marT="12067" marB="0" anchor="ctr">
                    <a:lnL>
                      <a:noFill/>
                    </a:lnL>
                    <a:lnR>
                      <a:noFill/>
                    </a:lnR>
                    <a:lnT>
                      <a:noFill/>
                    </a:lnT>
                    <a:lnB>
                      <a:noFill/>
                    </a:lnB>
                  </a:tcPr>
                </a:tc>
                <a:tc hMerge="1">
                  <a:txBody>
                    <a:bodyPr/>
                    <a:lstStyle/>
                    <a:p>
                      <a:endParaRPr lang="en-US"/>
                    </a:p>
                  </a:txBody>
                  <a:tcPr/>
                </a:tc>
                <a:tc hMerge="1">
                  <a:txBody>
                    <a:bodyPr/>
                    <a:lstStyle/>
                    <a:p>
                      <a:endParaRPr lang="en-US"/>
                    </a:p>
                  </a:txBody>
                  <a:tcPr/>
                </a:tc>
                <a:tc hMerge="1">
                  <a:txBody>
                    <a:bodyPr/>
                    <a:lstStyle/>
                    <a:p>
                      <a:endParaRPr lang="en-US"/>
                    </a:p>
                  </a:txBody>
                  <a:tcPr/>
                </a:tc>
              </a:tr>
              <a:tr h="185830">
                <a:tc>
                  <a:txBody>
                    <a:bodyPr/>
                    <a:lstStyle/>
                    <a:p>
                      <a:pPr algn="ctr" fontAlgn="b"/>
                      <a:endParaRPr lang="en-US" sz="1400" b="1" i="0" u="none" strike="noStrike">
                        <a:solidFill>
                          <a:srgbClr val="000000"/>
                        </a:solidFill>
                        <a:effectLst/>
                        <a:latin typeface="Calibri"/>
                      </a:endParaRPr>
                    </a:p>
                  </a:txBody>
                  <a:tcPr marL="12067" marR="12067" marT="12067" marB="0" anchor="b">
                    <a:lnL>
                      <a:noFill/>
                    </a:lnL>
                    <a:lnR>
                      <a:noFill/>
                    </a:lnR>
                    <a:lnT>
                      <a:noFill/>
                    </a:lnT>
                    <a:lnB>
                      <a:noFill/>
                    </a:lnB>
                  </a:tcPr>
                </a:tc>
                <a:tc>
                  <a:txBody>
                    <a:bodyPr/>
                    <a:lstStyle/>
                    <a:p>
                      <a:pPr algn="ctr" fontAlgn="b"/>
                      <a:r>
                        <a:rPr lang="en-US" sz="1400" b="1" i="0" u="none" strike="noStrike">
                          <a:solidFill>
                            <a:srgbClr val="000000"/>
                          </a:solidFill>
                          <a:effectLst/>
                          <a:latin typeface="Calibri"/>
                        </a:rPr>
                        <a:t>Modularity</a:t>
                      </a:r>
                    </a:p>
                  </a:txBody>
                  <a:tcPr marL="12067" marR="12067" marT="12067" marB="0" anchor="b">
                    <a:lnL>
                      <a:noFill/>
                    </a:lnL>
                    <a:lnR>
                      <a:noFill/>
                    </a:lnR>
                    <a:lnT>
                      <a:noFill/>
                    </a:lnT>
                    <a:lnB>
                      <a:noFill/>
                    </a:lnB>
                  </a:tcPr>
                </a:tc>
                <a:tc>
                  <a:txBody>
                    <a:bodyPr/>
                    <a:lstStyle/>
                    <a:p>
                      <a:pPr algn="ctr" fontAlgn="b"/>
                      <a:r>
                        <a:rPr lang="en-US" sz="1400" b="1" i="0" u="none" strike="noStrike" dirty="0">
                          <a:solidFill>
                            <a:srgbClr val="000000"/>
                          </a:solidFill>
                          <a:effectLst/>
                          <a:latin typeface="Calibri"/>
                        </a:rPr>
                        <a:t># </a:t>
                      </a:r>
                      <a:r>
                        <a:rPr lang="en-US" sz="1400" b="1" i="0" u="none" strike="noStrike" dirty="0" smtClean="0">
                          <a:solidFill>
                            <a:srgbClr val="000000"/>
                          </a:solidFill>
                          <a:effectLst/>
                          <a:latin typeface="Calibri"/>
                        </a:rPr>
                        <a:t>Comm.</a:t>
                      </a:r>
                      <a:endParaRPr lang="en-US" sz="1400" b="1" i="0" u="none" strike="noStrike" dirty="0">
                        <a:solidFill>
                          <a:srgbClr val="000000"/>
                        </a:solidFill>
                        <a:effectLst/>
                        <a:latin typeface="Calibri"/>
                      </a:endParaRPr>
                    </a:p>
                  </a:txBody>
                  <a:tcPr marL="12067" marR="12067" marT="12067" marB="0" anchor="b">
                    <a:lnL>
                      <a:noFill/>
                    </a:lnL>
                    <a:lnR>
                      <a:noFill/>
                    </a:lnR>
                    <a:lnT>
                      <a:noFill/>
                    </a:lnT>
                    <a:lnB>
                      <a:noFill/>
                    </a:lnB>
                  </a:tcPr>
                </a:tc>
                <a:tc>
                  <a:txBody>
                    <a:bodyPr/>
                    <a:lstStyle/>
                    <a:p>
                      <a:pPr algn="ctr" fontAlgn="b"/>
                      <a:r>
                        <a:rPr lang="en-US" sz="1400" b="1" i="0" u="none" strike="noStrike">
                          <a:solidFill>
                            <a:srgbClr val="000000"/>
                          </a:solidFill>
                          <a:effectLst/>
                          <a:latin typeface="Calibri"/>
                        </a:rPr>
                        <a:t># Critical Residues</a:t>
                      </a:r>
                    </a:p>
                  </a:txBody>
                  <a:tcPr marL="12067" marR="12067" marT="12067" marB="0" anchor="b">
                    <a:lnL>
                      <a:noFill/>
                    </a:lnL>
                    <a:lnR>
                      <a:noFill/>
                    </a:lnR>
                    <a:lnT>
                      <a:noFill/>
                    </a:lnT>
                    <a:lnB>
                      <a:noFill/>
                    </a:lnB>
                  </a:tcPr>
                </a:tc>
                <a:tc>
                  <a:txBody>
                    <a:bodyPr/>
                    <a:lstStyle/>
                    <a:p>
                      <a:pPr algn="ctr" fontAlgn="b"/>
                      <a:r>
                        <a:rPr lang="en-US" sz="1400" b="1" i="0" u="none" strike="noStrike">
                          <a:solidFill>
                            <a:srgbClr val="000000"/>
                          </a:solidFill>
                          <a:effectLst/>
                          <a:latin typeface="Calibri"/>
                        </a:rPr>
                        <a:t>% Binding Sites Captured (expected)</a:t>
                      </a:r>
                    </a:p>
                  </a:txBody>
                  <a:tcPr marL="12067" marR="12067" marT="12067" marB="0" anchor="b">
                    <a:lnL>
                      <a:noFill/>
                    </a:lnL>
                    <a:lnR>
                      <a:noFill/>
                    </a:lnR>
                    <a:lnT>
                      <a:noFill/>
                    </a:lnT>
                    <a:lnB>
                      <a:noFill/>
                    </a:lnB>
                    <a:solidFill>
                      <a:srgbClr val="95B3D7"/>
                    </a:solidFill>
                  </a:tcPr>
                </a:tc>
              </a:tr>
              <a:tr h="185830">
                <a:tc>
                  <a:txBody>
                    <a:bodyPr/>
                    <a:lstStyle/>
                    <a:p>
                      <a:pPr algn="l" fontAlgn="b"/>
                      <a:r>
                        <a:rPr lang="en-US" sz="1400" b="0" i="0" u="none" strike="noStrike" dirty="0" err="1">
                          <a:solidFill>
                            <a:srgbClr val="000000"/>
                          </a:solidFill>
                          <a:effectLst/>
                          <a:latin typeface="Calibri"/>
                        </a:rPr>
                        <a:t>tRNA</a:t>
                      </a:r>
                      <a:r>
                        <a:rPr lang="en-US" sz="1400" b="0" i="0" u="none" strike="noStrike" dirty="0">
                          <a:solidFill>
                            <a:srgbClr val="000000"/>
                          </a:solidFill>
                          <a:effectLst/>
                          <a:latin typeface="Calibri"/>
                        </a:rPr>
                        <a:t> </a:t>
                      </a:r>
                      <a:r>
                        <a:rPr lang="en-US" sz="1400" b="0" i="0" u="none" strike="noStrike" dirty="0" err="1">
                          <a:solidFill>
                            <a:srgbClr val="000000"/>
                          </a:solidFill>
                          <a:effectLst/>
                          <a:latin typeface="Calibri"/>
                        </a:rPr>
                        <a:t>synthetase</a:t>
                      </a:r>
                      <a:r>
                        <a:rPr lang="en-US" sz="1400" b="0" i="0" u="none" strike="noStrike" dirty="0">
                          <a:solidFill>
                            <a:srgbClr val="000000"/>
                          </a:solidFill>
                          <a:effectLst/>
                          <a:latin typeface="Calibri"/>
                        </a:rPr>
                        <a:t> (1N78, 542</a:t>
                      </a:r>
                      <a:r>
                        <a:rPr lang="en-US" sz="1400" b="0" i="0" u="none" strike="noStrike" dirty="0" smtClean="0">
                          <a:solidFill>
                            <a:srgbClr val="000000"/>
                          </a:solidFill>
                          <a:effectLst/>
                          <a:latin typeface="Calibri"/>
                        </a:rPr>
                        <a:t>)</a:t>
                      </a:r>
                      <a:endParaRPr lang="en-US" sz="1400" b="0" i="0" u="none" strike="noStrike" dirty="0">
                        <a:solidFill>
                          <a:srgbClr val="000000"/>
                        </a:solidFill>
                        <a:effectLst/>
                        <a:latin typeface="Calibri"/>
                      </a:endParaRP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0.71  |  0.68</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14  |  25</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47  |  109</a:t>
                      </a:r>
                    </a:p>
                  </a:txBody>
                  <a:tcPr marL="12067" marR="12067" marT="12067" marB="0" anchor="b">
                    <a:lnL>
                      <a:noFill/>
                    </a:lnL>
                    <a:lnR>
                      <a:noFill/>
                    </a:lnR>
                    <a:lnT>
                      <a:noFill/>
                    </a:lnT>
                    <a:lnB>
                      <a:noFill/>
                    </a:lnB>
                  </a:tcPr>
                </a:tc>
                <a:tc>
                  <a:txBody>
                    <a:bodyPr/>
                    <a:lstStyle/>
                    <a:p>
                      <a:pPr algn="ctr" fontAlgn="b"/>
                      <a:r>
                        <a:rPr lang="en-US" sz="1400" b="0" i="0" u="none" strike="noStrike" dirty="0" smtClean="0">
                          <a:solidFill>
                            <a:srgbClr val="000000"/>
                          </a:solidFill>
                          <a:effectLst/>
                          <a:latin typeface="Calibri"/>
                        </a:rPr>
                        <a:t>9.3* </a:t>
                      </a:r>
                      <a:r>
                        <a:rPr lang="en-US" sz="1400" b="0" i="0" u="none" strike="noStrike" dirty="0">
                          <a:solidFill>
                            <a:srgbClr val="000000"/>
                          </a:solidFill>
                          <a:effectLst/>
                          <a:latin typeface="Calibri"/>
                        </a:rPr>
                        <a:t>(8.7)   |   23.3 (20.1</a:t>
                      </a:r>
                      <a:r>
                        <a:rPr lang="en-US" sz="1400" b="0" i="0" u="none" strike="noStrike" dirty="0" smtClean="0">
                          <a:solidFill>
                            <a:srgbClr val="000000"/>
                          </a:solidFill>
                          <a:effectLst/>
                          <a:latin typeface="Calibri"/>
                        </a:rPr>
                        <a:t>)</a:t>
                      </a:r>
                      <a:endParaRPr lang="en-US" sz="1400" b="0" i="0" u="none" strike="noStrike" dirty="0">
                        <a:solidFill>
                          <a:srgbClr val="000000"/>
                        </a:solidFill>
                        <a:effectLst/>
                        <a:latin typeface="Calibri"/>
                      </a:endParaRPr>
                    </a:p>
                  </a:txBody>
                  <a:tcPr marL="12067" marR="12067" marT="12067" marB="0" anchor="b">
                    <a:lnL>
                      <a:noFill/>
                    </a:lnL>
                    <a:lnR>
                      <a:noFill/>
                    </a:lnR>
                    <a:lnT>
                      <a:noFill/>
                    </a:lnT>
                    <a:lnB>
                      <a:noFill/>
                    </a:lnB>
                    <a:solidFill>
                      <a:srgbClr val="95B3D7"/>
                    </a:solidFill>
                  </a:tcPr>
                </a:tc>
              </a:tr>
              <a:tr h="185830">
                <a:tc>
                  <a:txBody>
                    <a:bodyPr/>
                    <a:lstStyle/>
                    <a:p>
                      <a:pPr algn="l" fontAlgn="b"/>
                      <a:r>
                        <a:rPr lang="en-US" sz="1400" b="0" i="0" u="none" strike="noStrike">
                          <a:solidFill>
                            <a:srgbClr val="000000"/>
                          </a:solidFill>
                          <a:effectLst/>
                          <a:latin typeface="Calibri"/>
                        </a:rPr>
                        <a:t>Adenylate kinase (4AKE, 428)</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0.73  |  0.70</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11  |  20</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39  |    82</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100 (99)   |   100 (100)</a:t>
                      </a:r>
                    </a:p>
                  </a:txBody>
                  <a:tcPr marL="12067" marR="12067" marT="12067" marB="0" anchor="b">
                    <a:lnL>
                      <a:noFill/>
                    </a:lnL>
                    <a:lnR>
                      <a:noFill/>
                    </a:lnR>
                    <a:lnT>
                      <a:noFill/>
                    </a:lnT>
                    <a:lnB>
                      <a:noFill/>
                    </a:lnB>
                    <a:solidFill>
                      <a:srgbClr val="95B3D7"/>
                    </a:solidFill>
                  </a:tcPr>
                </a:tc>
              </a:tr>
              <a:tr h="185830">
                <a:tc>
                  <a:txBody>
                    <a:bodyPr/>
                    <a:lstStyle/>
                    <a:p>
                      <a:pPr algn="l" fontAlgn="b"/>
                      <a:r>
                        <a:rPr lang="en-US" sz="1400" b="0" i="0" u="none" strike="noStrike">
                          <a:solidFill>
                            <a:srgbClr val="000000"/>
                          </a:solidFill>
                          <a:effectLst/>
                          <a:latin typeface="Calibri"/>
                        </a:rPr>
                        <a:t>Arginine Kinase (3JU5, 728)</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0.72  |  0.69</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12  |  28</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41  |  142</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75 (41)   |   100 (86)</a:t>
                      </a:r>
                    </a:p>
                  </a:txBody>
                  <a:tcPr marL="12067" marR="12067" marT="12067" marB="0" anchor="b">
                    <a:lnL>
                      <a:noFill/>
                    </a:lnL>
                    <a:lnR>
                      <a:noFill/>
                    </a:lnR>
                    <a:lnT>
                      <a:noFill/>
                    </a:lnT>
                    <a:lnB>
                      <a:noFill/>
                    </a:lnB>
                    <a:solidFill>
                      <a:srgbClr val="95B3D7"/>
                    </a:solidFill>
                  </a:tcPr>
                </a:tc>
              </a:tr>
              <a:tr h="185830">
                <a:tc>
                  <a:txBody>
                    <a:bodyPr/>
                    <a:lstStyle/>
                    <a:p>
                      <a:pPr algn="l" fontAlgn="b"/>
                      <a:r>
                        <a:rPr lang="en-US" sz="1400" b="0" i="0" u="none" strike="noStrike">
                          <a:solidFill>
                            <a:srgbClr val="000000"/>
                          </a:solidFill>
                          <a:effectLst/>
                          <a:latin typeface="Calibri"/>
                        </a:rPr>
                        <a:t>Tyrosine Phosphatase (2HNP, 278)</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0.59  |  0.59</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  7  |  15</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27  |    70</a:t>
                      </a:r>
                    </a:p>
                  </a:txBody>
                  <a:tcPr marL="12067" marR="12067" marT="12067"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100 (43)  </a:t>
                      </a:r>
                      <a:r>
                        <a:rPr lang="en-US" sz="1400" b="0" i="0" u="none" strike="noStrike" dirty="0" smtClean="0">
                          <a:solidFill>
                            <a:srgbClr val="000000"/>
                          </a:solidFill>
                          <a:effectLst/>
                          <a:latin typeface="Calibri"/>
                        </a:rPr>
                        <a:t>|    </a:t>
                      </a:r>
                      <a:r>
                        <a:rPr lang="en-US" sz="1400" b="0" i="0" u="none" strike="noStrike" dirty="0">
                          <a:solidFill>
                            <a:srgbClr val="000000"/>
                          </a:solidFill>
                          <a:effectLst/>
                          <a:latin typeface="Calibri"/>
                        </a:rPr>
                        <a:t>100 (78)</a:t>
                      </a:r>
                    </a:p>
                  </a:txBody>
                  <a:tcPr marL="12067" marR="12067" marT="12067" marB="0" anchor="b">
                    <a:lnL>
                      <a:noFill/>
                    </a:lnL>
                    <a:lnR>
                      <a:noFill/>
                    </a:lnR>
                    <a:lnT>
                      <a:noFill/>
                    </a:lnT>
                    <a:lnB>
                      <a:noFill/>
                    </a:lnB>
                    <a:solidFill>
                      <a:srgbClr val="95B3D7"/>
                    </a:solidFill>
                  </a:tcPr>
                </a:tc>
              </a:tr>
              <a:tr h="185830">
                <a:tc>
                  <a:txBody>
                    <a:bodyPr/>
                    <a:lstStyle/>
                    <a:p>
                      <a:pPr algn="l" fontAlgn="b"/>
                      <a:r>
                        <a:rPr lang="en-US" sz="1400" b="0" i="0" u="none" strike="noStrike">
                          <a:solidFill>
                            <a:srgbClr val="000000"/>
                          </a:solidFill>
                          <a:effectLst/>
                          <a:latin typeface="Calibri"/>
                        </a:rPr>
                        <a:t>Phosphoribosyltransferase (1XTT, 846)</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0.72  |  0.68</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  9  |  32</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36  |  174</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50 (36)   |   100 (90)</a:t>
                      </a:r>
                    </a:p>
                  </a:txBody>
                  <a:tcPr marL="12067" marR="12067" marT="12067" marB="0" anchor="b">
                    <a:lnL>
                      <a:noFill/>
                    </a:lnL>
                    <a:lnR>
                      <a:noFill/>
                    </a:lnR>
                    <a:lnT>
                      <a:noFill/>
                    </a:lnT>
                    <a:lnB>
                      <a:noFill/>
                    </a:lnB>
                    <a:solidFill>
                      <a:srgbClr val="95B3D7"/>
                    </a:solidFill>
                  </a:tcPr>
                </a:tc>
              </a:tr>
              <a:tr h="185830">
                <a:tc>
                  <a:txBody>
                    <a:bodyPr/>
                    <a:lstStyle/>
                    <a:p>
                      <a:pPr algn="l" fontAlgn="b"/>
                      <a:r>
                        <a:rPr lang="en-US" sz="1400" b="0" i="0" u="none" strike="noStrike">
                          <a:solidFill>
                            <a:srgbClr val="000000"/>
                          </a:solidFill>
                          <a:effectLst/>
                          <a:latin typeface="Calibri"/>
                        </a:rPr>
                        <a:t>cAMP-dep. PK (1J3H, 332)</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0.66  |  0.64</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11  |  19</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36  |    78</a:t>
                      </a:r>
                    </a:p>
                  </a:txBody>
                  <a:tcPr marL="12067" marR="12067" marT="12067"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50 (54)   | </a:t>
                      </a:r>
                      <a:r>
                        <a:rPr lang="en-US" sz="1400" b="0" i="0" u="none" strike="noStrike" dirty="0" smtClean="0">
                          <a:solidFill>
                            <a:srgbClr val="000000"/>
                          </a:solidFill>
                          <a:effectLst/>
                          <a:latin typeface="Calibri"/>
                        </a:rPr>
                        <a:t>    </a:t>
                      </a:r>
                      <a:r>
                        <a:rPr lang="en-US" sz="1400" b="0" i="0" u="none" strike="noStrike" dirty="0">
                          <a:solidFill>
                            <a:srgbClr val="000000"/>
                          </a:solidFill>
                          <a:effectLst/>
                          <a:latin typeface="Calibri"/>
                        </a:rPr>
                        <a:t>50 (70)</a:t>
                      </a:r>
                    </a:p>
                  </a:txBody>
                  <a:tcPr marL="12067" marR="12067" marT="12067" marB="0" anchor="b">
                    <a:lnL>
                      <a:noFill/>
                    </a:lnL>
                    <a:lnR>
                      <a:noFill/>
                    </a:lnR>
                    <a:lnT>
                      <a:noFill/>
                    </a:lnT>
                    <a:lnB>
                      <a:noFill/>
                    </a:lnB>
                    <a:solidFill>
                      <a:srgbClr val="95B3D7"/>
                    </a:solidFill>
                  </a:tcPr>
                </a:tc>
              </a:tr>
              <a:tr h="185830">
                <a:tc>
                  <a:txBody>
                    <a:bodyPr/>
                    <a:lstStyle/>
                    <a:p>
                      <a:pPr algn="l" fontAlgn="b"/>
                      <a:r>
                        <a:rPr lang="en-US" sz="1400" b="0" i="0" u="none" strike="noStrike">
                          <a:solidFill>
                            <a:srgbClr val="000000"/>
                          </a:solidFill>
                          <a:effectLst/>
                          <a:latin typeface="Calibri"/>
                        </a:rPr>
                        <a:t>Anthranilate synthase (1I7Q, 1418)</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0.75  |  0.69</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12  |  46</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51  |  288</a:t>
                      </a:r>
                    </a:p>
                  </a:txBody>
                  <a:tcPr marL="12067" marR="12067" marT="12067"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25 (23)   | </a:t>
                      </a:r>
                      <a:r>
                        <a:rPr lang="en-US" sz="1400" b="0" i="0" u="none" strike="noStrike" dirty="0" smtClean="0">
                          <a:solidFill>
                            <a:srgbClr val="000000"/>
                          </a:solidFill>
                          <a:effectLst/>
                          <a:latin typeface="Calibri"/>
                        </a:rPr>
                        <a:t>    </a:t>
                      </a:r>
                      <a:r>
                        <a:rPr lang="en-US" sz="1400" b="0" i="0" u="none" strike="noStrike" dirty="0">
                          <a:solidFill>
                            <a:srgbClr val="000000"/>
                          </a:solidFill>
                          <a:effectLst/>
                          <a:latin typeface="Calibri"/>
                        </a:rPr>
                        <a:t>50 (76)</a:t>
                      </a:r>
                    </a:p>
                  </a:txBody>
                  <a:tcPr marL="12067" marR="12067" marT="12067" marB="0" anchor="b">
                    <a:lnL>
                      <a:noFill/>
                    </a:lnL>
                    <a:lnR>
                      <a:noFill/>
                    </a:lnR>
                    <a:lnT>
                      <a:noFill/>
                    </a:lnT>
                    <a:lnB>
                      <a:noFill/>
                    </a:lnB>
                    <a:solidFill>
                      <a:srgbClr val="95B3D7"/>
                    </a:solidFill>
                  </a:tcPr>
                </a:tc>
              </a:tr>
              <a:tr h="185830">
                <a:tc>
                  <a:txBody>
                    <a:bodyPr/>
                    <a:lstStyle/>
                    <a:p>
                      <a:pPr algn="l" fontAlgn="b"/>
                      <a:r>
                        <a:rPr lang="en-US" sz="1400" b="0" i="0" u="none" strike="noStrike">
                          <a:solidFill>
                            <a:srgbClr val="000000"/>
                          </a:solidFill>
                          <a:effectLst/>
                          <a:latin typeface="Calibri"/>
                        </a:rPr>
                        <a:t>Malic enzyme (1EFK, 2212)</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0.81  |  0.72</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17  |  70</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74  |  425</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25 (43)   |   100 (96)</a:t>
                      </a:r>
                    </a:p>
                  </a:txBody>
                  <a:tcPr marL="12067" marR="12067" marT="12067" marB="0" anchor="b">
                    <a:lnL>
                      <a:noFill/>
                    </a:lnL>
                    <a:lnR>
                      <a:noFill/>
                    </a:lnR>
                    <a:lnT>
                      <a:noFill/>
                    </a:lnT>
                    <a:lnB>
                      <a:noFill/>
                    </a:lnB>
                    <a:solidFill>
                      <a:srgbClr val="95B3D7"/>
                    </a:solidFill>
                  </a:tcPr>
                </a:tc>
              </a:tr>
              <a:tr h="185830">
                <a:tc>
                  <a:txBody>
                    <a:bodyPr/>
                    <a:lstStyle/>
                    <a:p>
                      <a:pPr algn="l" fontAlgn="b"/>
                      <a:r>
                        <a:rPr lang="en-US" sz="1400" b="0" i="0" u="none" strike="noStrike">
                          <a:solidFill>
                            <a:srgbClr val="000000"/>
                          </a:solidFill>
                          <a:effectLst/>
                          <a:latin typeface="Calibri"/>
                        </a:rPr>
                        <a:t>Threonine synthase (1E5X, 884)</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0.73  |  0.69</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13  |  36</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43  |  192</a:t>
                      </a:r>
                    </a:p>
                  </a:txBody>
                  <a:tcPr marL="12067" marR="12067" marT="12067"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50 (31)   |  </a:t>
                      </a:r>
                      <a:r>
                        <a:rPr lang="en-US" sz="1400" b="0" i="0" u="none" strike="noStrike" dirty="0" smtClean="0">
                          <a:solidFill>
                            <a:srgbClr val="000000"/>
                          </a:solidFill>
                          <a:effectLst/>
                          <a:latin typeface="Calibri"/>
                        </a:rPr>
                        <a:t>   </a:t>
                      </a:r>
                      <a:r>
                        <a:rPr lang="en-US" sz="1400" b="0" i="0" u="none" strike="noStrike" dirty="0">
                          <a:solidFill>
                            <a:srgbClr val="000000"/>
                          </a:solidFill>
                          <a:effectLst/>
                          <a:latin typeface="Calibri"/>
                        </a:rPr>
                        <a:t>75 (69)</a:t>
                      </a:r>
                    </a:p>
                  </a:txBody>
                  <a:tcPr marL="12067" marR="12067" marT="12067" marB="0" anchor="b">
                    <a:lnL>
                      <a:noFill/>
                    </a:lnL>
                    <a:lnR>
                      <a:noFill/>
                    </a:lnR>
                    <a:lnT>
                      <a:noFill/>
                    </a:lnT>
                    <a:lnB>
                      <a:noFill/>
                    </a:lnB>
                    <a:solidFill>
                      <a:srgbClr val="95B3D7"/>
                    </a:solidFill>
                  </a:tcPr>
                </a:tc>
              </a:tr>
              <a:tr h="185830">
                <a:tc>
                  <a:txBody>
                    <a:bodyPr/>
                    <a:lstStyle/>
                    <a:p>
                      <a:pPr algn="l" fontAlgn="b"/>
                      <a:r>
                        <a:rPr lang="hr-HR" sz="1400" b="0" i="0" u="none" strike="noStrike">
                          <a:solidFill>
                            <a:srgbClr val="000000"/>
                          </a:solidFill>
                          <a:effectLst/>
                          <a:latin typeface="Calibri"/>
                        </a:rPr>
                        <a:t>G-6-P Deaminase (1CD5, 1596)</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0.79  |  0.72</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18  |  54</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58  |  266</a:t>
                      </a:r>
                    </a:p>
                  </a:txBody>
                  <a:tcPr marL="12067" marR="12067" marT="12067"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8.3 (29)   |   100 (76)</a:t>
                      </a:r>
                    </a:p>
                  </a:txBody>
                  <a:tcPr marL="12067" marR="12067" marT="12067" marB="0" anchor="b">
                    <a:lnL>
                      <a:noFill/>
                    </a:lnL>
                    <a:lnR>
                      <a:noFill/>
                    </a:lnR>
                    <a:lnT>
                      <a:noFill/>
                    </a:lnT>
                    <a:lnB>
                      <a:noFill/>
                    </a:lnB>
                    <a:solidFill>
                      <a:srgbClr val="95B3D7"/>
                    </a:solidFill>
                  </a:tcPr>
                </a:tc>
              </a:tr>
              <a:tr h="185830">
                <a:tc>
                  <a:txBody>
                    <a:bodyPr/>
                    <a:lstStyle/>
                    <a:p>
                      <a:pPr algn="l" fontAlgn="b"/>
                      <a:r>
                        <a:rPr lang="en-US" sz="1400" b="0" i="0" u="none" strike="noStrike">
                          <a:solidFill>
                            <a:srgbClr val="000000"/>
                          </a:solidFill>
                          <a:effectLst/>
                          <a:latin typeface="Calibri"/>
                        </a:rPr>
                        <a:t>Phosphofructokinase (3PFK, 1276)</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0.76  |  0.68</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10  |  51</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45  |  307</a:t>
                      </a:r>
                    </a:p>
                  </a:txBody>
                  <a:tcPr marL="12067" marR="12067" marT="12067"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37.5 (29)   | </a:t>
                      </a:r>
                      <a:r>
                        <a:rPr lang="en-US" sz="1400" b="0" i="0" u="none" strike="noStrike" dirty="0" smtClean="0">
                          <a:solidFill>
                            <a:srgbClr val="000000"/>
                          </a:solidFill>
                          <a:effectLst/>
                          <a:latin typeface="Calibri"/>
                        </a:rPr>
                        <a:t>   </a:t>
                      </a:r>
                      <a:r>
                        <a:rPr lang="en-US" sz="1400" b="0" i="0" u="none" strike="noStrike" dirty="0">
                          <a:solidFill>
                            <a:srgbClr val="000000"/>
                          </a:solidFill>
                          <a:effectLst/>
                          <a:latin typeface="Calibri"/>
                        </a:rPr>
                        <a:t>87.5 (92)</a:t>
                      </a:r>
                    </a:p>
                  </a:txBody>
                  <a:tcPr marL="12067" marR="12067" marT="12067" marB="0" anchor="b">
                    <a:lnL>
                      <a:noFill/>
                    </a:lnL>
                    <a:lnR>
                      <a:noFill/>
                    </a:lnR>
                    <a:lnT>
                      <a:noFill/>
                    </a:lnT>
                    <a:lnB>
                      <a:noFill/>
                    </a:lnB>
                    <a:solidFill>
                      <a:srgbClr val="95B3D7"/>
                    </a:solidFill>
                  </a:tcPr>
                </a:tc>
              </a:tr>
              <a:tr h="185830">
                <a:tc>
                  <a:txBody>
                    <a:bodyPr/>
                    <a:lstStyle/>
                    <a:p>
                      <a:pPr algn="l" fontAlgn="b"/>
                      <a:r>
                        <a:rPr lang="en-US" sz="1400" b="0" i="0" u="none" strike="noStrike">
                          <a:solidFill>
                            <a:srgbClr val="000000"/>
                          </a:solidFill>
                          <a:effectLst/>
                          <a:latin typeface="Calibri"/>
                        </a:rPr>
                        <a:t>Tryptophan synthase (1BKS, 1294)</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0.77  |  0.69</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10  |  46</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41  |  284</a:t>
                      </a:r>
                    </a:p>
                  </a:txBody>
                  <a:tcPr marL="12067" marR="12067" marT="12067"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a:t>
                      </a:r>
                    </a:p>
                  </a:txBody>
                  <a:tcPr marL="12067" marR="12067" marT="12067" marB="0" anchor="b">
                    <a:lnL>
                      <a:noFill/>
                    </a:lnL>
                    <a:lnR>
                      <a:noFill/>
                    </a:lnR>
                    <a:lnT>
                      <a:noFill/>
                    </a:lnT>
                    <a:lnB>
                      <a:noFill/>
                    </a:lnB>
                    <a:solidFill>
                      <a:srgbClr val="95B3D7"/>
                    </a:solidFill>
                  </a:tcPr>
                </a:tc>
              </a:tr>
              <a:tr h="185830">
                <a:tc>
                  <a:txBody>
                    <a:bodyPr/>
                    <a:lstStyle/>
                    <a:p>
                      <a:pPr algn="ctr" fontAlgn="b"/>
                      <a:r>
                        <a:rPr lang="en-US" sz="1400" b="1" i="1" u="none" strike="noStrike">
                          <a:solidFill>
                            <a:srgbClr val="000000"/>
                          </a:solidFill>
                          <a:effectLst/>
                          <a:latin typeface="Calibri"/>
                        </a:rPr>
                        <a:t>Means</a:t>
                      </a:r>
                    </a:p>
                  </a:txBody>
                  <a:tcPr marL="12067" marR="12067" marT="12067" marB="0" anchor="b">
                    <a:lnL>
                      <a:noFill/>
                    </a:lnL>
                    <a:lnR>
                      <a:noFill/>
                    </a:lnR>
                    <a:lnT>
                      <a:noFill/>
                    </a:lnT>
                    <a:lnB>
                      <a:noFill/>
                    </a:lnB>
                  </a:tcPr>
                </a:tc>
                <a:tc>
                  <a:txBody>
                    <a:bodyPr/>
                    <a:lstStyle/>
                    <a:p>
                      <a:pPr algn="ctr" fontAlgn="b"/>
                      <a:r>
                        <a:rPr lang="en-US" sz="1400" b="1" i="1" u="none" strike="noStrike">
                          <a:solidFill>
                            <a:srgbClr val="000000"/>
                          </a:solidFill>
                          <a:effectLst/>
                          <a:latin typeface="Calibri"/>
                        </a:rPr>
                        <a:t>0.73   |   0.68</a:t>
                      </a:r>
                    </a:p>
                  </a:txBody>
                  <a:tcPr marL="12067" marR="12067" marT="12067" marB="0" anchor="b">
                    <a:lnL>
                      <a:noFill/>
                    </a:lnL>
                    <a:lnR>
                      <a:noFill/>
                    </a:lnR>
                    <a:lnT>
                      <a:noFill/>
                    </a:lnT>
                    <a:lnB>
                      <a:noFill/>
                    </a:lnB>
                  </a:tcPr>
                </a:tc>
                <a:tc>
                  <a:txBody>
                    <a:bodyPr/>
                    <a:lstStyle/>
                    <a:p>
                      <a:pPr algn="ctr" fontAlgn="b"/>
                      <a:r>
                        <a:rPr lang="en-US" sz="1400" b="1" i="1" u="none" strike="noStrike">
                          <a:solidFill>
                            <a:srgbClr val="000000"/>
                          </a:solidFill>
                          <a:effectLst/>
                          <a:latin typeface="Calibri"/>
                        </a:rPr>
                        <a:t>12.0  |  36.8</a:t>
                      </a:r>
                    </a:p>
                  </a:txBody>
                  <a:tcPr marL="12067" marR="12067" marT="12067" marB="0" anchor="b">
                    <a:lnL>
                      <a:noFill/>
                    </a:lnL>
                    <a:lnR>
                      <a:noFill/>
                    </a:lnR>
                    <a:lnT>
                      <a:noFill/>
                    </a:lnT>
                    <a:lnB>
                      <a:noFill/>
                    </a:lnB>
                  </a:tcPr>
                </a:tc>
                <a:tc>
                  <a:txBody>
                    <a:bodyPr/>
                    <a:lstStyle/>
                    <a:p>
                      <a:pPr algn="ctr" fontAlgn="b"/>
                      <a:r>
                        <a:rPr lang="en-US" sz="1400" b="1" i="1" u="none" strike="noStrike">
                          <a:solidFill>
                            <a:srgbClr val="000000"/>
                          </a:solidFill>
                          <a:effectLst/>
                          <a:latin typeface="Calibri"/>
                        </a:rPr>
                        <a:t>44.8  |  201.4</a:t>
                      </a:r>
                    </a:p>
                  </a:txBody>
                  <a:tcPr marL="12067" marR="12067" marT="12067" marB="0" anchor="b">
                    <a:lnL>
                      <a:noFill/>
                    </a:lnL>
                    <a:lnR>
                      <a:noFill/>
                    </a:lnR>
                    <a:lnT>
                      <a:noFill/>
                    </a:lnT>
                    <a:lnB>
                      <a:noFill/>
                    </a:lnB>
                  </a:tcPr>
                </a:tc>
                <a:tc>
                  <a:txBody>
                    <a:bodyPr/>
                    <a:lstStyle/>
                    <a:p>
                      <a:pPr algn="ctr" fontAlgn="b"/>
                      <a:r>
                        <a:rPr lang="en-US" sz="1400" b="1" i="1" u="none" strike="noStrike" dirty="0">
                          <a:solidFill>
                            <a:srgbClr val="000000"/>
                          </a:solidFill>
                          <a:effectLst/>
                          <a:latin typeface="Calibri"/>
                        </a:rPr>
                        <a:t>48.2 (39.7)   |   80.5 (77.6)</a:t>
                      </a:r>
                    </a:p>
                  </a:txBody>
                  <a:tcPr marL="12067" marR="12067" marT="12067" marB="0" anchor="b">
                    <a:lnL>
                      <a:noFill/>
                    </a:lnL>
                    <a:lnR>
                      <a:noFill/>
                    </a:lnR>
                    <a:lnT>
                      <a:noFill/>
                    </a:lnT>
                    <a:lnB>
                      <a:noFill/>
                    </a:lnB>
                    <a:solidFill>
                      <a:srgbClr val="95B3D7"/>
                    </a:solidFill>
                  </a:tcPr>
                </a:tc>
              </a:tr>
            </a:tbl>
          </a:graphicData>
        </a:graphic>
      </p:graphicFrame>
      <p:sp>
        <p:nvSpPr>
          <p:cNvPr id="3" name="Rectangle 2"/>
          <p:cNvSpPr/>
          <p:nvPr/>
        </p:nvSpPr>
        <p:spPr>
          <a:xfrm>
            <a:off x="6687669" y="5208519"/>
            <a:ext cx="2351926" cy="307777"/>
          </a:xfrm>
          <a:prstGeom prst="rect">
            <a:avLst/>
          </a:prstGeom>
        </p:spPr>
        <p:txBody>
          <a:bodyPr wrap="none">
            <a:spAutoFit/>
          </a:bodyPr>
          <a:lstStyle/>
          <a:p>
            <a:r>
              <a:rPr lang="en-US" sz="1400" dirty="0" smtClean="0">
                <a:solidFill>
                  <a:srgbClr val="000000"/>
                </a:solidFill>
              </a:rPr>
              <a:t>* used only residues for 1N78</a:t>
            </a:r>
            <a:endParaRPr lang="en-US" sz="1400" dirty="0"/>
          </a:p>
        </p:txBody>
      </p:sp>
      <p:sp>
        <p:nvSpPr>
          <p:cNvPr id="4" name="Slide Number Placeholder 3"/>
          <p:cNvSpPr>
            <a:spLocks noGrp="1"/>
          </p:cNvSpPr>
          <p:nvPr>
            <p:ph type="sldNum" sz="quarter" idx="12"/>
          </p:nvPr>
        </p:nvSpPr>
        <p:spPr/>
        <p:txBody>
          <a:bodyPr/>
          <a:lstStyle/>
          <a:p>
            <a:fld id="{B56484D1-CE13-384F-87E9-858AB8B7150C}" type="slidenum">
              <a:rPr lang="en-US" smtClean="0"/>
              <a:t>34</a:t>
            </a:fld>
            <a:endParaRPr lang="en-US"/>
          </a:p>
        </p:txBody>
      </p:sp>
      <p:sp>
        <p:nvSpPr>
          <p:cNvPr id="5" name="Rectangle 4"/>
          <p:cNvSpPr/>
          <p:nvPr/>
        </p:nvSpPr>
        <p:spPr>
          <a:xfrm>
            <a:off x="6553200" y="4786546"/>
            <a:ext cx="2273299" cy="421973"/>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p>
        </p:txBody>
      </p:sp>
    </p:spTree>
    <p:extLst>
      <p:ext uri="{BB962C8B-B14F-4D97-AF65-F5344CB8AC3E}">
        <p14:creationId xmlns:p14="http://schemas.microsoft.com/office/powerpoint/2010/main" val="2057741700"/>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56484D1-CE13-384F-87E9-858AB8B7150C}" type="slidenum">
              <a:rPr lang="en-US" smtClean="0"/>
              <a:t>35</a:t>
            </a:fld>
            <a:endParaRPr lang="en-US"/>
          </a:p>
        </p:txBody>
      </p:sp>
      <p:pic>
        <p:nvPicPr>
          <p:cNvPr id="2" name="Picture 1" descr="1bks_crt_v_nc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85800"/>
            <a:ext cx="8686800" cy="5486400"/>
          </a:xfrm>
          <a:prstGeom prst="rect">
            <a:avLst/>
          </a:prstGeom>
        </p:spPr>
      </p:pic>
    </p:spTree>
    <p:extLst>
      <p:ext uri="{BB962C8B-B14F-4D97-AF65-F5344CB8AC3E}">
        <p14:creationId xmlns:p14="http://schemas.microsoft.com/office/powerpoint/2010/main" val="56041340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56484D1-CE13-384F-87E9-858AB8B7150C}" type="slidenum">
              <a:rPr lang="en-US" smtClean="0"/>
              <a:t>36</a:t>
            </a:fld>
            <a:endParaRPr lang="en-US"/>
          </a:p>
        </p:txBody>
      </p:sp>
      <p:pic>
        <p:nvPicPr>
          <p:cNvPr id="2" name="Picture 1" descr="1e5x_crt_v_nc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85800"/>
            <a:ext cx="8686800" cy="5486400"/>
          </a:xfrm>
          <a:prstGeom prst="rect">
            <a:avLst/>
          </a:prstGeom>
        </p:spPr>
      </p:pic>
    </p:spTree>
    <p:extLst>
      <p:ext uri="{BB962C8B-B14F-4D97-AF65-F5344CB8AC3E}">
        <p14:creationId xmlns:p14="http://schemas.microsoft.com/office/powerpoint/2010/main" val="892497591"/>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56484D1-CE13-384F-87E9-858AB8B7150C}" type="slidenum">
              <a:rPr lang="en-US" smtClean="0"/>
              <a:t>37</a:t>
            </a:fld>
            <a:endParaRPr lang="en-US"/>
          </a:p>
        </p:txBody>
      </p:sp>
      <p:pic>
        <p:nvPicPr>
          <p:cNvPr id="2" name="Picture 1" descr="1efk_crt_v_nc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85800"/>
            <a:ext cx="8686800" cy="5486400"/>
          </a:xfrm>
          <a:prstGeom prst="rect">
            <a:avLst/>
          </a:prstGeom>
        </p:spPr>
      </p:pic>
    </p:spTree>
    <p:extLst>
      <p:ext uri="{BB962C8B-B14F-4D97-AF65-F5344CB8AC3E}">
        <p14:creationId xmlns:p14="http://schemas.microsoft.com/office/powerpoint/2010/main" val="3369725701"/>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56484D1-CE13-384F-87E9-858AB8B7150C}" type="slidenum">
              <a:rPr lang="en-US" smtClean="0"/>
              <a:t>38</a:t>
            </a:fld>
            <a:endParaRPr lang="en-US"/>
          </a:p>
        </p:txBody>
      </p:sp>
      <p:graphicFrame>
        <p:nvGraphicFramePr>
          <p:cNvPr id="4" name="Table 3"/>
          <p:cNvGraphicFramePr>
            <a:graphicFrameLocks noGrp="1"/>
          </p:cNvGraphicFramePr>
          <p:nvPr>
            <p:extLst>
              <p:ext uri="{D42A27DB-BD31-4B8C-83A1-F6EECF244321}">
                <p14:modId xmlns:p14="http://schemas.microsoft.com/office/powerpoint/2010/main" val="1248104915"/>
              </p:ext>
            </p:extLst>
          </p:nvPr>
        </p:nvGraphicFramePr>
        <p:xfrm>
          <a:off x="195354" y="1521598"/>
          <a:ext cx="8754409" cy="3616959"/>
        </p:xfrm>
        <a:graphic>
          <a:graphicData uri="http://schemas.openxmlformats.org/drawingml/2006/table">
            <a:tbl>
              <a:tblPr/>
              <a:tblGrid>
                <a:gridCol w="2819455"/>
                <a:gridCol w="1522506"/>
                <a:gridCol w="1522506"/>
                <a:gridCol w="2889942"/>
              </a:tblGrid>
              <a:tr h="190500">
                <a:tc gridSpan="4">
                  <a:txBody>
                    <a:bodyPr/>
                    <a:lstStyle/>
                    <a:p>
                      <a:pPr algn="ctr" fontAlgn="b"/>
                      <a:r>
                        <a:rPr lang="en-US" sz="1400" b="1" i="0" u="none" strike="noStrike">
                          <a:solidFill>
                            <a:srgbClr val="000000"/>
                          </a:solidFill>
                          <a:effectLst/>
                          <a:latin typeface="Calibri"/>
                        </a:rPr>
                        <a:t>Conservation of Critical Residues: GN vs. Infomap</a:t>
                      </a:r>
                    </a:p>
                  </a:txBody>
                  <a:tcPr marL="12700" marR="12700" marT="12700" marB="0" anchor="b">
                    <a:lnL>
                      <a:noFill/>
                    </a:lnL>
                    <a:lnR>
                      <a:noFill/>
                    </a:lnR>
                    <a:lnT>
                      <a:noFill/>
                    </a:lnT>
                    <a:lnB>
                      <a:noFill/>
                    </a:lnB>
                    <a:solidFill>
                      <a:srgbClr val="D9D9D9"/>
                    </a:solidFill>
                  </a:tcPr>
                </a:tc>
                <a:tc hMerge="1">
                  <a:txBody>
                    <a:bodyPr/>
                    <a:lstStyle/>
                    <a:p>
                      <a:endParaRPr lang="en-US"/>
                    </a:p>
                  </a:txBody>
                  <a:tcPr/>
                </a:tc>
                <a:tc hMerge="1">
                  <a:txBody>
                    <a:bodyPr/>
                    <a:lstStyle/>
                    <a:p>
                      <a:endParaRPr lang="en-US"/>
                    </a:p>
                  </a:txBody>
                  <a:tcPr/>
                </a:tc>
                <a:tc hMerge="1">
                  <a:txBody>
                    <a:bodyPr/>
                    <a:lstStyle/>
                    <a:p>
                      <a:endParaRPr lang="en-US"/>
                    </a:p>
                  </a:txBody>
                  <a:tcPr/>
                </a:tc>
              </a:tr>
              <a:tr h="190500">
                <a:tc>
                  <a:txBody>
                    <a:bodyPr/>
                    <a:lstStyle/>
                    <a:p>
                      <a:pPr algn="ctr" fontAlgn="b"/>
                      <a:r>
                        <a:rPr lang="en-US" sz="1400" b="1" i="0" u="none" strike="noStrike">
                          <a:solidFill>
                            <a:srgbClr val="000000"/>
                          </a:solidFill>
                          <a:effectLst/>
                          <a:latin typeface="Calibri"/>
                        </a:rPr>
                        <a:t>Protein (PDB, # residues)</a:t>
                      </a:r>
                    </a:p>
                  </a:txBody>
                  <a:tcPr marL="12700" marR="12700" marT="12700" marB="0" anchor="b">
                    <a:lnL>
                      <a:noFill/>
                    </a:lnL>
                    <a:lnR>
                      <a:noFill/>
                    </a:lnR>
                    <a:lnT>
                      <a:noFill/>
                    </a:lnT>
                    <a:lnB>
                      <a:noFill/>
                    </a:lnB>
                  </a:tcPr>
                </a:tc>
                <a:tc gridSpan="3">
                  <a:txBody>
                    <a:bodyPr/>
                    <a:lstStyle/>
                    <a:p>
                      <a:pPr algn="ctr" fontAlgn="ctr"/>
                      <a:r>
                        <a:rPr lang="en-US" sz="1400" b="1" i="0" u="none" strike="noStrike">
                          <a:solidFill>
                            <a:srgbClr val="000000"/>
                          </a:solidFill>
                          <a:effectLst/>
                          <a:latin typeface="Calibri"/>
                        </a:rPr>
                        <a:t>Community Detection Method:  GN | InfoMap</a:t>
                      </a:r>
                    </a:p>
                  </a:txBody>
                  <a:tcPr marL="12700" marR="12700" marT="12700" marB="0" anchor="ctr">
                    <a:lnL>
                      <a:noFill/>
                    </a:lnL>
                    <a:lnR>
                      <a:noFill/>
                    </a:lnR>
                    <a:lnT>
                      <a:noFill/>
                    </a:lnT>
                    <a:lnB>
                      <a:noFill/>
                    </a:lnB>
                  </a:tcPr>
                </a:tc>
                <a:tc hMerge="1">
                  <a:txBody>
                    <a:bodyPr/>
                    <a:lstStyle/>
                    <a:p>
                      <a:endParaRPr lang="en-US"/>
                    </a:p>
                  </a:txBody>
                  <a:tcPr/>
                </a:tc>
                <a:tc hMerge="1">
                  <a:txBody>
                    <a:bodyPr/>
                    <a:lstStyle/>
                    <a:p>
                      <a:endParaRPr lang="en-US"/>
                    </a:p>
                  </a:txBody>
                  <a:tcPr/>
                </a:tc>
              </a:tr>
              <a:tr h="190500">
                <a:tc>
                  <a:txBody>
                    <a:bodyPr/>
                    <a:lstStyle/>
                    <a:p>
                      <a:pPr algn="ctr" fontAlgn="b"/>
                      <a:endParaRPr lang="en-US" sz="1400" b="1" i="0" u="none" strike="noStrike">
                        <a:solidFill>
                          <a:srgbClr val="000000"/>
                        </a:solidFill>
                        <a:effectLst/>
                        <a:latin typeface="Calibri"/>
                      </a:endParaRPr>
                    </a:p>
                  </a:txBody>
                  <a:tcPr marL="12700" marR="12700" marT="12700" marB="0" anchor="b">
                    <a:lnL>
                      <a:noFill/>
                    </a:lnL>
                    <a:lnR>
                      <a:noFill/>
                    </a:lnR>
                    <a:lnT>
                      <a:noFill/>
                    </a:lnT>
                    <a:lnB>
                      <a:noFill/>
                    </a:lnB>
                  </a:tcPr>
                </a:tc>
                <a:tc>
                  <a:txBody>
                    <a:bodyPr/>
                    <a:lstStyle/>
                    <a:p>
                      <a:pPr algn="ctr" fontAlgn="b"/>
                      <a:r>
                        <a:rPr lang="en-US" sz="1400" b="1" i="0" u="none" strike="noStrike">
                          <a:solidFill>
                            <a:srgbClr val="000000"/>
                          </a:solidFill>
                          <a:effectLst/>
                          <a:latin typeface="Calibri"/>
                        </a:rPr>
                        <a:t># Communities</a:t>
                      </a:r>
                    </a:p>
                  </a:txBody>
                  <a:tcPr marL="12700" marR="12700" marT="12700" marB="0" anchor="b">
                    <a:lnL>
                      <a:noFill/>
                    </a:lnL>
                    <a:lnR>
                      <a:noFill/>
                    </a:lnR>
                    <a:lnT>
                      <a:noFill/>
                    </a:lnT>
                    <a:lnB>
                      <a:noFill/>
                    </a:lnB>
                  </a:tcPr>
                </a:tc>
                <a:tc>
                  <a:txBody>
                    <a:bodyPr/>
                    <a:lstStyle/>
                    <a:p>
                      <a:pPr algn="ctr" fontAlgn="b"/>
                      <a:r>
                        <a:rPr lang="en-US" sz="1400" b="1" i="0" u="none" strike="noStrike">
                          <a:solidFill>
                            <a:srgbClr val="000000"/>
                          </a:solidFill>
                          <a:effectLst/>
                          <a:latin typeface="Calibri"/>
                        </a:rPr>
                        <a:t># Critical Residues</a:t>
                      </a:r>
                    </a:p>
                  </a:txBody>
                  <a:tcPr marL="12700" marR="12700" marT="12700" marB="0" anchor="b">
                    <a:lnL>
                      <a:noFill/>
                    </a:lnL>
                    <a:lnR>
                      <a:noFill/>
                    </a:lnR>
                    <a:lnT>
                      <a:noFill/>
                    </a:lnT>
                    <a:lnB>
                      <a:noFill/>
                    </a:lnB>
                  </a:tcPr>
                </a:tc>
                <a:tc>
                  <a:txBody>
                    <a:bodyPr/>
                    <a:lstStyle/>
                    <a:p>
                      <a:pPr algn="ctr" fontAlgn="b"/>
                      <a:r>
                        <a:rPr lang="en-US" sz="1400" b="1" i="0" u="none" strike="noStrike" dirty="0">
                          <a:solidFill>
                            <a:srgbClr val="000000"/>
                          </a:solidFill>
                          <a:effectLst/>
                          <a:latin typeface="Calibri"/>
                        </a:rPr>
                        <a:t>Conservation of </a:t>
                      </a:r>
                      <a:r>
                        <a:rPr lang="en-US" sz="1400" b="1" i="0" u="none" strike="noStrike" dirty="0" smtClean="0">
                          <a:solidFill>
                            <a:srgbClr val="000000"/>
                          </a:solidFill>
                          <a:effectLst/>
                          <a:latin typeface="Calibri"/>
                        </a:rPr>
                        <a:t>CR (p-val)</a:t>
                      </a:r>
                      <a:endParaRPr lang="en-US" sz="1400" b="1" i="0" u="none" strike="noStrike" dirty="0">
                        <a:solidFill>
                          <a:srgbClr val="000000"/>
                        </a:solidFill>
                        <a:effectLst/>
                        <a:latin typeface="Calibri"/>
                      </a:endParaRPr>
                    </a:p>
                  </a:txBody>
                  <a:tcPr marL="12700" marR="12700" marT="12700" marB="0" anchor="b">
                    <a:lnL>
                      <a:noFill/>
                    </a:lnL>
                    <a:lnR>
                      <a:noFill/>
                    </a:lnR>
                    <a:lnT>
                      <a:noFill/>
                    </a:lnT>
                    <a:lnB>
                      <a:noFill/>
                    </a:lnB>
                    <a:solidFill>
                      <a:srgbClr val="95B3D7"/>
                    </a:solidFill>
                  </a:tcPr>
                </a:tc>
              </a:tr>
              <a:tr h="190500">
                <a:tc>
                  <a:txBody>
                    <a:bodyPr/>
                    <a:lstStyle/>
                    <a:p>
                      <a:pPr algn="l" fontAlgn="b"/>
                      <a:r>
                        <a:rPr lang="en-US" sz="1400" b="0" i="0" u="none" strike="noStrike" dirty="0" err="1">
                          <a:solidFill>
                            <a:srgbClr val="000000"/>
                          </a:solidFill>
                          <a:effectLst/>
                          <a:latin typeface="Calibri"/>
                        </a:rPr>
                        <a:t>tRNA</a:t>
                      </a:r>
                      <a:r>
                        <a:rPr lang="en-US" sz="1400" b="0" i="0" u="none" strike="noStrike" dirty="0">
                          <a:solidFill>
                            <a:srgbClr val="000000"/>
                          </a:solidFill>
                          <a:effectLst/>
                          <a:latin typeface="Calibri"/>
                        </a:rPr>
                        <a:t> </a:t>
                      </a:r>
                      <a:r>
                        <a:rPr lang="en-US" sz="1400" b="0" i="0" u="none" strike="noStrike" dirty="0" err="1">
                          <a:solidFill>
                            <a:srgbClr val="000000"/>
                          </a:solidFill>
                          <a:effectLst/>
                          <a:latin typeface="Calibri"/>
                        </a:rPr>
                        <a:t>synthetase</a:t>
                      </a:r>
                      <a:r>
                        <a:rPr lang="en-US" sz="1400" b="0" i="0" u="none" strike="noStrike" dirty="0">
                          <a:solidFill>
                            <a:srgbClr val="000000"/>
                          </a:solidFill>
                          <a:effectLst/>
                          <a:latin typeface="Calibri"/>
                        </a:rPr>
                        <a:t> (1N78, 542)</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14  |  25</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47  |  109</a:t>
                      </a:r>
                    </a:p>
                  </a:txBody>
                  <a:tcPr marL="12700" marR="12700" marT="12700" marB="0" anchor="b">
                    <a:lnL>
                      <a:noFill/>
                    </a:lnL>
                    <a:lnR>
                      <a:noFill/>
                    </a:lnR>
                    <a:lnT>
                      <a:noFill/>
                    </a:lnT>
                    <a:lnB>
                      <a:noFill/>
                    </a:lnB>
                  </a:tcPr>
                </a:tc>
                <a:tc>
                  <a:txBody>
                    <a:bodyPr/>
                    <a:lstStyle/>
                    <a:p>
                      <a:pPr algn="ctr" fontAlgn="b"/>
                      <a:r>
                        <a:rPr lang="de-DE" sz="1400" b="0" i="0" u="none" strike="noStrike" dirty="0">
                          <a:solidFill>
                            <a:srgbClr val="000000"/>
                          </a:solidFill>
                          <a:effectLst/>
                          <a:latin typeface="Calibri"/>
                        </a:rPr>
                        <a:t>-0.57 (2.0e-05)   |   -0.47 (1.3e-09)</a:t>
                      </a:r>
                    </a:p>
                  </a:txBody>
                  <a:tcPr marL="12700" marR="12700" marT="12700" marB="0" anchor="b">
                    <a:lnL>
                      <a:noFill/>
                    </a:lnL>
                    <a:lnR>
                      <a:noFill/>
                    </a:lnR>
                    <a:lnT>
                      <a:noFill/>
                    </a:lnT>
                    <a:lnB>
                      <a:noFill/>
                    </a:lnB>
                    <a:solidFill>
                      <a:srgbClr val="8DB4E2"/>
                    </a:solidFill>
                  </a:tcPr>
                </a:tc>
              </a:tr>
              <a:tr h="190500">
                <a:tc>
                  <a:txBody>
                    <a:bodyPr/>
                    <a:lstStyle/>
                    <a:p>
                      <a:pPr algn="l" fontAlgn="b"/>
                      <a:r>
                        <a:rPr lang="en-US" sz="1400" b="0" i="0" u="none" strike="noStrike">
                          <a:solidFill>
                            <a:srgbClr val="000000"/>
                          </a:solidFill>
                          <a:effectLst/>
                          <a:latin typeface="Calibri"/>
                        </a:rPr>
                        <a:t>Adenylate kinase (4AKE, 428)</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11  |  20</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39  |    82</a:t>
                      </a:r>
                    </a:p>
                  </a:txBody>
                  <a:tcPr marL="12700" marR="12700" marT="12700"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-0.70 (3.2e-10)   |   -0.43 (8.9e-08)</a:t>
                      </a:r>
                    </a:p>
                  </a:txBody>
                  <a:tcPr marL="12700" marR="12700" marT="12700" marB="0" anchor="b">
                    <a:lnL>
                      <a:noFill/>
                    </a:lnL>
                    <a:lnR>
                      <a:noFill/>
                    </a:lnR>
                    <a:lnT>
                      <a:noFill/>
                    </a:lnT>
                    <a:lnB>
                      <a:noFill/>
                    </a:lnB>
                    <a:solidFill>
                      <a:srgbClr val="8DB4E2"/>
                    </a:solidFill>
                  </a:tcPr>
                </a:tc>
              </a:tr>
              <a:tr h="190500">
                <a:tc>
                  <a:txBody>
                    <a:bodyPr/>
                    <a:lstStyle/>
                    <a:p>
                      <a:pPr algn="l" fontAlgn="b"/>
                      <a:r>
                        <a:rPr lang="en-US" sz="1400" b="0" i="0" u="none" strike="noStrike">
                          <a:solidFill>
                            <a:srgbClr val="000000"/>
                          </a:solidFill>
                          <a:effectLst/>
                          <a:latin typeface="Calibri"/>
                        </a:rPr>
                        <a:t>Arginine Kinase (3JU5, 728)</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12  |  28</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41  |  142</a:t>
                      </a:r>
                    </a:p>
                  </a:txBody>
                  <a:tcPr marL="12700" marR="12700" marT="12700" marB="0" anchor="b">
                    <a:lnL>
                      <a:noFill/>
                    </a:lnL>
                    <a:lnR>
                      <a:noFill/>
                    </a:lnR>
                    <a:lnT>
                      <a:noFill/>
                    </a:lnT>
                    <a:lnB>
                      <a:noFill/>
                    </a:lnB>
                  </a:tcPr>
                </a:tc>
                <a:tc>
                  <a:txBody>
                    <a:bodyPr/>
                    <a:lstStyle/>
                    <a:p>
                      <a:pPr algn="ctr" fontAlgn="b"/>
                      <a:r>
                        <a:rPr lang="de-DE" sz="1400" b="1" i="0" u="none" strike="noStrike" dirty="0">
                          <a:solidFill>
                            <a:srgbClr val="000000"/>
                          </a:solidFill>
                          <a:effectLst/>
                          <a:latin typeface="Calibri"/>
                        </a:rPr>
                        <a:t>-0.21 (9.0e-02)</a:t>
                      </a:r>
                      <a:r>
                        <a:rPr lang="de-DE" sz="1400" b="0" i="0" u="none" strike="noStrike" dirty="0">
                          <a:solidFill>
                            <a:srgbClr val="000000"/>
                          </a:solidFill>
                          <a:effectLst/>
                          <a:latin typeface="Calibri"/>
                        </a:rPr>
                        <a:t>   |   -0.28 (4.4e-06)</a:t>
                      </a:r>
                    </a:p>
                  </a:txBody>
                  <a:tcPr marL="12700" marR="12700" marT="12700" marB="0" anchor="b">
                    <a:lnL>
                      <a:noFill/>
                    </a:lnL>
                    <a:lnR>
                      <a:noFill/>
                    </a:lnR>
                    <a:lnT>
                      <a:noFill/>
                    </a:lnT>
                    <a:lnB>
                      <a:noFill/>
                    </a:lnB>
                    <a:solidFill>
                      <a:srgbClr val="8DB4E2"/>
                    </a:solidFill>
                  </a:tcPr>
                </a:tc>
              </a:tr>
              <a:tr h="190500">
                <a:tc>
                  <a:txBody>
                    <a:bodyPr/>
                    <a:lstStyle/>
                    <a:p>
                      <a:pPr algn="l" fontAlgn="b"/>
                      <a:r>
                        <a:rPr lang="en-US" sz="1400" b="0" i="0" u="none" strike="noStrike">
                          <a:solidFill>
                            <a:srgbClr val="000000"/>
                          </a:solidFill>
                          <a:effectLst/>
                          <a:latin typeface="Calibri"/>
                        </a:rPr>
                        <a:t>Tyrosine Phosphatase (2HNP, 278)</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  7  |  15</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27  |    70</a:t>
                      </a:r>
                    </a:p>
                  </a:txBody>
                  <a:tcPr marL="12700" marR="12700" marT="12700"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-0.49 (4.2e-03)   |   -0.60 (3.1e-09)</a:t>
                      </a:r>
                    </a:p>
                  </a:txBody>
                  <a:tcPr marL="12700" marR="12700" marT="12700" marB="0" anchor="b">
                    <a:lnL>
                      <a:noFill/>
                    </a:lnL>
                    <a:lnR>
                      <a:noFill/>
                    </a:lnR>
                    <a:lnT>
                      <a:noFill/>
                    </a:lnT>
                    <a:lnB>
                      <a:noFill/>
                    </a:lnB>
                    <a:solidFill>
                      <a:srgbClr val="8DB4E2"/>
                    </a:solidFill>
                  </a:tcPr>
                </a:tc>
              </a:tr>
              <a:tr h="190500">
                <a:tc>
                  <a:txBody>
                    <a:bodyPr/>
                    <a:lstStyle/>
                    <a:p>
                      <a:pPr algn="l" fontAlgn="b"/>
                      <a:r>
                        <a:rPr lang="en-US" sz="1400" b="0" i="0" u="none" strike="noStrike">
                          <a:solidFill>
                            <a:srgbClr val="000000"/>
                          </a:solidFill>
                          <a:effectLst/>
                          <a:latin typeface="Calibri"/>
                        </a:rPr>
                        <a:t>Phosphoribosyltransferase (1XTT, 846)</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  9  |  32</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36  |  174</a:t>
                      </a:r>
                    </a:p>
                  </a:txBody>
                  <a:tcPr marL="12700" marR="12700" marT="12700"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-0.54 (2.1e-07)   |   -0.43 (5.9e-16)</a:t>
                      </a:r>
                    </a:p>
                  </a:txBody>
                  <a:tcPr marL="12700" marR="12700" marT="12700" marB="0" anchor="b">
                    <a:lnL>
                      <a:noFill/>
                    </a:lnL>
                    <a:lnR>
                      <a:noFill/>
                    </a:lnR>
                    <a:lnT>
                      <a:noFill/>
                    </a:lnT>
                    <a:lnB>
                      <a:noFill/>
                    </a:lnB>
                    <a:solidFill>
                      <a:srgbClr val="8DB4E2"/>
                    </a:solidFill>
                  </a:tcPr>
                </a:tc>
              </a:tr>
              <a:tr h="190500">
                <a:tc>
                  <a:txBody>
                    <a:bodyPr/>
                    <a:lstStyle/>
                    <a:p>
                      <a:pPr algn="l" fontAlgn="b"/>
                      <a:r>
                        <a:rPr lang="en-US" sz="1400" b="0" i="0" u="none" strike="noStrike">
                          <a:solidFill>
                            <a:srgbClr val="000000"/>
                          </a:solidFill>
                          <a:effectLst/>
                          <a:latin typeface="Calibri"/>
                        </a:rPr>
                        <a:t>cAMP-dep. PK (1J3H, 332)</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11  |  19</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36  |    78</a:t>
                      </a:r>
                    </a:p>
                  </a:txBody>
                  <a:tcPr marL="12700" marR="12700" marT="12700" marB="0" anchor="b">
                    <a:lnL>
                      <a:noFill/>
                    </a:lnL>
                    <a:lnR>
                      <a:noFill/>
                    </a:lnR>
                    <a:lnT>
                      <a:noFill/>
                    </a:lnT>
                    <a:lnB>
                      <a:noFill/>
                    </a:lnB>
                  </a:tcPr>
                </a:tc>
                <a:tc>
                  <a:txBody>
                    <a:bodyPr/>
                    <a:lstStyle/>
                    <a:p>
                      <a:pPr algn="ctr" fontAlgn="b"/>
                      <a:r>
                        <a:rPr lang="de-DE" sz="1400" b="0" i="0" u="none" strike="noStrike" dirty="0">
                          <a:solidFill>
                            <a:srgbClr val="000000"/>
                          </a:solidFill>
                          <a:effectLst/>
                          <a:latin typeface="Calibri"/>
                        </a:rPr>
                        <a:t>-0.63 (5.1e-07)   |   -0.43 (4.0e-06)</a:t>
                      </a:r>
                    </a:p>
                  </a:txBody>
                  <a:tcPr marL="12700" marR="12700" marT="12700" marB="0" anchor="b">
                    <a:lnL>
                      <a:noFill/>
                    </a:lnL>
                    <a:lnR>
                      <a:noFill/>
                    </a:lnR>
                    <a:lnT>
                      <a:noFill/>
                    </a:lnT>
                    <a:lnB>
                      <a:noFill/>
                    </a:lnB>
                    <a:solidFill>
                      <a:srgbClr val="8DB4E2"/>
                    </a:solidFill>
                  </a:tcPr>
                </a:tc>
              </a:tr>
              <a:tr h="190500">
                <a:tc>
                  <a:txBody>
                    <a:bodyPr/>
                    <a:lstStyle/>
                    <a:p>
                      <a:pPr algn="l" fontAlgn="b"/>
                      <a:r>
                        <a:rPr lang="en-US" sz="1400" b="0" i="0" u="none" strike="noStrike">
                          <a:solidFill>
                            <a:srgbClr val="000000"/>
                          </a:solidFill>
                          <a:effectLst/>
                          <a:latin typeface="Calibri"/>
                        </a:rPr>
                        <a:t>Anthranilate synthase (1I7Q, 1418)</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12  |  46</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51  |  288</a:t>
                      </a:r>
                    </a:p>
                  </a:txBody>
                  <a:tcPr marL="12700" marR="12700" marT="12700"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-0.44 (4.8e-07)   |   -0.45 (2.2e-16)</a:t>
                      </a:r>
                    </a:p>
                  </a:txBody>
                  <a:tcPr marL="12700" marR="12700" marT="12700" marB="0" anchor="b">
                    <a:lnL>
                      <a:noFill/>
                    </a:lnL>
                    <a:lnR>
                      <a:noFill/>
                    </a:lnR>
                    <a:lnT>
                      <a:noFill/>
                    </a:lnT>
                    <a:lnB>
                      <a:noFill/>
                    </a:lnB>
                    <a:solidFill>
                      <a:srgbClr val="8DB4E2"/>
                    </a:solidFill>
                  </a:tcPr>
                </a:tc>
              </a:tr>
              <a:tr h="190500">
                <a:tc>
                  <a:txBody>
                    <a:bodyPr/>
                    <a:lstStyle/>
                    <a:p>
                      <a:pPr algn="l" fontAlgn="b"/>
                      <a:r>
                        <a:rPr lang="en-US" sz="1400" b="0" i="0" u="none" strike="noStrike">
                          <a:solidFill>
                            <a:srgbClr val="000000"/>
                          </a:solidFill>
                          <a:effectLst/>
                          <a:latin typeface="Calibri"/>
                        </a:rPr>
                        <a:t>Malic enzyme (1EFK, 2212)</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17  |  70</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74  |  425</a:t>
                      </a:r>
                    </a:p>
                  </a:txBody>
                  <a:tcPr marL="12700" marR="12700" marT="12700" marB="0" anchor="b">
                    <a:lnL>
                      <a:noFill/>
                    </a:lnL>
                    <a:lnR>
                      <a:noFill/>
                    </a:lnR>
                    <a:lnT>
                      <a:noFill/>
                    </a:lnT>
                    <a:lnB>
                      <a:noFill/>
                    </a:lnB>
                  </a:tcPr>
                </a:tc>
                <a:tc>
                  <a:txBody>
                    <a:bodyPr/>
                    <a:lstStyle/>
                    <a:p>
                      <a:pPr algn="ctr" fontAlgn="b"/>
                      <a:r>
                        <a:rPr lang="en-US" sz="1400" b="1" i="0" u="none" strike="noStrike" dirty="0">
                          <a:solidFill>
                            <a:srgbClr val="000000"/>
                          </a:solidFill>
                          <a:effectLst/>
                          <a:latin typeface="Calibri"/>
                        </a:rPr>
                        <a:t> 0.22 (8.5e-01)</a:t>
                      </a:r>
                      <a:r>
                        <a:rPr lang="en-US" sz="1400" b="0" i="0" u="none" strike="noStrike" dirty="0">
                          <a:solidFill>
                            <a:srgbClr val="000000"/>
                          </a:solidFill>
                          <a:effectLst/>
                          <a:latin typeface="Calibri"/>
                        </a:rPr>
                        <a:t>   |   -0.19 (5.6e-06)</a:t>
                      </a:r>
                    </a:p>
                  </a:txBody>
                  <a:tcPr marL="12700" marR="12700" marT="12700" marB="0" anchor="b">
                    <a:lnL>
                      <a:noFill/>
                    </a:lnL>
                    <a:lnR>
                      <a:noFill/>
                    </a:lnR>
                    <a:lnT>
                      <a:noFill/>
                    </a:lnT>
                    <a:lnB>
                      <a:noFill/>
                    </a:lnB>
                    <a:solidFill>
                      <a:srgbClr val="8DB4E2"/>
                    </a:solidFill>
                  </a:tcPr>
                </a:tc>
              </a:tr>
              <a:tr h="190500">
                <a:tc>
                  <a:txBody>
                    <a:bodyPr/>
                    <a:lstStyle/>
                    <a:p>
                      <a:pPr algn="l" fontAlgn="b"/>
                      <a:r>
                        <a:rPr lang="en-US" sz="1400" b="0" i="0" u="none" strike="noStrike">
                          <a:solidFill>
                            <a:srgbClr val="000000"/>
                          </a:solidFill>
                          <a:effectLst/>
                          <a:latin typeface="Calibri"/>
                        </a:rPr>
                        <a:t>Threonine synthase (1E5X, 884)</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13  |  36</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43  |  192</a:t>
                      </a:r>
                    </a:p>
                  </a:txBody>
                  <a:tcPr marL="12700" marR="12700" marT="12700"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-0.53 (8.5e-07)   |   -0.32 (2.5e-08)</a:t>
                      </a:r>
                    </a:p>
                  </a:txBody>
                  <a:tcPr marL="12700" marR="12700" marT="12700" marB="0" anchor="b">
                    <a:lnL>
                      <a:noFill/>
                    </a:lnL>
                    <a:lnR>
                      <a:noFill/>
                    </a:lnR>
                    <a:lnT>
                      <a:noFill/>
                    </a:lnT>
                    <a:lnB>
                      <a:noFill/>
                    </a:lnB>
                    <a:solidFill>
                      <a:srgbClr val="8DB4E2"/>
                    </a:solidFill>
                  </a:tcPr>
                </a:tc>
              </a:tr>
              <a:tr h="190500">
                <a:tc>
                  <a:txBody>
                    <a:bodyPr/>
                    <a:lstStyle/>
                    <a:p>
                      <a:pPr algn="l" fontAlgn="b"/>
                      <a:r>
                        <a:rPr lang="hr-HR" sz="1400" b="0" i="0" u="none" strike="noStrike">
                          <a:solidFill>
                            <a:srgbClr val="000000"/>
                          </a:solidFill>
                          <a:effectLst/>
                          <a:latin typeface="Calibri"/>
                        </a:rPr>
                        <a:t>G-6-P Deaminase (1CD5, 1596)</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18  |  54</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58  |  266</a:t>
                      </a:r>
                    </a:p>
                  </a:txBody>
                  <a:tcPr marL="12700" marR="12700" marT="12700" marB="0" anchor="b">
                    <a:lnL>
                      <a:noFill/>
                    </a:lnL>
                    <a:lnR>
                      <a:noFill/>
                    </a:lnR>
                    <a:lnT>
                      <a:noFill/>
                    </a:lnT>
                    <a:lnB>
                      <a:noFill/>
                    </a:lnB>
                  </a:tcPr>
                </a:tc>
                <a:tc>
                  <a:txBody>
                    <a:bodyPr/>
                    <a:lstStyle/>
                    <a:p>
                      <a:pPr algn="ctr" fontAlgn="b"/>
                      <a:r>
                        <a:rPr lang="de-DE" sz="1400" b="0" i="0" u="none" strike="noStrike" dirty="0">
                          <a:solidFill>
                            <a:srgbClr val="000000"/>
                          </a:solidFill>
                          <a:effectLst/>
                          <a:latin typeface="Calibri"/>
                        </a:rPr>
                        <a:t>-0.36 (4.1e-04)   |   </a:t>
                      </a:r>
                      <a:r>
                        <a:rPr lang="de-DE" sz="1400" b="1" i="0" u="none" strike="noStrike" dirty="0">
                          <a:solidFill>
                            <a:srgbClr val="000000"/>
                          </a:solidFill>
                          <a:effectLst/>
                          <a:latin typeface="Calibri"/>
                        </a:rPr>
                        <a:t>-0.08 (6.0e-02)</a:t>
                      </a:r>
                    </a:p>
                  </a:txBody>
                  <a:tcPr marL="12700" marR="12700" marT="12700" marB="0" anchor="b">
                    <a:lnL>
                      <a:noFill/>
                    </a:lnL>
                    <a:lnR>
                      <a:noFill/>
                    </a:lnR>
                    <a:lnT>
                      <a:noFill/>
                    </a:lnT>
                    <a:lnB>
                      <a:noFill/>
                    </a:lnB>
                    <a:solidFill>
                      <a:srgbClr val="8DB4E2"/>
                    </a:solidFill>
                  </a:tcPr>
                </a:tc>
              </a:tr>
              <a:tr h="190500">
                <a:tc>
                  <a:txBody>
                    <a:bodyPr/>
                    <a:lstStyle/>
                    <a:p>
                      <a:pPr algn="l" fontAlgn="b"/>
                      <a:r>
                        <a:rPr lang="en-US" sz="1400" b="0" i="0" u="none" strike="noStrike">
                          <a:solidFill>
                            <a:srgbClr val="000000"/>
                          </a:solidFill>
                          <a:effectLst/>
                          <a:latin typeface="Calibri"/>
                        </a:rPr>
                        <a:t>Phosphofructokinase (3PFK, 1276)</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10  |  51</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45  |  307</a:t>
                      </a:r>
                    </a:p>
                  </a:txBody>
                  <a:tcPr marL="12700" marR="12700" marT="12700" marB="0" anchor="b">
                    <a:lnL>
                      <a:noFill/>
                    </a:lnL>
                    <a:lnR>
                      <a:noFill/>
                    </a:lnR>
                    <a:lnT>
                      <a:noFill/>
                    </a:lnT>
                    <a:lnB>
                      <a:noFill/>
                    </a:lnB>
                  </a:tcPr>
                </a:tc>
                <a:tc>
                  <a:txBody>
                    <a:bodyPr/>
                    <a:lstStyle/>
                    <a:p>
                      <a:pPr algn="ctr" fontAlgn="b"/>
                      <a:r>
                        <a:rPr lang="en-US" sz="1400" b="0" i="0" u="none" strike="noStrike" dirty="0">
                          <a:solidFill>
                            <a:srgbClr val="000000"/>
                          </a:solidFill>
                          <a:effectLst/>
                          <a:latin typeface="Calibri"/>
                        </a:rPr>
                        <a:t>-0.43 (1.7e-06)   |   -0.16 (4.2e-04</a:t>
                      </a:r>
                      <a:r>
                        <a:rPr lang="en-US" sz="1400" b="0" i="0" u="none" strike="noStrike" dirty="0">
                          <a:solidFill>
                            <a:srgbClr val="005109"/>
                          </a:solidFill>
                          <a:effectLst/>
                          <a:latin typeface="Calibri"/>
                        </a:rPr>
                        <a:t>)</a:t>
                      </a:r>
                      <a:endParaRPr lang="en-US" sz="1400" b="0" i="0" u="none" strike="noStrike" dirty="0">
                        <a:solidFill>
                          <a:srgbClr val="000000"/>
                        </a:solidFill>
                        <a:effectLst/>
                        <a:latin typeface="Calibri"/>
                      </a:endParaRPr>
                    </a:p>
                  </a:txBody>
                  <a:tcPr marL="12700" marR="12700" marT="12700" marB="0" anchor="b">
                    <a:lnL>
                      <a:noFill/>
                    </a:lnL>
                    <a:lnR>
                      <a:noFill/>
                    </a:lnR>
                    <a:lnT>
                      <a:noFill/>
                    </a:lnT>
                    <a:lnB>
                      <a:noFill/>
                    </a:lnB>
                    <a:solidFill>
                      <a:srgbClr val="8DB4E2"/>
                    </a:solidFill>
                  </a:tcPr>
                </a:tc>
              </a:tr>
              <a:tr h="190500">
                <a:tc>
                  <a:txBody>
                    <a:bodyPr/>
                    <a:lstStyle/>
                    <a:p>
                      <a:pPr algn="l" fontAlgn="b"/>
                      <a:r>
                        <a:rPr lang="en-US" sz="1400" b="0" i="0" u="none" strike="noStrike">
                          <a:solidFill>
                            <a:srgbClr val="000000"/>
                          </a:solidFill>
                          <a:effectLst/>
                          <a:latin typeface="Calibri"/>
                        </a:rPr>
                        <a:t>Tryptophan synthase (1BKS, 1294)</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10  |  46</a:t>
                      </a:r>
                    </a:p>
                  </a:txBody>
                  <a:tcPr marL="12700" marR="12700" marT="12700" marB="0" anchor="b">
                    <a:lnL>
                      <a:noFill/>
                    </a:lnL>
                    <a:lnR>
                      <a:noFill/>
                    </a:lnR>
                    <a:lnT>
                      <a:noFill/>
                    </a:lnT>
                    <a:lnB>
                      <a:noFill/>
                    </a:lnB>
                  </a:tcPr>
                </a:tc>
                <a:tc>
                  <a:txBody>
                    <a:bodyPr/>
                    <a:lstStyle/>
                    <a:p>
                      <a:pPr algn="ctr" fontAlgn="b"/>
                      <a:r>
                        <a:rPr lang="en-US" sz="1400" b="0" i="0" u="none" strike="noStrike">
                          <a:solidFill>
                            <a:srgbClr val="000000"/>
                          </a:solidFill>
                          <a:effectLst/>
                          <a:latin typeface="Calibri"/>
                        </a:rPr>
                        <a:t>41  |  284</a:t>
                      </a:r>
                    </a:p>
                  </a:txBody>
                  <a:tcPr marL="12700" marR="12700" marT="12700" marB="0" anchor="b">
                    <a:lnL>
                      <a:noFill/>
                    </a:lnL>
                    <a:lnR>
                      <a:noFill/>
                    </a:lnR>
                    <a:lnT>
                      <a:noFill/>
                    </a:lnT>
                    <a:lnB>
                      <a:noFill/>
                    </a:lnB>
                  </a:tcPr>
                </a:tc>
                <a:tc>
                  <a:txBody>
                    <a:bodyPr/>
                    <a:lstStyle/>
                    <a:p>
                      <a:pPr algn="ctr" fontAlgn="b"/>
                      <a:r>
                        <a:rPr lang="de-DE" sz="1400" b="0" i="0" u="none" strike="noStrike" dirty="0">
                          <a:solidFill>
                            <a:srgbClr val="000000"/>
                          </a:solidFill>
                          <a:effectLst/>
                          <a:latin typeface="Calibri"/>
                        </a:rPr>
                        <a:t>-0.48 (3.0e-09)   |   -0.40 (2.0e-15)</a:t>
                      </a:r>
                    </a:p>
                  </a:txBody>
                  <a:tcPr marL="12700" marR="12700" marT="12700" marB="0" anchor="b">
                    <a:lnL>
                      <a:noFill/>
                    </a:lnL>
                    <a:lnR>
                      <a:noFill/>
                    </a:lnR>
                    <a:lnT>
                      <a:noFill/>
                    </a:lnT>
                    <a:lnB>
                      <a:noFill/>
                    </a:lnB>
                    <a:solidFill>
                      <a:srgbClr val="8DB4E2"/>
                    </a:solidFill>
                  </a:tcPr>
                </a:tc>
              </a:tr>
              <a:tr h="190500">
                <a:tc>
                  <a:txBody>
                    <a:bodyPr/>
                    <a:lstStyle/>
                    <a:p>
                      <a:pPr algn="ctr" fontAlgn="b"/>
                      <a:r>
                        <a:rPr lang="en-US" sz="1400" b="1" i="1" u="none" strike="noStrike">
                          <a:solidFill>
                            <a:srgbClr val="000000"/>
                          </a:solidFill>
                          <a:effectLst/>
                          <a:latin typeface="Calibri"/>
                        </a:rPr>
                        <a:t>Means</a:t>
                      </a:r>
                    </a:p>
                  </a:txBody>
                  <a:tcPr marL="12700" marR="12700" marT="12700" marB="0" anchor="b">
                    <a:lnL>
                      <a:noFill/>
                    </a:lnL>
                    <a:lnR>
                      <a:noFill/>
                    </a:lnR>
                    <a:lnT>
                      <a:noFill/>
                    </a:lnT>
                    <a:lnB>
                      <a:noFill/>
                    </a:lnB>
                  </a:tcPr>
                </a:tc>
                <a:tc>
                  <a:txBody>
                    <a:bodyPr/>
                    <a:lstStyle/>
                    <a:p>
                      <a:pPr algn="ctr" fontAlgn="b"/>
                      <a:r>
                        <a:rPr lang="en-US" sz="1400" b="1" i="1" u="none" strike="noStrike" dirty="0">
                          <a:solidFill>
                            <a:srgbClr val="000000"/>
                          </a:solidFill>
                          <a:effectLst/>
                          <a:latin typeface="Calibri"/>
                        </a:rPr>
                        <a:t>12.0  |  36.8</a:t>
                      </a:r>
                    </a:p>
                  </a:txBody>
                  <a:tcPr marL="12700" marR="12700" marT="12700" marB="0" anchor="b">
                    <a:lnL>
                      <a:noFill/>
                    </a:lnL>
                    <a:lnR>
                      <a:noFill/>
                    </a:lnR>
                    <a:lnT>
                      <a:noFill/>
                    </a:lnT>
                    <a:lnB>
                      <a:noFill/>
                    </a:lnB>
                  </a:tcPr>
                </a:tc>
                <a:tc>
                  <a:txBody>
                    <a:bodyPr/>
                    <a:lstStyle/>
                    <a:p>
                      <a:pPr algn="ctr" fontAlgn="b"/>
                      <a:r>
                        <a:rPr lang="en-US" sz="1400" b="1" i="1" u="none" strike="noStrike" dirty="0">
                          <a:solidFill>
                            <a:srgbClr val="000000"/>
                          </a:solidFill>
                          <a:effectLst/>
                          <a:latin typeface="Calibri"/>
                        </a:rPr>
                        <a:t>44.8  |  201.4</a:t>
                      </a:r>
                    </a:p>
                  </a:txBody>
                  <a:tcPr marL="12700" marR="12700" marT="12700" marB="0" anchor="b">
                    <a:lnL>
                      <a:noFill/>
                    </a:lnL>
                    <a:lnR>
                      <a:noFill/>
                    </a:lnR>
                    <a:lnT>
                      <a:noFill/>
                    </a:lnT>
                    <a:lnB>
                      <a:noFill/>
                    </a:lnB>
                  </a:tcPr>
                </a:tc>
                <a:tc>
                  <a:txBody>
                    <a:bodyPr/>
                    <a:lstStyle/>
                    <a:p>
                      <a:pPr algn="ctr" fontAlgn="b"/>
                      <a:endParaRPr lang="en-US" sz="1400" b="1" i="1" u="none" strike="noStrike" dirty="0">
                        <a:solidFill>
                          <a:srgbClr val="000000"/>
                        </a:solidFill>
                        <a:effectLst/>
                        <a:latin typeface="Calibri"/>
                      </a:endParaRPr>
                    </a:p>
                  </a:txBody>
                  <a:tcPr marL="12700" marR="12700" marT="12700" marB="0" anchor="b">
                    <a:lnL>
                      <a:noFill/>
                    </a:lnL>
                    <a:lnR>
                      <a:noFill/>
                    </a:lnR>
                    <a:lnT>
                      <a:noFill/>
                    </a:lnT>
                    <a:lnB>
                      <a:noFill/>
                    </a:lnB>
                    <a:solidFill>
                      <a:srgbClr val="8DB4E2"/>
                    </a:solidFill>
                  </a:tcPr>
                </a:tc>
              </a:tr>
            </a:tbl>
          </a:graphicData>
        </a:graphic>
      </p:graphicFrame>
    </p:spTree>
    <p:extLst>
      <p:ext uri="{BB962C8B-B14F-4D97-AF65-F5344CB8AC3E}">
        <p14:creationId xmlns:p14="http://schemas.microsoft.com/office/powerpoint/2010/main" val="1029340203"/>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96153"/>
            <a:ext cx="9143999" cy="461665"/>
          </a:xfrm>
          <a:prstGeom prst="rect">
            <a:avLst/>
          </a:prstGeom>
        </p:spPr>
        <p:txBody>
          <a:bodyPr wrap="square">
            <a:spAutoFit/>
          </a:bodyPr>
          <a:lstStyle/>
          <a:p>
            <a:pPr algn="ctr"/>
            <a:r>
              <a:rPr lang="en-US" sz="2400" b="1" dirty="0" smtClean="0"/>
              <a:t>Concluding Remarks</a:t>
            </a:r>
            <a:endParaRPr lang="en-US" sz="2400" b="1" dirty="0"/>
          </a:p>
        </p:txBody>
      </p:sp>
      <p:sp>
        <p:nvSpPr>
          <p:cNvPr id="8" name="Slide Number Placeholder 7"/>
          <p:cNvSpPr>
            <a:spLocks noGrp="1"/>
          </p:cNvSpPr>
          <p:nvPr>
            <p:ph type="sldNum" sz="quarter" idx="12"/>
          </p:nvPr>
        </p:nvSpPr>
        <p:spPr/>
        <p:txBody>
          <a:bodyPr/>
          <a:lstStyle/>
          <a:p>
            <a:fld id="{654E6FC6-3E30-8847-AF64-AA103E5080A8}" type="slidenum">
              <a:rPr lang="en-US" smtClean="0"/>
              <a:t>39</a:t>
            </a:fld>
            <a:endParaRPr lang="en-US" dirty="0"/>
          </a:p>
        </p:txBody>
      </p:sp>
      <p:sp>
        <p:nvSpPr>
          <p:cNvPr id="9" name="Rectangle 8"/>
          <p:cNvSpPr/>
          <p:nvPr/>
        </p:nvSpPr>
        <p:spPr>
          <a:xfrm>
            <a:off x="705610" y="1006763"/>
            <a:ext cx="7981190" cy="5632310"/>
          </a:xfrm>
          <a:prstGeom prst="rect">
            <a:avLst/>
          </a:prstGeom>
        </p:spPr>
        <p:txBody>
          <a:bodyPr wrap="square">
            <a:spAutoFit/>
          </a:bodyPr>
          <a:lstStyle/>
          <a:p>
            <a:r>
              <a:rPr lang="en-US" sz="2400" dirty="0" smtClean="0"/>
              <a:t>The PDB increasingly provides raw data on proteins that occupy alternative energetic wells, and may thus be used to probe allostery</a:t>
            </a:r>
          </a:p>
          <a:p>
            <a:endParaRPr lang="en-US" sz="2400" dirty="0"/>
          </a:p>
          <a:p>
            <a:r>
              <a:rPr lang="en-US" sz="2400" dirty="0" smtClean="0"/>
              <a:t>The gap statistic may be used to confidently identify the likely number of these wells when applied to multiple structure alignments</a:t>
            </a:r>
          </a:p>
          <a:p>
            <a:endParaRPr lang="en-US" sz="2400" dirty="0"/>
          </a:p>
          <a:p>
            <a:r>
              <a:rPr lang="en-US" sz="2400" dirty="0" smtClean="0"/>
              <a:t>We describe a framework to leverage this approach across the entire PDB</a:t>
            </a:r>
          </a:p>
          <a:p>
            <a:endParaRPr lang="en-US" sz="2400" dirty="0"/>
          </a:p>
          <a:p>
            <a:r>
              <a:rPr lang="en-US" sz="2400" dirty="0" smtClean="0"/>
              <a:t>In addition to alternative solved conformations, an approach in which heavy atoms are used with ANMs may be used to more confidently identify known ligand binding sites than an approach in which only alpha carbons are employed</a:t>
            </a:r>
          </a:p>
        </p:txBody>
      </p:sp>
    </p:spTree>
    <p:extLst>
      <p:ext uri="{BB962C8B-B14F-4D97-AF65-F5344CB8AC3E}">
        <p14:creationId xmlns:p14="http://schemas.microsoft.com/office/powerpoint/2010/main" val="43607985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2D09A4-1128-DD43-AFC6-EF23DC8A45F8}" type="slidenum">
              <a:rPr lang="en-US" smtClean="0"/>
              <a:t>4</a:t>
            </a:fld>
            <a:endParaRPr lang="en-US"/>
          </a:p>
        </p:txBody>
      </p:sp>
      <p:pic>
        <p:nvPicPr>
          <p:cNvPr id="3" name="Picture 2" descr="trend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extBox 3"/>
          <p:cNvSpPr txBox="1"/>
          <p:nvPr/>
        </p:nvSpPr>
        <p:spPr>
          <a:xfrm>
            <a:off x="1682750" y="142875"/>
            <a:ext cx="6191249" cy="707886"/>
          </a:xfrm>
          <a:prstGeom prst="rect">
            <a:avLst/>
          </a:prstGeom>
          <a:noFill/>
        </p:spPr>
        <p:txBody>
          <a:bodyPr wrap="square" rtlCol="0">
            <a:spAutoFit/>
          </a:bodyPr>
          <a:lstStyle/>
          <a:p>
            <a:pPr algn="ctr"/>
            <a:r>
              <a:rPr lang="en-US" sz="2000" b="1" dirty="0" smtClean="0"/>
              <a:t>The growth </a:t>
            </a:r>
            <a:r>
              <a:rPr lang="en-US" sz="2000" b="1" dirty="0"/>
              <a:t>r</a:t>
            </a:r>
            <a:r>
              <a:rPr lang="en-US" sz="2000" b="1" dirty="0" smtClean="0"/>
              <a:t>ate of novel </a:t>
            </a:r>
            <a:r>
              <a:rPr lang="en-US" sz="2000" b="1" dirty="0"/>
              <a:t>f</a:t>
            </a:r>
            <a:r>
              <a:rPr lang="en-US" sz="2000" b="1" dirty="0" smtClean="0"/>
              <a:t>old </a:t>
            </a:r>
            <a:r>
              <a:rPr lang="en-US" sz="2000" b="1" dirty="0"/>
              <a:t>d</a:t>
            </a:r>
            <a:r>
              <a:rPr lang="en-US" sz="2000" b="1" dirty="0" smtClean="0"/>
              <a:t>iscovery has not kept </a:t>
            </a:r>
            <a:r>
              <a:rPr lang="en-US" sz="2000" b="1" dirty="0"/>
              <a:t>p</a:t>
            </a:r>
            <a:r>
              <a:rPr lang="en-US" sz="2000" b="1" dirty="0" smtClean="0"/>
              <a:t>ace with the growth </a:t>
            </a:r>
            <a:r>
              <a:rPr lang="en-US" sz="2000" b="1" dirty="0"/>
              <a:t>r</a:t>
            </a:r>
            <a:r>
              <a:rPr lang="en-US" sz="2000" b="1" dirty="0" smtClean="0"/>
              <a:t>ate of novel </a:t>
            </a:r>
            <a:r>
              <a:rPr lang="en-US" sz="2000" b="1" dirty="0"/>
              <a:t>s</a:t>
            </a:r>
            <a:r>
              <a:rPr lang="en-US" sz="2000" b="1" dirty="0" smtClean="0"/>
              <a:t>tructure </a:t>
            </a:r>
            <a:r>
              <a:rPr lang="en-US" sz="2000" b="1" dirty="0"/>
              <a:t>d</a:t>
            </a:r>
            <a:r>
              <a:rPr lang="en-US" sz="2000" b="1" dirty="0" smtClean="0"/>
              <a:t>iscovery</a:t>
            </a:r>
            <a:endParaRPr lang="en-US" sz="2000" b="1" dirty="0"/>
          </a:p>
        </p:txBody>
      </p:sp>
    </p:spTree>
    <p:extLst>
      <p:ext uri="{BB962C8B-B14F-4D97-AF65-F5344CB8AC3E}">
        <p14:creationId xmlns:p14="http://schemas.microsoft.com/office/powerpoint/2010/main" val="4113366357"/>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B56484D1-CE13-384F-87E9-858AB8B7150C}" type="slidenum">
              <a:rPr lang="en-US" smtClean="0"/>
              <a:t>40</a:t>
            </a:fld>
            <a:endParaRPr lang="en-US"/>
          </a:p>
        </p:txBody>
      </p:sp>
      <p:sp>
        <p:nvSpPr>
          <p:cNvPr id="5" name="Rectangle 4"/>
          <p:cNvSpPr/>
          <p:nvPr/>
        </p:nvSpPr>
        <p:spPr>
          <a:xfrm>
            <a:off x="753079" y="1058819"/>
            <a:ext cx="7722748" cy="4154983"/>
          </a:xfrm>
          <a:prstGeom prst="rect">
            <a:avLst/>
          </a:prstGeom>
        </p:spPr>
        <p:txBody>
          <a:bodyPr wrap="square">
            <a:spAutoFit/>
          </a:bodyPr>
          <a:lstStyle/>
          <a:p>
            <a:endParaRPr lang="en-US" sz="2400" dirty="0" smtClean="0"/>
          </a:p>
          <a:p>
            <a:pPr marL="285750" indent="-285750">
              <a:buFont typeface="Arial"/>
              <a:buChar char="•"/>
            </a:pPr>
            <a:r>
              <a:rPr lang="en-US" sz="2400" dirty="0" smtClean="0"/>
              <a:t>Infomap </a:t>
            </a:r>
            <a:r>
              <a:rPr lang="en-US" sz="2400" dirty="0"/>
              <a:t>produces &gt; 2x the number </a:t>
            </a:r>
            <a:r>
              <a:rPr lang="en-US" sz="2400" dirty="0" smtClean="0"/>
              <a:t>produced by GN </a:t>
            </a:r>
            <a:r>
              <a:rPr lang="en-US" sz="2400" dirty="0"/>
              <a:t>(too many critical residues </a:t>
            </a:r>
            <a:r>
              <a:rPr lang="en-US" sz="2400" dirty="0" smtClean="0"/>
              <a:t>produced in </a:t>
            </a:r>
            <a:r>
              <a:rPr lang="en-US" sz="2400" dirty="0"/>
              <a:t>Infomap)</a:t>
            </a:r>
          </a:p>
          <a:p>
            <a:pPr marL="285750" indent="-285750">
              <a:buFont typeface="Arial"/>
              <a:buChar char="•"/>
            </a:pPr>
            <a:r>
              <a:rPr lang="en-US" sz="2400" dirty="0" smtClean="0"/>
              <a:t>Critical residues from GN generally do not appear as critical under Infomap</a:t>
            </a:r>
            <a:endParaRPr lang="en-US" sz="2400" dirty="0"/>
          </a:p>
          <a:p>
            <a:pPr marL="285750" indent="-285750">
              <a:buFont typeface="Arial"/>
              <a:buChar char="•"/>
            </a:pPr>
            <a:r>
              <a:rPr lang="en-US" sz="2400" dirty="0" smtClean="0"/>
              <a:t>Both </a:t>
            </a:r>
            <a:r>
              <a:rPr lang="en-US" sz="2400" dirty="0"/>
              <a:t>GN &amp; Infomap give very similar modularity (</a:t>
            </a:r>
            <a:r>
              <a:rPr lang="en-US" sz="2400" dirty="0" err="1"/>
              <a:t>avg</a:t>
            </a:r>
            <a:r>
              <a:rPr lang="en-US" sz="2400" dirty="0"/>
              <a:t>: 0.73 </a:t>
            </a:r>
            <a:r>
              <a:rPr lang="en-US" sz="2400" dirty="0" err="1"/>
              <a:t>vs</a:t>
            </a:r>
            <a:r>
              <a:rPr lang="en-US" sz="2400" dirty="0"/>
              <a:t> 0.68)</a:t>
            </a:r>
          </a:p>
          <a:p>
            <a:pPr marL="285750" indent="-285750">
              <a:buFont typeface="Arial"/>
              <a:buChar char="•"/>
            </a:pPr>
            <a:r>
              <a:rPr lang="en-US" sz="2400" dirty="0" smtClean="0"/>
              <a:t>Critical </a:t>
            </a:r>
            <a:r>
              <a:rPr lang="en-US" sz="2400" dirty="0"/>
              <a:t>residues identified by both methods are more conserved than </a:t>
            </a:r>
            <a:r>
              <a:rPr lang="en-US" sz="2400" dirty="0" smtClean="0"/>
              <a:t>expected (signal somewhat stronger in GN relative to Infomap</a:t>
            </a:r>
          </a:p>
          <a:p>
            <a:pPr marL="285750" indent="-285750">
              <a:buFont typeface="Arial"/>
              <a:buChar char="•"/>
            </a:pPr>
            <a:r>
              <a:rPr lang="en-US" sz="2400" dirty="0" smtClean="0"/>
              <a:t>Similar results obtainable when applied across the PDB?</a:t>
            </a:r>
            <a:endParaRPr lang="en-US" sz="2400" dirty="0"/>
          </a:p>
        </p:txBody>
      </p:sp>
      <p:sp>
        <p:nvSpPr>
          <p:cNvPr id="6" name="Rectangle 5"/>
          <p:cNvSpPr/>
          <p:nvPr/>
        </p:nvSpPr>
        <p:spPr>
          <a:xfrm>
            <a:off x="0" y="416778"/>
            <a:ext cx="9143999" cy="461665"/>
          </a:xfrm>
          <a:prstGeom prst="rect">
            <a:avLst/>
          </a:prstGeom>
        </p:spPr>
        <p:txBody>
          <a:bodyPr wrap="square">
            <a:spAutoFit/>
          </a:bodyPr>
          <a:lstStyle/>
          <a:p>
            <a:pPr algn="ctr"/>
            <a:r>
              <a:rPr lang="en-US" sz="2400" b="1" dirty="0" smtClean="0"/>
              <a:t>Concluding Remarks</a:t>
            </a:r>
            <a:endParaRPr lang="en-US" sz="2400" b="1" dirty="0"/>
          </a:p>
        </p:txBody>
      </p:sp>
    </p:spTree>
    <p:extLst>
      <p:ext uri="{BB962C8B-B14F-4D97-AF65-F5344CB8AC3E}">
        <p14:creationId xmlns:p14="http://schemas.microsoft.com/office/powerpoint/2010/main" val="3511827964"/>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04111" y="2070388"/>
            <a:ext cx="2209934" cy="1569660"/>
          </a:xfrm>
          <a:prstGeom prst="rect">
            <a:avLst/>
          </a:prstGeom>
        </p:spPr>
        <p:txBody>
          <a:bodyPr wrap="square">
            <a:spAutoFit/>
          </a:bodyPr>
          <a:lstStyle/>
          <a:p>
            <a:r>
              <a:rPr lang="en-US" sz="2400" dirty="0" smtClean="0"/>
              <a:t>Mark Gerstein</a:t>
            </a:r>
          </a:p>
          <a:p>
            <a:r>
              <a:rPr lang="en-US" sz="2400" dirty="0" smtClean="0"/>
              <a:t>Anurag Sethi</a:t>
            </a:r>
          </a:p>
          <a:p>
            <a:r>
              <a:rPr lang="en-US" sz="2400" dirty="0" smtClean="0"/>
              <a:t>Sushant</a:t>
            </a:r>
            <a:r>
              <a:rPr lang="en-US" sz="2400" dirty="0"/>
              <a:t> </a:t>
            </a:r>
            <a:r>
              <a:rPr lang="en-US" sz="2400" dirty="0" smtClean="0"/>
              <a:t>Kumar</a:t>
            </a:r>
          </a:p>
          <a:p>
            <a:r>
              <a:rPr lang="en-US" sz="2400" dirty="0" smtClean="0"/>
              <a:t>Koon-Kiu Yan</a:t>
            </a:r>
          </a:p>
        </p:txBody>
      </p:sp>
      <p:sp>
        <p:nvSpPr>
          <p:cNvPr id="3" name="Rectangle 2"/>
          <p:cNvSpPr/>
          <p:nvPr/>
        </p:nvSpPr>
        <p:spPr>
          <a:xfrm>
            <a:off x="0" y="496153"/>
            <a:ext cx="9143999" cy="461665"/>
          </a:xfrm>
          <a:prstGeom prst="rect">
            <a:avLst/>
          </a:prstGeom>
        </p:spPr>
        <p:txBody>
          <a:bodyPr wrap="square">
            <a:spAutoFit/>
          </a:bodyPr>
          <a:lstStyle/>
          <a:p>
            <a:pPr algn="ctr"/>
            <a:r>
              <a:rPr lang="en-US" sz="2400" b="1" dirty="0"/>
              <a:t>Acknowledgments</a:t>
            </a:r>
          </a:p>
        </p:txBody>
      </p:sp>
      <p:sp>
        <p:nvSpPr>
          <p:cNvPr id="4" name="Rectangle 3"/>
          <p:cNvSpPr/>
          <p:nvPr/>
        </p:nvSpPr>
        <p:spPr>
          <a:xfrm>
            <a:off x="4908754" y="2070388"/>
            <a:ext cx="3036108" cy="1200328"/>
          </a:xfrm>
          <a:prstGeom prst="rect">
            <a:avLst/>
          </a:prstGeom>
        </p:spPr>
        <p:txBody>
          <a:bodyPr wrap="square">
            <a:spAutoFit/>
          </a:bodyPr>
          <a:lstStyle/>
          <a:p>
            <a:r>
              <a:rPr lang="en-US" sz="2400" dirty="0" smtClean="0"/>
              <a:t>Committee Members</a:t>
            </a:r>
          </a:p>
          <a:p>
            <a:r>
              <a:rPr lang="en-US" sz="2400" dirty="0" smtClean="0"/>
              <a:t>	Gary Brudvig</a:t>
            </a:r>
          </a:p>
          <a:p>
            <a:r>
              <a:rPr lang="en-US" sz="2400" dirty="0"/>
              <a:t>	</a:t>
            </a:r>
            <a:r>
              <a:rPr lang="en-US" sz="2400" dirty="0" smtClean="0"/>
              <a:t>Pat Loria</a:t>
            </a:r>
          </a:p>
        </p:txBody>
      </p:sp>
      <p:pic>
        <p:nvPicPr>
          <p:cNvPr id="5" name="Picture 4" descr="banner-nihlogo.pn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068034" y="4833700"/>
            <a:ext cx="4965700" cy="762000"/>
          </a:xfrm>
          <a:prstGeom prst="rect">
            <a:avLst/>
          </a:prstGeom>
        </p:spPr>
      </p:pic>
      <p:sp>
        <p:nvSpPr>
          <p:cNvPr id="6" name="Rectangle 5"/>
          <p:cNvSpPr/>
          <p:nvPr/>
        </p:nvSpPr>
        <p:spPr>
          <a:xfrm>
            <a:off x="3402292" y="3423116"/>
            <a:ext cx="2209934" cy="461665"/>
          </a:xfrm>
          <a:prstGeom prst="rect">
            <a:avLst/>
          </a:prstGeom>
        </p:spPr>
        <p:txBody>
          <a:bodyPr wrap="square">
            <a:spAutoFit/>
          </a:bodyPr>
          <a:lstStyle/>
          <a:p>
            <a:r>
              <a:rPr lang="en-US" sz="2400" dirty="0" smtClean="0"/>
              <a:t>Gerstein Lab</a:t>
            </a:r>
          </a:p>
        </p:txBody>
      </p:sp>
      <p:sp>
        <p:nvSpPr>
          <p:cNvPr id="8" name="Slide Number Placeholder 7"/>
          <p:cNvSpPr>
            <a:spLocks noGrp="1"/>
          </p:cNvSpPr>
          <p:nvPr>
            <p:ph type="sldNum" sz="quarter" idx="12"/>
          </p:nvPr>
        </p:nvSpPr>
        <p:spPr/>
        <p:txBody>
          <a:bodyPr/>
          <a:lstStyle/>
          <a:p>
            <a:fld id="{654E6FC6-3E30-8847-AF64-AA103E5080A8}" type="slidenum">
              <a:rPr lang="en-US" smtClean="0"/>
              <a:t>41</a:t>
            </a:fld>
            <a:endParaRPr lang="en-US" dirty="0"/>
          </a:p>
        </p:txBody>
      </p:sp>
    </p:spTree>
    <p:extLst>
      <p:ext uri="{BB962C8B-B14F-4D97-AF65-F5344CB8AC3E}">
        <p14:creationId xmlns:p14="http://schemas.microsoft.com/office/powerpoint/2010/main" val="422705898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813903"/>
            <a:ext cx="9143999" cy="461665"/>
          </a:xfrm>
          <a:prstGeom prst="rect">
            <a:avLst/>
          </a:prstGeom>
        </p:spPr>
        <p:txBody>
          <a:bodyPr wrap="square">
            <a:spAutoFit/>
          </a:bodyPr>
          <a:lstStyle/>
          <a:p>
            <a:pPr algn="ctr"/>
            <a:r>
              <a:rPr lang="en-US" sz="2400" b="1" dirty="0" smtClean="0"/>
              <a:t>Supplementary Slides</a:t>
            </a:r>
            <a:endParaRPr lang="en-US" sz="2400" b="1" dirty="0"/>
          </a:p>
        </p:txBody>
      </p:sp>
      <p:sp>
        <p:nvSpPr>
          <p:cNvPr id="8" name="Slide Number Placeholder 7"/>
          <p:cNvSpPr>
            <a:spLocks noGrp="1"/>
          </p:cNvSpPr>
          <p:nvPr>
            <p:ph type="sldNum" sz="quarter" idx="12"/>
          </p:nvPr>
        </p:nvSpPr>
        <p:spPr/>
        <p:txBody>
          <a:bodyPr/>
          <a:lstStyle/>
          <a:p>
            <a:fld id="{654E6FC6-3E30-8847-AF64-AA103E5080A8}" type="slidenum">
              <a:rPr lang="en-US" smtClean="0"/>
              <a:t>42</a:t>
            </a:fld>
            <a:endParaRPr lang="en-US" dirty="0"/>
          </a:p>
        </p:txBody>
      </p:sp>
    </p:spTree>
    <p:extLst>
      <p:ext uri="{BB962C8B-B14F-4D97-AF65-F5344CB8AC3E}">
        <p14:creationId xmlns:p14="http://schemas.microsoft.com/office/powerpoint/2010/main" val="727987650"/>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99DA47-E563-714E-B25E-013815C0FE2B}" type="slidenum">
              <a:rPr lang="en-US" smtClean="0"/>
              <a:t>43</a:t>
            </a:fld>
            <a:endParaRPr lang="en-US"/>
          </a:p>
        </p:txBody>
      </p:sp>
      <p:pic>
        <p:nvPicPr>
          <p:cNvPr id="6" name="Picture 5"/>
          <p:cNvPicPr>
            <a:picLocks noChangeAspect="1"/>
          </p:cNvPicPr>
          <p:nvPr/>
        </p:nvPicPr>
        <p:blipFill>
          <a:blip r:embed="rId2"/>
          <a:stretch>
            <a:fillRect/>
          </a:stretch>
        </p:blipFill>
        <p:spPr>
          <a:xfrm>
            <a:off x="205872" y="739317"/>
            <a:ext cx="8189495" cy="906022"/>
          </a:xfrm>
          <a:prstGeom prst="rect">
            <a:avLst/>
          </a:prstGeom>
        </p:spPr>
      </p:pic>
      <p:sp>
        <p:nvSpPr>
          <p:cNvPr id="7" name="Rectangle 6"/>
          <p:cNvSpPr/>
          <p:nvPr/>
        </p:nvSpPr>
        <p:spPr>
          <a:xfrm>
            <a:off x="152399" y="76624"/>
            <a:ext cx="7748337" cy="646331"/>
          </a:xfrm>
          <a:prstGeom prst="rect">
            <a:avLst/>
          </a:prstGeom>
        </p:spPr>
        <p:txBody>
          <a:bodyPr wrap="square">
            <a:spAutoFit/>
          </a:bodyPr>
          <a:lstStyle/>
          <a:p>
            <a:r>
              <a:rPr lang="en-US" dirty="0" smtClean="0"/>
              <a:t>The </a:t>
            </a:r>
            <a:r>
              <a:rPr lang="en-US" dirty="0"/>
              <a:t>following measure represents the sum of intra-cluster distances between points in a given cluster </a:t>
            </a:r>
            <a:r>
              <a:rPr lang="en-US" dirty="0" err="1"/>
              <a:t>C_k</a:t>
            </a:r>
            <a:r>
              <a:rPr lang="en-US" dirty="0"/>
              <a:t> containing </a:t>
            </a:r>
            <a:r>
              <a:rPr lang="en-US" dirty="0" err="1"/>
              <a:t>n_k</a:t>
            </a:r>
            <a:r>
              <a:rPr lang="en-US" dirty="0"/>
              <a:t> points</a:t>
            </a:r>
            <a:r>
              <a:rPr lang="en-US" dirty="0" smtClean="0"/>
              <a:t>:</a:t>
            </a:r>
            <a:endParaRPr lang="en-US" dirty="0"/>
          </a:p>
        </p:txBody>
      </p:sp>
      <p:pic>
        <p:nvPicPr>
          <p:cNvPr id="5" name="Picture 4"/>
          <p:cNvPicPr>
            <a:picLocks noChangeAspect="1"/>
          </p:cNvPicPr>
          <p:nvPr/>
        </p:nvPicPr>
        <p:blipFill>
          <a:blip r:embed="rId3"/>
          <a:stretch>
            <a:fillRect/>
          </a:stretch>
        </p:blipFill>
        <p:spPr>
          <a:xfrm>
            <a:off x="245976" y="5098051"/>
            <a:ext cx="5118100" cy="431800"/>
          </a:xfrm>
          <a:prstGeom prst="rect">
            <a:avLst/>
          </a:prstGeom>
        </p:spPr>
      </p:pic>
      <p:sp>
        <p:nvSpPr>
          <p:cNvPr id="8" name="Rectangle 7"/>
          <p:cNvSpPr/>
          <p:nvPr/>
        </p:nvSpPr>
        <p:spPr>
          <a:xfrm>
            <a:off x="1985819" y="6017796"/>
            <a:ext cx="6488545" cy="307777"/>
          </a:xfrm>
          <a:prstGeom prst="rect">
            <a:avLst/>
          </a:prstGeom>
        </p:spPr>
        <p:txBody>
          <a:bodyPr wrap="square">
            <a:spAutoFit/>
          </a:bodyPr>
          <a:lstStyle/>
          <a:p>
            <a:r>
              <a:rPr lang="en-US" sz="1400" dirty="0" err="1" smtClean="0"/>
              <a:t>Tibshirani</a:t>
            </a:r>
            <a:r>
              <a:rPr lang="en-US" sz="1400" dirty="0" smtClean="0"/>
              <a:t> R. et al. Journal </a:t>
            </a:r>
            <a:r>
              <a:rPr lang="en-US" sz="1400" dirty="0"/>
              <a:t>of the Royal Statistical Society: Series B </a:t>
            </a:r>
            <a:r>
              <a:rPr lang="en-US" sz="1400" dirty="0" smtClean="0"/>
              <a:t>(</a:t>
            </a:r>
            <a:r>
              <a:rPr lang="en-US" sz="1400" dirty="0"/>
              <a:t>2001</a:t>
            </a:r>
            <a:r>
              <a:rPr lang="en-US" sz="1400" dirty="0" smtClean="0"/>
              <a:t>)</a:t>
            </a:r>
            <a:endParaRPr lang="en-US" sz="1400" dirty="0"/>
          </a:p>
        </p:txBody>
      </p:sp>
      <p:pic>
        <p:nvPicPr>
          <p:cNvPr id="3" name="Picture 2"/>
          <p:cNvPicPr>
            <a:picLocks noChangeAspect="1"/>
          </p:cNvPicPr>
          <p:nvPr/>
        </p:nvPicPr>
        <p:blipFill>
          <a:blip r:embed="rId4"/>
          <a:stretch>
            <a:fillRect/>
          </a:stretch>
        </p:blipFill>
        <p:spPr>
          <a:xfrm>
            <a:off x="259344" y="2237547"/>
            <a:ext cx="2374235" cy="971733"/>
          </a:xfrm>
          <a:prstGeom prst="rect">
            <a:avLst/>
          </a:prstGeom>
        </p:spPr>
      </p:pic>
      <p:sp>
        <p:nvSpPr>
          <p:cNvPr id="9" name="Rectangle 8"/>
          <p:cNvSpPr/>
          <p:nvPr/>
        </p:nvSpPr>
        <p:spPr>
          <a:xfrm>
            <a:off x="152400" y="1896701"/>
            <a:ext cx="4572000" cy="369332"/>
          </a:xfrm>
          <a:prstGeom prst="rect">
            <a:avLst/>
          </a:prstGeom>
        </p:spPr>
        <p:txBody>
          <a:bodyPr>
            <a:spAutoFit/>
          </a:bodyPr>
          <a:lstStyle/>
          <a:p>
            <a:r>
              <a:rPr lang="en-US" dirty="0" smtClean="0"/>
              <a:t>Degree of compactness for a given cluster:</a:t>
            </a:r>
            <a:endParaRPr lang="en-US" dirty="0"/>
          </a:p>
        </p:txBody>
      </p:sp>
      <p:pic>
        <p:nvPicPr>
          <p:cNvPr id="10" name="Picture 9"/>
          <p:cNvPicPr>
            <a:picLocks noChangeAspect="1"/>
          </p:cNvPicPr>
          <p:nvPr/>
        </p:nvPicPr>
        <p:blipFill>
          <a:blip r:embed="rId5"/>
          <a:stretch>
            <a:fillRect/>
          </a:stretch>
        </p:blipFill>
        <p:spPr>
          <a:xfrm>
            <a:off x="245976" y="3884939"/>
            <a:ext cx="5816600" cy="431800"/>
          </a:xfrm>
          <a:prstGeom prst="rect">
            <a:avLst/>
          </a:prstGeom>
        </p:spPr>
      </p:pic>
      <p:sp>
        <p:nvSpPr>
          <p:cNvPr id="11" name="Rectangle 10"/>
          <p:cNvSpPr/>
          <p:nvPr/>
        </p:nvSpPr>
        <p:spPr>
          <a:xfrm>
            <a:off x="152399" y="3496293"/>
            <a:ext cx="8590550" cy="369332"/>
          </a:xfrm>
          <a:prstGeom prst="rect">
            <a:avLst/>
          </a:prstGeom>
        </p:spPr>
        <p:txBody>
          <a:bodyPr wrap="square">
            <a:spAutoFit/>
          </a:bodyPr>
          <a:lstStyle/>
          <a:p>
            <a:r>
              <a:rPr lang="en-US" dirty="0" smtClean="0"/>
              <a:t>Difference between compactness in network partition relative to randomized partition:</a:t>
            </a:r>
            <a:endParaRPr lang="en-US" dirty="0"/>
          </a:p>
        </p:txBody>
      </p:sp>
      <p:sp>
        <p:nvSpPr>
          <p:cNvPr id="12" name="Rectangle 11"/>
          <p:cNvSpPr/>
          <p:nvPr/>
        </p:nvSpPr>
        <p:spPr>
          <a:xfrm>
            <a:off x="205872" y="4715351"/>
            <a:ext cx="2437311" cy="369332"/>
          </a:xfrm>
          <a:prstGeom prst="rect">
            <a:avLst/>
          </a:prstGeom>
        </p:spPr>
        <p:txBody>
          <a:bodyPr wrap="none">
            <a:spAutoFit/>
          </a:bodyPr>
          <a:lstStyle/>
          <a:p>
            <a:r>
              <a:rPr lang="en-US" dirty="0" smtClean="0"/>
              <a:t>Evaluation for optimal K</a:t>
            </a:r>
            <a:endParaRPr lang="en-US" dirty="0"/>
          </a:p>
        </p:txBody>
      </p:sp>
    </p:spTree>
    <p:extLst>
      <p:ext uri="{BB962C8B-B14F-4D97-AF65-F5344CB8AC3E}">
        <p14:creationId xmlns:p14="http://schemas.microsoft.com/office/powerpoint/2010/main" val="1357767734"/>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99DA47-E563-714E-B25E-013815C0FE2B}" type="slidenum">
              <a:rPr lang="en-US" smtClean="0"/>
              <a:t>44</a:t>
            </a:fld>
            <a:endParaRPr lang="en-US"/>
          </a:p>
        </p:txBody>
      </p:sp>
      <p:sp>
        <p:nvSpPr>
          <p:cNvPr id="6" name="TextBox 5"/>
          <p:cNvSpPr txBox="1"/>
          <p:nvPr/>
        </p:nvSpPr>
        <p:spPr>
          <a:xfrm>
            <a:off x="2046174" y="3174596"/>
            <a:ext cx="1112951" cy="400110"/>
          </a:xfrm>
          <a:prstGeom prst="rect">
            <a:avLst/>
          </a:prstGeom>
          <a:noFill/>
        </p:spPr>
        <p:txBody>
          <a:bodyPr wrap="square" rtlCol="0">
            <a:spAutoFit/>
          </a:bodyPr>
          <a:lstStyle/>
          <a:p>
            <a:r>
              <a:rPr lang="en-US" sz="2000" b="1" dirty="0" smtClean="0">
                <a:solidFill>
                  <a:schemeClr val="bg1"/>
                </a:solidFill>
              </a:rPr>
              <a:t>58%</a:t>
            </a:r>
          </a:p>
        </p:txBody>
      </p:sp>
      <p:sp>
        <p:nvSpPr>
          <p:cNvPr id="7" name="Rectangle 6"/>
          <p:cNvSpPr/>
          <p:nvPr/>
        </p:nvSpPr>
        <p:spPr>
          <a:xfrm>
            <a:off x="389977" y="6446877"/>
            <a:ext cx="7129476" cy="338554"/>
          </a:xfrm>
          <a:prstGeom prst="rect">
            <a:avLst/>
          </a:prstGeom>
        </p:spPr>
        <p:txBody>
          <a:bodyPr wrap="none">
            <a:spAutoFit/>
          </a:bodyPr>
          <a:lstStyle/>
          <a:p>
            <a:r>
              <a:rPr lang="en-US" sz="1600" dirty="0" smtClean="0"/>
              <a:t>* Note: For 66 of the proteins, the number of clusters was too small to run k means</a:t>
            </a:r>
            <a:endParaRPr lang="en-US" sz="1600" dirty="0"/>
          </a:p>
        </p:txBody>
      </p:sp>
      <p:sp>
        <p:nvSpPr>
          <p:cNvPr id="8" name="Rectangle 7"/>
          <p:cNvSpPr/>
          <p:nvPr/>
        </p:nvSpPr>
        <p:spPr>
          <a:xfrm>
            <a:off x="0" y="105058"/>
            <a:ext cx="9144000" cy="369332"/>
          </a:xfrm>
          <a:prstGeom prst="rect">
            <a:avLst/>
          </a:prstGeom>
        </p:spPr>
        <p:txBody>
          <a:bodyPr wrap="square">
            <a:spAutoFit/>
          </a:bodyPr>
          <a:lstStyle/>
          <a:p>
            <a:pPr algn="ctr"/>
            <a:r>
              <a:rPr lang="en-US" dirty="0" smtClean="0">
                <a:latin typeface="Helvetica"/>
                <a:cs typeface="Helvetica"/>
              </a:rPr>
              <a:t>Results for Annotated Allosteric Database</a:t>
            </a:r>
            <a:endParaRPr lang="en-US" dirty="0">
              <a:latin typeface="Helvetica"/>
              <a:cs typeface="Helvetica"/>
            </a:endParaRPr>
          </a:p>
        </p:txBody>
      </p:sp>
      <p:pic>
        <p:nvPicPr>
          <p:cNvPr id="9" name="Picture 8" descr="vls_k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26727" y="690841"/>
            <a:ext cx="4787343" cy="2883865"/>
          </a:xfrm>
          <a:prstGeom prst="rect">
            <a:avLst/>
          </a:prstGeom>
        </p:spPr>
      </p:pic>
      <p:sp>
        <p:nvSpPr>
          <p:cNvPr id="10" name="TextBox 9"/>
          <p:cNvSpPr txBox="1"/>
          <p:nvPr/>
        </p:nvSpPr>
        <p:spPr>
          <a:xfrm>
            <a:off x="2976751" y="2020908"/>
            <a:ext cx="1112951" cy="400110"/>
          </a:xfrm>
          <a:prstGeom prst="rect">
            <a:avLst/>
          </a:prstGeom>
          <a:noFill/>
        </p:spPr>
        <p:txBody>
          <a:bodyPr wrap="square" rtlCol="0">
            <a:spAutoFit/>
          </a:bodyPr>
          <a:lstStyle/>
          <a:p>
            <a:r>
              <a:rPr lang="en-US" sz="2000" b="1" dirty="0" smtClean="0">
                <a:solidFill>
                  <a:schemeClr val="bg1"/>
                </a:solidFill>
              </a:rPr>
              <a:t>56%</a:t>
            </a:r>
          </a:p>
        </p:txBody>
      </p:sp>
      <p:sp>
        <p:nvSpPr>
          <p:cNvPr id="2" name="Rectangle 1"/>
          <p:cNvSpPr/>
          <p:nvPr/>
        </p:nvSpPr>
        <p:spPr>
          <a:xfrm>
            <a:off x="832776" y="2051686"/>
            <a:ext cx="659293" cy="369332"/>
          </a:xfrm>
          <a:prstGeom prst="rect">
            <a:avLst/>
          </a:prstGeom>
        </p:spPr>
        <p:txBody>
          <a:bodyPr wrap="none">
            <a:spAutoFit/>
          </a:bodyPr>
          <a:lstStyle/>
          <a:p>
            <a:r>
              <a:rPr lang="en-US" dirty="0" smtClean="0">
                <a:latin typeface="Helvetica"/>
                <a:cs typeface="Helvetica"/>
              </a:rPr>
              <a:t>ASD</a:t>
            </a:r>
            <a:endParaRPr lang="en-US" dirty="0"/>
          </a:p>
        </p:txBody>
      </p:sp>
      <p:pic>
        <p:nvPicPr>
          <p:cNvPr id="11" name="Picture 10" descr="plt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6727" y="3751938"/>
            <a:ext cx="4787343" cy="2883865"/>
          </a:xfrm>
          <a:prstGeom prst="rect">
            <a:avLst/>
          </a:prstGeom>
        </p:spPr>
      </p:pic>
    </p:spTree>
    <p:extLst>
      <p:ext uri="{BB962C8B-B14F-4D97-AF65-F5344CB8AC3E}">
        <p14:creationId xmlns:p14="http://schemas.microsoft.com/office/powerpoint/2010/main" val="390197478"/>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99DA47-E563-714E-B25E-013815C0FE2B}" type="slidenum">
              <a:rPr lang="en-US" smtClean="0"/>
              <a:t>45</a:t>
            </a:fld>
            <a:endParaRPr lang="en-US"/>
          </a:p>
        </p:txBody>
      </p:sp>
      <p:pic>
        <p:nvPicPr>
          <p:cNvPr id="5" name="Picture 4" descr="k_vl_asd_all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2375" y="1475451"/>
            <a:ext cx="6556375" cy="3944274"/>
          </a:xfrm>
          <a:prstGeom prst="rect">
            <a:avLst/>
          </a:prstGeom>
        </p:spPr>
      </p:pic>
      <p:sp>
        <p:nvSpPr>
          <p:cNvPr id="6" name="TextBox 5"/>
          <p:cNvSpPr txBox="1"/>
          <p:nvPr/>
        </p:nvSpPr>
        <p:spPr>
          <a:xfrm>
            <a:off x="2157299" y="3158721"/>
            <a:ext cx="1112951" cy="400110"/>
          </a:xfrm>
          <a:prstGeom prst="rect">
            <a:avLst/>
          </a:prstGeom>
          <a:noFill/>
        </p:spPr>
        <p:txBody>
          <a:bodyPr wrap="square" rtlCol="0">
            <a:spAutoFit/>
          </a:bodyPr>
          <a:lstStyle/>
          <a:p>
            <a:r>
              <a:rPr lang="en-US" sz="2000" b="1" dirty="0" smtClean="0">
                <a:solidFill>
                  <a:schemeClr val="bg1"/>
                </a:solidFill>
              </a:rPr>
              <a:t>58%</a:t>
            </a:r>
          </a:p>
        </p:txBody>
      </p:sp>
      <p:sp>
        <p:nvSpPr>
          <p:cNvPr id="7" name="Rectangle 6"/>
          <p:cNvSpPr/>
          <p:nvPr/>
        </p:nvSpPr>
        <p:spPr>
          <a:xfrm>
            <a:off x="389977" y="6446877"/>
            <a:ext cx="7129476" cy="338554"/>
          </a:xfrm>
          <a:prstGeom prst="rect">
            <a:avLst/>
          </a:prstGeom>
        </p:spPr>
        <p:txBody>
          <a:bodyPr wrap="none">
            <a:spAutoFit/>
          </a:bodyPr>
          <a:lstStyle/>
          <a:p>
            <a:r>
              <a:rPr lang="en-US" sz="1600" dirty="0" smtClean="0"/>
              <a:t>* Note: For 66 of the proteins, the number of clusters was too small to run k means</a:t>
            </a:r>
            <a:endParaRPr lang="en-US" sz="1600" dirty="0"/>
          </a:p>
        </p:txBody>
      </p:sp>
      <p:sp>
        <p:nvSpPr>
          <p:cNvPr id="8" name="Rectangle 7"/>
          <p:cNvSpPr/>
          <p:nvPr/>
        </p:nvSpPr>
        <p:spPr>
          <a:xfrm>
            <a:off x="0" y="105058"/>
            <a:ext cx="9144000" cy="369332"/>
          </a:xfrm>
          <a:prstGeom prst="rect">
            <a:avLst/>
          </a:prstGeom>
        </p:spPr>
        <p:txBody>
          <a:bodyPr wrap="square">
            <a:spAutoFit/>
          </a:bodyPr>
          <a:lstStyle/>
          <a:p>
            <a:pPr algn="ctr"/>
            <a:r>
              <a:rPr lang="en-US" dirty="0" smtClean="0">
                <a:latin typeface="Helvetica"/>
                <a:cs typeface="Helvetica"/>
              </a:rPr>
              <a:t>Results for Annotated Allosteric Database</a:t>
            </a:r>
            <a:endParaRPr lang="en-US" dirty="0">
              <a:latin typeface="Helvetica"/>
              <a:cs typeface="Helvetica"/>
            </a:endParaRPr>
          </a:p>
        </p:txBody>
      </p:sp>
    </p:spTree>
    <p:extLst>
      <p:ext uri="{BB962C8B-B14F-4D97-AF65-F5344CB8AC3E}">
        <p14:creationId xmlns:p14="http://schemas.microsoft.com/office/powerpoint/2010/main" val="2267977071"/>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99DA47-E563-714E-B25E-013815C0FE2B}" type="slidenum">
              <a:rPr lang="en-US" smtClean="0"/>
              <a:t>46</a:t>
            </a:fld>
            <a:endParaRPr lang="en-US"/>
          </a:p>
        </p:txBody>
      </p:sp>
      <p:sp>
        <p:nvSpPr>
          <p:cNvPr id="3" name="TextBox 2"/>
          <p:cNvSpPr txBox="1"/>
          <p:nvPr/>
        </p:nvSpPr>
        <p:spPr>
          <a:xfrm>
            <a:off x="174625" y="174625"/>
            <a:ext cx="8715375" cy="707886"/>
          </a:xfrm>
          <a:prstGeom prst="rect">
            <a:avLst/>
          </a:prstGeom>
          <a:noFill/>
        </p:spPr>
        <p:txBody>
          <a:bodyPr wrap="square" rtlCol="0">
            <a:spAutoFit/>
          </a:bodyPr>
          <a:lstStyle/>
          <a:p>
            <a:r>
              <a:rPr lang="en-US" sz="2000" b="1" dirty="0" smtClean="0"/>
              <a:t>Add Criterion: </a:t>
            </a:r>
          </a:p>
          <a:p>
            <a:r>
              <a:rPr lang="en-US" sz="2000" b="1" dirty="0">
                <a:solidFill>
                  <a:srgbClr val="3366FF"/>
                </a:solidFill>
              </a:rPr>
              <a:t>	</a:t>
            </a:r>
            <a:r>
              <a:rPr lang="en-US" sz="2000" b="1" dirty="0" smtClean="0">
                <a:solidFill>
                  <a:srgbClr val="3366FF"/>
                </a:solidFill>
              </a:rPr>
              <a:t>&gt; includes at least two cases for ligand status [“Yes” and “No”]</a:t>
            </a:r>
            <a:endParaRPr lang="en-US" sz="2000" b="1" dirty="0">
              <a:solidFill>
                <a:srgbClr val="3366FF"/>
              </a:solidFill>
            </a:endParaRPr>
          </a:p>
        </p:txBody>
      </p:sp>
      <p:pic>
        <p:nvPicPr>
          <p:cNvPr id="2" name="Picture 1" descr="vls_k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1550" y="1317626"/>
            <a:ext cx="7774194" cy="4683124"/>
          </a:xfrm>
          <a:prstGeom prst="rect">
            <a:avLst/>
          </a:prstGeom>
        </p:spPr>
      </p:pic>
      <p:sp>
        <p:nvSpPr>
          <p:cNvPr id="5" name="TextBox 4"/>
          <p:cNvSpPr txBox="1"/>
          <p:nvPr/>
        </p:nvSpPr>
        <p:spPr>
          <a:xfrm>
            <a:off x="2411299" y="3574302"/>
            <a:ext cx="1112951" cy="400110"/>
          </a:xfrm>
          <a:prstGeom prst="rect">
            <a:avLst/>
          </a:prstGeom>
          <a:noFill/>
        </p:spPr>
        <p:txBody>
          <a:bodyPr wrap="square" rtlCol="0">
            <a:spAutoFit/>
          </a:bodyPr>
          <a:lstStyle/>
          <a:p>
            <a:r>
              <a:rPr lang="en-US" sz="2000" b="1" dirty="0" smtClean="0">
                <a:solidFill>
                  <a:schemeClr val="bg1"/>
                </a:solidFill>
              </a:rPr>
              <a:t>56%</a:t>
            </a:r>
          </a:p>
        </p:txBody>
      </p:sp>
      <p:sp>
        <p:nvSpPr>
          <p:cNvPr id="6" name="Rectangle 5"/>
          <p:cNvSpPr/>
          <p:nvPr/>
        </p:nvSpPr>
        <p:spPr>
          <a:xfrm>
            <a:off x="389977" y="6446877"/>
            <a:ext cx="7129476" cy="338554"/>
          </a:xfrm>
          <a:prstGeom prst="rect">
            <a:avLst/>
          </a:prstGeom>
        </p:spPr>
        <p:txBody>
          <a:bodyPr wrap="none">
            <a:spAutoFit/>
          </a:bodyPr>
          <a:lstStyle/>
          <a:p>
            <a:r>
              <a:rPr lang="en-US" sz="1600" dirty="0" smtClean="0"/>
              <a:t>* Note: For 50 of the proteins, the number of clusters was too small to run k means</a:t>
            </a:r>
            <a:endParaRPr lang="en-US" sz="1600" dirty="0"/>
          </a:p>
        </p:txBody>
      </p:sp>
    </p:spTree>
    <p:extLst>
      <p:ext uri="{BB962C8B-B14F-4D97-AF65-F5344CB8AC3E}">
        <p14:creationId xmlns:p14="http://schemas.microsoft.com/office/powerpoint/2010/main" val="319100662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99DA47-E563-714E-B25E-013815C0FE2B}" type="slidenum">
              <a:rPr lang="en-US" smtClean="0"/>
              <a:t>47</a:t>
            </a:fld>
            <a:endParaRPr lang="en-US"/>
          </a:p>
        </p:txBody>
      </p:sp>
      <p:pic>
        <p:nvPicPr>
          <p:cNvPr id="11" name="Picture 10" descr="nw_img4.png"/>
          <p:cNvPicPr>
            <a:picLocks noChangeAspect="1"/>
          </p:cNvPicPr>
          <p:nvPr/>
        </p:nvPicPr>
        <p:blipFill rotWithShape="1">
          <a:blip r:embed="rId2">
            <a:extLst>
              <a:ext uri="{28A0092B-C50C-407E-A947-70E740481C1C}">
                <a14:useLocalDpi xmlns:a14="http://schemas.microsoft.com/office/drawing/2010/main" val="0"/>
              </a:ext>
            </a:extLst>
          </a:blip>
          <a:srcRect l="6998" t="5289" r="8958" b="4450"/>
          <a:stretch/>
        </p:blipFill>
        <p:spPr>
          <a:xfrm>
            <a:off x="3585642" y="115447"/>
            <a:ext cx="4907484" cy="3170678"/>
          </a:xfrm>
          <a:prstGeom prst="rect">
            <a:avLst/>
          </a:prstGeom>
        </p:spPr>
      </p:pic>
      <p:pic>
        <p:nvPicPr>
          <p:cNvPr id="14" name="Picture 13" descr="plt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5175" y="3460750"/>
            <a:ext cx="5156200" cy="3106062"/>
          </a:xfrm>
          <a:prstGeom prst="rect">
            <a:avLst/>
          </a:prstGeom>
        </p:spPr>
      </p:pic>
    </p:spTree>
    <p:extLst>
      <p:ext uri="{BB962C8B-B14F-4D97-AF65-F5344CB8AC3E}">
        <p14:creationId xmlns:p14="http://schemas.microsoft.com/office/powerpoint/2010/main" val="127222634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99DA47-E563-714E-B25E-013815C0FE2B}" type="slidenum">
              <a:rPr lang="en-US" smtClean="0"/>
              <a:t>48</a:t>
            </a:fld>
            <a:endParaRPr lang="en-US"/>
          </a:p>
        </p:txBody>
      </p:sp>
      <p:pic>
        <p:nvPicPr>
          <p:cNvPr id="5" name="Picture 4" descr="del_gap_vls.jpeg"/>
          <p:cNvPicPr>
            <a:picLocks noChangeAspect="1"/>
          </p:cNvPicPr>
          <p:nvPr/>
        </p:nvPicPr>
        <p:blipFill rotWithShape="1">
          <a:blip r:embed="rId2">
            <a:extLst>
              <a:ext uri="{28A0092B-C50C-407E-A947-70E740481C1C}">
                <a14:useLocalDpi xmlns:a14="http://schemas.microsoft.com/office/drawing/2010/main" val="0"/>
              </a:ext>
            </a:extLst>
          </a:blip>
          <a:srcRect t="7051" b="3847"/>
          <a:stretch/>
        </p:blipFill>
        <p:spPr>
          <a:xfrm>
            <a:off x="200025" y="952500"/>
            <a:ext cx="8736960" cy="4857750"/>
          </a:xfrm>
          <a:prstGeom prst="rect">
            <a:avLst/>
          </a:prstGeom>
        </p:spPr>
      </p:pic>
    </p:spTree>
    <p:extLst>
      <p:ext uri="{BB962C8B-B14F-4D97-AF65-F5344CB8AC3E}">
        <p14:creationId xmlns:p14="http://schemas.microsoft.com/office/powerpoint/2010/main" val="15161507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99DA47-E563-714E-B25E-013815C0FE2B}" type="slidenum">
              <a:rPr lang="en-US" smtClean="0"/>
              <a:t>49</a:t>
            </a:fld>
            <a:endParaRPr lang="en-US"/>
          </a:p>
        </p:txBody>
      </p:sp>
      <p:pic>
        <p:nvPicPr>
          <p:cNvPr id="2" name="Picture 1" descr="plt32.png"/>
          <p:cNvPicPr>
            <a:picLocks noChangeAspect="1"/>
          </p:cNvPicPr>
          <p:nvPr/>
        </p:nvPicPr>
        <p:blipFill rotWithShape="1">
          <a:blip r:embed="rId2">
            <a:extLst>
              <a:ext uri="{28A0092B-C50C-407E-A947-70E740481C1C}">
                <a14:useLocalDpi xmlns:a14="http://schemas.microsoft.com/office/drawing/2010/main" val="0"/>
              </a:ext>
            </a:extLst>
          </a:blip>
          <a:srcRect l="7540" t="5307" r="2536" b="5008"/>
          <a:stretch/>
        </p:blipFill>
        <p:spPr>
          <a:xfrm>
            <a:off x="2919762" y="3556000"/>
            <a:ext cx="5476875" cy="3286125"/>
          </a:xfrm>
          <a:prstGeom prst="rect">
            <a:avLst/>
          </a:prstGeom>
        </p:spPr>
      </p:pic>
      <p:pic>
        <p:nvPicPr>
          <p:cNvPr id="5" name="Picture 4" descr="plt34.png"/>
          <p:cNvPicPr>
            <a:picLocks noChangeAspect="1"/>
          </p:cNvPicPr>
          <p:nvPr/>
        </p:nvPicPr>
        <p:blipFill rotWithShape="1">
          <a:blip r:embed="rId3">
            <a:extLst>
              <a:ext uri="{28A0092B-C50C-407E-A947-70E740481C1C}">
                <a14:useLocalDpi xmlns:a14="http://schemas.microsoft.com/office/drawing/2010/main" val="0"/>
              </a:ext>
            </a:extLst>
          </a:blip>
          <a:srcRect l="4081" t="5846" r="2536" b="5618"/>
          <a:stretch/>
        </p:blipFill>
        <p:spPr>
          <a:xfrm>
            <a:off x="2963676" y="47625"/>
            <a:ext cx="5687523" cy="3243994"/>
          </a:xfrm>
          <a:prstGeom prst="rect">
            <a:avLst/>
          </a:prstGeom>
        </p:spPr>
      </p:pic>
      <p:sp>
        <p:nvSpPr>
          <p:cNvPr id="6" name="TextBox 5"/>
          <p:cNvSpPr txBox="1"/>
          <p:nvPr/>
        </p:nvSpPr>
        <p:spPr>
          <a:xfrm>
            <a:off x="428162" y="4722336"/>
            <a:ext cx="2683162" cy="1015663"/>
          </a:xfrm>
          <a:prstGeom prst="rect">
            <a:avLst/>
          </a:prstGeom>
          <a:noFill/>
        </p:spPr>
        <p:txBody>
          <a:bodyPr wrap="square" rtlCol="0">
            <a:spAutoFit/>
          </a:bodyPr>
          <a:lstStyle/>
          <a:p>
            <a:r>
              <a:rPr lang="en-US" sz="2000" b="1" dirty="0" smtClean="0"/>
              <a:t>Domains mapped to </a:t>
            </a:r>
            <a:r>
              <a:rPr lang="en-US" sz="2000" b="1" dirty="0" err="1" smtClean="0"/>
              <a:t>allo-db</a:t>
            </a:r>
            <a:r>
              <a:rPr lang="en-US" sz="2000" b="1" dirty="0" smtClean="0"/>
              <a:t> pathways set (tot = 21)</a:t>
            </a:r>
          </a:p>
        </p:txBody>
      </p:sp>
      <p:sp>
        <p:nvSpPr>
          <p:cNvPr id="7" name="TextBox 6"/>
          <p:cNvSpPr txBox="1"/>
          <p:nvPr/>
        </p:nvSpPr>
        <p:spPr>
          <a:xfrm>
            <a:off x="428161" y="1444453"/>
            <a:ext cx="2159463" cy="400110"/>
          </a:xfrm>
          <a:prstGeom prst="rect">
            <a:avLst/>
          </a:prstGeom>
          <a:noFill/>
        </p:spPr>
        <p:txBody>
          <a:bodyPr wrap="square" rtlCol="0">
            <a:spAutoFit/>
          </a:bodyPr>
          <a:lstStyle/>
          <a:p>
            <a:r>
              <a:rPr lang="en-US" sz="2000" b="1" dirty="0" err="1" smtClean="0"/>
              <a:t>Distrib</a:t>
            </a:r>
            <a:r>
              <a:rPr lang="en-US" sz="2000" b="1" dirty="0" smtClean="0"/>
              <a:t> (entire </a:t>
            </a:r>
            <a:r>
              <a:rPr lang="en-US" sz="2000" b="1" dirty="0" err="1" smtClean="0"/>
              <a:t>db</a:t>
            </a:r>
            <a:r>
              <a:rPr lang="en-US" sz="2000" b="1" dirty="0" smtClean="0"/>
              <a:t>)</a:t>
            </a:r>
          </a:p>
        </p:txBody>
      </p:sp>
      <p:sp>
        <p:nvSpPr>
          <p:cNvPr id="8" name="TextBox 7"/>
          <p:cNvSpPr txBox="1"/>
          <p:nvPr/>
        </p:nvSpPr>
        <p:spPr>
          <a:xfrm>
            <a:off x="3459049" y="1644508"/>
            <a:ext cx="1112951" cy="400110"/>
          </a:xfrm>
          <a:prstGeom prst="rect">
            <a:avLst/>
          </a:prstGeom>
          <a:noFill/>
        </p:spPr>
        <p:txBody>
          <a:bodyPr wrap="square" rtlCol="0">
            <a:spAutoFit/>
          </a:bodyPr>
          <a:lstStyle/>
          <a:p>
            <a:r>
              <a:rPr lang="en-US" sz="2000" b="1" dirty="0" smtClean="0">
                <a:solidFill>
                  <a:schemeClr val="bg1"/>
                </a:solidFill>
              </a:rPr>
              <a:t>59%</a:t>
            </a:r>
          </a:p>
        </p:txBody>
      </p:sp>
      <p:sp>
        <p:nvSpPr>
          <p:cNvPr id="9" name="TextBox 8"/>
          <p:cNvSpPr txBox="1"/>
          <p:nvPr/>
        </p:nvSpPr>
        <p:spPr>
          <a:xfrm>
            <a:off x="3459049" y="4844908"/>
            <a:ext cx="1112951" cy="400110"/>
          </a:xfrm>
          <a:prstGeom prst="rect">
            <a:avLst/>
          </a:prstGeom>
          <a:noFill/>
        </p:spPr>
        <p:txBody>
          <a:bodyPr wrap="square" rtlCol="0">
            <a:spAutoFit/>
          </a:bodyPr>
          <a:lstStyle/>
          <a:p>
            <a:r>
              <a:rPr lang="en-US" sz="2000" b="1" dirty="0" smtClean="0">
                <a:solidFill>
                  <a:schemeClr val="bg1"/>
                </a:solidFill>
              </a:rPr>
              <a:t>43%</a:t>
            </a:r>
          </a:p>
        </p:txBody>
      </p:sp>
    </p:spTree>
    <p:extLst>
      <p:ext uri="{BB962C8B-B14F-4D97-AF65-F5344CB8AC3E}">
        <p14:creationId xmlns:p14="http://schemas.microsoft.com/office/powerpoint/2010/main" val="2115438326"/>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2D09A4-1128-DD43-AFC6-EF23DC8A45F8}" type="slidenum">
              <a:rPr lang="en-US" smtClean="0"/>
              <a:t>5</a:t>
            </a:fld>
            <a:endParaRPr lang="en-US"/>
          </a:p>
        </p:txBody>
      </p:sp>
      <p:pic>
        <p:nvPicPr>
          <p:cNvPr id="3" name="Picture 2" descr="tmp.pdf"/>
          <p:cNvPicPr>
            <a:picLocks noChangeAspect="1"/>
          </p:cNvPicPr>
          <p:nvPr/>
        </p:nvPicPr>
        <p:blipFill rotWithShape="1">
          <a:blip r:embed="rId2">
            <a:extLst>
              <a:ext uri="{28A0092B-C50C-407E-A947-70E740481C1C}">
                <a14:useLocalDpi xmlns:a14="http://schemas.microsoft.com/office/drawing/2010/main" val="0"/>
              </a:ext>
            </a:extLst>
          </a:blip>
          <a:srcRect l="35306" t="9744" r="37586" b="19227"/>
          <a:stretch/>
        </p:blipFill>
        <p:spPr>
          <a:xfrm>
            <a:off x="2555193" y="144417"/>
            <a:ext cx="3765873" cy="6512591"/>
          </a:xfrm>
          <a:prstGeom prst="rect">
            <a:avLst/>
          </a:prstGeom>
        </p:spPr>
      </p:pic>
    </p:spTree>
    <p:extLst>
      <p:ext uri="{BB962C8B-B14F-4D97-AF65-F5344CB8AC3E}">
        <p14:creationId xmlns:p14="http://schemas.microsoft.com/office/powerpoint/2010/main" val="28311986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56484D1-CE13-384F-87E9-858AB8B7150C}" type="slidenum">
              <a:rPr lang="en-US" smtClean="0"/>
              <a:t>50</a:t>
            </a:fld>
            <a:endParaRPr lang="en-US"/>
          </a:p>
        </p:txBody>
      </p:sp>
      <p:pic>
        <p:nvPicPr>
          <p:cNvPr id="2" name="Picture 1" descr="1cd5_crt_v_nc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85800"/>
            <a:ext cx="8686800" cy="5486400"/>
          </a:xfrm>
          <a:prstGeom prst="rect">
            <a:avLst/>
          </a:prstGeom>
        </p:spPr>
      </p:pic>
    </p:spTree>
    <p:extLst>
      <p:ext uri="{BB962C8B-B14F-4D97-AF65-F5344CB8AC3E}">
        <p14:creationId xmlns:p14="http://schemas.microsoft.com/office/powerpoint/2010/main" val="1868270111"/>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56484D1-CE13-384F-87E9-858AB8B7150C}" type="slidenum">
              <a:rPr lang="en-US" smtClean="0"/>
              <a:t>51</a:t>
            </a:fld>
            <a:endParaRPr lang="en-US"/>
          </a:p>
        </p:txBody>
      </p:sp>
      <p:pic>
        <p:nvPicPr>
          <p:cNvPr id="2" name="Picture 1" descr="1i7q_crt_v_nc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85800"/>
            <a:ext cx="8686800" cy="5486400"/>
          </a:xfrm>
          <a:prstGeom prst="rect">
            <a:avLst/>
          </a:prstGeom>
        </p:spPr>
      </p:pic>
    </p:spTree>
    <p:extLst>
      <p:ext uri="{BB962C8B-B14F-4D97-AF65-F5344CB8AC3E}">
        <p14:creationId xmlns:p14="http://schemas.microsoft.com/office/powerpoint/2010/main" val="2573802908"/>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56484D1-CE13-384F-87E9-858AB8B7150C}" type="slidenum">
              <a:rPr lang="en-US" smtClean="0"/>
              <a:t>52</a:t>
            </a:fld>
            <a:endParaRPr lang="en-US"/>
          </a:p>
        </p:txBody>
      </p:sp>
      <p:pic>
        <p:nvPicPr>
          <p:cNvPr id="2" name="Picture 1" descr="1j3h_crt_v_nc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85800"/>
            <a:ext cx="8686800" cy="5486400"/>
          </a:xfrm>
          <a:prstGeom prst="rect">
            <a:avLst/>
          </a:prstGeom>
        </p:spPr>
      </p:pic>
    </p:spTree>
    <p:extLst>
      <p:ext uri="{BB962C8B-B14F-4D97-AF65-F5344CB8AC3E}">
        <p14:creationId xmlns:p14="http://schemas.microsoft.com/office/powerpoint/2010/main" val="2479824092"/>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56484D1-CE13-384F-87E9-858AB8B7150C}" type="slidenum">
              <a:rPr lang="en-US" smtClean="0"/>
              <a:t>53</a:t>
            </a:fld>
            <a:endParaRPr lang="en-US"/>
          </a:p>
        </p:txBody>
      </p:sp>
      <p:pic>
        <p:nvPicPr>
          <p:cNvPr id="2" name="Picture 1" descr="1xtt_crt_v_nc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85800"/>
            <a:ext cx="8686800" cy="5486400"/>
          </a:xfrm>
          <a:prstGeom prst="rect">
            <a:avLst/>
          </a:prstGeom>
        </p:spPr>
      </p:pic>
    </p:spTree>
    <p:extLst>
      <p:ext uri="{BB962C8B-B14F-4D97-AF65-F5344CB8AC3E}">
        <p14:creationId xmlns:p14="http://schemas.microsoft.com/office/powerpoint/2010/main" val="72468760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56484D1-CE13-384F-87E9-858AB8B7150C}" type="slidenum">
              <a:rPr lang="en-US" smtClean="0"/>
              <a:t>54</a:t>
            </a:fld>
            <a:endParaRPr lang="en-US"/>
          </a:p>
        </p:txBody>
      </p:sp>
      <p:pic>
        <p:nvPicPr>
          <p:cNvPr id="2" name="Picture 1" descr="2hnp_crt_v_nc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85800"/>
            <a:ext cx="8686800" cy="5486400"/>
          </a:xfrm>
          <a:prstGeom prst="rect">
            <a:avLst/>
          </a:prstGeom>
        </p:spPr>
      </p:pic>
    </p:spTree>
    <p:extLst>
      <p:ext uri="{BB962C8B-B14F-4D97-AF65-F5344CB8AC3E}">
        <p14:creationId xmlns:p14="http://schemas.microsoft.com/office/powerpoint/2010/main" val="104100454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56484D1-CE13-384F-87E9-858AB8B7150C}" type="slidenum">
              <a:rPr lang="en-US" smtClean="0"/>
              <a:t>55</a:t>
            </a:fld>
            <a:endParaRPr lang="en-US"/>
          </a:p>
        </p:txBody>
      </p:sp>
      <p:pic>
        <p:nvPicPr>
          <p:cNvPr id="2" name="Picture 1" descr="3ju5_crt_v_nc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85800"/>
            <a:ext cx="8686800" cy="5486400"/>
          </a:xfrm>
          <a:prstGeom prst="rect">
            <a:avLst/>
          </a:prstGeom>
        </p:spPr>
      </p:pic>
    </p:spTree>
    <p:extLst>
      <p:ext uri="{BB962C8B-B14F-4D97-AF65-F5344CB8AC3E}">
        <p14:creationId xmlns:p14="http://schemas.microsoft.com/office/powerpoint/2010/main" val="441112246"/>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56484D1-CE13-384F-87E9-858AB8B7150C}" type="slidenum">
              <a:rPr lang="en-US" smtClean="0"/>
              <a:t>56</a:t>
            </a:fld>
            <a:endParaRPr lang="en-US"/>
          </a:p>
        </p:txBody>
      </p:sp>
      <p:pic>
        <p:nvPicPr>
          <p:cNvPr id="2" name="Picture 1" descr="3pfk_crt_v_nc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85800"/>
            <a:ext cx="8686800" cy="5486400"/>
          </a:xfrm>
          <a:prstGeom prst="rect">
            <a:avLst/>
          </a:prstGeom>
        </p:spPr>
      </p:pic>
    </p:spTree>
    <p:extLst>
      <p:ext uri="{BB962C8B-B14F-4D97-AF65-F5344CB8AC3E}">
        <p14:creationId xmlns:p14="http://schemas.microsoft.com/office/powerpoint/2010/main" val="381534305"/>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56484D1-CE13-384F-87E9-858AB8B7150C}" type="slidenum">
              <a:rPr lang="en-US" smtClean="0"/>
              <a:t>57</a:t>
            </a:fld>
            <a:endParaRPr lang="en-US"/>
          </a:p>
        </p:txBody>
      </p:sp>
      <p:pic>
        <p:nvPicPr>
          <p:cNvPr id="2" name="Picture 1" descr="4ake_crt_v_nc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85800"/>
            <a:ext cx="8686800" cy="5486400"/>
          </a:xfrm>
          <a:prstGeom prst="rect">
            <a:avLst/>
          </a:prstGeom>
        </p:spPr>
      </p:pic>
    </p:spTree>
    <p:extLst>
      <p:ext uri="{BB962C8B-B14F-4D97-AF65-F5344CB8AC3E}">
        <p14:creationId xmlns:p14="http://schemas.microsoft.com/office/powerpoint/2010/main" val="283813975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B56484D1-CE13-384F-87E9-858AB8B7150C}" type="slidenum">
              <a:rPr lang="en-US" smtClean="0"/>
              <a:t>58</a:t>
            </a:fld>
            <a:endParaRPr lang="en-US"/>
          </a:p>
        </p:txBody>
      </p:sp>
      <p:pic>
        <p:nvPicPr>
          <p:cNvPr id="2" name="Picture 1" descr="1n78_crt_v_ncrt.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685800"/>
            <a:ext cx="8686800" cy="5486400"/>
          </a:xfrm>
          <a:prstGeom prst="rect">
            <a:avLst/>
          </a:prstGeom>
        </p:spPr>
      </p:pic>
    </p:spTree>
    <p:extLst>
      <p:ext uri="{BB962C8B-B14F-4D97-AF65-F5344CB8AC3E}">
        <p14:creationId xmlns:p14="http://schemas.microsoft.com/office/powerpoint/2010/main" val="947082675"/>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2D09A4-1128-DD43-AFC6-EF23DC8A45F8}" type="slidenum">
              <a:rPr lang="en-US" smtClean="0"/>
              <a:t>6</a:t>
            </a:fld>
            <a:endParaRPr lang="en-US"/>
          </a:p>
        </p:txBody>
      </p:sp>
      <p:pic>
        <p:nvPicPr>
          <p:cNvPr id="7" name="Picture 6" descr="tmp.pdf"/>
          <p:cNvPicPr>
            <a:picLocks noChangeAspect="1"/>
          </p:cNvPicPr>
          <p:nvPr/>
        </p:nvPicPr>
        <p:blipFill rotWithShape="1">
          <a:blip r:embed="rId2">
            <a:extLst>
              <a:ext uri="{28A0092B-C50C-407E-A947-70E740481C1C}">
                <a14:useLocalDpi xmlns:a14="http://schemas.microsoft.com/office/drawing/2010/main" val="0"/>
              </a:ext>
            </a:extLst>
          </a:blip>
          <a:srcRect l="40059" t="9744" r="37586" b="19227"/>
          <a:stretch/>
        </p:blipFill>
        <p:spPr>
          <a:xfrm>
            <a:off x="841375" y="2335169"/>
            <a:ext cx="1294170" cy="2713918"/>
          </a:xfrm>
          <a:prstGeom prst="rect">
            <a:avLst/>
          </a:prstGeom>
        </p:spPr>
      </p:pic>
      <p:sp>
        <p:nvSpPr>
          <p:cNvPr id="10" name="Rectangle 9"/>
          <p:cNvSpPr/>
          <p:nvPr/>
        </p:nvSpPr>
        <p:spPr>
          <a:xfrm>
            <a:off x="803763" y="2335168"/>
            <a:ext cx="1331782" cy="1406637"/>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 name="Straight Connector 10"/>
          <p:cNvCxnSpPr/>
          <p:nvPr/>
        </p:nvCxnSpPr>
        <p:spPr>
          <a:xfrm flipV="1">
            <a:off x="2135545" y="952500"/>
            <a:ext cx="1690330" cy="1382668"/>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2135545" y="3743348"/>
            <a:ext cx="1690330" cy="1828777"/>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1572944" y="250915"/>
            <a:ext cx="6109365" cy="400110"/>
          </a:xfrm>
          <a:prstGeom prst="rect">
            <a:avLst/>
          </a:prstGeom>
        </p:spPr>
        <p:txBody>
          <a:bodyPr wrap="none">
            <a:spAutoFit/>
          </a:bodyPr>
          <a:lstStyle/>
          <a:p>
            <a:r>
              <a:rPr lang="en-US" sz="2000" b="1" dirty="0" smtClean="0">
                <a:solidFill>
                  <a:srgbClr val="000000"/>
                </a:solidFill>
              </a:rPr>
              <a:t>Processing Raw Data: Sequence &amp; Structure Alignments</a:t>
            </a:r>
            <a:endParaRPr lang="en-US" sz="2000" dirty="0"/>
          </a:p>
        </p:txBody>
      </p:sp>
      <p:pic>
        <p:nvPicPr>
          <p:cNvPr id="3" name="Picture 2" descr="Screen Shot 2014-10-02 at 10.44.47 AM.png"/>
          <p:cNvPicPr>
            <a:picLocks noChangeAspect="1"/>
          </p:cNvPicPr>
          <p:nvPr/>
        </p:nvPicPr>
        <p:blipFill rotWithShape="1">
          <a:blip r:embed="rId3">
            <a:extLst>
              <a:ext uri="{28A0092B-C50C-407E-A947-70E740481C1C}">
                <a14:useLocalDpi xmlns:a14="http://schemas.microsoft.com/office/drawing/2010/main" val="0"/>
              </a:ext>
            </a:extLst>
          </a:blip>
          <a:srcRect l="15204" t="13392" r="33333" b="10351"/>
          <a:stretch/>
        </p:blipFill>
        <p:spPr>
          <a:xfrm>
            <a:off x="3662950" y="1056114"/>
            <a:ext cx="4705684" cy="4358105"/>
          </a:xfrm>
          <a:prstGeom prst="rect">
            <a:avLst/>
          </a:prstGeom>
          <a:scene3d>
            <a:camera prst="orthographicFront">
              <a:rot lat="0" lon="0" rev="16200000"/>
            </a:camera>
            <a:lightRig rig="threePt" dir="t"/>
          </a:scene3d>
        </p:spPr>
      </p:pic>
    </p:spTree>
    <p:extLst>
      <p:ext uri="{BB962C8B-B14F-4D97-AF65-F5344CB8AC3E}">
        <p14:creationId xmlns:p14="http://schemas.microsoft.com/office/powerpoint/2010/main" val="283119864"/>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886339" y="377786"/>
            <a:ext cx="7218774" cy="3049300"/>
            <a:chOff x="136589" y="1821210"/>
            <a:chExt cx="8904049" cy="3761181"/>
          </a:xfrm>
        </p:grpSpPr>
        <p:pic>
          <p:nvPicPr>
            <p:cNvPr id="4" name="Picture 3"/>
            <p:cNvPicPr>
              <a:picLocks noChangeAspect="1"/>
            </p:cNvPicPr>
            <p:nvPr/>
          </p:nvPicPr>
          <p:blipFill rotWithShape="1">
            <a:blip r:embed="rId3"/>
            <a:srcRect t="18665" b="21856"/>
            <a:stretch/>
          </p:blipFill>
          <p:spPr>
            <a:xfrm>
              <a:off x="136589" y="2073425"/>
              <a:ext cx="8904049" cy="3508966"/>
            </a:xfrm>
            <a:prstGeom prst="rect">
              <a:avLst/>
            </a:prstGeom>
          </p:spPr>
        </p:pic>
        <p:sp>
          <p:nvSpPr>
            <p:cNvPr id="6" name="TextBox 5"/>
            <p:cNvSpPr txBox="1"/>
            <p:nvPr/>
          </p:nvSpPr>
          <p:spPr>
            <a:xfrm>
              <a:off x="1210832" y="1821210"/>
              <a:ext cx="7132098" cy="417592"/>
            </a:xfrm>
            <a:prstGeom prst="rect">
              <a:avLst/>
            </a:prstGeom>
            <a:noFill/>
          </p:spPr>
          <p:txBody>
            <a:bodyPr wrap="square" rtlCol="0">
              <a:spAutoFit/>
            </a:bodyPr>
            <a:lstStyle/>
            <a:p>
              <a:r>
                <a:rPr lang="en-US" sz="1600" b="1" dirty="0" smtClean="0"/>
                <a:t>Av:   0.60      0.75           0.78 </a:t>
              </a:r>
              <a:r>
                <a:rPr lang="en-US" sz="1600" b="1" dirty="0"/>
                <a:t> </a:t>
              </a:r>
              <a:r>
                <a:rPr lang="en-US" sz="1600" b="1" dirty="0" smtClean="0"/>
                <a:t>       0.86        0.98        1.10         1.24</a:t>
              </a:r>
              <a:endParaRPr lang="en-US" sz="1600" b="1" dirty="0"/>
            </a:p>
          </p:txBody>
        </p:sp>
      </p:grpSp>
      <p:sp>
        <p:nvSpPr>
          <p:cNvPr id="10" name="Slide Number Placeholder 9"/>
          <p:cNvSpPr>
            <a:spLocks noGrp="1"/>
          </p:cNvSpPr>
          <p:nvPr>
            <p:ph type="sldNum" sz="quarter" idx="12"/>
          </p:nvPr>
        </p:nvSpPr>
        <p:spPr/>
        <p:txBody>
          <a:bodyPr/>
          <a:lstStyle/>
          <a:p>
            <a:fld id="{D65879EA-E3D5-7541-9A5E-CDA03CB7FA6D}" type="slidenum">
              <a:rPr lang="en-US" smtClean="0"/>
              <a:t>7</a:t>
            </a:fld>
            <a:endParaRPr lang="en-US"/>
          </a:p>
        </p:txBody>
      </p:sp>
      <p:grpSp>
        <p:nvGrpSpPr>
          <p:cNvPr id="16" name="Group 15"/>
          <p:cNvGrpSpPr/>
          <p:nvPr/>
        </p:nvGrpSpPr>
        <p:grpSpPr>
          <a:xfrm>
            <a:off x="886339" y="3427086"/>
            <a:ext cx="6945808" cy="4387267"/>
            <a:chOff x="1083306" y="131215"/>
            <a:chExt cx="8815451" cy="5568210"/>
          </a:xfrm>
        </p:grpSpPr>
        <p:pic>
          <p:nvPicPr>
            <p:cNvPr id="17" name="Picture 16"/>
            <p:cNvPicPr>
              <a:picLocks noChangeAspect="1"/>
            </p:cNvPicPr>
            <p:nvPr/>
          </p:nvPicPr>
          <p:blipFill rotWithShape="1">
            <a:blip r:embed="rId4"/>
            <a:srcRect t="19937" r="4677" b="23090"/>
            <a:stretch/>
          </p:blipFill>
          <p:spPr>
            <a:xfrm>
              <a:off x="1083306" y="469769"/>
              <a:ext cx="8815451" cy="3490891"/>
            </a:xfrm>
            <a:prstGeom prst="rect">
              <a:avLst/>
            </a:prstGeom>
          </p:spPr>
        </p:pic>
        <p:sp>
          <p:nvSpPr>
            <p:cNvPr id="18" name="TextBox 17"/>
            <p:cNvSpPr txBox="1"/>
            <p:nvPr/>
          </p:nvSpPr>
          <p:spPr>
            <a:xfrm>
              <a:off x="1742417" y="5360871"/>
              <a:ext cx="6541448" cy="338554"/>
            </a:xfrm>
            <a:prstGeom prst="rect">
              <a:avLst/>
            </a:prstGeom>
            <a:noFill/>
          </p:spPr>
          <p:txBody>
            <a:bodyPr wrap="square" rtlCol="0">
              <a:spAutoFit/>
            </a:bodyPr>
            <a:lstStyle/>
            <a:p>
              <a:r>
                <a:rPr lang="en-US" sz="1600" b="1" dirty="0" smtClean="0"/>
                <a:t>   100		      95</a:t>
              </a:r>
              <a:r>
                <a:rPr lang="en-US" sz="1600" b="1" dirty="0"/>
                <a:t> </a:t>
              </a:r>
              <a:r>
                <a:rPr lang="en-US" sz="1600" b="1" dirty="0" smtClean="0"/>
                <a:t>                90 	       70 	         50 	           40 	            30</a:t>
              </a:r>
              <a:endParaRPr lang="en-US" sz="1600" b="1" dirty="0"/>
            </a:p>
          </p:txBody>
        </p:sp>
        <p:sp>
          <p:nvSpPr>
            <p:cNvPr id="19" name="TextBox 18"/>
            <p:cNvSpPr txBox="1"/>
            <p:nvPr/>
          </p:nvSpPr>
          <p:spPr>
            <a:xfrm>
              <a:off x="2188657" y="131215"/>
              <a:ext cx="7132099" cy="429684"/>
            </a:xfrm>
            <a:prstGeom prst="rect">
              <a:avLst/>
            </a:prstGeom>
            <a:noFill/>
          </p:spPr>
          <p:txBody>
            <a:bodyPr wrap="square" rtlCol="0">
              <a:spAutoFit/>
            </a:bodyPr>
            <a:lstStyle/>
            <a:p>
              <a:r>
                <a:rPr lang="en-US" sz="1600" b="1" dirty="0" smtClean="0"/>
                <a:t>Av:   0.53         0.64         0.67         0.73        0.81        0.90        1.00</a:t>
              </a:r>
              <a:endParaRPr lang="en-US" sz="1600" b="1" dirty="0"/>
            </a:p>
          </p:txBody>
        </p:sp>
      </p:grpSp>
      <p:sp>
        <p:nvSpPr>
          <p:cNvPr id="2" name="Rectangle 1"/>
          <p:cNvSpPr/>
          <p:nvPr/>
        </p:nvSpPr>
        <p:spPr>
          <a:xfrm>
            <a:off x="3144569" y="0"/>
            <a:ext cx="3164373" cy="400110"/>
          </a:xfrm>
          <a:prstGeom prst="rect">
            <a:avLst/>
          </a:prstGeom>
        </p:spPr>
        <p:txBody>
          <a:bodyPr wrap="none">
            <a:spAutoFit/>
          </a:bodyPr>
          <a:lstStyle/>
          <a:p>
            <a:r>
              <a:rPr lang="en-US" sz="2000" b="1" dirty="0" smtClean="0">
                <a:solidFill>
                  <a:srgbClr val="000000"/>
                </a:solidFill>
              </a:rPr>
              <a:t>RMSD vs. Sequence Identity</a:t>
            </a:r>
            <a:endParaRPr lang="en-US" sz="2000" dirty="0"/>
          </a:p>
        </p:txBody>
      </p:sp>
      <p:sp>
        <p:nvSpPr>
          <p:cNvPr id="20" name="TextBox 19"/>
          <p:cNvSpPr txBox="1"/>
          <p:nvPr/>
        </p:nvSpPr>
        <p:spPr>
          <a:xfrm>
            <a:off x="1269947" y="6444357"/>
            <a:ext cx="6269513" cy="369332"/>
          </a:xfrm>
          <a:prstGeom prst="rect">
            <a:avLst/>
          </a:prstGeom>
          <a:noFill/>
        </p:spPr>
        <p:txBody>
          <a:bodyPr wrap="square" rtlCol="0">
            <a:spAutoFit/>
          </a:bodyPr>
          <a:lstStyle/>
          <a:p>
            <a:r>
              <a:rPr lang="en-US" b="1" dirty="0" smtClean="0"/>
              <a:t>Seq. ID     100	       95           90          70           50          40          30</a:t>
            </a:r>
            <a:endParaRPr lang="en-US" b="1" dirty="0"/>
          </a:p>
        </p:txBody>
      </p:sp>
    </p:spTree>
    <p:extLst>
      <p:ext uri="{BB962C8B-B14F-4D97-AF65-F5344CB8AC3E}">
        <p14:creationId xmlns:p14="http://schemas.microsoft.com/office/powerpoint/2010/main" val="316788323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7_overlapping_distrib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1782" y="536040"/>
            <a:ext cx="8349672" cy="5964051"/>
          </a:xfrm>
          <a:prstGeom prst="rect">
            <a:avLst/>
          </a:prstGeom>
        </p:spPr>
      </p:pic>
    </p:spTree>
    <p:extLst>
      <p:ext uri="{BB962C8B-B14F-4D97-AF65-F5344CB8AC3E}">
        <p14:creationId xmlns:p14="http://schemas.microsoft.com/office/powerpoint/2010/main" val="2304717005"/>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E02D09A4-1128-DD43-AFC6-EF23DC8A45F8}" type="slidenum">
              <a:rPr lang="en-US" smtClean="0"/>
              <a:t>9</a:t>
            </a:fld>
            <a:endParaRPr lang="en-US"/>
          </a:p>
        </p:txBody>
      </p:sp>
      <p:pic>
        <p:nvPicPr>
          <p:cNvPr id="7" name="Picture 6" descr="tmp.pdf"/>
          <p:cNvPicPr>
            <a:picLocks noChangeAspect="1"/>
          </p:cNvPicPr>
          <p:nvPr/>
        </p:nvPicPr>
        <p:blipFill rotWithShape="1">
          <a:blip r:embed="rId2">
            <a:extLst>
              <a:ext uri="{28A0092B-C50C-407E-A947-70E740481C1C}">
                <a14:useLocalDpi xmlns:a14="http://schemas.microsoft.com/office/drawing/2010/main" val="0"/>
              </a:ext>
            </a:extLst>
          </a:blip>
          <a:srcRect l="40059" t="9744" r="37586" b="19227"/>
          <a:stretch/>
        </p:blipFill>
        <p:spPr>
          <a:xfrm>
            <a:off x="278774" y="2017669"/>
            <a:ext cx="1294170" cy="2713918"/>
          </a:xfrm>
          <a:prstGeom prst="rect">
            <a:avLst/>
          </a:prstGeom>
        </p:spPr>
      </p:pic>
      <p:sp>
        <p:nvSpPr>
          <p:cNvPr id="10" name="Rectangle 9"/>
          <p:cNvSpPr/>
          <p:nvPr/>
        </p:nvSpPr>
        <p:spPr>
          <a:xfrm>
            <a:off x="258307" y="3368040"/>
            <a:ext cx="1331782" cy="662055"/>
          </a:xfrm>
          <a:prstGeom prst="rect">
            <a:avLst/>
          </a:prstGeom>
          <a:noFill/>
          <a:ln w="25400">
            <a:solidFill>
              <a:srgbClr val="FF0000"/>
            </a:solid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cxnSp>
        <p:nvCxnSpPr>
          <p:cNvPr id="11" name="Straight Connector 10"/>
          <p:cNvCxnSpPr/>
          <p:nvPr/>
        </p:nvCxnSpPr>
        <p:spPr>
          <a:xfrm flipV="1">
            <a:off x="1590089" y="1841501"/>
            <a:ext cx="1143586" cy="152654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1590089" y="4030095"/>
            <a:ext cx="1143586" cy="859405"/>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sp>
        <p:nvSpPr>
          <p:cNvPr id="16" name="Rectangle 15"/>
          <p:cNvSpPr/>
          <p:nvPr/>
        </p:nvSpPr>
        <p:spPr>
          <a:xfrm>
            <a:off x="1572944" y="250915"/>
            <a:ext cx="6224781" cy="400110"/>
          </a:xfrm>
          <a:prstGeom prst="rect">
            <a:avLst/>
          </a:prstGeom>
        </p:spPr>
        <p:txBody>
          <a:bodyPr wrap="none">
            <a:spAutoFit/>
          </a:bodyPr>
          <a:lstStyle/>
          <a:p>
            <a:r>
              <a:rPr lang="en-US" sz="2000" b="1" dirty="0" smtClean="0">
                <a:solidFill>
                  <a:srgbClr val="000000"/>
                </a:solidFill>
              </a:rPr>
              <a:t>Automated Identification of Alternative Biological States</a:t>
            </a:r>
            <a:endParaRPr lang="en-US" sz="2000" dirty="0"/>
          </a:p>
        </p:txBody>
      </p:sp>
      <p:pic>
        <p:nvPicPr>
          <p:cNvPr id="4" name="Picture 3" descr="Screen Shot 2014-10-02 at 11.03.06 AM.png"/>
          <p:cNvPicPr>
            <a:picLocks noChangeAspect="1"/>
          </p:cNvPicPr>
          <p:nvPr/>
        </p:nvPicPr>
        <p:blipFill rotWithShape="1">
          <a:blip r:embed="rId3">
            <a:extLst>
              <a:ext uri="{28A0092B-C50C-407E-A947-70E740481C1C}">
                <a14:useLocalDpi xmlns:a14="http://schemas.microsoft.com/office/drawing/2010/main" val="0"/>
              </a:ext>
            </a:extLst>
          </a:blip>
          <a:srcRect t="15001" r="5000" b="9166"/>
          <a:stretch/>
        </p:blipFill>
        <p:spPr>
          <a:xfrm>
            <a:off x="2733675" y="1841501"/>
            <a:ext cx="6109397" cy="3047999"/>
          </a:xfrm>
          <a:prstGeom prst="rect">
            <a:avLst/>
          </a:prstGeom>
        </p:spPr>
      </p:pic>
    </p:spTree>
    <p:extLst>
      <p:ext uri="{BB962C8B-B14F-4D97-AF65-F5344CB8AC3E}">
        <p14:creationId xmlns:p14="http://schemas.microsoft.com/office/powerpoint/2010/main" val="106224392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2683</TotalTime>
  <Words>2737</Words>
  <Application>Microsoft Macintosh PowerPoint</Application>
  <PresentationFormat>On-screen Show (4:3)</PresentationFormat>
  <Paragraphs>515</Paragraphs>
  <Slides>58</Slides>
  <Notes>13</Notes>
  <HiddenSlides>0</HiddenSlides>
  <MMClips>0</MMClips>
  <ScaleCrop>false</ScaleCrop>
  <HeadingPairs>
    <vt:vector size="4" baseType="variant">
      <vt:variant>
        <vt:lpstr>Theme</vt:lpstr>
      </vt:variant>
      <vt:variant>
        <vt:i4>1</vt:i4>
      </vt:variant>
      <vt:variant>
        <vt:lpstr>Slide Titles</vt:lpstr>
      </vt:variant>
      <vt:variant>
        <vt:i4>58</vt:i4>
      </vt:variant>
    </vt:vector>
  </HeadingPairs>
  <TitlesOfParts>
    <vt:vector size="59"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YALE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DECLAN CLARKE</dc:creator>
  <cp:lastModifiedBy>DECLAN CLARKE</cp:lastModifiedBy>
  <cp:revision>167</cp:revision>
  <dcterms:created xsi:type="dcterms:W3CDTF">2014-09-30T18:56:48Z</dcterms:created>
  <dcterms:modified xsi:type="dcterms:W3CDTF">2014-10-02T15:46:13Z</dcterms:modified>
</cp:coreProperties>
</file>