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58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CD2E-37CF-4D90-8285-B1527E7DDA1F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09677-6A38-45D1-BA10-6084FC4AC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9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09677-6A38-45D1-BA10-6084FC4ACD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63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Shown</a:t>
            </a:r>
            <a:r>
              <a:rPr lang="en-US" baseline="0" dirty="0" smtClean="0"/>
              <a:t> is the H3K36me3 track over 200kb regions with 3 active genes, indicated by green lines. The signal increases on the 3 genes. Our problem is to identify 3 enriched regions corresponding to these 3 genes. </a:t>
            </a:r>
            <a:r>
              <a:rPr lang="en-US" baseline="0" dirty="0" err="1" smtClean="0"/>
              <a:t>Thresholding</a:t>
            </a:r>
            <a:r>
              <a:rPr lang="en-US" baseline="0" dirty="0" smtClean="0"/>
              <a:t> usually </a:t>
            </a:r>
            <a:r>
              <a:rPr lang="en-US" baseline="0" dirty="0" err="1" smtClean="0"/>
              <a:t>overfragments</a:t>
            </a:r>
            <a:r>
              <a:rPr lang="en-US" baseline="0" dirty="0" smtClean="0"/>
              <a:t> these regions. To get around this issue, we apply a </a:t>
            </a:r>
            <a:r>
              <a:rPr lang="en-US" baseline="0" dirty="0" err="1" smtClean="0"/>
              <a:t>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multiscale</a:t>
            </a:r>
            <a:r>
              <a:rPr lang="en-US" baseline="0" dirty="0" smtClean="0"/>
              <a:t> filtering that </a:t>
            </a:r>
            <a:r>
              <a:rPr lang="en-US" baseline="0" dirty="0" err="1" smtClean="0"/>
              <a:t>smooths</a:t>
            </a:r>
            <a:r>
              <a:rPr lang="en-US" baseline="0" dirty="0" smtClean="0"/>
              <a:t> the signal with a sliding window using different window lengths, or scale lengths. At the top scale one can see that 3 peaks are identified.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79BA1-FBDB-43F4-B950-C8DA422BC0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4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proposed a correction procedure whose</a:t>
            </a:r>
            <a:r>
              <a:rPr lang="en-US" baseline="0" dirty="0" smtClean="0"/>
              <a:t> basic idea is summarized as in here. </a:t>
            </a:r>
            <a:r>
              <a:rPr lang="en-US" dirty="0" smtClean="0"/>
              <a:t>We generate</a:t>
            </a:r>
            <a:r>
              <a:rPr lang="en-US" baseline="0" dirty="0" smtClean="0"/>
              <a:t> the corrected signal from the multi-</a:t>
            </a:r>
            <a:r>
              <a:rPr lang="en-US" baseline="0" dirty="0" err="1" smtClean="0"/>
              <a:t>mappability</a:t>
            </a:r>
            <a:r>
              <a:rPr lang="en-US" baseline="0" dirty="0" smtClean="0"/>
              <a:t> profile.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79BA1-FBDB-43F4-B950-C8DA422BC0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67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all these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79BA1-FBDB-43F4-B950-C8DA422BC0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7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3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1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5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7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7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1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3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2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5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1C42C-EC15-49FC-B692-B8E2328148A8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1907-3F99-4C76-A32F-C4669EBF0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5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Peak Calling and Enriched Region Identification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3276600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Generate the signal profile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43" y="990600"/>
            <a:ext cx="583215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80109" y="2895600"/>
            <a:ext cx="8963891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Threshold </a:t>
            </a:r>
            <a:r>
              <a:rPr lang="en-US" sz="2200" dirty="0"/>
              <a:t>the signal </a:t>
            </a:r>
            <a:r>
              <a:rPr lang="en-US" sz="2200" dirty="0" smtClean="0"/>
              <a:t>and identify the candidate peaks</a:t>
            </a:r>
          </a:p>
          <a:p>
            <a:pPr lvl="1"/>
            <a:r>
              <a:rPr lang="en-US" sz="2000" dirty="0"/>
              <a:t> Simulation (</a:t>
            </a:r>
            <a:r>
              <a:rPr lang="en-US" sz="2000" dirty="0" err="1"/>
              <a:t>PeakSeq</a:t>
            </a:r>
            <a:r>
              <a:rPr lang="en-US" sz="2000" dirty="0"/>
              <a:t>), Local window based Poisson, Local window based Poisson (MACS), Fold change statistics (SPP)</a:t>
            </a:r>
          </a:p>
          <a:p>
            <a:pPr lvl="1"/>
            <a:endParaRPr lang="en-US" sz="22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4495800"/>
            <a:ext cx="2895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Score against the control</a:t>
            </a:r>
            <a:endParaRPr lang="en-US" sz="22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962400"/>
            <a:ext cx="59436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0" y="5715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New Challenges:</a:t>
            </a:r>
          </a:p>
          <a:p>
            <a:pPr lvl="1"/>
            <a:r>
              <a:rPr lang="en-US" sz="1800" dirty="0" smtClean="0"/>
              <a:t>Different shapes and scales of the </a:t>
            </a:r>
            <a:r>
              <a:rPr lang="en-US" sz="1800" dirty="0" err="1" smtClean="0"/>
              <a:t>ChIP-Seq</a:t>
            </a:r>
            <a:r>
              <a:rPr lang="en-US" sz="1800" dirty="0" smtClean="0"/>
              <a:t> profiles determines the mode of study.</a:t>
            </a:r>
          </a:p>
          <a:p>
            <a:pPr lvl="1"/>
            <a:r>
              <a:rPr lang="en-US" sz="1800" dirty="0" smtClean="0"/>
              <a:t>Non-uniform </a:t>
            </a:r>
            <a:r>
              <a:rPr lang="en-US" sz="1800" dirty="0" err="1" smtClean="0"/>
              <a:t>mappability</a:t>
            </a:r>
            <a:r>
              <a:rPr lang="en-US" sz="1800" dirty="0" smtClean="0"/>
              <a:t> of the genome tends to fragment large peaks, e.g. histone marks.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4818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Multiscale</a:t>
            </a:r>
            <a:r>
              <a:rPr lang="en-US" sz="3200" dirty="0" smtClean="0"/>
              <a:t> Analysis, Minima/Maxima based Coarse Segmentation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9250"/>
            <a:ext cx="8305800" cy="5791200"/>
          </a:xfrm>
        </p:spPr>
        <p:txBody>
          <a:bodyPr/>
          <a:lstStyle/>
          <a:p>
            <a:r>
              <a:rPr lang="en-US" dirty="0" err="1" smtClean="0"/>
              <a:t>Multiscale</a:t>
            </a:r>
            <a:r>
              <a:rPr lang="en-US" dirty="0" smtClean="0"/>
              <a:t> analysis is a natural way to analyze the </a:t>
            </a:r>
            <a:r>
              <a:rPr lang="en-US" dirty="0" err="1" smtClean="0"/>
              <a:t>ChIP-Seq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923050"/>
            <a:ext cx="9164782" cy="134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C:\Users\Ozgun\Desktop\Box\My Box Files\Presentations\Jan.8.2014_GM_MUSIC\ms_decomp_4_leve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27325"/>
            <a:ext cx="5249862" cy="4145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62000" y="2270125"/>
            <a:ext cx="1066800" cy="533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781800" y="2270125"/>
            <a:ext cx="685800" cy="5334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5272" y="3032125"/>
            <a:ext cx="52770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1kb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75272" y="4098925"/>
            <a:ext cx="52770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kb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5089525"/>
            <a:ext cx="64472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16kb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75272" y="6156325"/>
            <a:ext cx="644728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64kb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781800" y="2803525"/>
            <a:ext cx="0" cy="3810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28800" y="2803525"/>
            <a:ext cx="0" cy="38100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22114" y="2651125"/>
            <a:ext cx="1664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 Length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8" idx="3"/>
          </p:cNvCxnSpPr>
          <p:nvPr/>
        </p:nvCxnSpPr>
        <p:spPr>
          <a:xfrm>
            <a:off x="1371600" y="5666859"/>
            <a:ext cx="1676400" cy="489466"/>
          </a:xfrm>
          <a:prstGeom prst="straightConnector1">
            <a:avLst/>
          </a:prstGeom>
          <a:ln w="317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4036" y="5482193"/>
            <a:ext cx="9375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Maxima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0236" y="6320393"/>
            <a:ext cx="90441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 smtClean="0"/>
              <a:t>Minima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 flipV="1">
            <a:off x="1414651" y="6308725"/>
            <a:ext cx="2014349" cy="196334"/>
          </a:xfrm>
          <a:prstGeom prst="straightConnector1">
            <a:avLst/>
          </a:prstGeom>
          <a:ln w="317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43000" y="2370850"/>
            <a:ext cx="1371600" cy="0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00400" y="2370850"/>
            <a:ext cx="1371600" cy="0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34000" y="2370850"/>
            <a:ext cx="1371600" cy="0"/>
          </a:xfrm>
          <a:prstGeom prst="lin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58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Multi-</a:t>
            </a:r>
            <a:r>
              <a:rPr lang="en-US" dirty="0" err="1" smtClean="0"/>
              <a:t>mappability</a:t>
            </a:r>
            <a:r>
              <a:rPr lang="en-US" dirty="0" smtClean="0"/>
              <a:t> based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Low </a:t>
            </a:r>
            <a:r>
              <a:rPr lang="en-US" dirty="0" err="1"/>
              <a:t>mapability</a:t>
            </a:r>
            <a:r>
              <a:rPr lang="en-US" dirty="0"/>
              <a:t> regions cause loss of signal and introduce burst-like </a:t>
            </a:r>
            <a:r>
              <a:rPr lang="en-US" dirty="0" smtClean="0"/>
              <a:t>noise</a:t>
            </a:r>
          </a:p>
          <a:p>
            <a:r>
              <a:rPr lang="en-US" dirty="0"/>
              <a:t>To characterize the </a:t>
            </a:r>
            <a:r>
              <a:rPr lang="en-US" dirty="0" err="1"/>
              <a:t>mappability</a:t>
            </a:r>
            <a:r>
              <a:rPr lang="en-US" dirty="0"/>
              <a:t> of the genome, we build the </a:t>
            </a:r>
            <a:r>
              <a:rPr lang="en-US" b="1" i="1" dirty="0"/>
              <a:t>multi-</a:t>
            </a:r>
            <a:r>
              <a:rPr lang="en-US" b="1" i="1" dirty="0" err="1"/>
              <a:t>mappability</a:t>
            </a:r>
            <a:r>
              <a:rPr lang="en-US" b="1" i="1" dirty="0"/>
              <a:t> profile</a:t>
            </a:r>
          </a:p>
          <a:p>
            <a:pPr lvl="1"/>
            <a:r>
              <a:rPr lang="en-US" dirty="0" smtClean="0"/>
              <a:t>High </a:t>
            </a:r>
            <a:r>
              <a:rPr lang="en-US" dirty="0"/>
              <a:t>multi-</a:t>
            </a:r>
            <a:r>
              <a:rPr lang="en-US" dirty="0" err="1"/>
              <a:t>mappability</a:t>
            </a:r>
            <a:r>
              <a:rPr lang="en-US" dirty="0"/>
              <a:t> signal ↔ Low </a:t>
            </a:r>
            <a:r>
              <a:rPr lang="en-US" dirty="0" err="1" smtClean="0"/>
              <a:t>mappability</a:t>
            </a:r>
            <a:endParaRPr lang="en-US" dirty="0" smtClean="0"/>
          </a:p>
          <a:p>
            <a:r>
              <a:rPr lang="en-US" dirty="0" smtClean="0"/>
              <a:t>Correction Procedure: </a:t>
            </a:r>
          </a:p>
          <a:p>
            <a:pPr lvl="1"/>
            <a:r>
              <a:rPr lang="en-US" dirty="0" smtClean="0"/>
              <a:t>“Whenever there is a lowly </a:t>
            </a:r>
            <a:r>
              <a:rPr lang="en-US" dirty="0" err="1" smtClean="0"/>
              <a:t>mappable</a:t>
            </a:r>
            <a:r>
              <a:rPr lang="en-US" dirty="0" smtClean="0"/>
              <a:t> position, use the surrounding regions with high </a:t>
            </a:r>
            <a:r>
              <a:rPr lang="en-US" dirty="0" err="1" smtClean="0"/>
              <a:t>mappability</a:t>
            </a:r>
            <a:r>
              <a:rPr lang="en-US" dirty="0" smtClean="0"/>
              <a:t> to correct the value”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92761"/>
            <a:ext cx="9144000" cy="318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36540" y="5243508"/>
            <a:ext cx="180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apability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622240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H3K36me3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9875" y="5871920"/>
            <a:ext cx="1112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Corrected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195763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452072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70726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103235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94726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848908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735598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148762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43708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884035" y="5257800"/>
            <a:ext cx="0" cy="381000"/>
          </a:xfrm>
          <a:prstGeom prst="straightConnector1">
            <a:avLst/>
          </a:prstGeom>
          <a:ln w="31750">
            <a:solidFill>
              <a:srgbClr val="FF0000"/>
            </a:solidFill>
            <a:headEnd type="arrow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62200" y="4572000"/>
            <a:ext cx="477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Loss of read depth signal due to low </a:t>
            </a:r>
            <a:r>
              <a:rPr lang="en-US" i="1" dirty="0" err="1" smtClean="0"/>
              <a:t>mappability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0905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324337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MUSIC </a:t>
            </a:r>
            <a:br>
              <a:rPr lang="en-US" dirty="0" smtClean="0"/>
            </a:b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C:\Users\Ozgun\Desktop\Box\Box Sync\Papers\MUSIC.Apr.2013\figures\Flowchart_Figure\music_flowchart_decomposition_details_v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" y="838201"/>
            <a:ext cx="10038159" cy="533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2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297</Words>
  <Application>Microsoft Office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Peak Calling and Enriched Region Identification</vt:lpstr>
      <vt:lpstr>Multiscale Analysis, Minima/Maxima based Coarse Segmentation</vt:lpstr>
      <vt:lpstr>Multi-mappability based Correction</vt:lpstr>
      <vt:lpstr>MUSIC 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ChIP-Seq Analysis Challenges: Selection of Length Scale </dc:title>
  <dc:creator>Ozgun</dc:creator>
  <cp:lastModifiedBy>Ozgun</cp:lastModifiedBy>
  <cp:revision>11</cp:revision>
  <dcterms:created xsi:type="dcterms:W3CDTF">2014-09-22T18:08:07Z</dcterms:created>
  <dcterms:modified xsi:type="dcterms:W3CDTF">2014-09-24T18:46:39Z</dcterms:modified>
</cp:coreProperties>
</file>