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un\Desktop\Box\Box%20Sync\Presentations\ForMG_Cluster_Usage_Oct.2014\BDN_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Sheet1!$A$5:$A$6</c:f>
              <c:strCache>
                <c:ptCount val="2"/>
                <c:pt idx="0">
                  <c:v>FAS</c:v>
                </c:pt>
                <c:pt idx="1">
                  <c:v>YSM</c:v>
                </c:pt>
              </c:strCache>
            </c:strRef>
          </c:cat>
          <c:val>
            <c:numRef>
              <c:f>Sheet1!$L$5:$L$6</c:f>
              <c:numCache>
                <c:formatCode>General</c:formatCode>
                <c:ptCount val="2"/>
                <c:pt idx="0">
                  <c:v>25611399</c:v>
                </c:pt>
                <c:pt idx="1">
                  <c:v>18290158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BDN_fy.txt!$A$15:$A$36</c:f>
              <c:strCache>
                <c:ptCount val="22"/>
                <c:pt idx="0">
                  <c:v>Biostatistics</c:v>
                </c:pt>
                <c:pt idx="1">
                  <c:v>Cell Biology</c:v>
                </c:pt>
                <c:pt idx="2">
                  <c:v>Child Study Center</c:v>
                </c:pt>
                <c:pt idx="3">
                  <c:v>Dermatology</c:v>
                </c:pt>
                <c:pt idx="4">
                  <c:v>EPH</c:v>
                </c:pt>
                <c:pt idx="5">
                  <c:v>Genetics</c:v>
                </c:pt>
                <c:pt idx="6">
                  <c:v>Immunobiology</c:v>
                </c:pt>
                <c:pt idx="7">
                  <c:v>Internal Medicine</c:v>
                </c:pt>
                <c:pt idx="8">
                  <c:v>Keck</c:v>
                </c:pt>
                <c:pt idx="9">
                  <c:v>Medical Oncology</c:v>
                </c:pt>
                <c:pt idx="10">
                  <c:v>Nephrology</c:v>
                </c:pt>
                <c:pt idx="11">
                  <c:v>Neurobiology</c:v>
                </c:pt>
                <c:pt idx="12">
                  <c:v>Neurology</c:v>
                </c:pt>
                <c:pt idx="13">
                  <c:v>Neurosurgery</c:v>
                </c:pt>
                <c:pt idx="14">
                  <c:v>Obstetrics</c:v>
                </c:pt>
                <c:pt idx="15">
                  <c:v>Pathology</c:v>
                </c:pt>
                <c:pt idx="16">
                  <c:v>Pediatrics</c:v>
                </c:pt>
                <c:pt idx="17">
                  <c:v>Pharmacology</c:v>
                </c:pt>
                <c:pt idx="18">
                  <c:v>Psychiatry</c:v>
                </c:pt>
                <c:pt idx="19">
                  <c:v>Therapeutic Radiology</c:v>
                </c:pt>
                <c:pt idx="20">
                  <c:v>YCGA</c:v>
                </c:pt>
                <c:pt idx="21">
                  <c:v>YCMI</c:v>
                </c:pt>
              </c:strCache>
            </c:strRef>
          </c:cat>
          <c:val>
            <c:numRef>
              <c:f>BDN_fy.txt!$I$15:$I$36</c:f>
              <c:numCache>
                <c:formatCode>General</c:formatCode>
                <c:ptCount val="22"/>
                <c:pt idx="0">
                  <c:v>4.2300000000000004</c:v>
                </c:pt>
                <c:pt idx="1">
                  <c:v>0.08</c:v>
                </c:pt>
                <c:pt idx="2">
                  <c:v>0.84</c:v>
                </c:pt>
                <c:pt idx="3">
                  <c:v>0.51</c:v>
                </c:pt>
                <c:pt idx="4">
                  <c:v>0.65</c:v>
                </c:pt>
                <c:pt idx="5">
                  <c:v>36.14</c:v>
                </c:pt>
                <c:pt idx="6">
                  <c:v>0.05</c:v>
                </c:pt>
                <c:pt idx="7">
                  <c:v>0.3</c:v>
                </c:pt>
                <c:pt idx="8">
                  <c:v>11.56</c:v>
                </c:pt>
                <c:pt idx="9">
                  <c:v>0.01</c:v>
                </c:pt>
                <c:pt idx="10">
                  <c:v>0.03</c:v>
                </c:pt>
                <c:pt idx="11">
                  <c:v>2.1800000000000002</c:v>
                </c:pt>
                <c:pt idx="12">
                  <c:v>0.01</c:v>
                </c:pt>
                <c:pt idx="13">
                  <c:v>17.52</c:v>
                </c:pt>
                <c:pt idx="14">
                  <c:v>0.02</c:v>
                </c:pt>
                <c:pt idx="15">
                  <c:v>1.2</c:v>
                </c:pt>
                <c:pt idx="16">
                  <c:v>0.19</c:v>
                </c:pt>
                <c:pt idx="17">
                  <c:v>0.34</c:v>
                </c:pt>
                <c:pt idx="18">
                  <c:v>0.46</c:v>
                </c:pt>
                <c:pt idx="19">
                  <c:v>0.09</c:v>
                </c:pt>
                <c:pt idx="20">
                  <c:v>12.05</c:v>
                </c:pt>
                <c:pt idx="21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582080"/>
        <c:axId val="56014336"/>
      </c:barChart>
      <c:catAx>
        <c:axId val="55582080"/>
        <c:scaling>
          <c:orientation val="minMax"/>
        </c:scaling>
        <c:delete val="0"/>
        <c:axPos val="b"/>
        <c:majorTickMark val="out"/>
        <c:minorTickMark val="none"/>
        <c:tickLblPos val="nextTo"/>
        <c:crossAx val="56014336"/>
        <c:crosses val="autoZero"/>
        <c:auto val="1"/>
        <c:lblAlgn val="ctr"/>
        <c:lblOffset val="100"/>
        <c:noMultiLvlLbl val="0"/>
      </c:catAx>
      <c:valAx>
        <c:axId val="56014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58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BDN_fy.txt!$A$40:$A$44</c:f>
              <c:strCache>
                <c:ptCount val="5"/>
                <c:pt idx="0">
                  <c:v>None</c:v>
                </c:pt>
                <c:pt idx="1">
                  <c:v>bigmem</c:v>
                </c:pt>
                <c:pt idx="2">
                  <c:v>default</c:v>
                </c:pt>
                <c:pt idx="3">
                  <c:v>highcore</c:v>
                </c:pt>
                <c:pt idx="4">
                  <c:v>state</c:v>
                </c:pt>
              </c:strCache>
            </c:strRef>
          </c:cat>
          <c:val>
            <c:numRef>
              <c:f>BDN_fy.txt!$I$40:$I$44</c:f>
              <c:numCache>
                <c:formatCode>General</c:formatCode>
                <c:ptCount val="5"/>
                <c:pt idx="0">
                  <c:v>14.548999999999999</c:v>
                </c:pt>
                <c:pt idx="1">
                  <c:v>4.4930000000000003</c:v>
                </c:pt>
                <c:pt idx="2">
                  <c:v>64.361999999999995</c:v>
                </c:pt>
                <c:pt idx="3">
                  <c:v>8.8849999999999998</c:v>
                </c:pt>
                <c:pt idx="4">
                  <c:v>7.71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534016"/>
        <c:axId val="99095680"/>
      </c:barChart>
      <c:catAx>
        <c:axId val="88534016"/>
        <c:scaling>
          <c:orientation val="minMax"/>
        </c:scaling>
        <c:delete val="0"/>
        <c:axPos val="b"/>
        <c:majorTickMark val="out"/>
        <c:minorTickMark val="none"/>
        <c:tickLblPos val="nextTo"/>
        <c:crossAx val="99095680"/>
        <c:crosses val="autoZero"/>
        <c:auto val="1"/>
        <c:lblAlgn val="ctr"/>
        <c:lblOffset val="100"/>
        <c:noMultiLvlLbl val="0"/>
      </c:catAx>
      <c:valAx>
        <c:axId val="99095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534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BDN_fy.txt!$C$68:$C$73</c:f>
              <c:strCache>
                <c:ptCount val="6"/>
                <c:pt idx="0">
                  <c:v>Stephen Dellaporta</c:v>
                </c:pt>
                <c:pt idx="1">
                  <c:v>XingWang Deng</c:v>
                </c:pt>
                <c:pt idx="2">
                  <c:v>Thierry Emonet</c:v>
                </c:pt>
                <c:pt idx="3">
                  <c:v>Farren Issacs</c:v>
                </c:pt>
                <c:pt idx="4">
                  <c:v>Anna Pyle</c:v>
                </c:pt>
                <c:pt idx="5">
                  <c:v>Frank Slack</c:v>
                </c:pt>
              </c:strCache>
            </c:strRef>
          </c:cat>
          <c:val>
            <c:numRef>
              <c:f>BDN_fy.txt!$L$68:$L$73</c:f>
              <c:numCache>
                <c:formatCode>General</c:formatCode>
                <c:ptCount val="6"/>
                <c:pt idx="0">
                  <c:v>0.26</c:v>
                </c:pt>
                <c:pt idx="1">
                  <c:v>0.47</c:v>
                </c:pt>
                <c:pt idx="2">
                  <c:v>0.38</c:v>
                </c:pt>
                <c:pt idx="3">
                  <c:v>0</c:v>
                </c:pt>
                <c:pt idx="4">
                  <c:v>0.74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457920"/>
        <c:axId val="101459840"/>
      </c:barChart>
      <c:catAx>
        <c:axId val="101457920"/>
        <c:scaling>
          <c:orientation val="minMax"/>
        </c:scaling>
        <c:delete val="0"/>
        <c:axPos val="b"/>
        <c:majorTickMark val="out"/>
        <c:minorTickMark val="none"/>
        <c:tickLblPos val="nextTo"/>
        <c:crossAx val="101459840"/>
        <c:crosses val="autoZero"/>
        <c:auto val="1"/>
        <c:lblAlgn val="ctr"/>
        <c:lblOffset val="100"/>
        <c:noMultiLvlLbl val="0"/>
      </c:catAx>
      <c:valAx>
        <c:axId val="101459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457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BDN_fy.txt!$C$64:$C$66</c:f>
              <c:strCache>
                <c:ptCount val="3"/>
                <c:pt idx="0">
                  <c:v>Mark Gerstein</c:v>
                </c:pt>
                <c:pt idx="1">
                  <c:v>Matthew Simon</c:v>
                </c:pt>
                <c:pt idx="2">
                  <c:v>Scott Strobel</c:v>
                </c:pt>
              </c:strCache>
            </c:strRef>
          </c:cat>
          <c:val>
            <c:numRef>
              <c:f>BDN_fy.txt!$L$64:$L$66</c:f>
              <c:numCache>
                <c:formatCode>General</c:formatCode>
                <c:ptCount val="3"/>
                <c:pt idx="0">
                  <c:v>1.93</c:v>
                </c:pt>
                <c:pt idx="1">
                  <c:v>0.09</c:v>
                </c:pt>
                <c:pt idx="2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10112"/>
        <c:axId val="100412416"/>
      </c:barChart>
      <c:catAx>
        <c:axId val="1004101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0412416"/>
        <c:crosses val="autoZero"/>
        <c:auto val="1"/>
        <c:lblAlgn val="ctr"/>
        <c:lblOffset val="100"/>
        <c:noMultiLvlLbl val="0"/>
      </c:catAx>
      <c:valAx>
        <c:axId val="100412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410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cat>
            <c:strRef>
              <c:f>BDN_fy.txt!$E$46:$I$46</c:f>
              <c:strCache>
                <c:ptCount val="5"/>
                <c:pt idx="0">
                  <c:v>7/1/2009</c:v>
                </c:pt>
                <c:pt idx="1">
                  <c:v>7/1/2010</c:v>
                </c:pt>
                <c:pt idx="2">
                  <c:v>7/1/2011</c:v>
                </c:pt>
                <c:pt idx="3">
                  <c:v>7/1/2012</c:v>
                </c:pt>
                <c:pt idx="4">
                  <c:v>7/1/2013</c:v>
                </c:pt>
              </c:strCache>
            </c:strRef>
          </c:cat>
          <c:val>
            <c:numRef>
              <c:f>BDN_fy.txt!$E$64:$I$64</c:f>
              <c:numCache>
                <c:formatCode>General</c:formatCode>
                <c:ptCount val="5"/>
                <c:pt idx="0">
                  <c:v>9500</c:v>
                </c:pt>
                <c:pt idx="1">
                  <c:v>8648</c:v>
                </c:pt>
                <c:pt idx="2">
                  <c:v>55067</c:v>
                </c:pt>
                <c:pt idx="3">
                  <c:v>228728</c:v>
                </c:pt>
                <c:pt idx="4">
                  <c:v>135807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411264"/>
        <c:axId val="102425344"/>
      </c:lineChart>
      <c:catAx>
        <c:axId val="102411264"/>
        <c:scaling>
          <c:orientation val="minMax"/>
        </c:scaling>
        <c:delete val="0"/>
        <c:axPos val="b"/>
        <c:majorTickMark val="out"/>
        <c:minorTickMark val="none"/>
        <c:tickLblPos val="nextTo"/>
        <c:crossAx val="102425344"/>
        <c:crosses val="autoZero"/>
        <c:auto val="1"/>
        <c:lblAlgn val="ctr"/>
        <c:lblOffset val="100"/>
        <c:noMultiLvlLbl val="0"/>
      </c:catAx>
      <c:valAx>
        <c:axId val="102425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411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Sheet1!$A$26:$A$52</c:f>
              <c:strCache>
                <c:ptCount val="27"/>
                <c:pt idx="0">
                  <c:v>Biomedical Eng</c:v>
                </c:pt>
                <c:pt idx="1">
                  <c:v>Biostatistics</c:v>
                </c:pt>
                <c:pt idx="2">
                  <c:v>Cell Biology</c:v>
                </c:pt>
                <c:pt idx="3">
                  <c:v>Child Study Center</c:v>
                </c:pt>
                <c:pt idx="4">
                  <c:v>EPH</c:v>
                </c:pt>
                <c:pt idx="5">
                  <c:v>Genetics</c:v>
                </c:pt>
                <c:pt idx="6">
                  <c:v>Immunobiology</c:v>
                </c:pt>
                <c:pt idx="7">
                  <c:v>Internal Medicine</c:v>
                </c:pt>
                <c:pt idx="8">
                  <c:v>Keck</c:v>
                </c:pt>
                <c:pt idx="9">
                  <c:v>Lab Med and Pharmacology</c:v>
                </c:pt>
                <c:pt idx="10">
                  <c:v>Laboratory Medicine</c:v>
                </c:pt>
                <c:pt idx="11">
                  <c:v>MIMED Infectious Dis</c:v>
                </c:pt>
                <c:pt idx="12">
                  <c:v>Medical Oncology</c:v>
                </c:pt>
                <c:pt idx="13">
                  <c:v>Microbial Path</c:v>
                </c:pt>
                <c:pt idx="14">
                  <c:v>Neurobiology</c:v>
                </c:pt>
                <c:pt idx="15">
                  <c:v>Neurology</c:v>
                </c:pt>
                <c:pt idx="16">
                  <c:v>Neurosurgery</c:v>
                </c:pt>
                <c:pt idx="17">
                  <c:v>Pathology</c:v>
                </c:pt>
                <c:pt idx="18">
                  <c:v>Pediatrics</c:v>
                </c:pt>
                <c:pt idx="19">
                  <c:v>Pharmacology</c:v>
                </c:pt>
                <c:pt idx="20">
                  <c:v>Physiology</c:v>
                </c:pt>
                <c:pt idx="21">
                  <c:v>Program on Aging</c:v>
                </c:pt>
                <c:pt idx="22">
                  <c:v>Psychiatry</c:v>
                </c:pt>
                <c:pt idx="23">
                  <c:v>Surgery</c:v>
                </c:pt>
                <c:pt idx="24">
                  <c:v>Therapeutic Radiology</c:v>
                </c:pt>
                <c:pt idx="25">
                  <c:v>YCGA</c:v>
                </c:pt>
                <c:pt idx="26">
                  <c:v>YCMI</c:v>
                </c:pt>
              </c:strCache>
            </c:strRef>
          </c:cat>
          <c:val>
            <c:numRef>
              <c:f>Sheet1!$M$26:$M$52</c:f>
              <c:numCache>
                <c:formatCode>General</c:formatCode>
                <c:ptCount val="27"/>
                <c:pt idx="0">
                  <c:v>0.01</c:v>
                </c:pt>
                <c:pt idx="1">
                  <c:v>11.91</c:v>
                </c:pt>
                <c:pt idx="2">
                  <c:v>0.04</c:v>
                </c:pt>
                <c:pt idx="3">
                  <c:v>0.86</c:v>
                </c:pt>
                <c:pt idx="4">
                  <c:v>7.75</c:v>
                </c:pt>
                <c:pt idx="5">
                  <c:v>3.35</c:v>
                </c:pt>
                <c:pt idx="6">
                  <c:v>0.06</c:v>
                </c:pt>
                <c:pt idx="7">
                  <c:v>0.57999999999999996</c:v>
                </c:pt>
                <c:pt idx="8">
                  <c:v>2.36</c:v>
                </c:pt>
                <c:pt idx="9">
                  <c:v>0.03</c:v>
                </c:pt>
                <c:pt idx="10">
                  <c:v>0.09</c:v>
                </c:pt>
                <c:pt idx="11">
                  <c:v>0.02</c:v>
                </c:pt>
                <c:pt idx="12">
                  <c:v>0.01</c:v>
                </c:pt>
                <c:pt idx="13">
                  <c:v>0.13</c:v>
                </c:pt>
                <c:pt idx="14">
                  <c:v>2.82</c:v>
                </c:pt>
                <c:pt idx="15">
                  <c:v>2.5299999999999998</c:v>
                </c:pt>
                <c:pt idx="16">
                  <c:v>0.46</c:v>
                </c:pt>
                <c:pt idx="17">
                  <c:v>1.76</c:v>
                </c:pt>
                <c:pt idx="18">
                  <c:v>0.03</c:v>
                </c:pt>
                <c:pt idx="19">
                  <c:v>0.06</c:v>
                </c:pt>
                <c:pt idx="20">
                  <c:v>2.0299999999999998</c:v>
                </c:pt>
                <c:pt idx="21">
                  <c:v>0</c:v>
                </c:pt>
                <c:pt idx="22">
                  <c:v>3.69</c:v>
                </c:pt>
                <c:pt idx="23">
                  <c:v>0</c:v>
                </c:pt>
                <c:pt idx="24">
                  <c:v>0.73</c:v>
                </c:pt>
                <c:pt idx="25">
                  <c:v>0.25</c:v>
                </c:pt>
                <c:pt idx="26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921472"/>
        <c:axId val="51340416"/>
      </c:barChart>
      <c:catAx>
        <c:axId val="50921472"/>
        <c:scaling>
          <c:orientation val="minMax"/>
        </c:scaling>
        <c:delete val="0"/>
        <c:axPos val="b"/>
        <c:majorTickMark val="out"/>
        <c:minorTickMark val="none"/>
        <c:tickLblPos val="nextTo"/>
        <c:crossAx val="51340416"/>
        <c:crosses val="autoZero"/>
        <c:auto val="1"/>
        <c:lblAlgn val="ctr"/>
        <c:lblOffset val="100"/>
        <c:noMultiLvlLbl val="0"/>
      </c:catAx>
      <c:valAx>
        <c:axId val="51340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921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Sheet1!$A$9:$A$24</c:f>
              <c:strCache>
                <c:ptCount val="16"/>
                <c:pt idx="0">
                  <c:v>Anthropology</c:v>
                </c:pt>
                <c:pt idx="1">
                  <c:v>Applied Math</c:v>
                </c:pt>
                <c:pt idx="2">
                  <c:v>Applied Physics</c:v>
                </c:pt>
                <c:pt idx="3">
                  <c:v>Chemistry</c:v>
                </c:pt>
                <c:pt idx="4">
                  <c:v>Computer Science</c:v>
                </c:pt>
                <c:pt idx="5">
                  <c:v>EEB</c:v>
                </c:pt>
                <c:pt idx="6">
                  <c:v>Economics</c:v>
                </c:pt>
                <c:pt idx="7">
                  <c:v>Environmental Engineering</c:v>
                </c:pt>
                <c:pt idx="8">
                  <c:v>Geology</c:v>
                </c:pt>
                <c:pt idx="9">
                  <c:v>MBB</c:v>
                </c:pt>
                <c:pt idx="10">
                  <c:v>MCDB</c:v>
                </c:pt>
                <c:pt idx="11">
                  <c:v>Mech Eng</c:v>
                </c:pt>
                <c:pt idx="12">
                  <c:v>Mechanical Engineering</c:v>
                </c:pt>
                <c:pt idx="13">
                  <c:v>Physics</c:v>
                </c:pt>
                <c:pt idx="14">
                  <c:v>Sociology</c:v>
                </c:pt>
                <c:pt idx="15">
                  <c:v>Statistics</c:v>
                </c:pt>
              </c:strCache>
            </c:strRef>
          </c:cat>
          <c:val>
            <c:numRef>
              <c:f>Sheet1!$M$9:$M$24</c:f>
              <c:numCache>
                <c:formatCode>General</c:formatCode>
                <c:ptCount val="16"/>
                <c:pt idx="0">
                  <c:v>0</c:v>
                </c:pt>
                <c:pt idx="1">
                  <c:v>0.33</c:v>
                </c:pt>
                <c:pt idx="2">
                  <c:v>3.38</c:v>
                </c:pt>
                <c:pt idx="3">
                  <c:v>1.66</c:v>
                </c:pt>
                <c:pt idx="4">
                  <c:v>0.73</c:v>
                </c:pt>
                <c:pt idx="5">
                  <c:v>4.5599999999999996</c:v>
                </c:pt>
                <c:pt idx="6">
                  <c:v>0</c:v>
                </c:pt>
                <c:pt idx="7">
                  <c:v>0.47</c:v>
                </c:pt>
                <c:pt idx="8">
                  <c:v>0.65</c:v>
                </c:pt>
                <c:pt idx="9">
                  <c:v>20.149999999999999</c:v>
                </c:pt>
                <c:pt idx="10">
                  <c:v>9.93</c:v>
                </c:pt>
                <c:pt idx="11">
                  <c:v>5.37</c:v>
                </c:pt>
                <c:pt idx="12">
                  <c:v>0.24</c:v>
                </c:pt>
                <c:pt idx="13">
                  <c:v>8.3800000000000008</c:v>
                </c:pt>
                <c:pt idx="14">
                  <c:v>0.63</c:v>
                </c:pt>
                <c:pt idx="15">
                  <c:v>1.85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712192"/>
        <c:axId val="54713728"/>
      </c:barChart>
      <c:catAx>
        <c:axId val="54712192"/>
        <c:scaling>
          <c:orientation val="minMax"/>
        </c:scaling>
        <c:delete val="0"/>
        <c:axPos val="b"/>
        <c:majorTickMark val="out"/>
        <c:minorTickMark val="none"/>
        <c:tickLblPos val="nextTo"/>
        <c:crossAx val="54713728"/>
        <c:crosses val="autoZero"/>
        <c:auto val="1"/>
        <c:lblAlgn val="ctr"/>
        <c:lblOffset val="100"/>
        <c:noMultiLvlLbl val="0"/>
      </c:catAx>
      <c:valAx>
        <c:axId val="5471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712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Sheet1!$A$57:$A$77</c:f>
              <c:strCache>
                <c:ptCount val="21"/>
                <c:pt idx="0">
                  <c:v>bigmem</c:v>
                </c:pt>
                <c:pt idx="1">
                  <c:v>breaker</c:v>
                </c:pt>
                <c:pt idx="2">
                  <c:v>cryoem</c:v>
                </c:pt>
                <c:pt idx="3">
                  <c:v>default</c:v>
                </c:pt>
                <c:pt idx="4">
                  <c:v>dellaporta</c:v>
                </c:pt>
                <c:pt idx="5">
                  <c:v>eph</c:v>
                </c:pt>
                <c:pt idx="6">
                  <c:v>general</c:v>
                </c:pt>
                <c:pt idx="7">
                  <c:v>gerstein</c:v>
                </c:pt>
                <c:pt idx="8">
                  <c:v>kleinstein</c:v>
                </c:pt>
                <c:pt idx="9">
                  <c:v>molinaro</c:v>
                </c:pt>
                <c:pt idx="10">
                  <c:v>ohern</c:v>
                </c:pt>
                <c:pt idx="11">
                  <c:v>private</c:v>
                </c:pt>
                <c:pt idx="12">
                  <c:v>scavenge</c:v>
                </c:pt>
                <c:pt idx="13">
                  <c:v>sigworth</c:v>
                </c:pt>
                <c:pt idx="14">
                  <c:v>sindelar</c:v>
                </c:pt>
                <c:pt idx="15">
                  <c:v>strobel</c:v>
                </c:pt>
                <c:pt idx="16">
                  <c:v>wang_hongwei</c:v>
                </c:pt>
                <c:pt idx="17">
                  <c:v>wang_xiaojing</c:v>
                </c:pt>
                <c:pt idx="18">
                  <c:v>williams</c:v>
                </c:pt>
                <c:pt idx="19">
                  <c:v>zhang_heping</c:v>
                </c:pt>
                <c:pt idx="20">
                  <c:v>zhao</c:v>
                </c:pt>
              </c:strCache>
            </c:strRef>
          </c:cat>
          <c:val>
            <c:numRef>
              <c:f>Sheet1!$M$57:$M$77</c:f>
              <c:numCache>
                <c:formatCode>General</c:formatCode>
                <c:ptCount val="21"/>
                <c:pt idx="0">
                  <c:v>0.41699999999999998</c:v>
                </c:pt>
                <c:pt idx="1">
                  <c:v>4.649</c:v>
                </c:pt>
                <c:pt idx="2">
                  <c:v>0</c:v>
                </c:pt>
                <c:pt idx="3">
                  <c:v>5.5259999999999998</c:v>
                </c:pt>
                <c:pt idx="4">
                  <c:v>0.70899999999999996</c:v>
                </c:pt>
                <c:pt idx="5">
                  <c:v>0.19500000000000001</c:v>
                </c:pt>
                <c:pt idx="6">
                  <c:v>20.988</c:v>
                </c:pt>
                <c:pt idx="7">
                  <c:v>6.2830000000000004</c:v>
                </c:pt>
                <c:pt idx="8">
                  <c:v>0.34</c:v>
                </c:pt>
                <c:pt idx="9">
                  <c:v>7.0999999999999994E-2</c:v>
                </c:pt>
                <c:pt idx="10">
                  <c:v>3.875</c:v>
                </c:pt>
                <c:pt idx="11">
                  <c:v>6.0000000000000001E-3</c:v>
                </c:pt>
                <c:pt idx="12">
                  <c:v>3.9940000000000002</c:v>
                </c:pt>
                <c:pt idx="13">
                  <c:v>0.40500000000000003</c:v>
                </c:pt>
                <c:pt idx="14">
                  <c:v>2.0619999999999998</c:v>
                </c:pt>
                <c:pt idx="15">
                  <c:v>0.13400000000000001</c:v>
                </c:pt>
                <c:pt idx="16">
                  <c:v>0.14399999999999999</c:v>
                </c:pt>
                <c:pt idx="17">
                  <c:v>2.0310000000000001</c:v>
                </c:pt>
                <c:pt idx="18">
                  <c:v>0.38600000000000001</c:v>
                </c:pt>
                <c:pt idx="19">
                  <c:v>5.8999999999999997E-2</c:v>
                </c:pt>
                <c:pt idx="20">
                  <c:v>6.0049999999999999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202944"/>
        <c:axId val="53204480"/>
      </c:barChart>
      <c:catAx>
        <c:axId val="53202944"/>
        <c:scaling>
          <c:orientation val="minMax"/>
        </c:scaling>
        <c:delete val="0"/>
        <c:axPos val="b"/>
        <c:majorTickMark val="out"/>
        <c:minorTickMark val="none"/>
        <c:tickLblPos val="nextTo"/>
        <c:crossAx val="53204480"/>
        <c:crosses val="autoZero"/>
        <c:auto val="1"/>
        <c:lblAlgn val="ctr"/>
        <c:lblOffset val="100"/>
        <c:noMultiLvlLbl val="0"/>
      </c:catAx>
      <c:valAx>
        <c:axId val="53204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202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Sheet1!$C$132:$C$141</c:f>
              <c:strCache>
                <c:ptCount val="10"/>
                <c:pt idx="0">
                  <c:v>Ronald Breaker</c:v>
                </c:pt>
                <c:pt idx="1">
                  <c:v>Eugene Davidov</c:v>
                </c:pt>
                <c:pt idx="2">
                  <c:v>Stephen Dellaporta</c:v>
                </c:pt>
                <c:pt idx="3">
                  <c:v>Thierry Emonet</c:v>
                </c:pt>
                <c:pt idx="4">
                  <c:v>Joshua Gendron</c:v>
                </c:pt>
                <c:pt idx="5">
                  <c:v>Jo Handelsman</c:v>
                </c:pt>
                <c:pt idx="6">
                  <c:v>Valerie Horsley</c:v>
                </c:pt>
                <c:pt idx="7">
                  <c:v>Matthew Rodeheffer</c:v>
                </c:pt>
                <c:pt idx="8">
                  <c:v>Shirleen Roeder</c:v>
                </c:pt>
                <c:pt idx="9">
                  <c:v>Frank Slack</c:v>
                </c:pt>
              </c:strCache>
            </c:strRef>
          </c:cat>
          <c:val>
            <c:numRef>
              <c:f>Sheet1!$P$132:$P$141</c:f>
              <c:numCache>
                <c:formatCode>General</c:formatCode>
                <c:ptCount val="10"/>
                <c:pt idx="0">
                  <c:v>8.2899999999999991</c:v>
                </c:pt>
                <c:pt idx="1">
                  <c:v>0.01</c:v>
                </c:pt>
                <c:pt idx="2">
                  <c:v>1.54</c:v>
                </c:pt>
                <c:pt idx="3">
                  <c:v>0.04</c:v>
                </c:pt>
                <c:pt idx="4">
                  <c:v>0</c:v>
                </c:pt>
                <c:pt idx="5">
                  <c:v>0</c:v>
                </c:pt>
                <c:pt idx="6">
                  <c:v>0.02</c:v>
                </c:pt>
                <c:pt idx="7">
                  <c:v>0.01</c:v>
                </c:pt>
                <c:pt idx="8">
                  <c:v>0.01</c:v>
                </c:pt>
                <c:pt idx="9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303936"/>
        <c:axId val="54711424"/>
      </c:barChart>
      <c:catAx>
        <c:axId val="53303936"/>
        <c:scaling>
          <c:orientation val="minMax"/>
        </c:scaling>
        <c:delete val="0"/>
        <c:axPos val="b"/>
        <c:majorTickMark val="out"/>
        <c:minorTickMark val="none"/>
        <c:tickLblPos val="nextTo"/>
        <c:crossAx val="54711424"/>
        <c:crosses val="autoZero"/>
        <c:auto val="1"/>
        <c:lblAlgn val="ctr"/>
        <c:lblOffset val="100"/>
        <c:noMultiLvlLbl val="0"/>
      </c:catAx>
      <c:valAx>
        <c:axId val="54711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303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Sheet1!$C$122:$C$130</c:f>
              <c:strCache>
                <c:ptCount val="9"/>
                <c:pt idx="0">
                  <c:v>CBIC  </c:v>
                </c:pt>
                <c:pt idx="1">
                  <c:v>Mark Gerstein</c:v>
                </c:pt>
                <c:pt idx="2">
                  <c:v>Jonathan Howard</c:v>
                </c:pt>
                <c:pt idx="3">
                  <c:v>Charles Sindelar</c:v>
                </c:pt>
                <c:pt idx="4">
                  <c:v>Joan Steitz</c:v>
                </c:pt>
                <c:pt idx="5">
                  <c:v>Scott Strobel</c:v>
                </c:pt>
                <c:pt idx="6">
                  <c:v>Vinzenz Unger</c:v>
                </c:pt>
                <c:pt idx="7">
                  <c:v>Hongwei Wang</c:v>
                </c:pt>
                <c:pt idx="8">
                  <c:v>Yong Xiong</c:v>
                </c:pt>
              </c:strCache>
            </c:strRef>
          </c:cat>
          <c:val>
            <c:numRef>
              <c:f>Sheet1!$P$122:$P$130</c:f>
              <c:numCache>
                <c:formatCode>General</c:formatCode>
                <c:ptCount val="9"/>
                <c:pt idx="0">
                  <c:v>0.18</c:v>
                </c:pt>
                <c:pt idx="1">
                  <c:v>13.38</c:v>
                </c:pt>
                <c:pt idx="2">
                  <c:v>0.03</c:v>
                </c:pt>
                <c:pt idx="3">
                  <c:v>1.39</c:v>
                </c:pt>
                <c:pt idx="4">
                  <c:v>0</c:v>
                </c:pt>
                <c:pt idx="5">
                  <c:v>1.18</c:v>
                </c:pt>
                <c:pt idx="6">
                  <c:v>0.13</c:v>
                </c:pt>
                <c:pt idx="7">
                  <c:v>3.82</c:v>
                </c:pt>
                <c:pt idx="8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371648"/>
        <c:axId val="53373568"/>
      </c:barChart>
      <c:catAx>
        <c:axId val="53371648"/>
        <c:scaling>
          <c:orientation val="minMax"/>
        </c:scaling>
        <c:delete val="0"/>
        <c:axPos val="b"/>
        <c:majorTickMark val="out"/>
        <c:minorTickMark val="none"/>
        <c:tickLblPos val="nextTo"/>
        <c:crossAx val="53373568"/>
        <c:crosses val="autoZero"/>
        <c:auto val="1"/>
        <c:lblAlgn val="ctr"/>
        <c:lblOffset val="100"/>
        <c:noMultiLvlLbl val="0"/>
      </c:catAx>
      <c:valAx>
        <c:axId val="53373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371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cat>
            <c:strRef>
              <c:f>Sheet1!$F$80:$M$80</c:f>
              <c:strCache>
                <c:ptCount val="8"/>
                <c:pt idx="0">
                  <c:v>7/1/2006</c:v>
                </c:pt>
                <c:pt idx="1">
                  <c:v>7/1/2007</c:v>
                </c:pt>
                <c:pt idx="2">
                  <c:v>7/1/2008</c:v>
                </c:pt>
                <c:pt idx="3">
                  <c:v>7/1/2009</c:v>
                </c:pt>
                <c:pt idx="4">
                  <c:v>7/1/2010</c:v>
                </c:pt>
                <c:pt idx="5">
                  <c:v>7/1/2011</c:v>
                </c:pt>
                <c:pt idx="6">
                  <c:v>7/1/2012</c:v>
                </c:pt>
                <c:pt idx="7">
                  <c:v>7/1/2013</c:v>
                </c:pt>
              </c:strCache>
            </c:strRef>
          </c:cat>
          <c:val>
            <c:numRef>
              <c:f>Sheet1!$F$123:$M$123</c:f>
              <c:numCache>
                <c:formatCode>General</c:formatCode>
                <c:ptCount val="8"/>
                <c:pt idx="0">
                  <c:v>239327</c:v>
                </c:pt>
                <c:pt idx="1">
                  <c:v>470164</c:v>
                </c:pt>
                <c:pt idx="2">
                  <c:v>850627</c:v>
                </c:pt>
                <c:pt idx="3">
                  <c:v>638608</c:v>
                </c:pt>
                <c:pt idx="4">
                  <c:v>994972</c:v>
                </c:pt>
                <c:pt idx="5">
                  <c:v>730423</c:v>
                </c:pt>
                <c:pt idx="6">
                  <c:v>930520</c:v>
                </c:pt>
                <c:pt idx="7">
                  <c:v>1021043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489664"/>
        <c:axId val="102214656"/>
      </c:lineChart>
      <c:catAx>
        <c:axId val="101489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02214656"/>
        <c:crosses val="autoZero"/>
        <c:auto val="1"/>
        <c:lblAlgn val="ctr"/>
        <c:lblOffset val="100"/>
        <c:noMultiLvlLbl val="0"/>
      </c:catAx>
      <c:valAx>
        <c:axId val="102214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489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BDN_fy.txt!$A$5:$A$6</c:f>
              <c:strCache>
                <c:ptCount val="2"/>
                <c:pt idx="0">
                  <c:v>FAS</c:v>
                </c:pt>
                <c:pt idx="1">
                  <c:v>YSM</c:v>
                </c:pt>
              </c:strCache>
            </c:strRef>
          </c:cat>
          <c:val>
            <c:numRef>
              <c:f>BDN_fy.txt!$I$5:$I$6</c:f>
              <c:numCache>
                <c:formatCode>General</c:formatCode>
                <c:ptCount val="2"/>
                <c:pt idx="0">
                  <c:v>11.42</c:v>
                </c:pt>
                <c:pt idx="1">
                  <c:v>88.58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BDN_fy.txt!$A$9:$A$13</c:f>
              <c:strCache>
                <c:ptCount val="5"/>
                <c:pt idx="0">
                  <c:v>Computer Science</c:v>
                </c:pt>
                <c:pt idx="1">
                  <c:v>EEB</c:v>
                </c:pt>
                <c:pt idx="2">
                  <c:v>MBB</c:v>
                </c:pt>
                <c:pt idx="3">
                  <c:v>MCDB</c:v>
                </c:pt>
                <c:pt idx="4">
                  <c:v>Mechanical Engineering</c:v>
                </c:pt>
              </c:strCache>
            </c:strRef>
          </c:cat>
          <c:val>
            <c:numRef>
              <c:f>BDN_fy.txt!$I$9:$I$13</c:f>
              <c:numCache>
                <c:formatCode>General</c:formatCode>
                <c:ptCount val="5"/>
                <c:pt idx="0">
                  <c:v>0</c:v>
                </c:pt>
                <c:pt idx="1">
                  <c:v>7.23</c:v>
                </c:pt>
                <c:pt idx="2">
                  <c:v>2.31</c:v>
                </c:pt>
                <c:pt idx="3">
                  <c:v>1.85</c:v>
                </c:pt>
                <c:pt idx="4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048064"/>
        <c:axId val="55983488"/>
      </c:barChart>
      <c:catAx>
        <c:axId val="55048064"/>
        <c:scaling>
          <c:orientation val="minMax"/>
        </c:scaling>
        <c:delete val="0"/>
        <c:axPos val="b"/>
        <c:majorTickMark val="out"/>
        <c:minorTickMark val="none"/>
        <c:tickLblPos val="nextTo"/>
        <c:crossAx val="55983488"/>
        <c:crosses val="autoZero"/>
        <c:auto val="1"/>
        <c:lblAlgn val="ctr"/>
        <c:lblOffset val="100"/>
        <c:noMultiLvlLbl val="0"/>
      </c:catAx>
      <c:valAx>
        <c:axId val="55983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048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7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9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6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3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0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8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2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0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09B36-C27C-41F0-8D5A-02EB4AA9062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F372F-5F7D-45FD-AE6E-2D167757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0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Keck Usage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887972"/>
              </p:ext>
            </p:extLst>
          </p:nvPr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6693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BulldogN</a:t>
            </a:r>
            <a:r>
              <a:rPr lang="en-US" dirty="0" smtClean="0"/>
              <a:t>: YSM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664163"/>
              </p:ext>
            </p:extLst>
          </p:nvPr>
        </p:nvGraphicFramePr>
        <p:xfrm>
          <a:off x="76201" y="2057400"/>
          <a:ext cx="89154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0585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BulldogN</a:t>
            </a:r>
            <a:r>
              <a:rPr lang="en-US" dirty="0" smtClean="0"/>
              <a:t>: By Queue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750746"/>
              </p:ext>
            </p:extLst>
          </p:nvPr>
        </p:nvGraphicFramePr>
        <p:xfrm>
          <a:off x="609600" y="2057400"/>
          <a:ext cx="8001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1231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BulldogN</a:t>
            </a:r>
            <a:r>
              <a:rPr lang="en-US" dirty="0" smtClean="0"/>
              <a:t>: MCDB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513393"/>
              </p:ext>
            </p:extLst>
          </p:nvPr>
        </p:nvGraphicFramePr>
        <p:xfrm>
          <a:off x="152400" y="2057400"/>
          <a:ext cx="8839199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9313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BulldogN</a:t>
            </a:r>
            <a:r>
              <a:rPr lang="en-US" dirty="0" smtClean="0"/>
              <a:t>: MBB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096731"/>
              </p:ext>
            </p:extLst>
          </p:nvPr>
        </p:nvGraphicFramePr>
        <p:xfrm>
          <a:off x="1676400" y="2057400"/>
          <a:ext cx="5943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6324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BulldogN</a:t>
            </a:r>
            <a:r>
              <a:rPr lang="en-US" dirty="0" smtClean="0"/>
              <a:t>: MG Lab Usage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299568"/>
              </p:ext>
            </p:extLst>
          </p:nvPr>
        </p:nvGraphicFramePr>
        <p:xfrm>
          <a:off x="304800" y="2057400"/>
          <a:ext cx="8610599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738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Keck Usage: YSM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737767"/>
              </p:ext>
            </p:extLst>
          </p:nvPr>
        </p:nvGraphicFramePr>
        <p:xfrm>
          <a:off x="152400" y="2057400"/>
          <a:ext cx="8839199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967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Keck Usage: FAS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362897"/>
              </p:ext>
            </p:extLst>
          </p:nvPr>
        </p:nvGraphicFramePr>
        <p:xfrm>
          <a:off x="228600" y="2057400"/>
          <a:ext cx="86868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574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Keck: By Queue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902526"/>
              </p:ext>
            </p:extLst>
          </p:nvPr>
        </p:nvGraphicFramePr>
        <p:xfrm>
          <a:off x="228600" y="1676400"/>
          <a:ext cx="8686799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44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Keck: MCDB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926626"/>
              </p:ext>
            </p:extLst>
          </p:nvPr>
        </p:nvGraphicFramePr>
        <p:xfrm>
          <a:off x="304800" y="2057400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7561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Keck: MBB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768960"/>
              </p:ext>
            </p:extLst>
          </p:nvPr>
        </p:nvGraphicFramePr>
        <p:xfrm>
          <a:off x="228600" y="1676400"/>
          <a:ext cx="8458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7959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Keck: MG Lab Usage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030058"/>
              </p:ext>
            </p:extLst>
          </p:nvPr>
        </p:nvGraphicFramePr>
        <p:xfrm>
          <a:off x="228600" y="2057400"/>
          <a:ext cx="8610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018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BulldogN</a:t>
            </a:r>
            <a:r>
              <a:rPr lang="en-US" dirty="0" smtClean="0"/>
              <a:t> Usage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188626"/>
              </p:ext>
            </p:extLst>
          </p:nvPr>
        </p:nvGraphicFramePr>
        <p:xfrm>
          <a:off x="0" y="1143000"/>
          <a:ext cx="8991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529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BulldogN</a:t>
            </a:r>
            <a:r>
              <a:rPr lang="en-US" dirty="0" smtClean="0"/>
              <a:t>: FAS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267011"/>
              </p:ext>
            </p:extLst>
          </p:nvPr>
        </p:nvGraphicFramePr>
        <p:xfrm>
          <a:off x="838200" y="2057400"/>
          <a:ext cx="7848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22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48</Words>
  <Application>Microsoft Office PowerPoint</Application>
  <PresentationFormat>On-screen Show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Keck Usage</vt:lpstr>
      <vt:lpstr>Keck Usage: YSM</vt:lpstr>
      <vt:lpstr>Keck Usage: FAS</vt:lpstr>
      <vt:lpstr>Keck: By Queue</vt:lpstr>
      <vt:lpstr>Keck: MCDB</vt:lpstr>
      <vt:lpstr>Keck: MBB</vt:lpstr>
      <vt:lpstr>Keck: MG Lab Usage</vt:lpstr>
      <vt:lpstr>BulldogN Usage</vt:lpstr>
      <vt:lpstr>BulldogN: FAS</vt:lpstr>
      <vt:lpstr>BulldogN: YSM</vt:lpstr>
      <vt:lpstr>BulldogN: By Queue</vt:lpstr>
      <vt:lpstr>BulldogN: MCDB</vt:lpstr>
      <vt:lpstr>BulldogN: MBB</vt:lpstr>
      <vt:lpstr>BulldogN: MG Lab Usage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Ozgun</dc:creator>
  <cp:lastModifiedBy>Ozgun</cp:lastModifiedBy>
  <cp:revision>7</cp:revision>
  <dcterms:created xsi:type="dcterms:W3CDTF">2014-09-30T01:22:12Z</dcterms:created>
  <dcterms:modified xsi:type="dcterms:W3CDTF">2014-09-30T02:48:43Z</dcterms:modified>
</cp:coreProperties>
</file>