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116" autoAdjust="0"/>
  </p:normalViewPr>
  <p:slideViewPr>
    <p:cSldViewPr snapToGrid="0" snapToObjects="1">
      <p:cViewPr varScale="1">
        <p:scale>
          <a:sx n="88" d="100"/>
          <a:sy n="88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1AA8C-8794-4E48-823F-B962BE2367E7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737C7-3CD9-484B-87CA-55319A79A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18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0E9C-6718-3248-A9C2-19034325D7CA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683-1162-BA42-9950-0119D3C55720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76B-5B6A-8D4F-BDE8-C5E840FE81D1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67F8-18A5-864F-8BA1-CF8055A6EF82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B0CA-94F4-B84F-9EAE-6874D9C0AC37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AA2D-4172-E44B-BAA7-4D11ECE82AED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EA12-D812-9A41-9E13-6E3802BB5E6B}" type="datetime1">
              <a:rPr lang="en-US" smtClean="0"/>
              <a:t>9/23/14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0B88-B1EF-6043-B301-18043EECB345}" type="datetime1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7AED-3E41-FD4D-A4AA-F7046E8822E1}" type="datetime1">
              <a:rPr lang="en-US" smtClean="0"/>
              <a:t>9/23/14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1ED-4696-0B46-8E71-BFFB34458475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F963-ED04-A64A-A362-78206D0B5B09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4436-1A3E-E140-AF1E-C6F659C7DDBB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2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project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240064"/>
              </p:ext>
            </p:extLst>
          </p:nvPr>
        </p:nvGraphicFramePr>
        <p:xfrm>
          <a:off x="170973" y="791597"/>
          <a:ext cx="8835424" cy="5541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523"/>
                <a:gridCol w="3022504"/>
                <a:gridCol w="3241397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 study (</a:t>
                      </a:r>
                      <a:r>
                        <a:rPr lang="en-US" sz="1600" dirty="0" err="1" smtClean="0"/>
                        <a:t>Abyzov</a:t>
                      </a:r>
                      <a:r>
                        <a:rPr lang="en-US" sz="1600" baseline="0" dirty="0" smtClean="0"/>
                        <a:t> A, et al. 2013)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study update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1" dirty="0" smtClean="0">
                          <a:solidFill>
                            <a:srgbClr val="3366FF"/>
                          </a:solidFill>
                        </a:rPr>
                        <a:t>Detection</a:t>
                      </a:r>
                      <a:r>
                        <a:rPr lang="en-US" sz="1600" b="1" baseline="0" dirty="0" smtClean="0">
                          <a:solidFill>
                            <a:srgbClr val="3366FF"/>
                          </a:solidFill>
                        </a:rPr>
                        <a:t> of novel </a:t>
                      </a:r>
                      <a:r>
                        <a:rPr lang="en-US" sz="1600" b="1" baseline="0" dirty="0" err="1" smtClean="0">
                          <a:solidFill>
                            <a:srgbClr val="3366FF"/>
                          </a:solidFill>
                        </a:rPr>
                        <a:t>retroduplications</a:t>
                      </a:r>
                      <a:r>
                        <a:rPr lang="en-US" sz="1600" b="1" baseline="0" dirty="0" smtClean="0">
                          <a:solidFill>
                            <a:srgbClr val="3366FF"/>
                          </a:solidFill>
                        </a:rPr>
                        <a:t> using exon junction libra</a:t>
                      </a:r>
                      <a:r>
                        <a:rPr lang="en-US" sz="1600" b="1" baseline="0" dirty="0" smtClean="0">
                          <a:solidFill>
                            <a:srgbClr val="0000FF"/>
                          </a:solidFill>
                        </a:rPr>
                        <a:t>ries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</a:t>
                      </a:r>
                      <a:r>
                        <a:rPr lang="en-US" sz="1400" baseline="0" dirty="0" smtClean="0"/>
                        <a:t> coverage whole genome sequencing (WGS)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ILLUMINA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exome</a:t>
                      </a:r>
                      <a:r>
                        <a:rPr lang="en-US" sz="1400" baseline="0" dirty="0" smtClean="0"/>
                        <a:t> high coverage (WXS)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Populations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968 WGS of 14 populations + 2 WGS trios (YRI trio,</a:t>
                      </a:r>
                      <a:r>
                        <a:rPr lang="en-US" sz="1400" baseline="0" dirty="0" smtClean="0"/>
                        <a:t> CEU trio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2535 WXS of</a:t>
                      </a:r>
                      <a:r>
                        <a:rPr lang="en-US" sz="1400" baseline="0" dirty="0" smtClean="0"/>
                        <a:t> 26 populations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# Unique genes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147 unique genes with novel junctions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529 unique genes with novel junctions</a:t>
                      </a:r>
                      <a:endParaRPr lang="en-US" sz="1400" dirty="0"/>
                    </a:p>
                  </a:txBody>
                  <a:tcPr/>
                </a:tc>
              </a:tr>
              <a:tr h="489656"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# Supporting exon junctions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63369  supporting exon junctions</a:t>
                      </a:r>
                    </a:p>
                  </a:txBody>
                  <a:tcPr/>
                </a:tc>
              </a:tr>
              <a:tr h="48965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Outlier</a:t>
                      </a:r>
                      <a:r>
                        <a:rPr lang="en-US" sz="1600" b="1" baseline="0" dirty="0" smtClean="0"/>
                        <a:t> individuals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JPT individuals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1 CEU</a:t>
                      </a:r>
                      <a:r>
                        <a:rPr lang="en-US" sz="1400" baseline="0" dirty="0" smtClean="0"/>
                        <a:t> individual and </a:t>
                      </a:r>
                      <a:r>
                        <a:rPr lang="en-US" sz="1400" dirty="0" smtClean="0"/>
                        <a:t>1 LWK individual</a:t>
                      </a: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1" dirty="0" smtClean="0">
                          <a:solidFill>
                            <a:srgbClr val="3366FF"/>
                          </a:solidFill>
                        </a:rPr>
                        <a:t>Insertion point detection using mapping of paired end reads</a:t>
                      </a:r>
                      <a:endParaRPr lang="en-US" sz="1600" b="1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968</a:t>
                      </a:r>
                      <a:r>
                        <a:rPr lang="en-US" sz="1400" baseline="0" dirty="0" smtClean="0"/>
                        <a:t> WGS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2535</a:t>
                      </a:r>
                      <a:r>
                        <a:rPr lang="en-US" sz="1400" baseline="0" dirty="0" smtClean="0"/>
                        <a:t> WXS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# Events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~17k events (by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collapsing ~63k</a:t>
                      </a:r>
                      <a:r>
                        <a:rPr lang="en-US" sz="1400" dirty="0" smtClean="0"/>
                        <a:t> supporting exon junctions per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gene</a:t>
                      </a:r>
                      <a:r>
                        <a:rPr lang="en-US" sz="1400" baseline="0" dirty="0" smtClean="0"/>
                        <a:t> for each </a:t>
                      </a:r>
                      <a:r>
                        <a:rPr lang="en-US" sz="1400" dirty="0" smtClean="0"/>
                        <a:t>person)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# Insertion</a:t>
                      </a:r>
                      <a:r>
                        <a:rPr lang="en-US" sz="1600" b="1" baseline="0" dirty="0" smtClean="0"/>
                        <a:t> points detected</a:t>
                      </a:r>
                      <a:endParaRPr lang="en-US" sz="1600" b="1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36 insertion points,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mapped to 36 unique genes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1727 events are supported </a:t>
                      </a:r>
                      <a:r>
                        <a:rPr lang="en-US" sz="1400" dirty="0" smtClean="0"/>
                        <a:t>by 1907 </a:t>
                      </a:r>
                      <a:r>
                        <a:rPr lang="en-US" sz="1400" dirty="0" smtClean="0"/>
                        <a:t>insertion points,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mapped to 68 unique genes.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33391" y="6549271"/>
            <a:ext cx="361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Yan Zhang, </a:t>
            </a:r>
            <a:r>
              <a:rPr lang="en-US" sz="1200" dirty="0" err="1" smtClean="0"/>
              <a:t>Shantao</a:t>
            </a:r>
            <a:r>
              <a:rPr lang="en-US" sz="1200" dirty="0" smtClean="0"/>
              <a:t> Li, </a:t>
            </a:r>
            <a:r>
              <a:rPr lang="en-US" sz="1200" dirty="0" err="1" smtClean="0"/>
              <a:t>Alexej</a:t>
            </a:r>
            <a:r>
              <a:rPr lang="en-US" sz="1200" dirty="0" smtClean="0"/>
              <a:t> </a:t>
            </a:r>
            <a:r>
              <a:rPr lang="en-US" sz="1200" dirty="0" err="1" smtClean="0"/>
              <a:t>Abyzov</a:t>
            </a:r>
            <a:r>
              <a:rPr lang="en-US" sz="1200" dirty="0" smtClean="0"/>
              <a:t>, &amp; Mark Gerstein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671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ootphylo_rmOutliers_for20140923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0" r="17344" b="12444"/>
          <a:stretch/>
        </p:blipFill>
        <p:spPr>
          <a:xfrm>
            <a:off x="4913761" y="2757675"/>
            <a:ext cx="4150855" cy="376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2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project update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33391" y="6549271"/>
            <a:ext cx="361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Yan Zhang, </a:t>
            </a:r>
            <a:r>
              <a:rPr lang="en-US" sz="1200" dirty="0" err="1" smtClean="0"/>
              <a:t>Shantao</a:t>
            </a:r>
            <a:r>
              <a:rPr lang="en-US" sz="1200" dirty="0" smtClean="0"/>
              <a:t> Li, </a:t>
            </a:r>
            <a:r>
              <a:rPr lang="en-US" sz="1200" dirty="0" err="1" smtClean="0"/>
              <a:t>Alexej</a:t>
            </a:r>
            <a:r>
              <a:rPr lang="en-US" sz="1200" dirty="0" smtClean="0"/>
              <a:t> </a:t>
            </a:r>
            <a:r>
              <a:rPr lang="en-US" sz="1200" dirty="0" err="1" smtClean="0"/>
              <a:t>Abyzov</a:t>
            </a:r>
            <a:r>
              <a:rPr lang="en-US" sz="1200" dirty="0" smtClean="0"/>
              <a:t>, &amp; Mark Gerstein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445443" y="6884275"/>
            <a:ext cx="3567315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AU: approximately </a:t>
            </a:r>
            <a:r>
              <a:rPr lang="en-US" sz="1100" dirty="0" smtClean="0"/>
              <a:t>unbiased confidence value,</a:t>
            </a:r>
          </a:p>
          <a:p>
            <a:r>
              <a:rPr lang="en-US" sz="1100" dirty="0" smtClean="0"/>
              <a:t>adjusted from bootstrap p-value</a:t>
            </a:r>
          </a:p>
          <a:p>
            <a:endParaRPr lang="en-US" sz="1100" dirty="0"/>
          </a:p>
          <a:p>
            <a:endParaRPr lang="en-US" sz="1100" dirty="0" smtClean="0"/>
          </a:p>
          <a:p>
            <a:r>
              <a:rPr lang="en-US" sz="1100" dirty="0" smtClean="0"/>
              <a:t>Phylogenetic tree </a:t>
            </a:r>
            <a:r>
              <a:rPr lang="en-US" sz="1100" dirty="0" err="1" smtClean="0"/>
              <a:t>contstru</a:t>
            </a:r>
            <a:endParaRPr lang="en-US" sz="1100" dirty="0"/>
          </a:p>
          <a:p>
            <a:r>
              <a:rPr lang="en-US" sz="1100" dirty="0" smtClean="0"/>
              <a:t>Large population groups (African, Asian, and European) are</a:t>
            </a:r>
          </a:p>
          <a:p>
            <a:r>
              <a:rPr lang="en-US" sz="1100" dirty="0" smtClean="0"/>
              <a:t>grouped 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718866" y="2732770"/>
            <a:ext cx="319205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sz="1200" b="1" dirty="0" smtClean="0"/>
          </a:p>
          <a:p>
            <a:r>
              <a:rPr lang="en-US" sz="1200" b="1" dirty="0" smtClean="0"/>
              <a:t>Cluster </a:t>
            </a:r>
            <a:r>
              <a:rPr lang="en-US" sz="1200" b="1" dirty="0" err="1" smtClean="0"/>
              <a:t>dendrogram</a:t>
            </a:r>
            <a:r>
              <a:rPr lang="en-US" sz="1200" b="1" dirty="0" smtClean="0"/>
              <a:t> with AU values (%)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28" y="944746"/>
            <a:ext cx="8229600" cy="4953392"/>
          </a:xfrm>
        </p:spPr>
        <p:txBody>
          <a:bodyPr>
            <a:normAutofit/>
          </a:bodyPr>
          <a:lstStyle/>
          <a:p>
            <a:r>
              <a:rPr lang="en-US" sz="2000"/>
              <a:t>D</a:t>
            </a:r>
            <a:r>
              <a:rPr lang="en-US" sz="2000" smtClean="0"/>
              <a:t>ownstream analysis:</a:t>
            </a:r>
            <a:endParaRPr lang="en-US" sz="2000" dirty="0" smtClean="0"/>
          </a:p>
          <a:p>
            <a:pPr lvl="1"/>
            <a:r>
              <a:rPr lang="en-US" sz="1600" dirty="0" smtClean="0"/>
              <a:t>Functional enrichment, top functions include:</a:t>
            </a:r>
          </a:p>
          <a:p>
            <a:pPr lvl="2"/>
            <a:r>
              <a:rPr lang="en-US" sz="1600" dirty="0"/>
              <a:t>ribosome/structural molecule activity</a:t>
            </a:r>
          </a:p>
          <a:p>
            <a:pPr lvl="2"/>
            <a:r>
              <a:rPr lang="en-US" sz="1600" dirty="0"/>
              <a:t>intracellular organelle </a:t>
            </a:r>
            <a:r>
              <a:rPr lang="en-US" sz="1600" dirty="0" smtClean="0"/>
              <a:t>lumen</a:t>
            </a:r>
          </a:p>
          <a:p>
            <a:pPr lvl="2"/>
            <a:r>
              <a:rPr lang="en-US" sz="1600" dirty="0" err="1" smtClean="0"/>
              <a:t>nucleoplasmprotein</a:t>
            </a:r>
            <a:r>
              <a:rPr lang="en-US" sz="1600" dirty="0" smtClean="0"/>
              <a:t> </a:t>
            </a:r>
            <a:r>
              <a:rPr lang="en-US" sz="1600" dirty="0"/>
              <a:t>complex assembly</a:t>
            </a:r>
          </a:p>
          <a:p>
            <a:pPr marL="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related </a:t>
            </a:r>
            <a:r>
              <a:rPr lang="en-US" sz="1600" dirty="0"/>
              <a:t>to open mitosis and cell divisio</a:t>
            </a:r>
            <a:r>
              <a:rPr lang="en-US" altLang="zh-CN" sz="1600" dirty="0"/>
              <a:t>n, c</a:t>
            </a:r>
            <a:r>
              <a:rPr lang="en-US" sz="1600" dirty="0"/>
              <a:t>on</a:t>
            </a:r>
            <a:r>
              <a:rPr lang="en-US" altLang="zh-CN" sz="1600" dirty="0"/>
              <a:t>sistent with discovery in </a:t>
            </a:r>
            <a:r>
              <a:rPr lang="en-US" sz="1600" dirty="0" err="1"/>
              <a:t>Abyzov</a:t>
            </a:r>
            <a:r>
              <a:rPr lang="en-US" sz="1600" dirty="0"/>
              <a:t> A, et al. 2013</a:t>
            </a:r>
            <a:r>
              <a:rPr lang="en-US" sz="1600" dirty="0" smtClean="0"/>
              <a:t>.</a:t>
            </a:r>
          </a:p>
          <a:p>
            <a:pPr marL="0" lvl="1" indent="0">
              <a:buNone/>
            </a:pPr>
            <a:endParaRPr lang="en-US" sz="1600" dirty="0" smtClean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Bootstrap phylogenetic tree of all populations </a:t>
            </a:r>
          </a:p>
          <a:p>
            <a:pPr marL="457200" lvl="1" indent="0">
              <a:buNone/>
            </a:pPr>
            <a:r>
              <a:rPr lang="en-US" sz="1600" dirty="0" smtClean="0"/>
              <a:t>      (excluding the two outlier individuals)</a:t>
            </a:r>
          </a:p>
          <a:p>
            <a:pPr lvl="2"/>
            <a:r>
              <a:rPr lang="en-US" sz="1600" dirty="0" smtClean="0"/>
              <a:t>Constructed solely based on </a:t>
            </a:r>
            <a:r>
              <a:rPr lang="en-US" sz="1600" dirty="0" err="1" smtClean="0"/>
              <a:t>retroduplications</a:t>
            </a:r>
            <a:endParaRPr lang="en-US" sz="1600" dirty="0" smtClean="0"/>
          </a:p>
          <a:p>
            <a:pPr lvl="2"/>
            <a:r>
              <a:rPr lang="en-US" sz="1600" dirty="0" smtClean="0"/>
              <a:t>Large population groups </a:t>
            </a:r>
          </a:p>
          <a:p>
            <a:pPr marL="91440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(Africans, Asian, and Europeans) </a:t>
            </a:r>
          </a:p>
          <a:p>
            <a:pPr marL="91440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have been grouped with high confidence</a:t>
            </a:r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marL="3657600" lvl="8" indent="0">
              <a:buNone/>
            </a:pPr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2810430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246</Words>
  <Application>Microsoft Macintosh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Retrodup project update</vt:lpstr>
      <vt:lpstr>Retrodup project update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494</cp:revision>
  <dcterms:created xsi:type="dcterms:W3CDTF">2014-04-16T14:17:35Z</dcterms:created>
  <dcterms:modified xsi:type="dcterms:W3CDTF">2014-09-23T21:24:12Z</dcterms:modified>
</cp:coreProperties>
</file>