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7" r:id="rId13"/>
    <p:sldId id="274" r:id="rId14"/>
    <p:sldId id="275" r:id="rId15"/>
    <p:sldId id="276" r:id="rId16"/>
    <p:sldId id="273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71" autoAdjust="0"/>
  </p:normalViewPr>
  <p:slideViewPr>
    <p:cSldViewPr>
      <p:cViewPr>
        <p:scale>
          <a:sx n="75" d="100"/>
          <a:sy n="75" d="100"/>
        </p:scale>
        <p:origin x="-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4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7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E6C6-7CB7-4FDE-ACE2-8D3BBB5D36D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E27E-10B4-4416-AAC6-F2CEC37F4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xogenous RNA extension of </a:t>
            </a:r>
            <a:r>
              <a:rPr lang="en-US" dirty="0" smtClean="0"/>
              <a:t>a small </a:t>
            </a:r>
            <a:r>
              <a:rPr lang="en-US" dirty="0" smtClean="0"/>
              <a:t>extracellular RNA analysis pipeline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Will Meyerson</a:t>
            </a:r>
          </a:p>
          <a:p>
            <a:r>
              <a:rPr lang="en-US" b="1" dirty="0" smtClean="0"/>
              <a:t>Gerstein Lab</a:t>
            </a:r>
          </a:p>
          <a:p>
            <a:r>
              <a:rPr lang="en-US" b="1" dirty="0" smtClean="0"/>
              <a:t>2014 - 09 - </a:t>
            </a:r>
            <a:r>
              <a:rPr lang="en-US" b="1" dirty="0" smtClean="0"/>
              <a:t>23</a:t>
            </a:r>
            <a:endParaRPr lang="en-US" b="1" dirty="0"/>
          </a:p>
        </p:txBody>
      </p:sp>
      <p:pic>
        <p:nvPicPr>
          <p:cNvPr id="1026" name="Picture 2" descr="http://www.laboratorytalk.com/pictures/633xAny/6/3/6/3636_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429000" cy="20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edricvermeirre.com/wordpress/wp-content/uploads/2012/10/Gallery_Big_vein43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8600"/>
            <a:ext cx="2997923" cy="224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8/87/Acinetobacter_baumann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67175"/>
            <a:ext cx="3200400" cy="217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39/1200 Genera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210"/>
            <a:ext cx="9144000" cy="437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09800" y="25908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59200" y="2352154"/>
            <a:ext cx="25908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 of 1200 genera, </a:t>
            </a:r>
            <a:r>
              <a:rPr lang="en-US" dirty="0" smtClean="0"/>
              <a:t>this known most common </a:t>
            </a:r>
            <a:r>
              <a:rPr lang="en-US" dirty="0" smtClean="0"/>
              <a:t>gut flora genus registers 136 unique hits to the 16S </a:t>
            </a:r>
            <a:r>
              <a:rPr lang="en-US" dirty="0" err="1" smtClean="0"/>
              <a:t>rRNA</a:t>
            </a:r>
            <a:r>
              <a:rPr lang="en-US" dirty="0" smtClean="0"/>
              <a:t> in one subject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Species Distribution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6" b="8416"/>
          <a:stretch/>
        </p:blipFill>
        <p:spPr bwMode="auto">
          <a:xfrm>
            <a:off x="812800" y="2146300"/>
            <a:ext cx="73850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93773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 of 4 top species </a:t>
            </a:r>
            <a:r>
              <a:rPr lang="en-US" sz="1600" dirty="0" smtClean="0"/>
              <a:t>are </a:t>
            </a:r>
            <a:r>
              <a:rPr lang="en-US" sz="1600" dirty="0" smtClean="0"/>
              <a:t>common </a:t>
            </a:r>
            <a:r>
              <a:rPr lang="en-US" sz="1600" dirty="0" smtClean="0"/>
              <a:t>skin commensals </a:t>
            </a:r>
            <a:r>
              <a:rPr lang="en-US" sz="1600" dirty="0" smtClean="0"/>
              <a:t>– contamination </a:t>
            </a:r>
            <a:r>
              <a:rPr lang="en-US" sz="1600" dirty="0" smtClean="0"/>
              <a:t>from needle passing through skin on the way to </a:t>
            </a:r>
            <a:r>
              <a:rPr lang="en-US" sz="1600" dirty="0" smtClean="0"/>
              <a:t>blood?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2817862"/>
            <a:ext cx="457200" cy="230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62200" y="2932931"/>
            <a:ext cx="609600" cy="419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2932931"/>
            <a:ext cx="0" cy="419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2633196"/>
            <a:ext cx="914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Popular </a:t>
            </a:r>
            <a:r>
              <a:rPr lang="en-US" sz="3200" dirty="0" err="1" smtClean="0"/>
              <a:t>GreenGenes</a:t>
            </a:r>
            <a:r>
              <a:rPr lang="en-US" sz="3200" dirty="0" smtClean="0"/>
              <a:t> Reference DB is Inappropriate for Species-Level Classification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1676400"/>
            <a:ext cx="469389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5281023" cy="30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90800" y="3733800"/>
            <a:ext cx="24384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00400" y="3124200"/>
            <a:ext cx="3124200" cy="155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5586" y="2895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1,262,986 References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448499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285,289 References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8700" y="1872018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of 4 top species are common skin commensals – contamination from needle passing through skin on the way to blood? </a:t>
            </a:r>
            <a:r>
              <a:rPr lang="en-US" b="1" dirty="0" smtClean="0">
                <a:solidFill>
                  <a:srgbClr val="FF0000"/>
                </a:solidFill>
              </a:rPr>
              <a:t>PERHAPS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NCBI 16S Species: ex-ex-RNA unique pre/diagnostic potential?</a:t>
            </a:r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57600" y="19050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60074" y="1211955"/>
            <a:ext cx="3655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true incidence of infections by </a:t>
            </a:r>
            <a:r>
              <a:rPr lang="en-US" i="1" dirty="0"/>
              <a:t>A. </a:t>
            </a:r>
            <a:r>
              <a:rPr lang="en-US" i="1" dirty="0" err="1" smtClean="0"/>
              <a:t>junii</a:t>
            </a:r>
            <a:r>
              <a:rPr lang="en-US" i="1" dirty="0" smtClean="0"/>
              <a:t> </a:t>
            </a:r>
            <a:r>
              <a:rPr lang="en-US" dirty="0" smtClean="0"/>
              <a:t>might </a:t>
            </a:r>
            <a:r>
              <a:rPr lang="en-US" dirty="0"/>
              <a:t>be underestimated, since phenotypical identification is </a:t>
            </a:r>
            <a:r>
              <a:rPr lang="en-US" dirty="0" smtClean="0"/>
              <a:t>difficult” - </a:t>
            </a:r>
            <a:r>
              <a:rPr lang="en-US" b="1" dirty="0"/>
              <a:t>Septicemia Due to </a:t>
            </a:r>
            <a:r>
              <a:rPr lang="en-US" b="1" i="1" dirty="0" err="1"/>
              <a:t>Acinetobacter</a:t>
            </a:r>
            <a:r>
              <a:rPr lang="en-US" b="1" i="1" dirty="0"/>
              <a:t> </a:t>
            </a:r>
            <a:r>
              <a:rPr lang="en-US" b="1" i="1" dirty="0" err="1" smtClean="0"/>
              <a:t>junii</a:t>
            </a:r>
            <a:r>
              <a:rPr lang="en-US" b="1" i="1" dirty="0" smtClean="0"/>
              <a:t>, </a:t>
            </a:r>
            <a:r>
              <a:rPr lang="en-US" dirty="0" smtClean="0"/>
              <a:t>(2002) J. of Clinical Microbiology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Viral Reads – </a:t>
            </a:r>
            <a:r>
              <a:rPr lang="en-US" dirty="0" err="1" smtClean="0"/>
              <a:t>Enterobacteria</a:t>
            </a:r>
            <a:r>
              <a:rPr lang="en-US" dirty="0" smtClean="0"/>
              <a:t> phages and other </a:t>
            </a:r>
            <a:r>
              <a:rPr lang="en-US" dirty="0"/>
              <a:t>p</a:t>
            </a:r>
            <a:r>
              <a:rPr lang="en-US" dirty="0" smtClean="0"/>
              <a:t>hages dominate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771860"/>
              </p:ext>
            </p:extLst>
          </p:nvPr>
        </p:nvGraphicFramePr>
        <p:xfrm>
          <a:off x="1295400" y="1447800"/>
          <a:ext cx="6629400" cy="445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800"/>
                <a:gridCol w="3276600"/>
              </a:tblGrid>
              <a:tr h="90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266 gi|390933132|ref|NC_017992.1|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Thermoanaerobacterium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saccharolyticum</a:t>
                      </a:r>
                      <a:r>
                        <a:rPr lang="en-US" sz="1200" u="none" strike="noStrike" dirty="0">
                          <a:effectLst/>
                        </a:rPr>
                        <a:t> [NOT ACTUALLY A VIRUS, WILL REMOVE FROM REF DB]</a:t>
                      </a:r>
                      <a:endParaRPr lang="en-US" sz="1200" b="0" i="0" u="none" strike="noStrike" dirty="0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49 gi|29366675|ref|NC_000866.4|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T4,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27 gi|9627425|ref|NC_001604.1|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T7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23 gi|639438672|ref|NC_024125.1|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JS98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365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22 gi|414086362|ref|NC_019399.1|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vB_EcoM_ACG-C40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22 gi|228860932|ref|NC_012635.1|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RB51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21 gi|422934783|ref|NC_019505.1|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Escherichia phage wV7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184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20 gi|116326222|ref|NC_008515.1|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Bacteriophage RB32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15 gi|422934421|ref|NC_019503.1|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ime09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184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15 gi|330858525|ref|NC_015457.1|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Shigella phage Shfl2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304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12 gi|30387453|ref|NC_004777.1|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Yersinia pestis phage phiA1122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10 gi|228861315|ref|NC_012638.1|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RB14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10 gi|194100359|ref|NC_011045.1|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Enterobacteria phage 13a</a:t>
                      </a:r>
                      <a:endParaRPr lang="en-US" sz="1200" b="0" i="0" u="none" strike="noStrike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244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8 gi|56718463|ref|NC_003287.2|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Enterobacteria</a:t>
                      </a:r>
                      <a:r>
                        <a:rPr lang="en-US" sz="1200" u="none" strike="noStrike" dirty="0">
                          <a:effectLst/>
                        </a:rPr>
                        <a:t> phage M13</a:t>
                      </a:r>
                      <a:endParaRPr lang="en-US" sz="1200" b="0" i="0" u="none" strike="noStrike" dirty="0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  <a:tr h="304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4 gi|418489681|ref|NC_019488.1|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5" marR="3195" marT="3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Salmonella phage RE-2010</a:t>
                      </a:r>
                      <a:endParaRPr lang="en-US" sz="1200" b="0" i="0" u="none" strike="noStrike" dirty="0">
                        <a:solidFill>
                          <a:srgbClr val="545454"/>
                        </a:solidFill>
                        <a:effectLst/>
                        <a:latin typeface="Arial"/>
                      </a:endParaRPr>
                    </a:p>
                  </a:txBody>
                  <a:tcPr marL="3195" marR="3195" marT="31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5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Ex-ex-RNA is intriguing for scientific and clinical applications</a:t>
            </a:r>
          </a:p>
          <a:p>
            <a:r>
              <a:rPr lang="en-US" dirty="0" smtClean="0"/>
              <a:t>There is evidence that the hits from the systemic circulation are not fully explained by random k-</a:t>
            </a:r>
            <a:r>
              <a:rPr lang="en-US" dirty="0" err="1" smtClean="0"/>
              <a:t>mer</a:t>
            </a:r>
            <a:r>
              <a:rPr lang="en-US" dirty="0"/>
              <a:t> </a:t>
            </a:r>
            <a:r>
              <a:rPr lang="en-US" dirty="0" smtClean="0"/>
              <a:t>mapping or sample contamination</a:t>
            </a:r>
          </a:p>
          <a:p>
            <a:r>
              <a:rPr lang="en-US" dirty="0" smtClean="0"/>
              <a:t>This pipeline extension is swift and convenient</a:t>
            </a:r>
          </a:p>
          <a:p>
            <a:r>
              <a:rPr lang="en-US" dirty="0" smtClean="0"/>
              <a:t>For comparison, could apply to patients with bacteremia and to subjects whose microbiomes have been extensively surveyed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Gerstein Lab</a:t>
            </a:r>
          </a:p>
          <a:p>
            <a:pPr lvl="1"/>
            <a:r>
              <a:rPr lang="en-US" dirty="0" smtClean="0"/>
              <a:t>Dr</a:t>
            </a:r>
            <a:r>
              <a:rPr lang="en-US" dirty="0"/>
              <a:t>.</a:t>
            </a:r>
            <a:r>
              <a:rPr lang="en-US" dirty="0" smtClean="0"/>
              <a:t> Robert Kitchen</a:t>
            </a:r>
          </a:p>
          <a:p>
            <a:pPr lvl="1"/>
            <a:r>
              <a:rPr lang="en-US" dirty="0" smtClean="0"/>
              <a:t>Dr. Joel </a:t>
            </a:r>
            <a:r>
              <a:rPr lang="en-US" dirty="0" err="1" smtClean="0"/>
              <a:t>Rozowsky</a:t>
            </a:r>
            <a:endParaRPr lang="en-US" dirty="0" smtClean="0"/>
          </a:p>
          <a:p>
            <a:pPr lvl="1"/>
            <a:r>
              <a:rPr lang="en-US" dirty="0" smtClean="0"/>
              <a:t>Mr. Ian Gonzalez</a:t>
            </a:r>
          </a:p>
          <a:p>
            <a:pPr lvl="1"/>
            <a:r>
              <a:rPr lang="en-US" dirty="0" smtClean="0"/>
              <a:t>Mr. Patrick </a:t>
            </a:r>
            <a:r>
              <a:rPr lang="en-US" dirty="0" err="1" smtClean="0"/>
              <a:t>McGilivray</a:t>
            </a:r>
            <a:endParaRPr lang="en-US" dirty="0" smtClean="0"/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Mihali</a:t>
            </a:r>
            <a:r>
              <a:rPr lang="en-US" dirty="0" smtClean="0"/>
              <a:t> Felipe</a:t>
            </a:r>
          </a:p>
          <a:p>
            <a:pPr lvl="1"/>
            <a:r>
              <a:rPr lang="en-US" dirty="0" smtClean="0"/>
              <a:t>Ms. Lori </a:t>
            </a:r>
            <a:r>
              <a:rPr lang="en-US" dirty="0" err="1" smtClean="0"/>
              <a:t>Iannicelli</a:t>
            </a:r>
            <a:endParaRPr lang="en-US" dirty="0" smtClean="0"/>
          </a:p>
          <a:p>
            <a:pPr lvl="1"/>
            <a:r>
              <a:rPr lang="en-US" dirty="0" smtClean="0"/>
              <a:t>Professor Mark Gerstein</a:t>
            </a:r>
          </a:p>
          <a:p>
            <a:r>
              <a:rPr lang="en-US" dirty="0" smtClean="0"/>
              <a:t>Yale Office of Student Research</a:t>
            </a:r>
          </a:p>
          <a:p>
            <a:pPr lvl="1"/>
            <a:r>
              <a:rPr lang="en-US" dirty="0" smtClean="0"/>
              <a:t>Ms. Donna </a:t>
            </a:r>
            <a:r>
              <a:rPr lang="en-US" dirty="0" err="1" smtClean="0"/>
              <a:t>Carranzo</a:t>
            </a:r>
            <a:endParaRPr lang="en-US" dirty="0" smtClean="0"/>
          </a:p>
          <a:p>
            <a:pPr lvl="1"/>
            <a:r>
              <a:rPr lang="en-US" dirty="0" smtClean="0"/>
              <a:t>Ms. Mae </a:t>
            </a:r>
            <a:r>
              <a:rPr lang="en-US" dirty="0" err="1" smtClean="0"/>
              <a:t>Geter</a:t>
            </a:r>
            <a:endParaRPr lang="en-US" dirty="0" smtClean="0"/>
          </a:p>
          <a:p>
            <a:pPr lvl="1"/>
            <a:r>
              <a:rPr lang="en-US" dirty="0" smtClean="0"/>
              <a:t>Dr. John Forrest, Jr.</a:t>
            </a:r>
          </a:p>
          <a:p>
            <a:r>
              <a:rPr lang="en-US" dirty="0" smtClean="0"/>
              <a:t>Yale High Performance Computing Center</a:t>
            </a:r>
          </a:p>
          <a:p>
            <a:pPr lvl="1"/>
            <a:r>
              <a:rPr lang="en-US" dirty="0" smtClean="0"/>
              <a:t>Mr. Jason Ignatius </a:t>
            </a:r>
          </a:p>
          <a:p>
            <a:pPr lvl="1"/>
            <a:r>
              <a:rPr lang="en-US" dirty="0" smtClean="0"/>
              <a:t>Dr. Robert Bjornson</a:t>
            </a:r>
          </a:p>
          <a:p>
            <a:r>
              <a:rPr lang="en-US" dirty="0" smtClean="0"/>
              <a:t>The National Institutes of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Post-presentation Addendum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discussion with Dan </a:t>
            </a:r>
            <a:r>
              <a:rPr lang="en-US" dirty="0" err="1" smtClean="0"/>
              <a:t>Spakowicz</a:t>
            </a:r>
            <a:r>
              <a:rPr lang="en-US" dirty="0" smtClean="0"/>
              <a:t> convinced me that the </a:t>
            </a:r>
            <a:r>
              <a:rPr lang="en-US" i="1" dirty="0" smtClean="0"/>
              <a:t>small</a:t>
            </a:r>
            <a:r>
              <a:rPr lang="en-US" dirty="0" smtClean="0"/>
              <a:t> bacterial RNA component is worth making better sense of because these </a:t>
            </a:r>
            <a:r>
              <a:rPr lang="en-US" dirty="0" err="1" smtClean="0"/>
              <a:t>sRNAs</a:t>
            </a:r>
            <a:r>
              <a:rPr lang="en-US" dirty="0" smtClean="0"/>
              <a:t> may be secreted to confuse or otherwise communicate with the host, and better fit the size-selection protocols, and nearly obviate the need for exact species identification</a:t>
            </a:r>
          </a:p>
          <a:p>
            <a:pPr lvl="1"/>
            <a:r>
              <a:rPr lang="en-US" dirty="0" smtClean="0"/>
              <a:t>As a preliminary finding from my data, RNAI “RNA-one,” a suppressor of bacterial plasmids is by far the most abundant bacterial </a:t>
            </a:r>
            <a:r>
              <a:rPr lang="en-US" dirty="0" err="1" smtClean="0"/>
              <a:t>sRNA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5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exRNA – a mysterious new class of molecules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exRNA: </a:t>
            </a:r>
            <a:endParaRPr lang="en-US" dirty="0" smtClean="0"/>
          </a:p>
          <a:p>
            <a:pPr lvl="1"/>
            <a:r>
              <a:rPr lang="en-US" sz="2200" dirty="0" smtClean="0"/>
              <a:t>recent surprise</a:t>
            </a:r>
          </a:p>
          <a:p>
            <a:pPr lvl="1"/>
            <a:r>
              <a:rPr lang="en-US" sz="2200" dirty="0" smtClean="0"/>
              <a:t>protected </a:t>
            </a:r>
            <a:r>
              <a:rPr lang="en-US" sz="2200" dirty="0" smtClean="0"/>
              <a:t>by </a:t>
            </a:r>
            <a:r>
              <a:rPr lang="en-US" sz="2200" dirty="0" err="1" smtClean="0"/>
              <a:t>Argonaute</a:t>
            </a:r>
            <a:r>
              <a:rPr lang="en-US" sz="2200" dirty="0" smtClean="0"/>
              <a:t> and </a:t>
            </a:r>
            <a:r>
              <a:rPr lang="en-US" sz="2200" dirty="0" err="1" smtClean="0"/>
              <a:t>exosomes</a:t>
            </a:r>
            <a:endParaRPr lang="en-US" sz="2200" dirty="0" smtClean="0"/>
          </a:p>
          <a:p>
            <a:pPr lvl="1"/>
            <a:r>
              <a:rPr lang="en-US" sz="2200" dirty="0" smtClean="0"/>
              <a:t>Role TBD, biomarker potential anticipated</a:t>
            </a:r>
          </a:p>
          <a:p>
            <a:pPr lvl="1"/>
            <a:r>
              <a:rPr lang="en-US" sz="2200" dirty="0" smtClean="0"/>
              <a:t>notable </a:t>
            </a:r>
            <a:r>
              <a:rPr lang="en-US" sz="2200" dirty="0" smtClean="0"/>
              <a:t>for </a:t>
            </a:r>
            <a:r>
              <a:rPr lang="en-US" sz="2200" dirty="0" smtClean="0"/>
              <a:t>microRNAs</a:t>
            </a:r>
          </a:p>
          <a:p>
            <a:pPr lvl="1"/>
            <a:r>
              <a:rPr lang="en-US" sz="2200" dirty="0" smtClean="0"/>
              <a:t>ATP-dependent release occurs in absence of cell lysis</a:t>
            </a:r>
            <a:endParaRPr lang="en-US" sz="2200" dirty="0" smtClean="0"/>
          </a:p>
          <a:p>
            <a:pPr lvl="1"/>
            <a:r>
              <a:rPr lang="en-US" sz="2200" dirty="0" smtClean="0"/>
              <a:t>$17M pledge for grants</a:t>
            </a:r>
          </a:p>
          <a:p>
            <a:pPr lvl="2"/>
            <a:r>
              <a:rPr lang="en-US" dirty="0" smtClean="0"/>
              <a:t> good </a:t>
            </a:r>
            <a:r>
              <a:rPr lang="en-US" dirty="0" smtClean="0"/>
              <a:t>time for a suite of exRNA </a:t>
            </a:r>
            <a:r>
              <a:rPr lang="en-US" dirty="0" err="1" smtClean="0"/>
              <a:t>bioinformatic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Core </a:t>
            </a:r>
            <a:r>
              <a:rPr lang="en-US" dirty="0" smtClean="0"/>
              <a:t>pipeline: </a:t>
            </a:r>
            <a:endParaRPr lang="en-US" dirty="0" smtClean="0"/>
          </a:p>
          <a:p>
            <a:pPr lvl="1"/>
            <a:r>
              <a:rPr lang="en-US" sz="2200" dirty="0" smtClean="0"/>
              <a:t>Developed by Dr. Robert Kitchen</a:t>
            </a:r>
          </a:p>
          <a:p>
            <a:pPr lvl="1"/>
            <a:r>
              <a:rPr lang="en-US" sz="2200" dirty="0" smtClean="0"/>
              <a:t>after </a:t>
            </a:r>
            <a:r>
              <a:rPr lang="en-US" sz="2200" dirty="0" smtClean="0"/>
              <a:t>mapping to host, 25-50% reads remain </a:t>
            </a:r>
            <a:r>
              <a:rPr lang="en-US" sz="2200" dirty="0" smtClean="0"/>
              <a:t>unmapped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what are they</a:t>
            </a:r>
            <a:r>
              <a:rPr lang="en-US" dirty="0" smtClean="0"/>
              <a:t>? Potential microbial origins?</a:t>
            </a:r>
            <a:endParaRPr lang="en-US" dirty="0" smtClean="0"/>
          </a:p>
        </p:txBody>
      </p:sp>
      <p:pic>
        <p:nvPicPr>
          <p:cNvPr id="2050" name="Picture 2" descr="http://www.massgenomics.org/wp-content/uploads/2009/09/ago-mirna-m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64" y="1600200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bc.org/content/285/23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8299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Quantification of Extracellular Microbial Reads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Worldwide, microbial infections are the greatest cause of lost years of life</a:t>
            </a:r>
          </a:p>
          <a:p>
            <a:r>
              <a:rPr lang="en-US" dirty="0" smtClean="0"/>
              <a:t>Microbial infection of the blood is the number one cause of mortality in US intensive care units</a:t>
            </a:r>
          </a:p>
          <a:p>
            <a:r>
              <a:rPr lang="en-US" dirty="0" smtClean="0"/>
              <a:t>Scientific applications: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understand microbiome and exRNA</a:t>
            </a:r>
          </a:p>
          <a:p>
            <a:r>
              <a:rPr lang="en-US" dirty="0" smtClean="0"/>
              <a:t>Clinical applications:</a:t>
            </a:r>
          </a:p>
          <a:p>
            <a:pPr lvl="1"/>
            <a:r>
              <a:rPr lang="en-US" dirty="0" smtClean="0"/>
              <a:t>diagnose diseases from </a:t>
            </a:r>
            <a:r>
              <a:rPr lang="en-US" dirty="0" err="1" smtClean="0"/>
              <a:t>unculturable</a:t>
            </a:r>
            <a:r>
              <a:rPr lang="en-US" dirty="0" smtClean="0"/>
              <a:t> agents</a:t>
            </a:r>
          </a:p>
          <a:p>
            <a:pPr lvl="1"/>
            <a:r>
              <a:rPr lang="en-US" dirty="0" smtClean="0"/>
              <a:t>predict patients at risk for septic shock</a:t>
            </a:r>
          </a:p>
          <a:p>
            <a:pPr lvl="1"/>
            <a:r>
              <a:rPr lang="en-US" dirty="0" smtClean="0"/>
              <a:t>monitor the real-time progress of antibiotic and antiviral therapies for better stewardship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0887" y="4003343"/>
            <a:ext cx="6407625" cy="420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712" y="3477904"/>
            <a:ext cx="5949287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0888" y="2895600"/>
            <a:ext cx="557511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7713" y="2297373"/>
            <a:ext cx="6400800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87690"/>
            <a:ext cx="541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Sm-end-ex-RNA </a:t>
            </a:r>
            <a:r>
              <a:rPr lang="en-US" dirty="0" err="1" smtClean="0">
                <a:solidFill>
                  <a:schemeClr val="bg1"/>
                </a:solidFill>
              </a:rPr>
              <a:t>pipline</a:t>
            </a:r>
            <a:r>
              <a:rPr lang="en-US" dirty="0" smtClean="0">
                <a:solidFill>
                  <a:schemeClr val="bg1"/>
                </a:solidFill>
              </a:rPr>
              <a:t> remnant 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emove lingering host reads [Bowtie2] 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metagenomic</a:t>
            </a:r>
            <a:r>
              <a:rPr lang="en-US" dirty="0" smtClean="0">
                <a:solidFill>
                  <a:schemeClr val="bg1"/>
                </a:solidFill>
              </a:rPr>
              <a:t> mapping [Bowtie2]</a:t>
            </a:r>
            <a:r>
              <a:rPr lang="en-US" dirty="0" smtClean="0"/>
              <a:t>-&gt;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expectation maximization [</a:t>
            </a:r>
            <a:r>
              <a:rPr lang="en-US" dirty="0" err="1" smtClean="0">
                <a:solidFill>
                  <a:schemeClr val="bg1"/>
                </a:solidFill>
              </a:rPr>
              <a:t>eXpress</a:t>
            </a:r>
            <a:r>
              <a:rPr lang="en-US" dirty="0" smtClean="0">
                <a:solidFill>
                  <a:schemeClr val="bg1"/>
                </a:solidFill>
              </a:rPr>
              <a:t>] </a:t>
            </a:r>
            <a:r>
              <a:rPr lang="en-US" dirty="0" smtClean="0"/>
              <a:t>-&gt;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phylogenetic analysis [original R script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~ 10 min/sample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of Reads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2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74117" y="4980904"/>
            <a:ext cx="34290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98017" y="622478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metagenomic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About 200-2,000 unique 16S </a:t>
            </a:r>
            <a:r>
              <a:rPr lang="en-US" dirty="0" err="1" smtClean="0"/>
              <a:t>rRNA</a:t>
            </a:r>
            <a:r>
              <a:rPr lang="en-US" dirty="0" smtClean="0"/>
              <a:t> reads detected among 200K-7,000K unique reads per systemic blood sample</a:t>
            </a:r>
          </a:p>
          <a:p>
            <a:r>
              <a:rPr lang="en-US" b="1" dirty="0"/>
              <a:t>R</a:t>
            </a:r>
            <a:r>
              <a:rPr lang="en-US" b="1" dirty="0" smtClean="0"/>
              <a:t>andom k-</a:t>
            </a:r>
            <a:r>
              <a:rPr lang="en-US" b="1" dirty="0" err="1" smtClean="0"/>
              <a:t>mer</a:t>
            </a:r>
            <a:r>
              <a:rPr lang="en-US" b="1" dirty="0" smtClean="0"/>
              <a:t> hypothesis</a:t>
            </a:r>
            <a:r>
              <a:rPr lang="en-US" dirty="0" smtClean="0"/>
              <a:t>: sequencing errors and chimera formation between host fragments, calibrators, and adaptors leads to bizarre short fragments that also happen to map to the </a:t>
            </a:r>
            <a:r>
              <a:rPr lang="en-US" dirty="0" err="1" smtClean="0"/>
              <a:t>metagenome</a:t>
            </a:r>
            <a:endParaRPr lang="en-US" dirty="0" smtClean="0"/>
          </a:p>
          <a:p>
            <a:r>
              <a:rPr lang="en-US" b="1" dirty="0" smtClean="0"/>
              <a:t>Contamination hypothesis: </a:t>
            </a:r>
            <a:r>
              <a:rPr lang="en-US" dirty="0" smtClean="0"/>
              <a:t>Microbial RNA is inadvertently introduced into samples during sample prep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Ambient ex-ex-RNA hypothesis: </a:t>
            </a:r>
            <a:r>
              <a:rPr lang="en-US" dirty="0" smtClean="0">
                <a:solidFill>
                  <a:srgbClr val="0070C0"/>
                </a:solidFill>
              </a:rPr>
              <a:t>Even healthy humans carry non-human RNA in their extracellular fluid</a:t>
            </a:r>
          </a:p>
          <a:p>
            <a:r>
              <a:rPr lang="en-US" b="1" dirty="0" smtClean="0"/>
              <a:t>Ex-ex-RNA of bacteremia hypothesis: </a:t>
            </a:r>
            <a:r>
              <a:rPr lang="en-US" dirty="0" smtClean="0"/>
              <a:t>Humans systemically infected with pathogens have clinically detectable non-human RNA in their extracellular fluid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Substantially larger </a:t>
            </a:r>
            <a:r>
              <a:rPr lang="en-US" sz="2000" dirty="0" err="1" smtClean="0"/>
              <a:t>metagenomic</a:t>
            </a:r>
            <a:r>
              <a:rPr lang="en-US" sz="2000" dirty="0" smtClean="0"/>
              <a:t> component in representative systemic sample (</a:t>
            </a:r>
            <a:r>
              <a:rPr lang="en-US" sz="2000" dirty="0" smtClean="0"/>
              <a:t>left     ) </a:t>
            </a:r>
            <a:r>
              <a:rPr lang="en-US" sz="2000" dirty="0" smtClean="0"/>
              <a:t>than </a:t>
            </a:r>
            <a:r>
              <a:rPr lang="en-US" sz="2000" dirty="0" smtClean="0"/>
              <a:t>in equally many length-matched random words (    right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b="1" dirty="0" smtClean="0"/>
              <a:t>Evidence against mere “random k-</a:t>
            </a:r>
            <a:r>
              <a:rPr lang="en-US" sz="2000" b="1" dirty="0" err="1" smtClean="0"/>
              <a:t>mer</a:t>
            </a:r>
            <a:r>
              <a:rPr lang="en-US" sz="2000" b="1" dirty="0" smtClean="0"/>
              <a:t> hypothesis”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1639341"/>
            <a:ext cx="0" cy="1364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618293"/>
            <a:ext cx="0" cy="2587071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59535" y="1710180"/>
            <a:ext cx="0" cy="22064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829" y="358045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mm to host miRNA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2802" y="3072779"/>
            <a:ext cx="243035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 mm to host </a:t>
            </a:r>
            <a:r>
              <a:rPr lang="en-US" dirty="0" err="1" smtClean="0">
                <a:solidFill>
                  <a:srgbClr val="0070C0"/>
                </a:solidFill>
              </a:rPr>
              <a:t>rRNA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544" y="39379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 mm to host genome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206" y="4353113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mm to host splice junctions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1304" y="4746219"/>
            <a:ext cx="339787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match to viral genomes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1990" y="5791200"/>
            <a:ext cx="325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match to bacterial </a:t>
            </a:r>
            <a:r>
              <a:rPr lang="en-US" dirty="0" err="1" smtClean="0">
                <a:solidFill>
                  <a:srgbClr val="0070C0"/>
                </a:solidFill>
              </a:rPr>
              <a:t>sRNA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9324" y="5311654"/>
            <a:ext cx="413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exact match to bacterial 16S 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4262" y="6324064"/>
            <a:ext cx="443408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exact match to bacterial genomes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79069" y="1661304"/>
            <a:ext cx="0" cy="289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/>
          <p:nvPr/>
        </p:nvCxnSpPr>
        <p:spPr>
          <a:xfrm>
            <a:off x="2066967" y="1618293"/>
            <a:ext cx="0" cy="174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>
            <a:off x="5410200" y="1678686"/>
            <a:ext cx="0" cy="35763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6400800" y="1706348"/>
            <a:ext cx="0" cy="4036314"/>
          </a:xfrm>
          <a:prstGeom prst="straightConnector1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/>
          <p:nvPr/>
        </p:nvCxnSpPr>
        <p:spPr>
          <a:xfrm flipH="1">
            <a:off x="7378524" y="1639341"/>
            <a:ext cx="12876" cy="46734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456591" y="1568272"/>
            <a:ext cx="0" cy="5157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4099" y="1549044"/>
            <a:ext cx="60029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13%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9315" y="2157269"/>
            <a:ext cx="72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2551262" y="1618293"/>
            <a:ext cx="7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52%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3328875" y="2451827"/>
            <a:ext cx="11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6" name="TextBox 1025"/>
          <p:cNvSpPr txBox="1"/>
          <p:nvPr/>
        </p:nvSpPr>
        <p:spPr>
          <a:xfrm>
            <a:off x="4026789" y="1618293"/>
            <a:ext cx="9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0.15%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4876800" y="2433076"/>
            <a:ext cx="74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1.3%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5744607" y="1628937"/>
            <a:ext cx="96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0.05%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6849146" y="2373868"/>
            <a:ext cx="8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7908882" y="15486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16%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3195" y="1554878"/>
            <a:ext cx="84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9.7%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2991" y="2136862"/>
            <a:ext cx="72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4935" y="161895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36%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48944" y="2444038"/>
            <a:ext cx="11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8200" y="1618066"/>
            <a:ext cx="9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0.04%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7805" y="2427752"/>
            <a:ext cx="96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0.016%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4906" y="1622503"/>
            <a:ext cx="74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78524" y="2373868"/>
            <a:ext cx="8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56591" y="1535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52%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39430" y="762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08882" y="7239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5088" y="2775721"/>
            <a:ext cx="1187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80-fold more 16S 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 mapped reads in sample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2837748"/>
            <a:ext cx="1431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Bacterial genomes much more prone to spurious mapping than 16S </a:t>
            </a: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 so their analysis is discontinued in the pipeline.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1287" y="3777732"/>
            <a:ext cx="112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 random words mapped to </a:t>
            </a:r>
            <a:r>
              <a:rPr lang="en-US" dirty="0" err="1" smtClean="0">
                <a:solidFill>
                  <a:srgbClr val="0070C0"/>
                </a:solidFill>
              </a:rPr>
              <a:t>sRNAs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8811" y="3522116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 wonder what these are…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3-fold fewer bacterial reads from umbilical cord blood reflects placental barrier: </a:t>
            </a:r>
            <a:r>
              <a:rPr lang="en-US" sz="2000" b="1" dirty="0" smtClean="0"/>
              <a:t>Evidence against mere “contamination hypothesis”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424014"/>
            <a:ext cx="3276600" cy="33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Umbilical blood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Systemic blood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Relative abundances of top 9 (of 89) bacterial </a:t>
            </a:r>
            <a:r>
              <a:rPr lang="en-US" sz="3200" b="1" dirty="0" smtClean="0"/>
              <a:t>phyla</a:t>
            </a:r>
            <a:r>
              <a:rPr lang="en-US" sz="3200" dirty="0" smtClean="0"/>
              <a:t> in 17 exRNA samples show consistency, and strong representation from expected groups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91440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438400"/>
            <a:ext cx="3429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also the top 4 bacterial phyla previously observed in the human gut.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3600" y="2438400"/>
            <a:ext cx="2286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381000" cy="85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3361730"/>
            <a:ext cx="152400" cy="3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28800" y="2438400"/>
            <a:ext cx="685800" cy="1702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9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928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Exogenous RNA extension of a small extracellular RNA analysis pipeline </vt:lpstr>
      <vt:lpstr>exRNA – a mysterious new class of molecules</vt:lpstr>
      <vt:lpstr>Why Quantification of Extracellular Microbial Reads Matters</vt:lpstr>
      <vt:lpstr>Extension Workflow</vt:lpstr>
      <vt:lpstr>Accounting of Reads</vt:lpstr>
      <vt:lpstr>Are these real?</vt:lpstr>
      <vt:lpstr>Substantially larger metagenomic component in representative systemic sample (left     ) than in equally many length-matched random words (    right) Evidence against mere “random k-mer hypothesis”</vt:lpstr>
      <vt:lpstr>3-fold fewer bacterial reads from umbilical cord blood reflects placental barrier: Evidence against mere “contamination hypothesis”</vt:lpstr>
      <vt:lpstr>Relative abundances of top 9 (of 89) bacterial phyla in 17 exRNA samples show consistency, and strong representation from expected groups</vt:lpstr>
      <vt:lpstr>Top 39/1200 Genera</vt:lpstr>
      <vt:lpstr>Species Distribution</vt:lpstr>
      <vt:lpstr>The Popular GreenGenes Reference DB is Inappropriate for Species-Level Classification</vt:lpstr>
      <vt:lpstr>NCBI 16S Species: ex-ex-RNA unique pre/diagnostic potential?</vt:lpstr>
      <vt:lpstr>Viral Reads – Enterobacteria phages and other phages dominate</vt:lpstr>
      <vt:lpstr>Conclusions &amp; Future Directions</vt:lpstr>
      <vt:lpstr>Acknowledgements</vt:lpstr>
      <vt:lpstr>Post-presentation Addendum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Ulysses</dc:creator>
  <cp:lastModifiedBy>Ulysses</cp:lastModifiedBy>
  <cp:revision>23</cp:revision>
  <dcterms:created xsi:type="dcterms:W3CDTF">2014-09-23T02:56:15Z</dcterms:created>
  <dcterms:modified xsi:type="dcterms:W3CDTF">2014-09-23T15:08:21Z</dcterms:modified>
</cp:coreProperties>
</file>