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3" r:id="rId5"/>
    <p:sldId id="264" r:id="rId6"/>
    <p:sldId id="261" r:id="rId7"/>
    <p:sldId id="258" r:id="rId8"/>
    <p:sldId id="271" r:id="rId9"/>
    <p:sldId id="262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D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2F20F-2791-D742-9B55-61DA362740D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BA266-5BC1-CA4C-9802-D548DC27F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DCDB96-BA81-DA43-9C4D-6EC7FBC99F0D}" type="slidenum">
              <a:rPr lang="en-GB"/>
              <a:pPr/>
              <a:t>2</a:t>
            </a:fld>
            <a:endParaRPr lang="en-GB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20D3A4C-F2F7-0148-B887-55C761F40EDF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2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3738"/>
            <a:ext cx="4567237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5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96EB356-AD96-4B80-B363-2E5C4DEBF8E6}" type="slidenum">
              <a:rPr lang="en-GB" altLang="en-US" smtClean="0">
                <a:latin typeface="Calibri" pitchFamily="34" charset="0"/>
                <a:ea typeface="MS PGothic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CF435A-8587-4C0B-BA38-CE44D1729793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F00518-11CC-46F4-ABAF-1CCC47855A90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4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A764B6F-F13B-4055-B57D-1C4E9ADB0E68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  <p:sp>
        <p:nvSpPr>
          <p:cNvPr id="57351" name="Rectangle 5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8938" cy="4097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7352" name="Text Box 6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E33670F-99CD-43F4-8720-ADB90A3DE0EE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3682-E3BB-3F45-89B0-749A02144C1C}" type="slidenum">
              <a:rPr lang="en-GB"/>
              <a:pPr/>
              <a:t>5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7899CDF-3DC5-8741-B105-FFF6E0300EF0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5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3682-E3BB-3F45-89B0-749A02144C1C}" type="slidenum">
              <a:rPr lang="en-GB"/>
              <a:pPr/>
              <a:t>6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F7899CDF-3DC5-8741-B105-FFF6E0300EF0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6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3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B6746-CBBA-2A42-918C-3F3091F63E37}" type="slidenum">
              <a:rPr lang="en-GB"/>
              <a:pPr/>
              <a:t>7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r">
              <a:lnSpc>
                <a:spcPct val="93000"/>
              </a:lnSpc>
              <a:buClrTx/>
              <a:buFontTx/>
              <a:buNone/>
            </a:pPr>
            <a:fld id="{DD03F64D-1A9A-B64F-9D24-430D1D5728C9}" type="slidenum">
              <a:rPr lang="en-GB" sz="1300">
                <a:solidFill>
                  <a:srgbClr val="000000"/>
                </a:solidFill>
                <a:latin typeface="Times New Roman" charset="0"/>
              </a:rPr>
              <a:pPr algn="r">
                <a:lnSpc>
                  <a:spcPct val="93000"/>
                </a:lnSpc>
                <a:buClrTx/>
                <a:buFontTx/>
                <a:buNone/>
              </a:pPr>
              <a:t>7</a:t>
            </a:fld>
            <a:endParaRPr lang="en-GB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9" name="Text Box 3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6361" y="4342534"/>
            <a:ext cx="5482478" cy="41101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0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8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2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1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8106-6ABE-4746-9184-7065386A97B6}" type="datetimeFigureOut">
              <a:rPr lang="en-US" smtClean="0"/>
              <a:t>9/16/14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84AF-2DCD-4948-817A-54F8B67B7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2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3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emf"/><Relationship Id="rId7" Type="http://schemas.openxmlformats.org/officeDocument/2006/relationships/package" Target="../embeddings/Microsoft_Word_Document5.docx"/><Relationship Id="rId8" Type="http://schemas.openxmlformats.org/officeDocument/2006/relationships/image" Target="../media/image7.emf"/><Relationship Id="rId9" Type="http://schemas.openxmlformats.org/officeDocument/2006/relationships/package" Target="../embeddings/Microsoft_Word_Document6.docx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5.png"/><Relationship Id="rId5" Type="http://schemas.openxmlformats.org/officeDocument/2006/relationships/package" Target="../embeddings/Microsoft_Word_Document7.docx"/><Relationship Id="rId6" Type="http://schemas.openxmlformats.org/officeDocument/2006/relationships/image" Target="../media/image9.emf"/><Relationship Id="rId7" Type="http://schemas.openxmlformats.org/officeDocument/2006/relationships/package" Target="../embeddings/Microsoft_Word_Document8.docx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non-synonymous SNPs on localized frustration of 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Variation Meeting</a:t>
            </a:r>
          </a:p>
          <a:p>
            <a:r>
              <a:rPr lang="en-US" dirty="0" smtClean="0"/>
              <a:t>09/17/2014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0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95" y="1165865"/>
            <a:ext cx="6977748" cy="49236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632362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rial"/>
                <a:cs typeface="Arial"/>
              </a:rPr>
              <a:t>1KG configuration frustration profile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284560"/>
            <a:ext cx="851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Configurational frustration also observe increase in maximally frustrated residues.  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60645" y="6469226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7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494" y="1099282"/>
            <a:ext cx="7139019" cy="4657171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09271" y="241869"/>
            <a:ext cx="8834729" cy="7435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1KG residue frustration and GERP score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2" y="6012304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Unconstrained </a:t>
            </a:r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impact the frustration profile to a higher extent than constrained SNPs.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3349" y="6488668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6560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/>
                <a:cs typeface="Arial"/>
              </a:rPr>
              <a:t>HGMD residue level frustration profile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95" y="1007282"/>
            <a:ext cx="7389644" cy="4646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12302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Native residues of HGMD are minimally frustrated  to a lower extent than 1KG native residues.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32" y="6332566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in HGMD increases the amount of minimally frustrated residues.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5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6" y="985384"/>
            <a:ext cx="7725718" cy="493974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09271" y="241869"/>
            <a:ext cx="8834729" cy="7435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smtClean="0">
                <a:latin typeface="Arial"/>
                <a:cs typeface="Arial"/>
              </a:rPr>
              <a:t>HGMD residue frustration and GERP score</a:t>
            </a:r>
            <a:endParaRPr lang="en-US" sz="35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32" y="6196970"/>
            <a:ext cx="906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constrained </a:t>
            </a:r>
            <a:r>
              <a:rPr lang="en-US" dirty="0" err="1" smtClean="0">
                <a:latin typeface="Times"/>
                <a:cs typeface="Times"/>
              </a:rPr>
              <a:t>nsSNPs</a:t>
            </a:r>
            <a:r>
              <a:rPr lang="en-US" dirty="0" smtClean="0">
                <a:latin typeface="Times"/>
                <a:cs typeface="Times"/>
              </a:rPr>
              <a:t> increases the amount of maximally and minimally frustrated residues.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4994" y="6488668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05" y="1433012"/>
            <a:ext cx="7247324" cy="4730046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309271" y="241869"/>
            <a:ext cx="8834729" cy="7435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rial"/>
                <a:cs typeface="Arial"/>
              </a:rPr>
              <a:t>Comparison of residue frustration and GERP score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1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Future directions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962" y="1883179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Exhaustive analysis of the 1000 genome phase 3 and HGMD SNPs with </a:t>
            </a:r>
            <a:r>
              <a:rPr lang="en-US" sz="2000" dirty="0" err="1" smtClean="0">
                <a:latin typeface="Times"/>
                <a:cs typeface="Times"/>
              </a:rPr>
              <a:t>gencode</a:t>
            </a:r>
            <a:r>
              <a:rPr lang="en-US" sz="2000" dirty="0" smtClean="0">
                <a:latin typeface="Times"/>
                <a:cs typeface="Times"/>
              </a:rPr>
              <a:t> 19 annotations.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962" y="3152348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Explore the localized frustration profile of pan cancer data to identify key mutations.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4962" y="4551138"/>
            <a:ext cx="826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Map SNPs onto structural interaction network to identify and characterize key sub-networks.  </a:t>
            </a:r>
            <a:endParaRPr lang="en-US" sz="20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0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18720" y="1908201"/>
            <a:ext cx="366336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spcBef>
                <a:spcPts val="1089"/>
              </a:spcBef>
              <a:spcAft>
                <a:spcPts val="907"/>
              </a:spcAft>
            </a:pPr>
            <a:r>
              <a:rPr lang="en-US" sz="2200">
                <a:solidFill>
                  <a:srgbClr val="000000"/>
                </a:solidFill>
                <a:latin typeface="Times New Roman" charset="0"/>
              </a:rPr>
              <a:t>Not unique pathway for folding but an ensemble of converging pathways.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0" y="1769946"/>
            <a:ext cx="5074560" cy="359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Principle of minimal frustration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30240" y="3636382"/>
            <a:ext cx="3663360" cy="11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charset="0"/>
              </a:rPr>
              <a:t>Energy landscape  smoothened to prevent entrapment in local minima 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02881" y="5502818"/>
            <a:ext cx="4530240" cy="110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charset="0"/>
              </a:rPr>
              <a:t>Local roughness on the surface due to the limited 20 amino acid code and competing evolutionary </a:t>
            </a:r>
            <a:r>
              <a:rPr lang="en-US" sz="2200" dirty="0" smtClean="0">
                <a:solidFill>
                  <a:srgbClr val="000000"/>
                </a:solidFill>
                <a:latin typeface="Times New Roman" charset="0"/>
              </a:rPr>
              <a:t>constraints.</a:t>
            </a:r>
            <a:endParaRPr lang="en-US" sz="2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9200" y="5641072"/>
            <a:ext cx="435456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 dirty="0" err="1">
                <a:solidFill>
                  <a:srgbClr val="000000"/>
                </a:solidFill>
              </a:rPr>
              <a:t>Schug</a:t>
            </a:r>
            <a:r>
              <a:rPr lang="en-US" sz="1100" b="1" dirty="0">
                <a:solidFill>
                  <a:srgbClr val="000000"/>
                </a:solidFill>
              </a:rPr>
              <a:t> et. al., Current opinion in Pharmacology 2010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320" y="6437843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219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Objective of the proposed work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022" y="1835559"/>
            <a:ext cx="7856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Investigate the impact of non-synonymous single nucleotide polymorphism on the localized frustration profile on the protein structure.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022" y="4026283"/>
            <a:ext cx="7856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Comparison of the localized frustration profile of SNPs mapping to protein structure from the 1000 Genome and HGMD datasets. 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2734" y="6437843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596900" cy="311150"/>
          </a:xfrm>
          <a:noFill/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imes" pitchFamily="18" charset="0"/>
              </a:rPr>
              <a:t>3</a:t>
            </a:r>
            <a:endParaRPr lang="en-GB" altLang="en-US" sz="2000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" y="1105129"/>
            <a:ext cx="3947199" cy="365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87718" y="768898"/>
            <a:ext cx="466898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Residue level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Randomize  the identities of the interacting amino acid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, keeping all other identities and interaction parameters at their native value.</a:t>
            </a:r>
          </a:p>
          <a:p>
            <a:endParaRPr 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19092" y="4981018"/>
            <a:ext cx="682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Additionally stabilized residues considered </a:t>
            </a:r>
            <a:r>
              <a:rPr lang="en-US" b="1" dirty="0" smtClean="0">
                <a:solidFill>
                  <a:srgbClr val="9CD136"/>
                </a:solidFill>
                <a:latin typeface="Times New Roman"/>
                <a:cs typeface="Times New Roman"/>
              </a:rPr>
              <a:t>minimally frustrated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Destabilized residues considered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maximally frustrated</a:t>
            </a:r>
            <a:r>
              <a:rPr lang="en-US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1573" y="6351588"/>
            <a:ext cx="4159928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err="1" smtClean="0">
                <a:latin typeface="Times New Roman" pitchFamily="18" charset="0"/>
              </a:rPr>
              <a:t>Ferreiro</a:t>
            </a:r>
            <a:r>
              <a:rPr lang="en-GB" altLang="en-US" sz="1200" b="1" dirty="0" smtClean="0">
                <a:latin typeface="Times New Roman" pitchFamily="18" charset="0"/>
              </a:rPr>
              <a:t> PNAS  2011 </a:t>
            </a:r>
            <a:endParaRPr lang="en-GB" altLang="en-US" sz="1200" b="1" dirty="0">
              <a:latin typeface="Times New Roman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Frustration categories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80397"/>
              </p:ext>
            </p:extLst>
          </p:nvPr>
        </p:nvGraphicFramePr>
        <p:xfrm>
          <a:off x="3276600" y="2504413"/>
          <a:ext cx="59309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Document" r:id="rId5" imgW="5486400" imgH="241300" progId="Word.Document.12">
                  <p:embed/>
                </p:oleObj>
              </mc:Choice>
              <mc:Fallback>
                <p:oleObj name="Document" r:id="rId5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504413"/>
                        <a:ext cx="59309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48995"/>
              </p:ext>
            </p:extLst>
          </p:nvPr>
        </p:nvGraphicFramePr>
        <p:xfrm>
          <a:off x="3213100" y="3300083"/>
          <a:ext cx="59309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Document" r:id="rId7" imgW="5486400" imgH="266700" progId="Word.Document.12">
                  <p:embed/>
                </p:oleObj>
              </mc:Choice>
              <mc:Fallback>
                <p:oleObj name="Document" r:id="rId7" imgW="5486400" imgH="266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13100" y="3300083"/>
                        <a:ext cx="5930900" cy="287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19305"/>
              </p:ext>
            </p:extLst>
          </p:nvPr>
        </p:nvGraphicFramePr>
        <p:xfrm>
          <a:off x="2005013" y="3954463"/>
          <a:ext cx="75120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Document" r:id="rId9" imgW="5486400" imgH="571500" progId="Word.Document.12">
                  <p:embed/>
                </p:oleObj>
              </mc:Choice>
              <mc:Fallback>
                <p:oleObj name="Document" r:id="rId9" imgW="5486400" imgH="571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05013" y="3954463"/>
                        <a:ext cx="7512050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521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000000"/>
                </a:solidFill>
              </a:rPr>
              <a:t>Frustration categories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9201" y="6398592"/>
            <a:ext cx="360144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 dirty="0" err="1">
                <a:solidFill>
                  <a:srgbClr val="000000"/>
                </a:solidFill>
              </a:rPr>
              <a:t>Ferriero</a:t>
            </a:r>
            <a:r>
              <a:rPr lang="en-US" sz="1100" b="1" dirty="0">
                <a:solidFill>
                  <a:srgbClr val="000000"/>
                </a:solidFill>
              </a:rPr>
              <a:t> et. al., PNAS 2007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" y="1055336"/>
            <a:ext cx="3556755" cy="3289999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685398" y="1258100"/>
            <a:ext cx="4375081" cy="217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spcBef>
                <a:spcPts val="1089"/>
              </a:spcBef>
              <a:spcAft>
                <a:spcPts val="907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Pairwise Mutational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frustration : How favorable are 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native </a:t>
            </a:r>
            <a:r>
              <a:rPr lang="en-US" b="1" dirty="0">
                <a:solidFill>
                  <a:srgbClr val="000000"/>
                </a:solidFill>
                <a:latin typeface="Times New Roman" charset="0"/>
              </a:rPr>
              <a:t>residues relative to other residues in that location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?</a:t>
            </a:r>
            <a:endParaRPr lang="en-US" sz="1400" b="1" dirty="0">
              <a:solidFill>
                <a:srgbClr val="000000"/>
              </a:solidFill>
              <a:latin typeface="Times New Roman" charset="0"/>
            </a:endParaRPr>
          </a:p>
          <a:p>
            <a:pPr algn="just">
              <a:spcBef>
                <a:spcPts val="1089"/>
              </a:spcBef>
              <a:spcAft>
                <a:spcPts val="907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Randomize 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 identities of the interacting amino acids 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 and </a:t>
            </a:r>
            <a:r>
              <a:rPr lang="en-US" b="1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Times New Roman" charset="0"/>
              </a:rPr>
              <a:t>keeping all other interaction parameters at their native value.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52729"/>
              </p:ext>
            </p:extLst>
          </p:nvPr>
        </p:nvGraphicFramePr>
        <p:xfrm>
          <a:off x="3129019" y="3433474"/>
          <a:ext cx="5931460" cy="102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Document" r:id="rId5" imgW="5486400" imgH="952500" progId="Word.Document.12">
                  <p:embed/>
                </p:oleObj>
              </mc:Choice>
              <mc:Fallback>
                <p:oleObj name="Document" r:id="rId5" imgW="5486400" imgH="95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29019" y="3433474"/>
                        <a:ext cx="5931460" cy="102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31470"/>
              </p:ext>
            </p:extLst>
          </p:nvPr>
        </p:nvGraphicFramePr>
        <p:xfrm>
          <a:off x="2967038" y="4632437"/>
          <a:ext cx="59309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Document" r:id="rId7" imgW="5486400" imgH="990600" progId="Word.Document.12">
                  <p:embed/>
                </p:oleObj>
              </mc:Choice>
              <mc:Fallback>
                <p:oleObj name="Document" r:id="rId7" imgW="5486400" imgH="990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7038" y="4632437"/>
                        <a:ext cx="5930900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43937" y="6420489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4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713376"/>
              </p:ext>
            </p:extLst>
          </p:nvPr>
        </p:nvGraphicFramePr>
        <p:xfrm>
          <a:off x="1548429" y="5790002"/>
          <a:ext cx="7512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Document" r:id="rId9" imgW="5486400" imgH="635000" progId="Word.Document.12">
                  <p:embed/>
                </p:oleObj>
              </mc:Choice>
              <mc:Fallback>
                <p:oleObj name="Document" r:id="rId9" imgW="5486400" imgH="63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8429" y="5790002"/>
                        <a:ext cx="751205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757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6480" y="113773"/>
            <a:ext cx="7545600" cy="59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</a:rPr>
              <a:t>Frustration categories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9201" y="6398592"/>
            <a:ext cx="360144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>
                <a:solidFill>
                  <a:srgbClr val="000000"/>
                </a:solidFill>
              </a:rPr>
              <a:t>Ferriero et. al., PNAS 2007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" y="948617"/>
            <a:ext cx="3829100" cy="3541918"/>
          </a:xfrm>
          <a:prstGeom prst="rect">
            <a:avLst/>
          </a:prstGeom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4685398" y="1258100"/>
            <a:ext cx="4375081" cy="27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charset="0"/>
              </a:rPr>
              <a:t>Configurational frustration : How favorable are the native interactions between two residues relative to other interactions that these residues can form in other compact structures?</a:t>
            </a:r>
          </a:p>
          <a:p>
            <a:pPr>
              <a:spcBef>
                <a:spcPts val="1089"/>
              </a:spcBef>
              <a:spcAft>
                <a:spcPts val="907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Randomize the identities as well as  the distance and densities of the interacting amino acids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charset="0"/>
              </a:rPr>
              <a:t>R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. </a:t>
            </a:r>
          </a:p>
          <a:p>
            <a:pPr algn="just">
              <a:spcBef>
                <a:spcPts val="1089"/>
              </a:spcBef>
              <a:spcAft>
                <a:spcPts val="907"/>
              </a:spcAft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577065"/>
              </p:ext>
            </p:extLst>
          </p:nvPr>
        </p:nvGraphicFramePr>
        <p:xfrm>
          <a:off x="1739109" y="5265738"/>
          <a:ext cx="75120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Document" r:id="rId5" imgW="5486400" imgH="241300" progId="Word.Document.12">
                  <p:embed/>
                </p:oleObj>
              </mc:Choice>
              <mc:Fallback>
                <p:oleObj name="Document" r:id="rId5" imgW="54864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9109" y="5265738"/>
                        <a:ext cx="75120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73736"/>
              </p:ext>
            </p:extLst>
          </p:nvPr>
        </p:nvGraphicFramePr>
        <p:xfrm>
          <a:off x="1548429" y="4686617"/>
          <a:ext cx="75120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Document" r:id="rId7" imgW="5486400" imgH="228600" progId="Word.Document.12">
                  <p:embed/>
                </p:oleObj>
              </mc:Choice>
              <mc:Fallback>
                <p:oleObj name="Document" r:id="rId7" imgW="5486400" imgH="228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8429" y="4686617"/>
                        <a:ext cx="7512050" cy="312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8092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0" y="1355183"/>
            <a:ext cx="8445351" cy="331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801" y="4985804"/>
            <a:ext cx="5378336" cy="84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6480" y="313953"/>
            <a:ext cx="8225280" cy="106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>
                <a:solidFill>
                  <a:srgbClr val="000000"/>
                </a:solidFill>
              </a:rPr>
              <a:t>Frustration Algorithm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560" y="6434596"/>
            <a:ext cx="4354560" cy="2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2452" rIns="81639" bIns="42452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5pPr>
            <a:lvl6pPr marL="25146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6pPr>
            <a:lvl7pPr marL="29718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7pPr>
            <a:lvl8pPr marL="34290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8pPr>
            <a:lvl9pPr marL="3886200" indent="-22860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LGC Sans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en-US" sz="1100" b="1">
                <a:solidFill>
                  <a:srgbClr val="000000"/>
                </a:solidFill>
              </a:rPr>
              <a:t>Jenik et. al., Nucleic Acids Research 2012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481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26830" y="1144341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06867" y="1182381"/>
            <a:ext cx="3509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  Run VAT to annotate variant list</a:t>
            </a:r>
          </a:p>
          <a:p>
            <a:r>
              <a:rPr lang="en-US" b="1" dirty="0" smtClean="0">
                <a:latin typeface="Times"/>
                <a:cs typeface="Times"/>
              </a:rPr>
              <a:t> </a:t>
            </a:r>
          </a:p>
          <a:p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(1KG phase 1 &amp; HGMD variants)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50735" y="2051449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472500" y="2737442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96405" y="3644550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08888" y="2889090"/>
            <a:ext cx="423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Map </a:t>
            </a:r>
            <a:r>
              <a:rPr lang="en-US" b="1" dirty="0" err="1" smtClean="0">
                <a:latin typeface="Times"/>
                <a:cs typeface="Times"/>
              </a:rPr>
              <a:t>nsSNPs</a:t>
            </a:r>
            <a:r>
              <a:rPr lang="en-US" b="1" dirty="0" smtClean="0">
                <a:latin typeface="Times"/>
                <a:cs typeface="Times"/>
              </a:rPr>
              <a:t> onto high resolution</a:t>
            </a:r>
          </a:p>
          <a:p>
            <a:pPr algn="ctr"/>
            <a:r>
              <a:rPr lang="en-US" b="1" dirty="0" smtClean="0">
                <a:latin typeface="Times"/>
                <a:cs typeface="Times"/>
              </a:rPr>
              <a:t>protein structures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6537" y="4309199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0442" y="5216307"/>
            <a:ext cx="10673" cy="672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06867" y="4470159"/>
            <a:ext cx="392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"/>
                <a:cs typeface="Times"/>
              </a:rPr>
              <a:t>Apply homology modeling to generate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"/>
                <a:cs typeface="Times"/>
              </a:rPr>
              <a:t>mutated structure </a:t>
            </a:r>
            <a:endParaRPr lang="en-US" b="1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58311" y="5877713"/>
            <a:ext cx="4482615" cy="907108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25614" y="6042819"/>
            <a:ext cx="449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"/>
                <a:cs typeface="Times"/>
              </a:rPr>
              <a:t>Calculate the localized frustration profile of </a:t>
            </a:r>
          </a:p>
          <a:p>
            <a:r>
              <a:rPr lang="en-US" b="1" dirty="0" smtClean="0">
                <a:latin typeface="Times"/>
                <a:cs typeface="Times"/>
              </a:rPr>
              <a:t>the native and mutated structure </a:t>
            </a:r>
            <a:endParaRPr lang="en-US" b="1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3291" y="76641"/>
            <a:ext cx="735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Localized Frustration Pipeline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40083" y="6398592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6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27" y="1334994"/>
            <a:ext cx="6521138" cy="45519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40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1KG residue level frustration profile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262663"/>
            <a:ext cx="851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1KG SNPs increases the residue frustration to a certain extent in some protein structures.    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7458" y="6515109"/>
            <a:ext cx="71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3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508</Words>
  <Application>Microsoft Macintosh PowerPoint</Application>
  <PresentationFormat>On-screen Show (4:3)</PresentationFormat>
  <Paragraphs>81</Paragraphs>
  <Slides>15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Word Document</vt:lpstr>
      <vt:lpstr>Impact of non-synonymous SNPs on localized frustration of proteins</vt:lpstr>
      <vt:lpstr>PowerPoint Presentation</vt:lpstr>
      <vt:lpstr>Objective of the proposed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1KG residue level frustration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directions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 Kumar</dc:creator>
  <cp:lastModifiedBy>Sushant Kumar</cp:lastModifiedBy>
  <cp:revision>29</cp:revision>
  <dcterms:created xsi:type="dcterms:W3CDTF">2014-09-17T02:15:47Z</dcterms:created>
  <dcterms:modified xsi:type="dcterms:W3CDTF">2014-09-17T16:36:51Z</dcterms:modified>
</cp:coreProperties>
</file>