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0" r:id="rId4"/>
    <p:sldId id="261" r:id="rId5"/>
    <p:sldId id="262" r:id="rId6"/>
    <p:sldId id="258" r:id="rId7"/>
    <p:sldId id="264" r:id="rId8"/>
    <p:sldId id="265" r:id="rId9"/>
    <p:sldId id="263" r:id="rId10"/>
    <p:sldId id="266" r:id="rId11"/>
    <p:sldId id="267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226E7-DDB1-274D-9109-963544533EE7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0B81F-F4BD-7A45-9177-2EA401E20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630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7B111-3B0B-EB43-A590-6BF75F79938C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DAC01-05F6-FE42-BF49-ABAAE79E5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023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Currently: “database” containing relation (edges) between: noncoding region mutation (attribute: region type attached [enhancer,</a:t>
            </a:r>
            <a:r>
              <a:rPr lang="en-US" baseline="0" dirty="0" smtClean="0"/>
              <a:t> promoter, etc.]</a:t>
            </a:r>
            <a:r>
              <a:rPr lang="en-US" dirty="0" smtClean="0"/>
              <a:t>)</a:t>
            </a:r>
            <a:r>
              <a:rPr lang="en-US" baseline="0" dirty="0" smtClean="0"/>
              <a:t> -&gt; target gene (CANG or non-CANG);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Target Gene has attached attribute of CODING mutation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92876-422A-EC4B-B884-590D4066B1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44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TFs:</a:t>
            </a:r>
          </a:p>
          <a:p>
            <a:r>
              <a:rPr lang="en-US" dirty="0" smtClean="0"/>
              <a:t>TF can be CANG or can</a:t>
            </a:r>
            <a:r>
              <a:rPr lang="en-US" baseline="0" dirty="0" smtClean="0"/>
              <a:t> be non-CANG; TF contain attribute: coding mutation</a:t>
            </a:r>
          </a:p>
          <a:p>
            <a:r>
              <a:rPr lang="en-US" baseline="0" dirty="0" smtClean="0"/>
              <a:t>Noncoding mutation (node) (w/ attribute: region type) points to TF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92876-422A-EC4B-B884-590D4066B1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99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Connect</a:t>
            </a:r>
            <a:r>
              <a:rPr lang="en-US" baseline="0" dirty="0" smtClean="0"/>
              <a:t> CANG network w/ TF network</a:t>
            </a:r>
          </a:p>
          <a:p>
            <a:endParaRPr lang="en-US" baseline="0" dirty="0" smtClean="0"/>
          </a:p>
          <a:p>
            <a:r>
              <a:rPr lang="en-US" baseline="0" dirty="0" smtClean="0"/>
              <a:t>Each node (mutation nodes) can point to multiple things.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92876-422A-EC4B-B884-590D4066B1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2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length of arrow can be inversely proportional to </a:t>
            </a:r>
            <a:r>
              <a:rPr lang="en-US" baseline="0" dirty="0" err="1" smtClean="0"/>
              <a:t>FunSeq</a:t>
            </a:r>
            <a:r>
              <a:rPr lang="en-US" baseline="0" dirty="0" smtClean="0"/>
              <a:t> Score?</a:t>
            </a:r>
          </a:p>
          <a:p>
            <a:endParaRPr lang="en-US" baseline="0" dirty="0" smtClean="0"/>
          </a:p>
          <a:p>
            <a:r>
              <a:rPr lang="en-US" baseline="0" dirty="0" smtClean="0"/>
              <a:t>Split on chromosome?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92876-422A-EC4B-B884-590D4066B1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46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Next:</a:t>
            </a:r>
            <a:r>
              <a:rPr lang="en-US" baseline="0" dirty="0" smtClean="0"/>
              <a:t> compare for </a:t>
            </a:r>
            <a:r>
              <a:rPr lang="en-US" baseline="0" dirty="0" err="1" smtClean="0"/>
              <a:t>onc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tsg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Organization of VCF. Let each breast sample be its own group. then find averages </a:t>
            </a:r>
            <a:r>
              <a:rPr lang="en-US" baseline="0" smtClean="0"/>
              <a:t>in samples.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err="1" smtClean="0"/>
              <a:t>doesn</a:t>
            </a:r>
            <a:r>
              <a:rPr lang="fr-FR" baseline="0" dirty="0" smtClean="0"/>
              <a:t>’</a:t>
            </a:r>
            <a:r>
              <a:rPr lang="en-US" baseline="0" dirty="0" smtClean="0"/>
              <a:t>t contain TFs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92876-422A-EC4B-B884-590D4066B1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59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eq</a:t>
            </a:r>
            <a:endParaRPr lang="en-US" dirty="0" smtClean="0"/>
          </a:p>
          <a:p>
            <a:r>
              <a:rPr lang="en-US" dirty="0" smtClean="0"/>
              <a:t>No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DAC01-05F6-FE42-BF49-ABAAE79E55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36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7B9A-55B6-0748-BF6C-37A17C72C15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8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F396-2D78-5D44-B921-8DCAF55FC505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5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AA62-8586-D341-B088-2C69319269ED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2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6F80-0C58-A243-99FA-EBD821061557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6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EAA6-FE31-4249-A4BE-9FE1D9A65DDA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1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2663-5147-6C4F-9E7B-C01877F65923}" type="datetime1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2477-BF7D-6A4A-BD94-51EDF0C7F2DA}" type="datetime1">
              <a:rPr lang="en-US" smtClean="0"/>
              <a:t>9/17/14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3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A7251-0427-4C4E-992E-355ADE633C64}" type="datetime1">
              <a:rPr lang="en-US" smtClean="0"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4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3E21-CB4E-4441-BC66-D3A4B612CFA8}" type="datetime1">
              <a:rPr lang="en-US" smtClean="0"/>
              <a:t>9/17/14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4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ACCF-2E47-EB4D-99AC-EE408336F276}" type="datetime1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8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22A9C-8B9B-0F4B-8BE6-A76ECFE195DA}" type="datetime1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5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EA97D-847E-2240-883A-536DD281A03C}" type="datetime1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BDEAD-1EBC-7642-A3A7-DC03AD996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1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9014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"/>
                <a:cs typeface="Times"/>
              </a:rPr>
              <a:t>Analysis of motifs/TFs</a:t>
            </a:r>
            <a:br>
              <a:rPr lang="en-US" dirty="0" smtClean="0">
                <a:latin typeface="Times"/>
                <a:cs typeface="Times"/>
              </a:rPr>
            </a:br>
            <a:r>
              <a:rPr lang="en-US" dirty="0" smtClean="0">
                <a:latin typeface="Times"/>
                <a:cs typeface="Times"/>
              </a:rPr>
              <a:t>+</a:t>
            </a:r>
            <a:br>
              <a:rPr lang="en-US" dirty="0" smtClean="0">
                <a:latin typeface="Times"/>
                <a:cs typeface="Times"/>
              </a:rPr>
            </a:br>
            <a:r>
              <a:rPr lang="en-US" dirty="0" smtClean="0">
                <a:latin typeface="Times"/>
                <a:cs typeface="Times"/>
              </a:rPr>
              <a:t>Recurrence Algorithm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"/>
                <a:cs typeface="Times"/>
              </a:rPr>
              <a:t>Jason Liu</a:t>
            </a:r>
          </a:p>
          <a:p>
            <a:r>
              <a:rPr lang="en-US" sz="2000" dirty="0" smtClean="0">
                <a:latin typeface="Times"/>
                <a:cs typeface="Times"/>
              </a:rPr>
              <a:t>Gerstein Lab</a:t>
            </a:r>
          </a:p>
          <a:p>
            <a:r>
              <a:rPr lang="en-US" sz="2000" dirty="0" smtClean="0">
                <a:latin typeface="Times"/>
                <a:cs typeface="Times"/>
              </a:rPr>
              <a:t>Mentor: EK</a:t>
            </a:r>
          </a:p>
          <a:p>
            <a:r>
              <a:rPr lang="en-US" sz="2000" dirty="0" smtClean="0">
                <a:latin typeface="Times"/>
                <a:cs typeface="Times"/>
              </a:rPr>
              <a:t>9/17/14</a:t>
            </a:r>
            <a:endParaRPr lang="en-US" sz="2000" dirty="0">
              <a:latin typeface="Times"/>
              <a:cs typeface="Time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76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753" y="1521214"/>
            <a:ext cx="950822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UP: 24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753" y="4927211"/>
            <a:ext cx="950822" cy="3077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DOWN: 2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45940" y="1051443"/>
            <a:ext cx="829771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G: 29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5940" y="2015169"/>
            <a:ext cx="8297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BR: 15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68822" y="4469348"/>
            <a:ext cx="829771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G: 2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68822" y="5479171"/>
            <a:ext cx="8297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BR: 0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69583" y="164094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6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69583" y="1040703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6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69583" y="1987355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3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69583" y="2875609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9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92465" y="3669602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1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2465" y="4458608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0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92465" y="5470469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0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92465" y="6298964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0</a:t>
            </a:r>
            <a:endParaRPr lang="en-US" sz="1400" dirty="0">
              <a:latin typeface="+mj-lt"/>
              <a:cs typeface="Times"/>
            </a:endParaRPr>
          </a:p>
        </p:txBody>
      </p:sp>
      <p:cxnSp>
        <p:nvCxnSpPr>
          <p:cNvPr id="20" name="Straight Arrow Connector 19"/>
          <p:cNvCxnSpPr>
            <a:stCxn id="4" idx="3"/>
            <a:endCxn id="7" idx="1"/>
          </p:cNvCxnSpPr>
          <p:nvPr/>
        </p:nvCxnSpPr>
        <p:spPr>
          <a:xfrm flipV="1">
            <a:off x="1385575" y="1205332"/>
            <a:ext cx="1160365" cy="469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" idx="3"/>
            <a:endCxn id="8" idx="1"/>
          </p:cNvCxnSpPr>
          <p:nvPr/>
        </p:nvCxnSpPr>
        <p:spPr>
          <a:xfrm>
            <a:off x="1385575" y="1675103"/>
            <a:ext cx="1160365" cy="4939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3"/>
            <a:endCxn id="9" idx="1"/>
          </p:cNvCxnSpPr>
          <p:nvPr/>
        </p:nvCxnSpPr>
        <p:spPr>
          <a:xfrm flipV="1">
            <a:off x="1385575" y="4623237"/>
            <a:ext cx="1183247" cy="4578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3"/>
            <a:endCxn id="10" idx="1"/>
          </p:cNvCxnSpPr>
          <p:nvPr/>
        </p:nvCxnSpPr>
        <p:spPr>
          <a:xfrm>
            <a:off x="1385575" y="5081100"/>
            <a:ext cx="1183247" cy="5519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3"/>
            <a:endCxn id="11" idx="1"/>
          </p:cNvCxnSpPr>
          <p:nvPr/>
        </p:nvCxnSpPr>
        <p:spPr>
          <a:xfrm flipV="1">
            <a:off x="3375711" y="317983"/>
            <a:ext cx="1093872" cy="8873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3"/>
            <a:endCxn id="12" idx="1"/>
          </p:cNvCxnSpPr>
          <p:nvPr/>
        </p:nvCxnSpPr>
        <p:spPr>
          <a:xfrm flipV="1">
            <a:off x="3375711" y="1194592"/>
            <a:ext cx="1093872" cy="107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" idx="3"/>
            <a:endCxn id="13" idx="1"/>
          </p:cNvCxnSpPr>
          <p:nvPr/>
        </p:nvCxnSpPr>
        <p:spPr>
          <a:xfrm flipV="1">
            <a:off x="3375711" y="2141244"/>
            <a:ext cx="1093872" cy="278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8" idx="3"/>
            <a:endCxn id="14" idx="1"/>
          </p:cNvCxnSpPr>
          <p:nvPr/>
        </p:nvCxnSpPr>
        <p:spPr>
          <a:xfrm>
            <a:off x="3375711" y="2169058"/>
            <a:ext cx="1093872" cy="8604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3"/>
            <a:endCxn id="15" idx="1"/>
          </p:cNvCxnSpPr>
          <p:nvPr/>
        </p:nvCxnSpPr>
        <p:spPr>
          <a:xfrm flipV="1">
            <a:off x="3398593" y="3823491"/>
            <a:ext cx="1093872" cy="799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9" idx="3"/>
            <a:endCxn id="16" idx="1"/>
          </p:cNvCxnSpPr>
          <p:nvPr/>
        </p:nvCxnSpPr>
        <p:spPr>
          <a:xfrm flipV="1">
            <a:off x="3398593" y="4612497"/>
            <a:ext cx="1093872" cy="107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0" idx="3"/>
            <a:endCxn id="17" idx="1"/>
          </p:cNvCxnSpPr>
          <p:nvPr/>
        </p:nvCxnSpPr>
        <p:spPr>
          <a:xfrm flipV="1">
            <a:off x="3398593" y="5624358"/>
            <a:ext cx="1093872" cy="87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0" idx="3"/>
            <a:endCxn id="18" idx="1"/>
          </p:cNvCxnSpPr>
          <p:nvPr/>
        </p:nvCxnSpPr>
        <p:spPr>
          <a:xfrm>
            <a:off x="3398593" y="5633060"/>
            <a:ext cx="1093872" cy="8197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1441" y="3466901"/>
            <a:ext cx="6044374" cy="0"/>
          </a:xfrm>
          <a:prstGeom prst="line">
            <a:avLst/>
          </a:prstGeom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55815" y="0"/>
            <a:ext cx="0" cy="6858000"/>
          </a:xfrm>
          <a:prstGeom prst="line">
            <a:avLst/>
          </a:prstGeom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10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553200" y="174834"/>
            <a:ext cx="2302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Prostate Differential Expression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27147" y="1830707"/>
            <a:ext cx="16389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TF Activator</a:t>
            </a:r>
          </a:p>
          <a:p>
            <a:r>
              <a:rPr lang="en-US" dirty="0" smtClean="0"/>
              <a:t>- TF Repressor</a:t>
            </a:r>
          </a:p>
          <a:p>
            <a:endParaRPr lang="en-US" dirty="0" smtClean="0"/>
          </a:p>
          <a:p>
            <a:r>
              <a:rPr lang="en-US" dirty="0" smtClean="0"/>
              <a:t>G: motif gain</a:t>
            </a:r>
          </a:p>
          <a:p>
            <a:r>
              <a:rPr lang="en-US" dirty="0" smtClean="0"/>
              <a:t>BR: motif break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50028" y="3454159"/>
            <a:ext cx="2241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UP: Increased DE</a:t>
            </a:r>
          </a:p>
          <a:p>
            <a:r>
              <a:rPr lang="en-US" dirty="0" smtClean="0"/>
              <a:t>DOWN: Decreased 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32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 randomly generated somatic mutations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9847" y="1746077"/>
            <a:ext cx="5014762" cy="42232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2774907" y="3526321"/>
            <a:ext cx="1715206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/>
                <a:cs typeface="Arial"/>
              </a:rPr>
              <a:t>Theoretical Percentile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46077"/>
            <a:ext cx="24830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 – data from breast cancer patients</a:t>
            </a:r>
          </a:p>
          <a:p>
            <a:endParaRPr lang="en-US" dirty="0"/>
          </a:p>
          <a:p>
            <a:r>
              <a:rPr lang="en-US" dirty="0" smtClean="0"/>
              <a:t>Red – based on data, what a normal distribution of mutations looks like</a:t>
            </a:r>
          </a:p>
          <a:p>
            <a:endParaRPr lang="en-US" dirty="0"/>
          </a:p>
          <a:p>
            <a:r>
              <a:rPr lang="en-US" dirty="0" smtClean="0"/>
              <a:t>Note: Existence of outliers</a:t>
            </a:r>
          </a:p>
          <a:p>
            <a:endParaRPr lang="en-US" dirty="0"/>
          </a:p>
          <a:p>
            <a:r>
              <a:rPr lang="en-US" dirty="0" smtClean="0"/>
              <a:t>Next step: introduce standard deviation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575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random generated </a:t>
            </a:r>
            <a:r>
              <a:rPr lang="en-US" dirty="0" smtClean="0"/>
              <a:t>patient mutations more robust</a:t>
            </a:r>
            <a:endParaRPr lang="en-US" dirty="0"/>
          </a:p>
          <a:p>
            <a:pPr lvl="1"/>
            <a:r>
              <a:rPr lang="en-US" dirty="0"/>
              <a:t>Use signatures from </a:t>
            </a:r>
            <a:r>
              <a:rPr lang="en-US" dirty="0" err="1" smtClean="0"/>
              <a:t>Alexandrov</a:t>
            </a:r>
            <a:r>
              <a:rPr lang="en-US" dirty="0" smtClean="0"/>
              <a:t>, </a:t>
            </a:r>
            <a:r>
              <a:rPr lang="en-US" dirty="0"/>
              <a:t>et </a:t>
            </a:r>
            <a:r>
              <a:rPr lang="en-US" dirty="0" smtClean="0"/>
              <a:t>al.</a:t>
            </a:r>
            <a:endParaRPr lang="en-US" dirty="0" smtClean="0"/>
          </a:p>
          <a:p>
            <a:pPr lvl="1"/>
            <a:r>
              <a:rPr lang="en-US" dirty="0" smtClean="0"/>
              <a:t>Introduce standard deviation for normal distribution</a:t>
            </a:r>
            <a:endParaRPr lang="en-US" dirty="0"/>
          </a:p>
          <a:p>
            <a:r>
              <a:rPr lang="en-US" dirty="0" smtClean="0"/>
              <a:t>Test TF activator and repressor data against background (random generated)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4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Recurrence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04243" y="4965793"/>
            <a:ext cx="6887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665689" y="4485232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65689" y="4256394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5689" y="402757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57915" y="380236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57915" y="357352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57915" y="334471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15555" y="450032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011620" y="452686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011620" y="429802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011620" y="406921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003846" y="3844000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453739" y="4534665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453739" y="430582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903605" y="454976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903605" y="432092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349804" y="456120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349804" y="4332365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349804" y="410354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342030" y="387833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799670" y="4576299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799670" y="434746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9670" y="4118644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1896" y="389343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791896" y="3664595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791896" y="343577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253984" y="4575809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738163" y="458819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574728" y="4511760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63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Recurrence – window algorithm</a:t>
            </a:r>
            <a:br>
              <a:rPr lang="en-US" dirty="0" smtClean="0"/>
            </a:br>
            <a:r>
              <a:rPr lang="en-US" dirty="0"/>
              <a:t>Goal: </a:t>
            </a:r>
            <a:r>
              <a:rPr lang="en-US" dirty="0" smtClean="0"/>
              <a:t>amplify signal</a:t>
            </a:r>
            <a:r>
              <a:rPr lang="en-US" dirty="0"/>
              <a:t> </a:t>
            </a:r>
            <a:r>
              <a:rPr lang="en-US" dirty="0" smtClean="0"/>
              <a:t>+ continuity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04243" y="4965793"/>
            <a:ext cx="6887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665689" y="4485232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65689" y="4256394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5689" y="402757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57915" y="380236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57915" y="357352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657915" y="334471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15555" y="450032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011620" y="452686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011620" y="429802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011620" y="406921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003846" y="3844000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453739" y="4534665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453739" y="430582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903605" y="454976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903605" y="432092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349804" y="456120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349804" y="4332365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349804" y="410354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342030" y="387833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799670" y="4576299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799670" y="434746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9670" y="4118644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791896" y="389343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791896" y="3664595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791896" y="343577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253984" y="4575809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738163" y="458819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574728" y="4511760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1452972" y="5194631"/>
            <a:ext cx="0" cy="3432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452972" y="5389144"/>
            <a:ext cx="1868516" cy="114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321488" y="5228957"/>
            <a:ext cx="0" cy="3432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1780661" y="5583656"/>
            <a:ext cx="1356980" cy="366141"/>
          </a:xfrm>
          <a:prstGeom prst="rightArrow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14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10650" y="5044291"/>
            <a:ext cx="1607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439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97459" y="4965793"/>
            <a:ext cx="83893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2665689" y="4485232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65689" y="4256394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65689" y="402757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57915" y="380236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57915" y="357352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57915" y="334471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15555" y="450032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11620" y="452686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11620" y="429802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011620" y="406921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003846" y="3844000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453739" y="4534665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53739" y="430582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903605" y="454976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03605" y="432092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349804" y="456120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349804" y="4332365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349804" y="410354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42030" y="387833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799670" y="4576299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799670" y="434746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9670" y="4118644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791896" y="389343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791896" y="3664595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791896" y="343577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253984" y="4575809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738163" y="458819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574728" y="4511760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1144073" y="2825628"/>
            <a:ext cx="6280958" cy="1568069"/>
          </a:xfrm>
          <a:custGeom>
            <a:avLst/>
            <a:gdLst>
              <a:gd name="connsiteX0" fmla="*/ 0 w 6280958"/>
              <a:gd name="connsiteY0" fmla="*/ 1430766 h 1568069"/>
              <a:gd name="connsiteX1" fmla="*/ 3283488 w 6280958"/>
              <a:gd name="connsiteY1" fmla="*/ 526 h 1568069"/>
              <a:gd name="connsiteX2" fmla="*/ 6280958 w 6280958"/>
              <a:gd name="connsiteY2" fmla="*/ 1568069 h 1568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80958" h="1568069">
                <a:moveTo>
                  <a:pt x="0" y="1430766"/>
                </a:moveTo>
                <a:cubicBezTo>
                  <a:pt x="1118331" y="704204"/>
                  <a:pt x="2236662" y="-22358"/>
                  <a:pt x="3283488" y="526"/>
                </a:cubicBezTo>
                <a:cubicBezTo>
                  <a:pt x="4330314" y="23410"/>
                  <a:pt x="5806168" y="1200021"/>
                  <a:pt x="6280958" y="1568069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Recurrence – signal</a:t>
            </a:r>
            <a:br>
              <a:rPr lang="en-US" dirty="0" smtClean="0"/>
            </a:br>
            <a:r>
              <a:rPr lang="en-US" dirty="0" smtClean="0"/>
              <a:t>Goal: amplify signal + continuity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3115555" y="432093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115555" y="4092095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115555" y="386327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115555" y="3699399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115555" y="347056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011620" y="3614672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011620" y="3385834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4453739" y="362247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453739" y="339363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903605" y="363756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903605" y="3408729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349804" y="3649009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349804" y="342017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453739" y="4083780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4453739" y="3854942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903605" y="409887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903605" y="387003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68935" y="457894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268935" y="4350109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2268935" y="4121292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588296" y="454145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588296" y="436205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588296" y="413321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588296" y="3904401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588296" y="3740522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588296" y="3511684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588296" y="3282867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576434" y="3047253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4003846" y="3156054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003846" y="292721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4903605" y="318671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6253984" y="436205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253984" y="4133218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6738163" y="4373014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6738163" y="4144176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6253984" y="3884192"/>
            <a:ext cx="205933" cy="20593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1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16028" y="1792871"/>
            <a:ext cx="799603" cy="376264"/>
          </a:xfrm>
          <a:prstGeom prst="ellipse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"/>
                <a:cs typeface="Times"/>
              </a:rPr>
              <a:t>gene1</a:t>
            </a:r>
            <a:endParaRPr lang="en-US" sz="1200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98297" y="3006569"/>
            <a:ext cx="799603" cy="376264"/>
          </a:xfrm>
          <a:prstGeom prst="ellipse">
            <a:avLst/>
          </a:prstGeom>
          <a:solidFill>
            <a:srgbClr val="0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gene3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6" name="Oval 5"/>
          <p:cNvSpPr/>
          <p:nvPr/>
        </p:nvSpPr>
        <p:spPr>
          <a:xfrm>
            <a:off x="7254761" y="1881601"/>
            <a:ext cx="799603" cy="376264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Times"/>
                <a:cs typeface="Times"/>
              </a:rPr>
              <a:t>gene2</a:t>
            </a:r>
            <a:endParaRPr lang="en-US" sz="12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7" name="Oval 6"/>
          <p:cNvSpPr/>
          <p:nvPr/>
        </p:nvSpPr>
        <p:spPr>
          <a:xfrm>
            <a:off x="6584970" y="3982960"/>
            <a:ext cx="799603" cy="376264"/>
          </a:xfrm>
          <a:prstGeom prst="ellipse">
            <a:avLst/>
          </a:prstGeom>
          <a:solidFill>
            <a:srgbClr val="0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gene4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9536" y="1137496"/>
            <a:ext cx="471286" cy="188132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"/>
              <a:cs typeface="Time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1035" y="1328686"/>
            <a:ext cx="99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Cancer Gene</a:t>
            </a:r>
          </a:p>
          <a:p>
            <a:pPr algn="ctr"/>
            <a:r>
              <a:rPr lang="en-US" sz="1200" dirty="0" smtClean="0">
                <a:latin typeface="Times"/>
                <a:cs typeface="Times"/>
              </a:rPr>
              <a:t>(</a:t>
            </a:r>
            <a:r>
              <a:rPr lang="en-US" sz="1200" dirty="0" err="1" smtClean="0">
                <a:latin typeface="Times"/>
                <a:cs typeface="Times"/>
              </a:rPr>
              <a:t>eg</a:t>
            </a:r>
            <a:r>
              <a:rPr lang="en-US" sz="1200" dirty="0" smtClean="0">
                <a:latin typeface="Times"/>
                <a:cs typeface="Times"/>
              </a:rPr>
              <a:t>: </a:t>
            </a:r>
            <a:r>
              <a:rPr lang="en-US" sz="1200" dirty="0" err="1" smtClean="0">
                <a:latin typeface="Times"/>
                <a:cs typeface="Times"/>
              </a:rPr>
              <a:t>onc</a:t>
            </a:r>
            <a:r>
              <a:rPr lang="en-US" sz="1200" dirty="0" smtClean="0">
                <a:latin typeface="Times"/>
                <a:cs typeface="Times"/>
              </a:rPr>
              <a:t>, </a:t>
            </a:r>
            <a:r>
              <a:rPr lang="en-US" sz="1200" dirty="0" err="1" smtClean="0">
                <a:latin typeface="Times"/>
                <a:cs typeface="Times"/>
              </a:rPr>
              <a:t>tsg</a:t>
            </a:r>
            <a:r>
              <a:rPr lang="en-US" sz="1200" dirty="0" smtClean="0">
                <a:latin typeface="Times"/>
                <a:cs typeface="Times"/>
              </a:rPr>
              <a:t>)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59536" y="293043"/>
            <a:ext cx="471286" cy="188132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"/>
              <a:cs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1473" y="468801"/>
            <a:ext cx="509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Gene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98200" y="95591"/>
            <a:ext cx="2033821" cy="373210"/>
          </a:xfrm>
          <a:prstGeom prst="rect">
            <a:avLst/>
          </a:prstGeom>
          <a:noFill/>
          <a:ln w="38100" cmpd="dbl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"/>
                <a:cs typeface="Times"/>
              </a:rPr>
              <a:t>Basic Network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82280" y="1963453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"/>
                <a:cs typeface="Times"/>
              </a:rPr>
              <a:t>mut4</a:t>
            </a:r>
            <a:endParaRPr lang="en-US" sz="1200" b="1" dirty="0">
              <a:latin typeface="Times"/>
              <a:cs typeface="Time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12841" y="3244333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mut5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940215" y="2240452"/>
            <a:ext cx="540907" cy="7519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6" idx="3"/>
          </p:cNvCxnSpPr>
          <p:nvPr/>
        </p:nvCxnSpPr>
        <p:spPr>
          <a:xfrm flipV="1">
            <a:off x="2257630" y="3244333"/>
            <a:ext cx="1505210" cy="2962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384573" y="3464192"/>
            <a:ext cx="1028269" cy="600126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697900" y="2264714"/>
            <a:ext cx="951788" cy="72763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802088" y="2273505"/>
            <a:ext cx="982784" cy="160363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58520" y="1974930"/>
            <a:ext cx="273318" cy="23776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76259" y="2196933"/>
            <a:ext cx="637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Coding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84693" y="4090467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mut7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4597721" y="3464192"/>
            <a:ext cx="810492" cy="716796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363560" y="3006569"/>
            <a:ext cx="894070" cy="405883"/>
            <a:chOff x="1363560" y="2057236"/>
            <a:chExt cx="894070" cy="405883"/>
          </a:xfrm>
        </p:grpSpPr>
        <p:sp>
          <p:nvSpPr>
            <p:cNvPr id="25" name="TextBox 24"/>
            <p:cNvSpPr txBox="1"/>
            <p:nvPr/>
          </p:nvSpPr>
          <p:spPr>
            <a:xfrm>
              <a:off x="1516894" y="2057236"/>
              <a:ext cx="5266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mut1</a:t>
              </a:r>
              <a:endParaRPr lang="en-US" sz="1200" b="1" dirty="0">
                <a:latin typeface="Times"/>
                <a:cs typeface="Time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63560" y="2186120"/>
              <a:ext cx="8940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(enhancer)</a:t>
              </a:r>
              <a:endParaRPr lang="en-US" sz="1200" b="1" dirty="0">
                <a:latin typeface="Times"/>
                <a:cs typeface="Times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439009" y="1822811"/>
            <a:ext cx="612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"/>
                <a:cs typeface="Times"/>
              </a:rPr>
              <a:t>(UTR)</a:t>
            </a:r>
            <a:endParaRPr lang="en-US" sz="1200" b="1" dirty="0">
              <a:latin typeface="Times"/>
              <a:cs typeface="Times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269495" y="-1371"/>
            <a:ext cx="0" cy="6996159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303842" y="-1371"/>
            <a:ext cx="0" cy="6996159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06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6078872" y="3444475"/>
            <a:ext cx="799603" cy="376264"/>
          </a:xfrm>
          <a:prstGeom prst="ellipse">
            <a:avLst/>
          </a:prstGeom>
          <a:noFill/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Times"/>
                <a:cs typeface="Times"/>
              </a:rPr>
              <a:t>TF - 2</a:t>
            </a:r>
            <a:endParaRPr lang="en-US" sz="12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98200" y="95591"/>
            <a:ext cx="2033821" cy="646331"/>
          </a:xfrm>
          <a:prstGeom prst="rect">
            <a:avLst/>
          </a:prstGeom>
          <a:noFill/>
          <a:ln w="38100" cmpd="dbl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"/>
                <a:cs typeface="Times"/>
              </a:rPr>
              <a:t>Transcription Factors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409604" y="2414968"/>
            <a:ext cx="799603" cy="376264"/>
          </a:xfrm>
          <a:prstGeom prst="ellipse">
            <a:avLst/>
          </a:prstGeom>
          <a:solidFill>
            <a:schemeClr val="tx1"/>
          </a:solidFill>
          <a:ln w="76200" cmpd="sng"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TF - 1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39796" y="4317788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mut3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200066" y="2708839"/>
            <a:ext cx="1104178" cy="653242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3898297" y="2942307"/>
            <a:ext cx="594285" cy="1375481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4" idx="1"/>
          </p:cNvCxnSpPr>
          <p:nvPr/>
        </p:nvCxnSpPr>
        <p:spPr>
          <a:xfrm flipH="1">
            <a:off x="6980085" y="3306817"/>
            <a:ext cx="1050294" cy="27615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269495" y="-1371"/>
            <a:ext cx="0" cy="6996159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303842" y="-1371"/>
            <a:ext cx="0" cy="6996159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1575148" y="3305975"/>
            <a:ext cx="908271" cy="407179"/>
            <a:chOff x="1575148" y="5278615"/>
            <a:chExt cx="908271" cy="407179"/>
          </a:xfrm>
        </p:grpSpPr>
        <p:sp>
          <p:nvSpPr>
            <p:cNvPr id="39" name="TextBox 38"/>
            <p:cNvSpPr txBox="1"/>
            <p:nvPr/>
          </p:nvSpPr>
          <p:spPr>
            <a:xfrm>
              <a:off x="1741813" y="5278615"/>
              <a:ext cx="5266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mut2</a:t>
              </a:r>
              <a:endParaRPr lang="en-US" sz="1200" b="1" dirty="0">
                <a:latin typeface="Times"/>
                <a:cs typeface="Times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575148" y="5408795"/>
              <a:ext cx="908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(promoter)</a:t>
              </a:r>
              <a:endParaRPr lang="en-US" sz="1200" b="1" dirty="0">
                <a:latin typeface="Times"/>
                <a:cs typeface="Times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8030379" y="3035460"/>
            <a:ext cx="894070" cy="409856"/>
            <a:chOff x="8030379" y="5008100"/>
            <a:chExt cx="894070" cy="409856"/>
          </a:xfrm>
        </p:grpSpPr>
        <p:sp>
          <p:nvSpPr>
            <p:cNvPr id="43" name="TextBox 42"/>
            <p:cNvSpPr txBox="1"/>
            <p:nvPr/>
          </p:nvSpPr>
          <p:spPr>
            <a:xfrm>
              <a:off x="8183715" y="5008100"/>
              <a:ext cx="5266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mut6</a:t>
              </a:r>
              <a:endParaRPr lang="en-US" sz="1200" b="1" dirty="0">
                <a:latin typeface="Times"/>
                <a:cs typeface="Time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030379" y="5140957"/>
              <a:ext cx="8940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(enhancer)</a:t>
              </a:r>
              <a:endParaRPr lang="en-US" sz="1200" b="1" dirty="0">
                <a:latin typeface="Times"/>
                <a:cs typeface="Times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5218964" y="4456287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mut8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5516107" y="3930002"/>
            <a:ext cx="615914" cy="540187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3</a:t>
            </a:fld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59536" y="1137496"/>
            <a:ext cx="471286" cy="188132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"/>
              <a:cs typeface="Time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1035" y="1328686"/>
            <a:ext cx="99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Cancer Gene</a:t>
            </a:r>
          </a:p>
          <a:p>
            <a:pPr algn="ctr"/>
            <a:r>
              <a:rPr lang="en-US" sz="1200" dirty="0" smtClean="0">
                <a:latin typeface="Times"/>
                <a:cs typeface="Times"/>
              </a:rPr>
              <a:t>(</a:t>
            </a:r>
            <a:r>
              <a:rPr lang="en-US" sz="1200" dirty="0" err="1" smtClean="0">
                <a:latin typeface="Times"/>
                <a:cs typeface="Times"/>
              </a:rPr>
              <a:t>eg</a:t>
            </a:r>
            <a:r>
              <a:rPr lang="en-US" sz="1200" dirty="0" smtClean="0">
                <a:latin typeface="Times"/>
                <a:cs typeface="Times"/>
              </a:rPr>
              <a:t>: </a:t>
            </a:r>
            <a:r>
              <a:rPr lang="en-US" sz="1200" dirty="0" err="1" smtClean="0">
                <a:latin typeface="Times"/>
                <a:cs typeface="Times"/>
              </a:rPr>
              <a:t>onc</a:t>
            </a:r>
            <a:r>
              <a:rPr lang="en-US" sz="1200" dirty="0" smtClean="0">
                <a:latin typeface="Times"/>
                <a:cs typeface="Times"/>
              </a:rPr>
              <a:t>, </a:t>
            </a:r>
            <a:r>
              <a:rPr lang="en-US" sz="1200" dirty="0" err="1" smtClean="0">
                <a:latin typeface="Times"/>
                <a:cs typeface="Times"/>
              </a:rPr>
              <a:t>tsg</a:t>
            </a:r>
            <a:r>
              <a:rPr lang="en-US" sz="1200" dirty="0" smtClean="0">
                <a:latin typeface="Times"/>
                <a:cs typeface="Times"/>
              </a:rPr>
              <a:t>)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359536" y="293043"/>
            <a:ext cx="471286" cy="188132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"/>
              <a:cs typeface="Time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1473" y="468801"/>
            <a:ext cx="509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Gene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58520" y="1974930"/>
            <a:ext cx="273318" cy="23776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76259" y="2196933"/>
            <a:ext cx="637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Coding</a:t>
            </a:r>
          </a:p>
        </p:txBody>
      </p:sp>
    </p:spTree>
    <p:extLst>
      <p:ext uri="{BB962C8B-B14F-4D97-AF65-F5344CB8AC3E}">
        <p14:creationId xmlns:p14="http://schemas.microsoft.com/office/powerpoint/2010/main" val="122789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16028" y="843538"/>
            <a:ext cx="799603" cy="376264"/>
          </a:xfrm>
          <a:prstGeom prst="ellipse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"/>
                <a:cs typeface="Times"/>
              </a:rPr>
              <a:t>gene1</a:t>
            </a:r>
            <a:endParaRPr lang="en-US" sz="1200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98297" y="2057236"/>
            <a:ext cx="799603" cy="376264"/>
          </a:xfrm>
          <a:prstGeom prst="ellipse">
            <a:avLst/>
          </a:prstGeom>
          <a:solidFill>
            <a:srgbClr val="0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gene3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6" name="Oval 5"/>
          <p:cNvSpPr/>
          <p:nvPr/>
        </p:nvSpPr>
        <p:spPr>
          <a:xfrm>
            <a:off x="7254761" y="932268"/>
            <a:ext cx="799603" cy="376264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Times"/>
                <a:cs typeface="Times"/>
              </a:rPr>
              <a:t>gene2</a:t>
            </a:r>
            <a:endParaRPr lang="en-US" sz="12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7" name="Oval 6"/>
          <p:cNvSpPr/>
          <p:nvPr/>
        </p:nvSpPr>
        <p:spPr>
          <a:xfrm>
            <a:off x="6584970" y="3033627"/>
            <a:ext cx="799603" cy="376264"/>
          </a:xfrm>
          <a:prstGeom prst="ellipse">
            <a:avLst/>
          </a:prstGeom>
          <a:solidFill>
            <a:srgbClr val="0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gene4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078872" y="5417115"/>
            <a:ext cx="799603" cy="376264"/>
          </a:xfrm>
          <a:prstGeom prst="ellipse">
            <a:avLst/>
          </a:prstGeom>
          <a:noFill/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Times"/>
                <a:cs typeface="Times"/>
              </a:rPr>
              <a:t>TF - 2</a:t>
            </a:r>
            <a:endParaRPr lang="en-US" sz="12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98200" y="95591"/>
            <a:ext cx="2033821" cy="373210"/>
          </a:xfrm>
          <a:prstGeom prst="rect">
            <a:avLst/>
          </a:prstGeom>
          <a:noFill/>
          <a:ln w="38100" cmpd="dbl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"/>
                <a:cs typeface="Times"/>
              </a:rPr>
              <a:t>Network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409604" y="4387608"/>
            <a:ext cx="799603" cy="376264"/>
          </a:xfrm>
          <a:prstGeom prst="ellipse">
            <a:avLst/>
          </a:prstGeom>
          <a:solidFill>
            <a:schemeClr val="tx1"/>
          </a:solidFill>
          <a:ln w="76200" cmpd="sng"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TF - 1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2280" y="1014120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"/>
                <a:cs typeface="Times"/>
              </a:rPr>
              <a:t>mut4</a:t>
            </a:r>
            <a:endParaRPr lang="en-US" sz="1200" b="1" dirty="0">
              <a:latin typeface="Times"/>
              <a:cs typeface="Time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39796" y="6290428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mut3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12841" y="2295000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mut5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940215" y="1291119"/>
            <a:ext cx="540907" cy="7519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1" idx="3"/>
          </p:cNvCxnSpPr>
          <p:nvPr/>
        </p:nvCxnSpPr>
        <p:spPr>
          <a:xfrm flipV="1">
            <a:off x="2257630" y="2295000"/>
            <a:ext cx="1505210" cy="2962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Up Arrow 23"/>
          <p:cNvSpPr/>
          <p:nvPr/>
        </p:nvSpPr>
        <p:spPr>
          <a:xfrm rot="696251">
            <a:off x="6698208" y="3610075"/>
            <a:ext cx="126772" cy="1555067"/>
          </a:xfrm>
          <a:prstGeom prst="upArrow">
            <a:avLst/>
          </a:prstGeom>
          <a:solidFill>
            <a:srgbClr val="000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 rot="696251">
            <a:off x="3957919" y="2632356"/>
            <a:ext cx="126772" cy="1555067"/>
          </a:xfrm>
          <a:prstGeom prst="upArrow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200066" y="4681479"/>
            <a:ext cx="1104178" cy="653242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3898297" y="4914947"/>
            <a:ext cx="594285" cy="1375481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384573" y="2514859"/>
            <a:ext cx="1028269" cy="600126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/>
          <p:nvPr/>
        </p:nvCxnSpPr>
        <p:spPr>
          <a:xfrm flipV="1">
            <a:off x="2316028" y="1120400"/>
            <a:ext cx="4774577" cy="4335428"/>
          </a:xfrm>
          <a:prstGeom prst="curvedConnector3">
            <a:avLst>
              <a:gd name="adj1" fmla="val 80785"/>
            </a:avLst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697900" y="1315381"/>
            <a:ext cx="951788" cy="72763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802088" y="1324172"/>
            <a:ext cx="982784" cy="160363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8" idx="1"/>
          </p:cNvCxnSpPr>
          <p:nvPr/>
        </p:nvCxnSpPr>
        <p:spPr>
          <a:xfrm flipH="1">
            <a:off x="6980085" y="5279457"/>
            <a:ext cx="1050294" cy="27615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384693" y="3141134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mut7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4597721" y="2514859"/>
            <a:ext cx="810492" cy="716796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269495" y="-1371"/>
            <a:ext cx="0" cy="6996159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303842" y="-1371"/>
            <a:ext cx="0" cy="6996159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1363560" y="2057236"/>
            <a:ext cx="894070" cy="405883"/>
            <a:chOff x="1363560" y="2057236"/>
            <a:chExt cx="894070" cy="405883"/>
          </a:xfrm>
        </p:grpSpPr>
        <p:sp>
          <p:nvSpPr>
            <p:cNvPr id="40" name="TextBox 39"/>
            <p:cNvSpPr txBox="1"/>
            <p:nvPr/>
          </p:nvSpPr>
          <p:spPr>
            <a:xfrm>
              <a:off x="1516894" y="2057236"/>
              <a:ext cx="5266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mut1</a:t>
              </a:r>
              <a:endParaRPr lang="en-US" sz="1200" b="1" dirty="0">
                <a:latin typeface="Times"/>
                <a:cs typeface="Times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63560" y="2186120"/>
              <a:ext cx="8940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(enhancer)</a:t>
              </a:r>
              <a:endParaRPr lang="en-US" sz="1200" b="1" dirty="0">
                <a:latin typeface="Times"/>
                <a:cs typeface="Times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575148" y="5278615"/>
            <a:ext cx="908271" cy="407179"/>
            <a:chOff x="1575148" y="5278615"/>
            <a:chExt cx="908271" cy="407179"/>
          </a:xfrm>
        </p:grpSpPr>
        <p:sp>
          <p:nvSpPr>
            <p:cNvPr id="43" name="TextBox 42"/>
            <p:cNvSpPr txBox="1"/>
            <p:nvPr/>
          </p:nvSpPr>
          <p:spPr>
            <a:xfrm>
              <a:off x="1741813" y="5278615"/>
              <a:ext cx="5266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mut2</a:t>
              </a:r>
              <a:endParaRPr lang="en-US" sz="1200" b="1" dirty="0">
                <a:latin typeface="Times"/>
                <a:cs typeface="Time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575148" y="5408795"/>
              <a:ext cx="908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(promoter)</a:t>
              </a:r>
              <a:endParaRPr lang="en-US" sz="1200" b="1" dirty="0">
                <a:latin typeface="Times"/>
                <a:cs typeface="Times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5439009" y="873478"/>
            <a:ext cx="612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"/>
                <a:cs typeface="Times"/>
              </a:rPr>
              <a:t>(UTR)</a:t>
            </a:r>
            <a:endParaRPr lang="en-US" sz="1200" b="1" dirty="0">
              <a:latin typeface="Times"/>
              <a:cs typeface="Times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8030379" y="5008100"/>
            <a:ext cx="894070" cy="409856"/>
            <a:chOff x="8030379" y="5008100"/>
            <a:chExt cx="894070" cy="409856"/>
          </a:xfrm>
        </p:grpSpPr>
        <p:sp>
          <p:nvSpPr>
            <p:cNvPr id="47" name="TextBox 46"/>
            <p:cNvSpPr txBox="1"/>
            <p:nvPr/>
          </p:nvSpPr>
          <p:spPr>
            <a:xfrm>
              <a:off x="8183715" y="5008100"/>
              <a:ext cx="5266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mut6</a:t>
              </a:r>
              <a:endParaRPr lang="en-US" sz="1200" b="1" dirty="0">
                <a:latin typeface="Times"/>
                <a:cs typeface="Times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030379" y="5140957"/>
              <a:ext cx="8940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(enhancer)</a:t>
              </a:r>
              <a:endParaRPr lang="en-US" sz="1200" b="1" dirty="0">
                <a:latin typeface="Times"/>
                <a:cs typeface="Times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5218964" y="6428927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mut8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5516107" y="5902642"/>
            <a:ext cx="615914" cy="540187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4</a:t>
            </a:fld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59536" y="1137496"/>
            <a:ext cx="471286" cy="188132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"/>
              <a:cs typeface="Time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1035" y="1328686"/>
            <a:ext cx="99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Cancer Gene</a:t>
            </a:r>
          </a:p>
          <a:p>
            <a:pPr algn="ctr"/>
            <a:r>
              <a:rPr lang="en-US" sz="1200" dirty="0" smtClean="0">
                <a:latin typeface="Times"/>
                <a:cs typeface="Times"/>
              </a:rPr>
              <a:t>(</a:t>
            </a:r>
            <a:r>
              <a:rPr lang="en-US" sz="1200" dirty="0" err="1" smtClean="0">
                <a:latin typeface="Times"/>
                <a:cs typeface="Times"/>
              </a:rPr>
              <a:t>eg</a:t>
            </a:r>
            <a:r>
              <a:rPr lang="en-US" sz="1200" dirty="0" smtClean="0">
                <a:latin typeface="Times"/>
                <a:cs typeface="Times"/>
              </a:rPr>
              <a:t>: </a:t>
            </a:r>
            <a:r>
              <a:rPr lang="en-US" sz="1200" dirty="0" err="1" smtClean="0">
                <a:latin typeface="Times"/>
                <a:cs typeface="Times"/>
              </a:rPr>
              <a:t>onc</a:t>
            </a:r>
            <a:r>
              <a:rPr lang="en-US" sz="1200" dirty="0" smtClean="0">
                <a:latin typeface="Times"/>
                <a:cs typeface="Times"/>
              </a:rPr>
              <a:t>, </a:t>
            </a:r>
            <a:r>
              <a:rPr lang="en-US" sz="1200" dirty="0" err="1" smtClean="0">
                <a:latin typeface="Times"/>
                <a:cs typeface="Times"/>
              </a:rPr>
              <a:t>tsg</a:t>
            </a:r>
            <a:r>
              <a:rPr lang="en-US" sz="1200" dirty="0" smtClean="0">
                <a:latin typeface="Times"/>
                <a:cs typeface="Times"/>
              </a:rPr>
              <a:t>)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359536" y="293043"/>
            <a:ext cx="471286" cy="188132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"/>
              <a:cs typeface="Time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1473" y="468801"/>
            <a:ext cx="509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Gene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58520" y="1974930"/>
            <a:ext cx="273318" cy="23776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76259" y="2196933"/>
            <a:ext cx="637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Coding</a:t>
            </a:r>
          </a:p>
        </p:txBody>
      </p:sp>
      <p:sp>
        <p:nvSpPr>
          <p:cNvPr id="57" name="Up Arrow 56"/>
          <p:cNvSpPr/>
          <p:nvPr/>
        </p:nvSpPr>
        <p:spPr>
          <a:xfrm rot="696251">
            <a:off x="212873" y="2640600"/>
            <a:ext cx="126772" cy="1555067"/>
          </a:xfrm>
          <a:prstGeom prst="upArrow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1473" y="3409891"/>
            <a:ext cx="854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Regulation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4143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2316028" y="843538"/>
            <a:ext cx="799603" cy="376264"/>
          </a:xfrm>
          <a:prstGeom prst="ellipse">
            <a:avLst/>
          </a:prstGeom>
          <a:noFill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"/>
                <a:cs typeface="Times"/>
              </a:rPr>
              <a:t>gene1</a:t>
            </a:r>
            <a:endParaRPr lang="en-US" sz="1200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898297" y="2057236"/>
            <a:ext cx="799603" cy="376264"/>
          </a:xfrm>
          <a:prstGeom prst="ellipse">
            <a:avLst/>
          </a:prstGeom>
          <a:solidFill>
            <a:srgbClr val="0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gene3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54761" y="932268"/>
            <a:ext cx="799603" cy="376264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Times"/>
                <a:cs typeface="Times"/>
              </a:rPr>
              <a:t>gene2</a:t>
            </a:r>
            <a:endParaRPr lang="en-US" sz="12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584970" y="3033627"/>
            <a:ext cx="799603" cy="376264"/>
          </a:xfrm>
          <a:prstGeom prst="ellipse">
            <a:avLst/>
          </a:prstGeom>
          <a:solidFill>
            <a:srgbClr val="0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gene4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078872" y="5417115"/>
            <a:ext cx="799603" cy="376264"/>
          </a:xfrm>
          <a:prstGeom prst="ellipse">
            <a:avLst/>
          </a:prstGeom>
          <a:noFill/>
          <a:ln w="76200" cmpd="sng">
            <a:solidFill>
              <a:srgbClr val="008000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Times"/>
                <a:cs typeface="Times"/>
              </a:rPr>
              <a:t>TF - 2</a:t>
            </a:r>
            <a:endParaRPr lang="en-US" sz="12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62840" y="95591"/>
            <a:ext cx="2686673" cy="338554"/>
          </a:xfrm>
          <a:prstGeom prst="rect">
            <a:avLst/>
          </a:prstGeom>
          <a:noFill/>
          <a:ln w="38100" cmpd="dbl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"/>
                <a:cs typeface="Times"/>
              </a:rPr>
              <a:t>Preliminary Network</a:t>
            </a:r>
            <a:endParaRPr lang="en-US" sz="1600" dirty="0">
              <a:latin typeface="Times"/>
              <a:cs typeface="Time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18379" y="3618774"/>
            <a:ext cx="553600" cy="260504"/>
          </a:xfrm>
          <a:prstGeom prst="ellipse">
            <a:avLst/>
          </a:prstGeom>
          <a:solidFill>
            <a:srgbClr val="FFFFFF"/>
          </a:solidFill>
          <a:ln w="76200" cmpd="sng">
            <a:solidFill>
              <a:srgbClr val="FF0000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"/>
              <a:cs typeface="Time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3730" y="3880054"/>
            <a:ext cx="868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"/>
                <a:cs typeface="Times"/>
              </a:rPr>
              <a:t>S</a:t>
            </a:r>
            <a:r>
              <a:rPr lang="en-US" sz="1200" dirty="0" smtClean="0">
                <a:latin typeface="Times"/>
                <a:cs typeface="Times"/>
              </a:rPr>
              <a:t>uppressor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18379" y="2772175"/>
            <a:ext cx="553600" cy="260504"/>
          </a:xfrm>
          <a:prstGeom prst="ellipse">
            <a:avLst/>
          </a:prstGeom>
          <a:solidFill>
            <a:srgbClr val="FFFFFF"/>
          </a:solidFill>
          <a:ln w="76200" cmpd="sng">
            <a:solidFill>
              <a:srgbClr val="008000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"/>
              <a:cs typeface="Time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3542" y="3032679"/>
            <a:ext cx="7786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imes"/>
                <a:cs typeface="Times"/>
              </a:rPr>
              <a:t>A</a:t>
            </a:r>
            <a:r>
              <a:rPr lang="en-US" sz="1200" dirty="0" smtClean="0">
                <a:latin typeface="Times"/>
                <a:cs typeface="Times"/>
              </a:rPr>
              <a:t>ctivator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3409604" y="4387608"/>
            <a:ext cx="799603" cy="376264"/>
          </a:xfrm>
          <a:prstGeom prst="ellipse">
            <a:avLst/>
          </a:prstGeom>
          <a:solidFill>
            <a:schemeClr val="tx1"/>
          </a:solidFill>
          <a:ln w="76200" cmpd="sng">
            <a:solidFill>
              <a:srgbClr val="FF0000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TF - 1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82280" y="1014120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"/>
                <a:cs typeface="Times"/>
              </a:rPr>
              <a:t>mut4</a:t>
            </a:r>
            <a:endParaRPr lang="en-US" sz="1200" b="1" dirty="0">
              <a:latin typeface="Times"/>
              <a:cs typeface="Time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239796" y="6290428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mut3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412841" y="2295000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mut5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1940215" y="1291119"/>
            <a:ext cx="540907" cy="7519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80" idx="3"/>
          </p:cNvCxnSpPr>
          <p:nvPr/>
        </p:nvCxnSpPr>
        <p:spPr>
          <a:xfrm flipV="1">
            <a:off x="2257630" y="2295000"/>
            <a:ext cx="1505210" cy="2962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Up Arrow 46"/>
          <p:cNvSpPr/>
          <p:nvPr/>
        </p:nvSpPr>
        <p:spPr>
          <a:xfrm rot="696251">
            <a:off x="6698208" y="3610075"/>
            <a:ext cx="126772" cy="1555067"/>
          </a:xfrm>
          <a:prstGeom prst="upArrow">
            <a:avLst/>
          </a:prstGeom>
          <a:solidFill>
            <a:srgbClr val="008000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Up Arrow 47"/>
          <p:cNvSpPr/>
          <p:nvPr/>
        </p:nvSpPr>
        <p:spPr>
          <a:xfrm rot="696251">
            <a:off x="3957919" y="2632356"/>
            <a:ext cx="126772" cy="1555067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2200066" y="4681479"/>
            <a:ext cx="1104178" cy="653242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3898297" y="4914947"/>
            <a:ext cx="594285" cy="1375481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7384573" y="2514859"/>
            <a:ext cx="1028269" cy="600126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/>
          <p:nvPr/>
        </p:nvCxnSpPr>
        <p:spPr>
          <a:xfrm flipV="1">
            <a:off x="2316028" y="1120400"/>
            <a:ext cx="4774577" cy="4335428"/>
          </a:xfrm>
          <a:prstGeom prst="curvedConnector3">
            <a:avLst>
              <a:gd name="adj1" fmla="val 80785"/>
            </a:avLst>
          </a:prstGeom>
          <a:ln w="12700" cmpd="sng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4697900" y="1315381"/>
            <a:ext cx="951788" cy="72763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802088" y="1324172"/>
            <a:ext cx="982784" cy="1603631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83" idx="1"/>
          </p:cNvCxnSpPr>
          <p:nvPr/>
        </p:nvCxnSpPr>
        <p:spPr>
          <a:xfrm flipH="1">
            <a:off x="6980085" y="5279457"/>
            <a:ext cx="1050294" cy="276157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384693" y="3141134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mut7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H="1" flipV="1">
            <a:off x="4597721" y="2514859"/>
            <a:ext cx="810492" cy="716796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1269495" y="-1371"/>
            <a:ext cx="0" cy="6996159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303842" y="-1371"/>
            <a:ext cx="0" cy="6996159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1363560" y="2057236"/>
            <a:ext cx="894070" cy="405883"/>
            <a:chOff x="1363560" y="2057236"/>
            <a:chExt cx="894070" cy="405883"/>
          </a:xfrm>
        </p:grpSpPr>
        <p:sp>
          <p:nvSpPr>
            <p:cNvPr id="29" name="TextBox 28"/>
            <p:cNvSpPr txBox="1"/>
            <p:nvPr/>
          </p:nvSpPr>
          <p:spPr>
            <a:xfrm>
              <a:off x="1516894" y="2057236"/>
              <a:ext cx="5266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mut1</a:t>
              </a:r>
              <a:endParaRPr lang="en-US" sz="1200" b="1" dirty="0">
                <a:latin typeface="Times"/>
                <a:cs typeface="Times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363560" y="2186120"/>
              <a:ext cx="8940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(enhancer)</a:t>
              </a:r>
              <a:endParaRPr lang="en-US" sz="1200" b="1" dirty="0">
                <a:latin typeface="Times"/>
                <a:cs typeface="Times"/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1575148" y="5278615"/>
            <a:ext cx="908271" cy="407179"/>
            <a:chOff x="1575148" y="5278615"/>
            <a:chExt cx="908271" cy="407179"/>
          </a:xfrm>
        </p:grpSpPr>
        <p:sp>
          <p:nvSpPr>
            <p:cNvPr id="33" name="TextBox 32"/>
            <p:cNvSpPr txBox="1"/>
            <p:nvPr/>
          </p:nvSpPr>
          <p:spPr>
            <a:xfrm>
              <a:off x="1741813" y="5278615"/>
              <a:ext cx="5266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mut2</a:t>
              </a:r>
              <a:endParaRPr lang="en-US" sz="1200" b="1" dirty="0">
                <a:latin typeface="Times"/>
                <a:cs typeface="Times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575148" y="5408795"/>
              <a:ext cx="9082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(promoter)</a:t>
              </a:r>
              <a:endParaRPr lang="en-US" sz="1200" b="1" dirty="0">
                <a:latin typeface="Times"/>
                <a:cs typeface="Times"/>
              </a:endParaRP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5439009" y="873478"/>
            <a:ext cx="6120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"/>
                <a:cs typeface="Times"/>
              </a:rPr>
              <a:t>(UTR)</a:t>
            </a:r>
            <a:endParaRPr lang="en-US" sz="1200" b="1" dirty="0">
              <a:latin typeface="Times"/>
              <a:cs typeface="Times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8030379" y="5008100"/>
            <a:ext cx="894070" cy="409856"/>
            <a:chOff x="8030379" y="5008100"/>
            <a:chExt cx="894070" cy="409856"/>
          </a:xfrm>
        </p:grpSpPr>
        <p:sp>
          <p:nvSpPr>
            <p:cNvPr id="32" name="TextBox 31"/>
            <p:cNvSpPr txBox="1"/>
            <p:nvPr/>
          </p:nvSpPr>
          <p:spPr>
            <a:xfrm>
              <a:off x="8183715" y="5008100"/>
              <a:ext cx="5266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mut6</a:t>
              </a:r>
              <a:endParaRPr lang="en-US" sz="1200" b="1" dirty="0">
                <a:latin typeface="Times"/>
                <a:cs typeface="Times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8030379" y="5140957"/>
              <a:ext cx="8940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"/>
                  <a:cs typeface="Times"/>
                </a:rPr>
                <a:t>(enhancer)</a:t>
              </a:r>
              <a:endParaRPr lang="en-US" sz="1200" b="1" dirty="0">
                <a:latin typeface="Times"/>
                <a:cs typeface="Times"/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5218964" y="6428927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  <a:latin typeface="Times"/>
                <a:cs typeface="Times"/>
              </a:rPr>
              <a:t>mut8</a:t>
            </a:r>
            <a:endParaRPr lang="en-US" sz="1200" b="1" dirty="0">
              <a:solidFill>
                <a:srgbClr val="0000FF"/>
              </a:solidFill>
              <a:latin typeface="Times"/>
              <a:cs typeface="Times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5516107" y="5902642"/>
            <a:ext cx="615914" cy="540187"/>
          </a:xfrm>
          <a:prstGeom prst="straightConnector1">
            <a:avLst/>
          </a:prstGeom>
          <a:ln w="12700" cmpd="sng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5</a:t>
            </a:fld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59536" y="1137496"/>
            <a:ext cx="471286" cy="188132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"/>
              <a:cs typeface="Time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1035" y="1328686"/>
            <a:ext cx="99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latin typeface="Times"/>
                <a:cs typeface="Times"/>
              </a:rPr>
              <a:t>Cancer Gene</a:t>
            </a:r>
          </a:p>
          <a:p>
            <a:pPr algn="ctr"/>
            <a:r>
              <a:rPr lang="en-US" sz="1200" dirty="0" smtClean="0">
                <a:latin typeface="Times"/>
                <a:cs typeface="Times"/>
              </a:rPr>
              <a:t>(</a:t>
            </a:r>
            <a:r>
              <a:rPr lang="en-US" sz="1200" dirty="0" err="1" smtClean="0">
                <a:latin typeface="Times"/>
                <a:cs typeface="Times"/>
              </a:rPr>
              <a:t>eg</a:t>
            </a:r>
            <a:r>
              <a:rPr lang="en-US" sz="1200" dirty="0" smtClean="0">
                <a:latin typeface="Times"/>
                <a:cs typeface="Times"/>
              </a:rPr>
              <a:t>: </a:t>
            </a:r>
            <a:r>
              <a:rPr lang="en-US" sz="1200" dirty="0" err="1" smtClean="0">
                <a:latin typeface="Times"/>
                <a:cs typeface="Times"/>
              </a:rPr>
              <a:t>onc</a:t>
            </a:r>
            <a:r>
              <a:rPr lang="en-US" sz="1200" dirty="0" smtClean="0">
                <a:latin typeface="Times"/>
                <a:cs typeface="Times"/>
              </a:rPr>
              <a:t>, </a:t>
            </a:r>
            <a:r>
              <a:rPr lang="en-US" sz="1200" dirty="0" err="1" smtClean="0">
                <a:latin typeface="Times"/>
                <a:cs typeface="Times"/>
              </a:rPr>
              <a:t>tsg</a:t>
            </a:r>
            <a:r>
              <a:rPr lang="en-US" sz="1200" dirty="0" smtClean="0">
                <a:latin typeface="Times"/>
                <a:cs typeface="Times"/>
              </a:rPr>
              <a:t>)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359536" y="293043"/>
            <a:ext cx="471286" cy="188132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Times"/>
              <a:cs typeface="Time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1473" y="468801"/>
            <a:ext cx="5093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Gene</a:t>
            </a:r>
            <a:endParaRPr lang="en-US" sz="1200" dirty="0">
              <a:latin typeface="Times"/>
              <a:cs typeface="Times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58520" y="1974930"/>
            <a:ext cx="273318" cy="237764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276259" y="2196933"/>
            <a:ext cx="637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"/>
                <a:cs typeface="Times"/>
              </a:rPr>
              <a:t>Coding</a:t>
            </a:r>
          </a:p>
        </p:txBody>
      </p:sp>
    </p:spTree>
    <p:extLst>
      <p:ext uri="{BB962C8B-B14F-4D97-AF65-F5344CB8AC3E}">
        <p14:creationId xmlns:p14="http://schemas.microsoft.com/office/powerpoint/2010/main" val="2986951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854884"/>
              </p:ext>
            </p:extLst>
          </p:nvPr>
        </p:nvGraphicFramePr>
        <p:xfrm>
          <a:off x="752566" y="612999"/>
          <a:ext cx="7664916" cy="2151380"/>
        </p:xfrm>
        <a:graphic>
          <a:graphicData uri="http://schemas.openxmlformats.org/drawingml/2006/table">
            <a:tbl>
              <a:tblPr/>
              <a:tblGrid>
                <a:gridCol w="1092623"/>
                <a:gridCol w="1125733"/>
                <a:gridCol w="1142288"/>
                <a:gridCol w="1076068"/>
                <a:gridCol w="1076068"/>
                <a:gridCol w="1076068"/>
                <a:gridCol w="107606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Enhancer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Promoter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UTR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E&amp;P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E&amp;U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P&amp;U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Breast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Liver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3173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Lymphoma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Medull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Pancreas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Pilo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Prostate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790312"/>
              </p:ext>
            </p:extLst>
          </p:nvPr>
        </p:nvGraphicFramePr>
        <p:xfrm>
          <a:off x="752566" y="3801433"/>
          <a:ext cx="7664916" cy="2151380"/>
        </p:xfrm>
        <a:graphic>
          <a:graphicData uri="http://schemas.openxmlformats.org/drawingml/2006/table">
            <a:tbl>
              <a:tblPr/>
              <a:tblGrid>
                <a:gridCol w="1092623"/>
                <a:gridCol w="1125733"/>
                <a:gridCol w="1142288"/>
                <a:gridCol w="1076068"/>
                <a:gridCol w="1076068"/>
                <a:gridCol w="1076068"/>
                <a:gridCol w="107606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Enhancer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Promoter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UTR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E&amp;P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E&amp;U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P&amp;U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0.172413793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0.017241379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0.034482759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Breast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0.137879267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0.018252212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0.021096713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7.90139E-05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0.00181732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0.10935857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0.010515247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0.010515247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0.003154574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Liver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0.11634586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0.01289337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0.017598533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6.1106E-05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0.001038802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Lung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0.148015114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0.014460979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0.014321034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4.66483E-05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0.002379064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Lymphoma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0.093959732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0.021998509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0.021625652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0.017897092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Medull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0.140794224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0.017148014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0.018050542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0.001353791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Pancreas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0.126774848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0.017748479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0.014705882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0.004056795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Pilo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0.191588785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0.014018692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0.028037383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Prostate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0.120661954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0.017030848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0.015263496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0.003374036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12786" y="243667"/>
            <a:ext cx="5779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"/>
                <a:cs typeface="Times"/>
              </a:rPr>
              <a:t># of Mutations in Non-coding Region </a:t>
            </a:r>
            <a:r>
              <a:rPr lang="en-US" dirty="0">
                <a:latin typeface="Times"/>
                <a:cs typeface="Times"/>
              </a:rPr>
              <a:t>T</a:t>
            </a:r>
            <a:r>
              <a:rPr lang="en-US" dirty="0" smtClean="0">
                <a:latin typeface="Times"/>
                <a:cs typeface="Times"/>
              </a:rPr>
              <a:t>ype </a:t>
            </a:r>
            <a:r>
              <a:rPr lang="en-US" dirty="0">
                <a:latin typeface="Times"/>
                <a:cs typeface="Times"/>
              </a:rPr>
              <a:t>F</a:t>
            </a:r>
            <a:r>
              <a:rPr lang="en-US" dirty="0" smtClean="0">
                <a:latin typeface="Times"/>
                <a:cs typeface="Times"/>
              </a:rPr>
              <a:t>or </a:t>
            </a:r>
            <a:r>
              <a:rPr lang="en-US" dirty="0">
                <a:latin typeface="Times"/>
                <a:cs typeface="Times"/>
              </a:rPr>
              <a:t>C</a:t>
            </a:r>
            <a:r>
              <a:rPr lang="en-US" dirty="0" smtClean="0">
                <a:latin typeface="Times"/>
                <a:cs typeface="Times"/>
              </a:rPr>
              <a:t>ancer Type 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7028" y="3432101"/>
            <a:ext cx="5856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"/>
                <a:cs typeface="Times"/>
              </a:rPr>
              <a:t>% of Mutations in Non-coding Region </a:t>
            </a:r>
            <a:r>
              <a:rPr lang="en-US" dirty="0">
                <a:latin typeface="Times"/>
                <a:cs typeface="Times"/>
              </a:rPr>
              <a:t>T</a:t>
            </a:r>
            <a:r>
              <a:rPr lang="en-US" dirty="0" smtClean="0">
                <a:latin typeface="Times"/>
                <a:cs typeface="Times"/>
              </a:rPr>
              <a:t>ype </a:t>
            </a:r>
            <a:r>
              <a:rPr lang="en-US" dirty="0">
                <a:latin typeface="Times"/>
                <a:cs typeface="Times"/>
              </a:rPr>
              <a:t>F</a:t>
            </a:r>
            <a:r>
              <a:rPr lang="en-US" dirty="0" smtClean="0">
                <a:latin typeface="Times"/>
                <a:cs typeface="Times"/>
              </a:rPr>
              <a:t>or </a:t>
            </a:r>
            <a:r>
              <a:rPr lang="en-US" dirty="0">
                <a:latin typeface="Times"/>
                <a:cs typeface="Times"/>
              </a:rPr>
              <a:t>C</a:t>
            </a:r>
            <a:r>
              <a:rPr lang="en-US" dirty="0" smtClean="0">
                <a:latin typeface="Times"/>
                <a:cs typeface="Times"/>
              </a:rPr>
              <a:t>ancer </a:t>
            </a:r>
            <a:r>
              <a:rPr lang="en-US" dirty="0">
                <a:latin typeface="Times"/>
                <a:cs typeface="Times"/>
              </a:rPr>
              <a:t>T</a:t>
            </a:r>
            <a:r>
              <a:rPr lang="en-US" dirty="0" smtClean="0">
                <a:latin typeface="Times"/>
                <a:cs typeface="Times"/>
              </a:rPr>
              <a:t>ype</a:t>
            </a:r>
            <a:endParaRPr lang="en-US" dirty="0">
              <a:latin typeface="Times"/>
              <a:cs typeface="Time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3052" y="6384591"/>
            <a:ext cx="4073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somatic mutations – </a:t>
            </a:r>
            <a:r>
              <a:rPr lang="en-US" dirty="0" err="1" smtClean="0"/>
              <a:t>Alexandrov</a:t>
            </a:r>
            <a:r>
              <a:rPr lang="en-US" dirty="0" smtClean="0"/>
              <a:t>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13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183974"/>
              </p:ext>
            </p:extLst>
          </p:nvPr>
        </p:nvGraphicFramePr>
        <p:xfrm>
          <a:off x="457200" y="2036663"/>
          <a:ext cx="5401312" cy="288502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350328"/>
                <a:gridCol w="1487401"/>
                <a:gridCol w="1213255"/>
                <a:gridCol w="1350328"/>
              </a:tblGrid>
              <a:tr h="408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1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CANCER</a:t>
                      </a:r>
                      <a:r>
                        <a:rPr lang="en-US" sz="1700" b="1" i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 TYPE</a:t>
                      </a:r>
                      <a:endParaRPr lang="en-US" sz="1700" b="1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1" u="none" strike="noStrike" dirty="0" smtClean="0">
                          <a:effectLst/>
                        </a:rPr>
                        <a:t>X=(BR+G)/ONC</a:t>
                      </a:r>
                      <a:endParaRPr lang="en-US" sz="1700" b="1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1" u="none" strike="noStrike" dirty="0" smtClean="0">
                          <a:effectLst/>
                        </a:rPr>
                        <a:t>MOTIFG %</a:t>
                      </a:r>
                      <a:endParaRPr lang="en-US" sz="1700" b="1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1" u="none" strike="noStrike" dirty="0" smtClean="0">
                          <a:effectLst/>
                        </a:rPr>
                        <a:t>MOTIFBR %</a:t>
                      </a:r>
                      <a:endParaRPr lang="en-US" sz="1700" b="1" i="1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/>
                </a:tc>
              </a:tr>
              <a:tr h="619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1" u="none" strike="noStrike" dirty="0" smtClean="0">
                          <a:effectLst/>
                        </a:rPr>
                        <a:t>BREAST</a:t>
                      </a:r>
                      <a:endParaRPr lang="en-US" sz="17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1.702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 smtClean="0">
                          <a:effectLst/>
                        </a:rPr>
                        <a:t>0.5253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 smtClean="0">
                          <a:effectLst/>
                        </a:rPr>
                        <a:t>0.4747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/>
                </a:tc>
              </a:tr>
              <a:tr h="619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1" u="none" strike="noStrike" dirty="0" smtClean="0">
                          <a:effectLst/>
                        </a:rPr>
                        <a:t>LIVER</a:t>
                      </a:r>
                      <a:endParaRPr lang="en-US" sz="17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2.459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 smtClean="0">
                          <a:effectLst/>
                        </a:rPr>
                        <a:t>0.5055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 smtClean="0">
                          <a:effectLst/>
                        </a:rPr>
                        <a:t>0.4945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/>
                </a:tc>
              </a:tr>
              <a:tr h="619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1" u="none" strike="noStrike" dirty="0" smtClean="0">
                          <a:effectLst/>
                        </a:rPr>
                        <a:t>LUNG</a:t>
                      </a:r>
                      <a:endParaRPr lang="en-US" sz="17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 smtClean="0">
                          <a:effectLst/>
                        </a:rPr>
                        <a:t>2.290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 smtClean="0">
                          <a:effectLst/>
                        </a:rPr>
                        <a:t>0.5987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 smtClean="0">
                          <a:effectLst/>
                        </a:rPr>
                        <a:t>0.4013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/>
                </a:tc>
              </a:tr>
              <a:tr h="619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b="1" i="1" u="none" strike="noStrike" dirty="0" smtClean="0">
                          <a:effectLst/>
                        </a:rPr>
                        <a:t>PROSTATE</a:t>
                      </a:r>
                      <a:endParaRPr lang="en-US" sz="17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1.852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 smtClean="0">
                          <a:effectLst/>
                        </a:rPr>
                        <a:t>0.7198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 smtClean="0">
                          <a:effectLst/>
                        </a:rPr>
                        <a:t>0.2802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20774" marR="20774" marT="20774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42383" y="228836"/>
            <a:ext cx="4553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Pan-cancer Observations</a:t>
            </a:r>
          </a:p>
          <a:p>
            <a:pPr algn="ctr"/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97902" y="1049108"/>
            <a:ext cx="28258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b="1" i="1" dirty="0"/>
              <a:t>X</a:t>
            </a:r>
            <a:r>
              <a:rPr lang="en-US" b="1" i="1" dirty="0" smtClean="0"/>
              <a:t>=(#BR+#G</a:t>
            </a:r>
            <a:r>
              <a:rPr lang="en-US" b="1" i="1" dirty="0"/>
              <a:t>)</a:t>
            </a:r>
            <a:r>
              <a:rPr lang="en-US" b="1" i="1" dirty="0" smtClean="0"/>
              <a:t>/#ONC</a:t>
            </a:r>
          </a:p>
          <a:p>
            <a:pPr algn="ctr" fontAlgn="b"/>
            <a:endParaRPr lang="en-US" b="1" i="1" dirty="0"/>
          </a:p>
          <a:p>
            <a:pPr algn="ctr" fontAlgn="b"/>
            <a:r>
              <a:rPr lang="en-US" b="1" i="1" dirty="0" smtClean="0"/>
              <a:t>MOTIFG% = G/(BR+G)</a:t>
            </a:r>
          </a:p>
          <a:p>
            <a:pPr algn="ctr" fontAlgn="b"/>
            <a:endParaRPr lang="en-US" b="1" i="1" dirty="0"/>
          </a:p>
          <a:p>
            <a:pPr algn="ctr" fontAlgn="b"/>
            <a:r>
              <a:rPr lang="en-US" b="1" i="1" dirty="0" smtClean="0"/>
              <a:t>MOTIFBR% = 1-MOTIFG%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7902" y="2941406"/>
            <a:ext cx="29431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prostate cancer, there is a significantly larger percentage of MOTIFG than MOTIFBR compared to the other cancer types for oncogenes.</a:t>
            </a:r>
          </a:p>
          <a:p>
            <a:endParaRPr lang="en-US" dirty="0"/>
          </a:p>
          <a:p>
            <a:r>
              <a:rPr lang="en-US" u="sng" dirty="0" smtClean="0"/>
              <a:t>Next step</a:t>
            </a:r>
            <a:r>
              <a:rPr lang="en-US" dirty="0" smtClean="0"/>
              <a:t>: Perform statistical testing with a null (random generated mutations) to determine if percentages are significant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79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753" y="1521214"/>
            <a:ext cx="950822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ONC: 88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753" y="4927211"/>
            <a:ext cx="950822" cy="3077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TSG: 49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174834"/>
            <a:ext cx="2302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PAN CAN Somatic Mutations</a:t>
            </a:r>
          </a:p>
          <a:p>
            <a:endParaRPr lang="en-US" sz="1400" dirty="0">
              <a:latin typeface="+mj-lt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3406" y="1051443"/>
            <a:ext cx="829771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G: 232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406" y="2015169"/>
            <a:ext cx="8297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BR: 189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77729" y="4469348"/>
            <a:ext cx="829771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G: 111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77729" y="5479171"/>
            <a:ext cx="8297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BR: 95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24657" y="174834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79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4657" y="1051443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21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24657" y="1998095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42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24657" y="2886349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57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24657" y="3680342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48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4657" y="4469348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0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24657" y="5481209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31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24657" y="6309704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63</a:t>
            </a:r>
            <a:endParaRPr lang="en-US" sz="1400" dirty="0">
              <a:latin typeface="+mj-lt"/>
              <a:cs typeface="Times"/>
            </a:endParaRPr>
          </a:p>
        </p:txBody>
      </p:sp>
      <p:cxnSp>
        <p:nvCxnSpPr>
          <p:cNvPr id="20" name="Straight Arrow Connector 19"/>
          <p:cNvCxnSpPr>
            <a:stCxn id="4" idx="3"/>
            <a:endCxn id="7" idx="1"/>
          </p:cNvCxnSpPr>
          <p:nvPr/>
        </p:nvCxnSpPr>
        <p:spPr>
          <a:xfrm flipV="1">
            <a:off x="1385575" y="1205332"/>
            <a:ext cx="1457831" cy="469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" idx="3"/>
            <a:endCxn id="8" idx="1"/>
          </p:cNvCxnSpPr>
          <p:nvPr/>
        </p:nvCxnSpPr>
        <p:spPr>
          <a:xfrm>
            <a:off x="1385575" y="1675103"/>
            <a:ext cx="1457831" cy="4939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3"/>
            <a:endCxn id="9" idx="1"/>
          </p:cNvCxnSpPr>
          <p:nvPr/>
        </p:nvCxnSpPr>
        <p:spPr>
          <a:xfrm flipV="1">
            <a:off x="1385575" y="4623237"/>
            <a:ext cx="1492154" cy="4578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3"/>
            <a:endCxn id="10" idx="1"/>
          </p:cNvCxnSpPr>
          <p:nvPr/>
        </p:nvCxnSpPr>
        <p:spPr>
          <a:xfrm>
            <a:off x="1385575" y="5081100"/>
            <a:ext cx="1492154" cy="5519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3"/>
            <a:endCxn id="11" idx="1"/>
          </p:cNvCxnSpPr>
          <p:nvPr/>
        </p:nvCxnSpPr>
        <p:spPr>
          <a:xfrm flipV="1">
            <a:off x="3673177" y="328723"/>
            <a:ext cx="1551480" cy="8766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3"/>
            <a:endCxn id="12" idx="1"/>
          </p:cNvCxnSpPr>
          <p:nvPr/>
        </p:nvCxnSpPr>
        <p:spPr>
          <a:xfrm>
            <a:off x="3673177" y="1205332"/>
            <a:ext cx="15514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" idx="3"/>
            <a:endCxn id="13" idx="1"/>
          </p:cNvCxnSpPr>
          <p:nvPr/>
        </p:nvCxnSpPr>
        <p:spPr>
          <a:xfrm flipV="1">
            <a:off x="3673177" y="2151984"/>
            <a:ext cx="1551480" cy="17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8" idx="3"/>
            <a:endCxn id="14" idx="1"/>
          </p:cNvCxnSpPr>
          <p:nvPr/>
        </p:nvCxnSpPr>
        <p:spPr>
          <a:xfrm>
            <a:off x="3673177" y="2169058"/>
            <a:ext cx="1551480" cy="871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3"/>
            <a:endCxn id="15" idx="1"/>
          </p:cNvCxnSpPr>
          <p:nvPr/>
        </p:nvCxnSpPr>
        <p:spPr>
          <a:xfrm flipV="1">
            <a:off x="3707500" y="3834231"/>
            <a:ext cx="1517157" cy="78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9" idx="3"/>
            <a:endCxn id="16" idx="1"/>
          </p:cNvCxnSpPr>
          <p:nvPr/>
        </p:nvCxnSpPr>
        <p:spPr>
          <a:xfrm>
            <a:off x="3707500" y="4623237"/>
            <a:ext cx="15171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0" idx="3"/>
            <a:endCxn id="17" idx="1"/>
          </p:cNvCxnSpPr>
          <p:nvPr/>
        </p:nvCxnSpPr>
        <p:spPr>
          <a:xfrm>
            <a:off x="3707500" y="5633060"/>
            <a:ext cx="1517157" cy="2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0" idx="3"/>
            <a:endCxn id="18" idx="1"/>
          </p:cNvCxnSpPr>
          <p:nvPr/>
        </p:nvCxnSpPr>
        <p:spPr>
          <a:xfrm>
            <a:off x="3707500" y="5633060"/>
            <a:ext cx="1517157" cy="8305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-171611" y="3466901"/>
            <a:ext cx="6372484" cy="0"/>
          </a:xfrm>
          <a:prstGeom prst="line">
            <a:avLst/>
          </a:prstGeom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200873" y="0"/>
            <a:ext cx="0" cy="6857999"/>
          </a:xfrm>
          <a:prstGeom prst="line">
            <a:avLst/>
          </a:prstGeom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8</a:t>
            </a:fld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63142" y="328722"/>
            <a:ext cx="1892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ONC follow </a:t>
            </a:r>
            <a:r>
              <a:rPr lang="en-US" i="1" u="sng" dirty="0" smtClean="0"/>
              <a:t>trends</a:t>
            </a:r>
            <a:endParaRPr lang="en-US" u="sng" dirty="0"/>
          </a:p>
        </p:txBody>
      </p:sp>
      <p:sp>
        <p:nvSpPr>
          <p:cNvPr id="34" name="TextBox 33"/>
          <p:cNvSpPr txBox="1"/>
          <p:nvPr/>
        </p:nvSpPr>
        <p:spPr>
          <a:xfrm>
            <a:off x="6727147" y="1830707"/>
            <a:ext cx="16389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TF Activator</a:t>
            </a:r>
          </a:p>
          <a:p>
            <a:r>
              <a:rPr lang="en-US" dirty="0" smtClean="0"/>
              <a:t>- TF Repressor</a:t>
            </a:r>
          </a:p>
          <a:p>
            <a:endParaRPr lang="en-US" dirty="0" smtClean="0"/>
          </a:p>
          <a:p>
            <a:r>
              <a:rPr lang="en-US" dirty="0" smtClean="0"/>
              <a:t>G: motif gain</a:t>
            </a:r>
          </a:p>
          <a:p>
            <a:r>
              <a:rPr lang="en-US" dirty="0" smtClean="0"/>
              <a:t>BR: motif break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727147" y="3680342"/>
            <a:ext cx="21367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steps:</a:t>
            </a:r>
          </a:p>
          <a:p>
            <a:r>
              <a:rPr lang="en-US" dirty="0" smtClean="0"/>
              <a:t>Compare to null</a:t>
            </a:r>
          </a:p>
          <a:p>
            <a:r>
              <a:rPr lang="en-US" dirty="0" smtClean="0"/>
              <a:t>Analysis for all genes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8084" y="3649565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TSG trend not obvious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8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753" y="1521214"/>
            <a:ext cx="950822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ONC: 27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753" y="4927211"/>
            <a:ext cx="950822" cy="3077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TSG: 19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6288" y="1051443"/>
            <a:ext cx="829771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G: 36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6288" y="2015169"/>
            <a:ext cx="8297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BR: 14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66288" y="4469348"/>
            <a:ext cx="829771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G: 19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66288" y="5479171"/>
            <a:ext cx="829771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BR: 8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78893" y="174834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11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78893" y="1051443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6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78893" y="1998095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5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78893" y="2886349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3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8893" y="3680342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5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78893" y="4469348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0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78893" y="5481209"/>
            <a:ext cx="6901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+: 2</a:t>
            </a:r>
            <a:endParaRPr lang="en-US" sz="1400" dirty="0">
              <a:latin typeface="+mj-lt"/>
              <a:cs typeface="Time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78893" y="6309704"/>
            <a:ext cx="69016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-: 0</a:t>
            </a:r>
            <a:endParaRPr lang="en-US" sz="1400" dirty="0">
              <a:latin typeface="+mj-lt"/>
              <a:cs typeface="Times"/>
            </a:endParaRPr>
          </a:p>
        </p:txBody>
      </p:sp>
      <p:cxnSp>
        <p:nvCxnSpPr>
          <p:cNvPr id="20" name="Straight Arrow Connector 19"/>
          <p:cNvCxnSpPr>
            <a:stCxn id="4" idx="3"/>
            <a:endCxn id="7" idx="1"/>
          </p:cNvCxnSpPr>
          <p:nvPr/>
        </p:nvCxnSpPr>
        <p:spPr>
          <a:xfrm flipV="1">
            <a:off x="1385575" y="1205332"/>
            <a:ext cx="1480713" cy="469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" idx="3"/>
            <a:endCxn id="8" idx="1"/>
          </p:cNvCxnSpPr>
          <p:nvPr/>
        </p:nvCxnSpPr>
        <p:spPr>
          <a:xfrm>
            <a:off x="1385575" y="1675103"/>
            <a:ext cx="1480713" cy="4939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3"/>
            <a:endCxn id="9" idx="1"/>
          </p:cNvCxnSpPr>
          <p:nvPr/>
        </p:nvCxnSpPr>
        <p:spPr>
          <a:xfrm flipV="1">
            <a:off x="1385575" y="4623237"/>
            <a:ext cx="1480713" cy="4578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3"/>
            <a:endCxn id="10" idx="1"/>
          </p:cNvCxnSpPr>
          <p:nvPr/>
        </p:nvCxnSpPr>
        <p:spPr>
          <a:xfrm>
            <a:off x="1385575" y="5081100"/>
            <a:ext cx="1480713" cy="5519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3"/>
            <a:endCxn id="11" idx="1"/>
          </p:cNvCxnSpPr>
          <p:nvPr/>
        </p:nvCxnSpPr>
        <p:spPr>
          <a:xfrm flipV="1">
            <a:off x="3696059" y="328723"/>
            <a:ext cx="1482834" cy="8766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3"/>
            <a:endCxn id="12" idx="1"/>
          </p:cNvCxnSpPr>
          <p:nvPr/>
        </p:nvCxnSpPr>
        <p:spPr>
          <a:xfrm>
            <a:off x="3696059" y="1205332"/>
            <a:ext cx="14828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8" idx="3"/>
            <a:endCxn id="13" idx="1"/>
          </p:cNvCxnSpPr>
          <p:nvPr/>
        </p:nvCxnSpPr>
        <p:spPr>
          <a:xfrm flipV="1">
            <a:off x="3696059" y="2151984"/>
            <a:ext cx="1482834" cy="17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8" idx="3"/>
            <a:endCxn id="14" idx="1"/>
          </p:cNvCxnSpPr>
          <p:nvPr/>
        </p:nvCxnSpPr>
        <p:spPr>
          <a:xfrm>
            <a:off x="3696059" y="2169058"/>
            <a:ext cx="1482834" cy="871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3"/>
            <a:endCxn id="15" idx="1"/>
          </p:cNvCxnSpPr>
          <p:nvPr/>
        </p:nvCxnSpPr>
        <p:spPr>
          <a:xfrm flipV="1">
            <a:off x="3696059" y="3834231"/>
            <a:ext cx="1482834" cy="7890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9" idx="3"/>
            <a:endCxn id="16" idx="1"/>
          </p:cNvCxnSpPr>
          <p:nvPr/>
        </p:nvCxnSpPr>
        <p:spPr>
          <a:xfrm>
            <a:off x="3696059" y="4623237"/>
            <a:ext cx="14828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0" idx="3"/>
            <a:endCxn id="17" idx="1"/>
          </p:cNvCxnSpPr>
          <p:nvPr/>
        </p:nvCxnSpPr>
        <p:spPr>
          <a:xfrm>
            <a:off x="3696059" y="5633060"/>
            <a:ext cx="1482834" cy="2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0" idx="3"/>
            <a:endCxn id="18" idx="1"/>
          </p:cNvCxnSpPr>
          <p:nvPr/>
        </p:nvCxnSpPr>
        <p:spPr>
          <a:xfrm>
            <a:off x="3696059" y="5633060"/>
            <a:ext cx="1482834" cy="8305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1441" y="3466901"/>
            <a:ext cx="6044374" cy="0"/>
          </a:xfrm>
          <a:prstGeom prst="line">
            <a:avLst/>
          </a:prstGeom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055815" y="0"/>
            <a:ext cx="0" cy="6858000"/>
          </a:xfrm>
          <a:prstGeom prst="line">
            <a:avLst/>
          </a:prstGeom>
          <a:effec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BDEAD-1EBC-7642-A3A7-DC03AD9966B8}" type="slidenum">
              <a:rPr lang="en-US" smtClean="0"/>
              <a:t>9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553200" y="174834"/>
            <a:ext cx="2302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j-lt"/>
                <a:cs typeface="Times"/>
              </a:rPr>
              <a:t>Prostate </a:t>
            </a:r>
            <a:r>
              <a:rPr lang="en-US" sz="1400" dirty="0" err="1" smtClean="0">
                <a:latin typeface="+mj-lt"/>
                <a:cs typeface="Times"/>
              </a:rPr>
              <a:t>Onc</a:t>
            </a:r>
            <a:r>
              <a:rPr lang="en-US" sz="1400" dirty="0" smtClean="0">
                <a:latin typeface="+mj-lt"/>
                <a:cs typeface="Times"/>
              </a:rPr>
              <a:t> and </a:t>
            </a:r>
            <a:r>
              <a:rPr lang="en-US" sz="1400" dirty="0" err="1" smtClean="0">
                <a:latin typeface="+mj-lt"/>
                <a:cs typeface="Times"/>
              </a:rPr>
              <a:t>Tsg</a:t>
            </a:r>
            <a:endParaRPr lang="en-US" sz="1400" dirty="0" smtClean="0">
              <a:latin typeface="+mj-lt"/>
              <a:cs typeface="Times"/>
            </a:endParaRPr>
          </a:p>
          <a:p>
            <a:endParaRPr lang="en-US" sz="1400" dirty="0">
              <a:latin typeface="+mj-lt"/>
              <a:cs typeface="Time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8084" y="328722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ONC trend not obvious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727147" y="1830707"/>
            <a:ext cx="16389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TF Activator</a:t>
            </a:r>
          </a:p>
          <a:p>
            <a:r>
              <a:rPr lang="en-US" dirty="0" smtClean="0"/>
              <a:t>- TF Repressor</a:t>
            </a:r>
          </a:p>
          <a:p>
            <a:endParaRPr lang="en-US" dirty="0" smtClean="0"/>
          </a:p>
          <a:p>
            <a:r>
              <a:rPr lang="en-US" dirty="0" smtClean="0"/>
              <a:t>G: motif gain</a:t>
            </a:r>
          </a:p>
          <a:p>
            <a:r>
              <a:rPr lang="en-US" dirty="0" smtClean="0"/>
              <a:t>BR: motif break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416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938</Words>
  <Application>Microsoft Macintosh PowerPoint</Application>
  <PresentationFormat>On-screen Show (4:3)</PresentationFormat>
  <Paragraphs>393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Analysis of motifs/TFs + Recurrence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Development of randomly generated somatic mutations</vt:lpstr>
      <vt:lpstr>Next steps:</vt:lpstr>
      <vt:lpstr>Recurrence</vt:lpstr>
      <vt:lpstr>Recurrence – window algorithm Goal: amplify signal + continuity</vt:lpstr>
      <vt:lpstr>Recurrence – signal Goal: amplify signal + continuity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Liu</dc:creator>
  <cp:lastModifiedBy>Jason Liu</cp:lastModifiedBy>
  <cp:revision>34</cp:revision>
  <dcterms:created xsi:type="dcterms:W3CDTF">2014-09-15T02:28:23Z</dcterms:created>
  <dcterms:modified xsi:type="dcterms:W3CDTF">2014-09-17T16:42:44Z</dcterms:modified>
</cp:coreProperties>
</file>