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0" d="100"/>
          <a:sy n="40" d="100"/>
        </p:scale>
        <p:origin x="-175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27FE6-5DFA-2A48-B9DD-E5AA2E15F635}" type="datetimeFigureOut">
              <a:rPr lang="en-US" smtClean="0"/>
              <a:t>9/4/14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0FD6E-859A-3E4A-BE09-29F3B30A2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28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0FD6E-859A-3E4A-BE09-29F3B30A2F4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0FD6E-859A-3E4A-BE09-29F3B30A2F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88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07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95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449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7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6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14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55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61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36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37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AEA76-9961-3F4F-AFB4-F83D0E097B8D}" type="datetimeFigureOut">
              <a:rPr lang="en-US" smtClean="0"/>
              <a:t>9/4/14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14227-B709-E142-A13F-434679D29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470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6333" y="2066961"/>
            <a:ext cx="5021379" cy="4788015"/>
          </a:xfrm>
          <a:prstGeom prst="rect">
            <a:avLst/>
          </a:prstGeom>
        </p:spPr>
      </p:pic>
      <p:sp>
        <p:nvSpPr>
          <p:cNvPr id="384002" name="Title 1"/>
          <p:cNvSpPr>
            <a:spLocks noGrp="1"/>
          </p:cNvSpPr>
          <p:nvPr>
            <p:ph type="title"/>
          </p:nvPr>
        </p:nvSpPr>
        <p:spPr>
          <a:xfrm>
            <a:off x="-1" y="1318860"/>
            <a:ext cx="4962526" cy="523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 smtClean="0">
                <a:latin typeface="Calibri" charset="0"/>
              </a:rPr>
              <a:t>Hourglass Behavior</a:t>
            </a:r>
            <a:endParaRPr lang="en-US" b="1" dirty="0">
              <a:latin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030" y="2353141"/>
            <a:ext cx="3308303" cy="4094490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400" b="1" u="sng" dirty="0" smtClean="0">
                <a:ea typeface="+mn-ea"/>
                <a:cs typeface="+mn-cs"/>
              </a:rPr>
              <a:t>Canonical Inter-organism Behavior</a:t>
            </a:r>
            <a:endParaRPr lang="en-US" sz="2400" b="1" u="sng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ea typeface="+mn-ea"/>
                <a:cs typeface="+mn-cs"/>
              </a:rPr>
              <a:t>“</a:t>
            </a:r>
            <a:r>
              <a:rPr lang="en-US" sz="2400" dirty="0" smtClean="0">
                <a:ea typeface="+mn-ea"/>
                <a:cs typeface="+mn-cs"/>
              </a:rPr>
              <a:t>Hourglass </a:t>
            </a:r>
            <a:r>
              <a:rPr lang="en-US" sz="2400" dirty="0">
                <a:ea typeface="+mn-ea"/>
                <a:cs typeface="+mn-cs"/>
              </a:rPr>
              <a:t>hypothesis”: all organisms go </a:t>
            </a:r>
            <a:r>
              <a:rPr lang="en-US" sz="2400" dirty="0" smtClean="0">
                <a:ea typeface="+mn-ea"/>
                <a:cs typeface="+mn-cs"/>
              </a:rPr>
              <a:t>through a particular stage in embryonic development ("phylotypic" stage) where </a:t>
            </a:r>
            <a:br>
              <a:rPr lang="en-US" sz="2400" dirty="0" smtClean="0">
                <a:ea typeface="+mn-ea"/>
                <a:cs typeface="+mn-cs"/>
              </a:rPr>
            </a:br>
            <a:r>
              <a:rPr lang="en-US" sz="2400" dirty="0" smtClean="0">
                <a:ea typeface="+mn-ea"/>
                <a:cs typeface="+mn-cs"/>
              </a:rPr>
              <a:t>inter-organism expression differences </a:t>
            </a:r>
            <a:r>
              <a:rPr lang="en-US" sz="2400" dirty="0">
                <a:ea typeface="+mn-ea"/>
                <a:cs typeface="+mn-cs"/>
              </a:rPr>
              <a:t>of orthologous genes are smallest.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>
                <a:ea typeface="+mn-ea"/>
                <a:cs typeface="+mn-cs"/>
              </a:rPr>
              <a:t>We </a:t>
            </a:r>
            <a:r>
              <a:rPr lang="en-US" sz="2400" dirty="0">
                <a:ea typeface="+mn-ea"/>
                <a:cs typeface="+mn-cs"/>
              </a:rPr>
              <a:t>identify modules (12 out of 16) which have this behavior at the phylotypic stage.</a:t>
            </a: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400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47631"/>
            <a:ext cx="2133600" cy="365125"/>
          </a:xfrm>
        </p:spPr>
        <p:txBody>
          <a:bodyPr/>
          <a:lstStyle/>
          <a:p>
            <a:pPr>
              <a:defRPr/>
            </a:pPr>
            <a:fld id="{B09FD369-7EBF-764E-8BCF-BFCB8D76A85B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7" name="矩形 100"/>
          <p:cNvSpPr/>
          <p:nvPr/>
        </p:nvSpPr>
        <p:spPr>
          <a:xfrm>
            <a:off x="4962525" y="6622256"/>
            <a:ext cx="276225" cy="15081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b="0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384006" name="TextBox 97"/>
          <p:cNvSpPr txBox="1">
            <a:spLocks noChangeArrowheads="1"/>
          </p:cNvSpPr>
          <p:nvPr/>
        </p:nvSpPr>
        <p:spPr bwMode="auto">
          <a:xfrm>
            <a:off x="5238750" y="6563519"/>
            <a:ext cx="13144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err="1">
                <a:solidFill>
                  <a:srgbClr val="000000"/>
                </a:solidFill>
                <a:cs typeface="Arial" charset="0"/>
              </a:rPr>
              <a:t>phylotypic</a:t>
            </a:r>
            <a:r>
              <a:rPr lang="en-US" sz="1000" dirty="0">
                <a:solidFill>
                  <a:srgbClr val="000000"/>
                </a:solidFill>
                <a:cs typeface="Arial" charset="0"/>
              </a:rPr>
              <a:t> stage</a:t>
            </a:r>
          </a:p>
        </p:txBody>
      </p:sp>
      <p:sp>
        <p:nvSpPr>
          <p:cNvPr id="384008" name="TextBox 8"/>
          <p:cNvSpPr txBox="1">
            <a:spLocks noChangeArrowheads="1"/>
          </p:cNvSpPr>
          <p:nvPr/>
        </p:nvSpPr>
        <p:spPr bwMode="auto">
          <a:xfrm>
            <a:off x="300038" y="6511925"/>
            <a:ext cx="43800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100" b="0" dirty="0">
                <a:solidFill>
                  <a:srgbClr val="000000"/>
                </a:solidFill>
                <a:latin typeface="Calibri" charset="0"/>
              </a:rPr>
              <a:t>[ENCODE-</a:t>
            </a:r>
            <a:r>
              <a:rPr lang="en-US" sz="1100" b="0" dirty="0" err="1">
                <a:solidFill>
                  <a:srgbClr val="000000"/>
                </a:solidFill>
                <a:latin typeface="Calibri" charset="0"/>
              </a:rPr>
              <a:t>modencode</a:t>
            </a:r>
            <a:r>
              <a:rPr lang="en-US" sz="1100" b="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1100" b="0" dirty="0" err="1">
                <a:solidFill>
                  <a:srgbClr val="000000"/>
                </a:solidFill>
                <a:latin typeface="Calibri" charset="0"/>
              </a:rPr>
              <a:t>Transcriptome</a:t>
            </a:r>
            <a:r>
              <a:rPr lang="en-US" sz="1100" b="0" dirty="0">
                <a:solidFill>
                  <a:srgbClr val="000000"/>
                </a:solidFill>
                <a:latin typeface="Calibri" charset="0"/>
              </a:rPr>
              <a:t> paper, Nature 512, 445–448, </a:t>
            </a:r>
            <a:r>
              <a:rPr lang="en-US" sz="1100" b="0" dirty="0" smtClean="0">
                <a:solidFill>
                  <a:srgbClr val="000000"/>
                </a:solidFill>
                <a:latin typeface="Calibri" charset="0"/>
              </a:rPr>
              <a:t>2014]</a:t>
            </a:r>
            <a:endParaRPr lang="en-US" sz="1100" b="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1738963" y="12327"/>
            <a:ext cx="349978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developmental</a:t>
            </a:r>
            <a:r>
              <a:rPr lang="fr-FR" dirty="0" smtClean="0"/>
              <a:t> </a:t>
            </a:r>
            <a:r>
              <a:rPr lang="fr-FR" dirty="0" err="1" smtClean="0"/>
              <a:t>hourglass</a:t>
            </a:r>
            <a:r>
              <a:rPr lang="fr-FR" dirty="0" smtClean="0"/>
              <a:t>, as </a:t>
            </a:r>
            <a:r>
              <a:rPr lang="fr-FR" dirty="0" err="1" smtClean="0"/>
              <a:t>revealed</a:t>
            </a:r>
            <a:r>
              <a:rPr lang="fr-FR" dirty="0" smtClean="0"/>
              <a:t> by comparative </a:t>
            </a:r>
            <a:r>
              <a:rPr lang="fr-FR" dirty="0" err="1" smtClean="0"/>
              <a:t>genomics</a:t>
            </a:r>
            <a:endParaRPr lang="fr-FR" dirty="0" smtClean="0"/>
          </a:p>
          <a:p>
            <a:r>
              <a:rPr lang="en-US" sz="1100" dirty="0" smtClean="0"/>
              <a:t>Nature 468, 768–769 (09 December 2010)</a:t>
            </a:r>
            <a:endParaRPr lang="fr-FR" sz="11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6556" y="12327"/>
            <a:ext cx="3787444" cy="221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998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6333" y="2066961"/>
            <a:ext cx="5021379" cy="4788015"/>
          </a:xfrm>
          <a:prstGeom prst="rect">
            <a:avLst/>
          </a:prstGeom>
        </p:spPr>
      </p:pic>
      <p:sp>
        <p:nvSpPr>
          <p:cNvPr id="384002" name="Title 1"/>
          <p:cNvSpPr>
            <a:spLocks noGrp="1"/>
          </p:cNvSpPr>
          <p:nvPr>
            <p:ph type="title"/>
          </p:nvPr>
        </p:nvSpPr>
        <p:spPr>
          <a:xfrm>
            <a:off x="0" y="211812"/>
            <a:ext cx="2458480" cy="5238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Calibri" charset="0"/>
              </a:rPr>
              <a:t>Hourglass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030" y="2353141"/>
            <a:ext cx="3308303" cy="4094490"/>
          </a:xfrm>
        </p:spPr>
        <p:txBody>
          <a:bodyPr rtlCol="0">
            <a:normAutofit fontScale="850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2400" b="1" u="sng" dirty="0" smtClean="0">
                <a:ea typeface="+mn-ea"/>
                <a:cs typeface="+mn-cs"/>
              </a:rPr>
              <a:t>Canonical Inter-organism Behavior</a:t>
            </a:r>
            <a:endParaRPr lang="en-US" sz="2400" b="1" u="sng" dirty="0">
              <a:ea typeface="+mn-ea"/>
              <a:cs typeface="+mn-cs"/>
            </a:endParaRP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>
                <a:ea typeface="+mn-ea"/>
                <a:cs typeface="+mn-cs"/>
              </a:rPr>
              <a:t>“</a:t>
            </a:r>
            <a:r>
              <a:rPr lang="en-US" sz="2400" dirty="0" smtClean="0">
                <a:ea typeface="+mn-ea"/>
                <a:cs typeface="+mn-cs"/>
              </a:rPr>
              <a:t>Hourglass </a:t>
            </a:r>
            <a:r>
              <a:rPr lang="en-US" sz="2400" dirty="0">
                <a:ea typeface="+mn-ea"/>
                <a:cs typeface="+mn-cs"/>
              </a:rPr>
              <a:t>hypothesis”: all organisms go </a:t>
            </a:r>
            <a:r>
              <a:rPr lang="en-US" sz="2400" dirty="0" smtClean="0">
                <a:ea typeface="+mn-ea"/>
                <a:cs typeface="+mn-cs"/>
              </a:rPr>
              <a:t>through a particular stage in embryonic development ("phylotypic" stage) where </a:t>
            </a:r>
            <a:br>
              <a:rPr lang="en-US" sz="2400" dirty="0" smtClean="0">
                <a:ea typeface="+mn-ea"/>
                <a:cs typeface="+mn-cs"/>
              </a:rPr>
            </a:br>
            <a:r>
              <a:rPr lang="en-US" sz="2400" dirty="0" smtClean="0">
                <a:ea typeface="+mn-ea"/>
                <a:cs typeface="+mn-cs"/>
              </a:rPr>
              <a:t>inter-organism expression differences </a:t>
            </a:r>
            <a:r>
              <a:rPr lang="en-US" sz="2400" dirty="0">
                <a:ea typeface="+mn-ea"/>
                <a:cs typeface="+mn-cs"/>
              </a:rPr>
              <a:t>of orthologous genes are smallest.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sz="2400" dirty="0" smtClean="0">
                <a:ea typeface="+mn-ea"/>
                <a:cs typeface="+mn-cs"/>
              </a:rPr>
              <a:t>We </a:t>
            </a:r>
            <a:r>
              <a:rPr lang="en-US" sz="2400" dirty="0">
                <a:ea typeface="+mn-ea"/>
                <a:cs typeface="+mn-cs"/>
              </a:rPr>
              <a:t>identify modules (12 out of 16) which have this behavior at the phylotypic stage.</a:t>
            </a:r>
          </a:p>
          <a:p>
            <a:pPr marL="0" indent="0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2400" dirty="0"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400" y="6447631"/>
            <a:ext cx="2133600" cy="365125"/>
          </a:xfrm>
        </p:spPr>
        <p:txBody>
          <a:bodyPr/>
          <a:lstStyle/>
          <a:p>
            <a:pPr>
              <a:defRPr/>
            </a:pPr>
            <a:fld id="{B09FD369-7EBF-764E-8BCF-BFCB8D76A85B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7" name="矩形 100"/>
          <p:cNvSpPr/>
          <p:nvPr/>
        </p:nvSpPr>
        <p:spPr>
          <a:xfrm>
            <a:off x="4962525" y="6622256"/>
            <a:ext cx="276225" cy="150813"/>
          </a:xfrm>
          <a:prstGeom prst="rect">
            <a:avLst/>
          </a:prstGeom>
          <a:solidFill>
            <a:srgbClr val="8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800" b="0">
              <a:solidFill>
                <a:prstClr val="white"/>
              </a:solidFill>
              <a:latin typeface="Calibri"/>
              <a:ea typeface="宋体"/>
            </a:endParaRPr>
          </a:p>
        </p:txBody>
      </p:sp>
      <p:sp>
        <p:nvSpPr>
          <p:cNvPr id="384006" name="TextBox 97"/>
          <p:cNvSpPr txBox="1">
            <a:spLocks noChangeArrowheads="1"/>
          </p:cNvSpPr>
          <p:nvPr/>
        </p:nvSpPr>
        <p:spPr bwMode="auto">
          <a:xfrm>
            <a:off x="5238750" y="6563519"/>
            <a:ext cx="13144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 err="1">
                <a:solidFill>
                  <a:srgbClr val="000000"/>
                </a:solidFill>
                <a:cs typeface="Arial" charset="0"/>
              </a:rPr>
              <a:t>phylotypic</a:t>
            </a:r>
            <a:r>
              <a:rPr lang="en-US" sz="1000" dirty="0">
                <a:solidFill>
                  <a:srgbClr val="000000"/>
                </a:solidFill>
                <a:cs typeface="Arial" charset="0"/>
              </a:rPr>
              <a:t> stage</a:t>
            </a:r>
          </a:p>
        </p:txBody>
      </p:sp>
      <p:sp>
        <p:nvSpPr>
          <p:cNvPr id="384008" name="TextBox 8"/>
          <p:cNvSpPr txBox="1">
            <a:spLocks noChangeArrowheads="1"/>
          </p:cNvSpPr>
          <p:nvPr/>
        </p:nvSpPr>
        <p:spPr bwMode="auto">
          <a:xfrm>
            <a:off x="300038" y="6511925"/>
            <a:ext cx="438008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100" b="0" dirty="0">
                <a:solidFill>
                  <a:srgbClr val="000000"/>
                </a:solidFill>
                <a:latin typeface="Calibri" charset="0"/>
              </a:rPr>
              <a:t>[ENCODE-</a:t>
            </a:r>
            <a:r>
              <a:rPr lang="en-US" sz="1100" b="0" dirty="0" err="1">
                <a:solidFill>
                  <a:srgbClr val="000000"/>
                </a:solidFill>
                <a:latin typeface="Calibri" charset="0"/>
              </a:rPr>
              <a:t>modencode</a:t>
            </a:r>
            <a:r>
              <a:rPr lang="en-US" sz="1100" b="0" dirty="0">
                <a:solidFill>
                  <a:srgbClr val="000000"/>
                </a:solidFill>
                <a:latin typeface="Calibri" charset="0"/>
              </a:rPr>
              <a:t> </a:t>
            </a:r>
            <a:r>
              <a:rPr lang="en-US" sz="1100" b="0" dirty="0" err="1">
                <a:solidFill>
                  <a:srgbClr val="000000"/>
                </a:solidFill>
                <a:latin typeface="Calibri" charset="0"/>
              </a:rPr>
              <a:t>Transcriptome</a:t>
            </a:r>
            <a:r>
              <a:rPr lang="en-US" sz="1100" b="0" dirty="0">
                <a:solidFill>
                  <a:srgbClr val="000000"/>
                </a:solidFill>
                <a:latin typeface="Calibri" charset="0"/>
              </a:rPr>
              <a:t> paper, Nature 512, 445–448, </a:t>
            </a:r>
            <a:r>
              <a:rPr lang="en-US" sz="1100" b="0" dirty="0" smtClean="0">
                <a:solidFill>
                  <a:srgbClr val="000000"/>
                </a:solidFill>
                <a:latin typeface="Calibri" charset="0"/>
              </a:rPr>
              <a:t>2014]</a:t>
            </a:r>
            <a:endParaRPr lang="en-US" sz="1100" b="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2458480" y="12327"/>
            <a:ext cx="4066354" cy="984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b" anchorCtr="1">
            <a:spAutoFit/>
          </a:bodyPr>
          <a:lstStyle/>
          <a:p>
            <a:r>
              <a:rPr lang="en-GB" dirty="0"/>
              <a:t>Temporal expression divergence is </a:t>
            </a:r>
            <a:br>
              <a:rPr lang="en-GB" dirty="0"/>
            </a:br>
            <a:r>
              <a:rPr lang="en-GB" dirty="0"/>
              <a:t>minimized during the </a:t>
            </a:r>
            <a:r>
              <a:rPr lang="en-GB" dirty="0" err="1"/>
              <a:t>phylotypic</a:t>
            </a:r>
            <a:r>
              <a:rPr lang="en-GB" dirty="0"/>
              <a:t> period</a:t>
            </a:r>
            <a:r>
              <a:rPr lang="en-GB" dirty="0" smtClean="0"/>
              <a:t>.</a:t>
            </a:r>
          </a:p>
          <a:p>
            <a:r>
              <a:rPr lang="fr-FR" sz="1100" dirty="0" smtClean="0"/>
              <a:t>AT </a:t>
            </a:r>
            <a:r>
              <a:rPr lang="fr-FR" sz="1100" dirty="0" err="1" smtClean="0"/>
              <a:t>Kalinka</a:t>
            </a:r>
            <a:r>
              <a:rPr lang="fr-FR" sz="1100" dirty="0" smtClean="0"/>
              <a:t> et al. Nature 468, 811-814 (2010) doi:10.1038/nature09634</a:t>
            </a:r>
          </a:p>
        </p:txBody>
      </p:sp>
      <p:pic>
        <p:nvPicPr>
          <p:cNvPr id="12" name="Picture 136" descr="nature09634-f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870"/>
          <a:stretch/>
        </p:blipFill>
        <p:spPr bwMode="auto">
          <a:xfrm>
            <a:off x="6553200" y="12327"/>
            <a:ext cx="2594512" cy="2183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242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122</Words>
  <Application>Microsoft Macintosh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Hourglass Behavior</vt:lpstr>
      <vt:lpstr>Hourglass Behavior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Daifeng Wang</dc:creator>
  <cp:lastModifiedBy>Daifeng Wang</cp:lastModifiedBy>
  <cp:revision>4</cp:revision>
  <dcterms:created xsi:type="dcterms:W3CDTF">2014-09-02T14:39:36Z</dcterms:created>
  <dcterms:modified xsi:type="dcterms:W3CDTF">2014-09-04T14:29:20Z</dcterms:modified>
</cp:coreProperties>
</file>