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8" r:id="rId5"/>
    <p:sldId id="260" r:id="rId6"/>
    <p:sldId id="267" r:id="rId7"/>
    <p:sldId id="261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E96-71E0-2640-99DC-AF5FD9A53AA9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10F-35B1-4847-95FF-D32C1E37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2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E96-71E0-2640-99DC-AF5FD9A53AA9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10F-35B1-4847-95FF-D32C1E37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7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E96-71E0-2640-99DC-AF5FD9A53AA9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10F-35B1-4847-95FF-D32C1E37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8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E96-71E0-2640-99DC-AF5FD9A53AA9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10F-35B1-4847-95FF-D32C1E37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0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E96-71E0-2640-99DC-AF5FD9A53AA9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10F-35B1-4847-95FF-D32C1E37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6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E96-71E0-2640-99DC-AF5FD9A53AA9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10F-35B1-4847-95FF-D32C1E37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0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E96-71E0-2640-99DC-AF5FD9A53AA9}" type="datetimeFigureOut">
              <a:rPr lang="en-US" smtClean="0"/>
              <a:t>8/28/14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10F-35B1-4847-95FF-D32C1E37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6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E96-71E0-2640-99DC-AF5FD9A53AA9}" type="datetimeFigureOut">
              <a:rPr lang="en-US" smtClean="0"/>
              <a:t>8/28/14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10F-35B1-4847-95FF-D32C1E37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0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E96-71E0-2640-99DC-AF5FD9A53AA9}" type="datetimeFigureOut">
              <a:rPr lang="en-US" smtClean="0"/>
              <a:t>8/28/14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10F-35B1-4847-95FF-D32C1E37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E96-71E0-2640-99DC-AF5FD9A53AA9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10F-35B1-4847-95FF-D32C1E37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2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E96-71E0-2640-99DC-AF5FD9A53AA9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10F-35B1-4847-95FF-D32C1E37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0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E1E96-71E0-2640-99DC-AF5FD9A53AA9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7C10F-35B1-4847-95FF-D32C1E37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2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MTS-biotin, an improved reagent for RNA Turnover experiments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Michael Rutenberg Schoenberg</a:t>
            </a:r>
          </a:p>
          <a:p>
            <a:r>
              <a:rPr lang="en-US" dirty="0" smtClean="0"/>
              <a:t>P2-TECH</a:t>
            </a:r>
          </a:p>
          <a:p>
            <a:r>
              <a:rPr lang="en-US" dirty="0" smtClean="0"/>
              <a:t>August 28, 2014</a:t>
            </a:r>
          </a:p>
          <a:p>
            <a:r>
              <a:rPr lang="en-US" dirty="0" smtClean="0"/>
              <a:t>Gerstein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1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Half life calculations from current data</a:t>
            </a:r>
          </a:p>
          <a:p>
            <a:pPr lvl="1"/>
            <a:r>
              <a:rPr lang="en-US" dirty="0" smtClean="0"/>
              <a:t>Possible, but experimental design not ideal</a:t>
            </a:r>
          </a:p>
          <a:p>
            <a:r>
              <a:rPr lang="en-US" dirty="0" smtClean="0"/>
              <a:t>Long term</a:t>
            </a:r>
          </a:p>
          <a:p>
            <a:pPr lvl="1"/>
            <a:r>
              <a:rPr lang="en-US" dirty="0" smtClean="0"/>
              <a:t>Connect chromatin regulation (e.g. Chao’s models) more directly to transcription, as opposed to RNA levels</a:t>
            </a:r>
          </a:p>
          <a:p>
            <a:pPr lvl="1"/>
            <a:r>
              <a:rPr lang="en-US" dirty="0" smtClean="0"/>
              <a:t>Connect </a:t>
            </a:r>
            <a:r>
              <a:rPr lang="en-US" dirty="0" err="1" smtClean="0"/>
              <a:t>miRNAs</a:t>
            </a:r>
            <a:r>
              <a:rPr lang="en-US" dirty="0" smtClean="0"/>
              <a:t> to RNA degradation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2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Erin Duffy</a:t>
            </a:r>
          </a:p>
          <a:p>
            <a:r>
              <a:rPr lang="en-US" dirty="0" smtClean="0"/>
              <a:t>Catherine Stark</a:t>
            </a:r>
          </a:p>
          <a:p>
            <a:r>
              <a:rPr lang="en-US" dirty="0" smtClean="0"/>
              <a:t>Matthew Simon</a:t>
            </a:r>
          </a:p>
          <a:p>
            <a:endParaRPr lang="en-US" dirty="0"/>
          </a:p>
          <a:p>
            <a:r>
              <a:rPr lang="en-US" dirty="0" smtClean="0"/>
              <a:t>Jing Zhang</a:t>
            </a:r>
          </a:p>
          <a:p>
            <a:r>
              <a:rPr lang="en-US" dirty="0" smtClean="0"/>
              <a:t>Joel </a:t>
            </a:r>
            <a:r>
              <a:rPr lang="en-US" dirty="0" err="1" smtClean="0"/>
              <a:t>Rozowsky</a:t>
            </a:r>
            <a:endParaRPr lang="en-US" dirty="0" smtClean="0"/>
          </a:p>
          <a:p>
            <a:r>
              <a:rPr lang="en-US" dirty="0" smtClean="0"/>
              <a:t>Mark Gerstein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7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turnover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tells us how much of a given RNA is present</a:t>
            </a:r>
          </a:p>
          <a:p>
            <a:r>
              <a:rPr lang="en-US" dirty="0" smtClean="0"/>
              <a:t>but… </a:t>
            </a:r>
            <a:r>
              <a:rPr lang="en-US" dirty="0" smtClean="0">
                <a:solidFill>
                  <a:srgbClr val="FF0000"/>
                </a:solidFill>
              </a:rPr>
              <a:t>How long does each individual RNA last?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5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RNA turnover: Experimental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495"/>
            <a:ext cx="8229600" cy="48735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Feed cells “4SU”, a replacement for U in RNA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“New” RNA contains 4SU, “old” RNA does not</a:t>
            </a:r>
          </a:p>
          <a:p>
            <a:r>
              <a:rPr lang="en-US" dirty="0" smtClean="0"/>
              <a:t>Purify 4SU-containing RNA away from 4SU-free RNA</a:t>
            </a:r>
          </a:p>
          <a:p>
            <a:r>
              <a:rPr lang="en-US" dirty="0" smtClean="0"/>
              <a:t>Sequence “new”, “old”, and total RNA with spike-ins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52007" y="2106597"/>
            <a:ext cx="950643" cy="1720268"/>
            <a:chOff x="6377589" y="2392031"/>
            <a:chExt cx="950643" cy="17202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7589" y="2805165"/>
              <a:ext cx="950643" cy="130713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549871" y="2392031"/>
              <a:ext cx="332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00654" y="2030245"/>
            <a:ext cx="981426" cy="1811561"/>
            <a:chOff x="7705374" y="2401850"/>
            <a:chExt cx="981426" cy="18115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5374" y="2816321"/>
              <a:ext cx="981426" cy="13970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763766" y="2401850"/>
              <a:ext cx="555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4SU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4215" y="6473727"/>
            <a:ext cx="880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of this method: </a:t>
            </a:r>
            <a:r>
              <a:rPr lang="en-US" dirty="0" err="1" smtClean="0"/>
              <a:t>Schwanhausser</a:t>
            </a:r>
            <a:r>
              <a:rPr lang="en-US" dirty="0" smtClean="0"/>
              <a:t> </a:t>
            </a:r>
            <a:r>
              <a:rPr lang="en-US" i="1" dirty="0" smtClean="0"/>
              <a:t>et al. Nature </a:t>
            </a:r>
            <a:r>
              <a:rPr lang="en-US" dirty="0" smtClean="0"/>
              <a:t>2010, </a:t>
            </a:r>
            <a:r>
              <a:rPr lang="en-US" dirty="0" err="1" smtClean="0"/>
              <a:t>Gregersen</a:t>
            </a:r>
            <a:r>
              <a:rPr lang="en-US" dirty="0" smtClean="0"/>
              <a:t> </a:t>
            </a:r>
            <a:r>
              <a:rPr lang="en-US" i="1" dirty="0" smtClean="0"/>
              <a:t>et al. Mol. Cell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life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Intuition: If an RNA has a short half life, it will need to be transcribed more to maintain the same RNA level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064966"/>
              </p:ext>
            </p:extLst>
          </p:nvPr>
        </p:nvGraphicFramePr>
        <p:xfrm>
          <a:off x="5298647" y="4076823"/>
          <a:ext cx="3845353" cy="86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3" imgW="1917700" imgH="431800" progId="Equation.3">
                  <p:embed/>
                </p:oleObj>
              </mc:Choice>
              <mc:Fallback>
                <p:oleObj name="Equation" r:id="rId3" imgW="1917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8647" y="4076823"/>
                        <a:ext cx="3845353" cy="865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46795"/>
              </p:ext>
            </p:extLst>
          </p:nvPr>
        </p:nvGraphicFramePr>
        <p:xfrm>
          <a:off x="457200" y="4076823"/>
          <a:ext cx="3549650" cy="794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5" imgW="1930400" imgH="431800" progId="Equation.3">
                  <p:embed/>
                </p:oleObj>
              </mc:Choice>
              <mc:Fallback>
                <p:oleObj name="Equation" r:id="rId5" imgW="1930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076823"/>
                        <a:ext cx="3549650" cy="794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82354" y="431800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07490" y="647372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Dolan </a:t>
            </a:r>
            <a:r>
              <a:rPr lang="en-US" i="1" dirty="0" smtClean="0"/>
              <a:t>et al.</a:t>
            </a:r>
            <a:r>
              <a:rPr lang="en-US" dirty="0" smtClean="0"/>
              <a:t> </a:t>
            </a:r>
            <a:r>
              <a:rPr lang="en-US" i="1" dirty="0" smtClean="0"/>
              <a:t>RNA </a:t>
            </a:r>
            <a:r>
              <a:rPr lang="en-US" dirty="0" smtClean="0"/>
              <a:t>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7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Scheme (</a:t>
            </a:r>
            <a:r>
              <a:rPr lang="en-US" dirty="0" err="1" smtClean="0"/>
              <a:t>nitty</a:t>
            </a:r>
            <a:r>
              <a:rPr lang="en-US" dirty="0" smtClean="0"/>
              <a:t> gritty)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436"/>
            <a:ext cx="8229600" cy="32108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Steps to purify 4SU-containing RNA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Connect biotin to 4SU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Precipitate with streptavidin beads</a:t>
            </a:r>
          </a:p>
          <a:p>
            <a:pPr marL="571500" indent="-514350"/>
            <a:r>
              <a:rPr lang="en-US" dirty="0" smtClean="0">
                <a:solidFill>
                  <a:srgbClr val="FF0000"/>
                </a:solidFill>
              </a:rPr>
              <a:t>Problem: </a:t>
            </a:r>
            <a:r>
              <a:rPr lang="en-US" dirty="0" smtClean="0"/>
              <a:t>HPDP-biotin only </a:t>
            </a:r>
            <a:r>
              <a:rPr lang="en-US" dirty="0" err="1" smtClean="0"/>
              <a:t>biotinylates</a:t>
            </a:r>
            <a:r>
              <a:rPr lang="en-US" dirty="0" smtClean="0"/>
              <a:t> 1% of 4SUs</a:t>
            </a:r>
          </a:p>
          <a:p>
            <a:pPr marL="571500" indent="-514350"/>
            <a:r>
              <a:rPr lang="en-US" dirty="0" smtClean="0">
                <a:solidFill>
                  <a:srgbClr val="008000"/>
                </a:solidFill>
              </a:rPr>
              <a:t>Experimental finding: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MTS-biotin </a:t>
            </a:r>
            <a:r>
              <a:rPr lang="en-US" dirty="0" err="1" smtClean="0">
                <a:solidFill>
                  <a:srgbClr val="000000"/>
                </a:solidFill>
              </a:rPr>
              <a:t>biotinylates</a:t>
            </a:r>
            <a:r>
              <a:rPr lang="en-US" dirty="0" smtClean="0">
                <a:solidFill>
                  <a:srgbClr val="000000"/>
                </a:solidFill>
              </a:rPr>
              <a:t> ~50% of 4SUs</a:t>
            </a:r>
          </a:p>
          <a:p>
            <a:pPr marL="571500" indent="-514350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7" y="4661643"/>
            <a:ext cx="9017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inefficient 4SU </a:t>
            </a:r>
            <a:r>
              <a:rPr lang="en-US" dirty="0" err="1" smtClean="0"/>
              <a:t>biotinylation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transcripts will be pulled down less efficiently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biased half life measurements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965976"/>
              </p:ext>
            </p:extLst>
          </p:nvPr>
        </p:nvGraphicFramePr>
        <p:xfrm>
          <a:off x="304800" y="2913907"/>
          <a:ext cx="88392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5486400" imgH="342900" progId="Word.Document.12">
                  <p:embed/>
                </p:oleObj>
              </mc:Choice>
              <mc:Fallback>
                <p:oleObj name="Document" r:id="rId3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913907"/>
                        <a:ext cx="88392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096" y="3556003"/>
            <a:ext cx="3024027" cy="3137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8706" y="6394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36198" y="6486569"/>
            <a:ext cx="338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Schwanhausser</a:t>
            </a:r>
            <a:r>
              <a:rPr lang="en-US" dirty="0" smtClean="0"/>
              <a:t> </a:t>
            </a:r>
            <a:r>
              <a:rPr lang="en-US" i="1" dirty="0" smtClean="0"/>
              <a:t>et al. Nature </a:t>
            </a:r>
            <a:r>
              <a:rPr lang="en-US" dirty="0" smtClean="0"/>
              <a:t>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3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pipeline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76720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1.  Align to human + </a:t>
            </a:r>
            <a:r>
              <a:rPr lang="en-US" sz="2100" dirty="0" err="1" smtClean="0"/>
              <a:t>pombe</a:t>
            </a:r>
            <a:r>
              <a:rPr lang="en-US" sz="2100" dirty="0" smtClean="0"/>
              <a:t> genomes and annotated </a:t>
            </a:r>
            <a:r>
              <a:rPr lang="en-US" sz="2100" dirty="0" err="1" smtClean="0"/>
              <a:t>transcriptomes</a:t>
            </a:r>
            <a:r>
              <a:rPr lang="en-US" sz="2100" dirty="0" smtClean="0"/>
              <a:t> (</a:t>
            </a:r>
            <a:r>
              <a:rPr lang="en-US" sz="2100" dirty="0" err="1" smtClean="0"/>
              <a:t>TopHat</a:t>
            </a:r>
            <a:r>
              <a:rPr lang="en-US" sz="2100" dirty="0" smtClean="0"/>
              <a:t> 2)</a:t>
            </a:r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0" y="2540262"/>
            <a:ext cx="6525433" cy="291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1263" y="2481866"/>
            <a:ext cx="188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hg19/</a:t>
            </a:r>
            <a:r>
              <a:rPr lang="en-US" b="1" dirty="0" err="1" smtClean="0"/>
              <a:t>Gencode</a:t>
            </a:r>
            <a:r>
              <a:rPr lang="en-US" b="1" dirty="0" smtClean="0"/>
              <a:t> 19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525433" y="2540262"/>
            <a:ext cx="2618567" cy="3109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5762" y="2506712"/>
            <a:ext cx="185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Ensembl</a:t>
            </a:r>
            <a:r>
              <a:rPr lang="en-US" b="1" dirty="0" smtClean="0"/>
              <a:t> Fungi 22</a:t>
            </a: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5234" y="2350484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614" y="2459087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818" y="2231913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8992" y="2355115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14960" y="2463718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78290" y="2426331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05866" y="2315949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50226" y="2453750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15742" y="2445561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30202" y="2349778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73080" y="2356188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09412" y="2453750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09412" y="2239391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4134" y="2070607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20516" y="2330905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5762" y="2386814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39694" y="2070607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23626" y="2334821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76026" y="2208058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91948" y="2256486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419743" y="2026810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075" y="2905266"/>
            <a:ext cx="9131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2.  Filter Unique Reads</a:t>
            </a:r>
            <a:endParaRPr lang="en-US" sz="2100" dirty="0"/>
          </a:p>
        </p:txBody>
      </p:sp>
      <p:sp>
        <p:nvSpPr>
          <p:cNvPr id="35" name="Rectangle 34"/>
          <p:cNvSpPr/>
          <p:nvPr/>
        </p:nvSpPr>
        <p:spPr>
          <a:xfrm>
            <a:off x="12075" y="3904414"/>
            <a:ext cx="6525433" cy="291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873338" y="3846018"/>
            <a:ext cx="188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hg19/</a:t>
            </a:r>
            <a:r>
              <a:rPr lang="en-US" b="1" dirty="0" err="1" smtClean="0"/>
              <a:t>Gencode</a:t>
            </a:r>
            <a:r>
              <a:rPr lang="en-US" b="1" dirty="0" smtClean="0"/>
              <a:t> 19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6537508" y="3904414"/>
            <a:ext cx="2618567" cy="3109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867837" y="3870864"/>
            <a:ext cx="185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Ensembl</a:t>
            </a:r>
            <a:r>
              <a:rPr lang="en-US" b="1" dirty="0" smtClean="0"/>
              <a:t> Fungi 22</a:t>
            </a:r>
            <a:endParaRPr lang="en-US" b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77309" y="3714636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5689" y="3823239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8893" y="3596065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90365" y="3790483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62301" y="3817902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527817" y="3809713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42277" y="3713930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21487" y="3817902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021487" y="3603543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826209" y="3434759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832591" y="3695057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67837" y="3750966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51769" y="3434759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035701" y="3698973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304023" y="3620638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431818" y="3390962"/>
            <a:ext cx="583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0" y="440278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3.  Quantify annotated transcripts using on fixed annotation (</a:t>
            </a:r>
            <a:r>
              <a:rPr lang="en-US" sz="2200" dirty="0" err="1" smtClean="0"/>
              <a:t>Gencode</a:t>
            </a:r>
            <a:r>
              <a:rPr lang="en-US" sz="2200" dirty="0" smtClean="0"/>
              <a:t> 19/</a:t>
            </a:r>
            <a:r>
              <a:rPr lang="en-US" sz="2200" dirty="0" err="1" smtClean="0"/>
              <a:t>Ensembl</a:t>
            </a:r>
            <a:r>
              <a:rPr lang="en-US" sz="2200" dirty="0" smtClean="0"/>
              <a:t> Fungi 22)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3685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pipeline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76720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4</a:t>
            </a:r>
            <a:r>
              <a:rPr lang="en-US" sz="2100" dirty="0" smtClean="0"/>
              <a:t>.  Normalize human FPKMs to </a:t>
            </a:r>
            <a:r>
              <a:rPr lang="en-US" sz="2100" i="1" dirty="0" smtClean="0"/>
              <a:t>S </a:t>
            </a:r>
            <a:r>
              <a:rPr lang="en-US" sz="2100" i="1" dirty="0" err="1" smtClean="0"/>
              <a:t>pombe</a:t>
            </a:r>
            <a:r>
              <a:rPr lang="en-US" sz="2100" i="1" dirty="0" smtClean="0"/>
              <a:t> </a:t>
            </a:r>
            <a:r>
              <a:rPr lang="en-US" sz="2100" dirty="0" smtClean="0"/>
              <a:t>spike-ins</a:t>
            </a:r>
            <a:endParaRPr lang="en-US" sz="21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395855"/>
              </p:ext>
            </p:extLst>
          </p:nvPr>
        </p:nvGraphicFramePr>
        <p:xfrm>
          <a:off x="-1658471" y="2120209"/>
          <a:ext cx="12541620" cy="750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5943600" imgH="355600" progId="Word.Document.12">
                  <p:embed/>
                </p:oleObj>
              </mc:Choice>
              <mc:Fallback>
                <p:oleObj name="Document" r:id="rId3" imgW="59436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58471" y="2120209"/>
                        <a:ext cx="12541620" cy="750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2733375" y="2730719"/>
            <a:ext cx="3721212" cy="3710784"/>
            <a:chOff x="4965588" y="2870562"/>
            <a:chExt cx="3721212" cy="37107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0136" y="2870562"/>
              <a:ext cx="3506664" cy="357094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394823" y="3800432"/>
              <a:ext cx="152839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i="1" dirty="0" err="1" smtClean="0"/>
                <a:t>S</a:t>
              </a:r>
              <a:r>
                <a:rPr lang="en-US" sz="2500" i="1" baseline="-25000" dirty="0" err="1" smtClean="0"/>
                <a:t>norm</a:t>
              </a:r>
              <a:r>
                <a:rPr lang="en-US" sz="2500" dirty="0" smtClean="0"/>
                <a:t> = 9.6</a:t>
              </a:r>
              <a:endParaRPr lang="en-US" sz="25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94823" y="2915385"/>
              <a:ext cx="1485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Pombe</a:t>
              </a:r>
              <a:r>
                <a:rPr lang="en-US" dirty="0" smtClean="0"/>
                <a:t> Genes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52650" y="6189360"/>
              <a:ext cx="1987177" cy="209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4261253" y="4614727"/>
              <a:ext cx="1987177" cy="209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51180" y="6212014"/>
              <a:ext cx="2224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(Total RNA-</a:t>
              </a:r>
              <a:r>
                <a:rPr lang="en-US" dirty="0" err="1" smtClean="0"/>
                <a:t>Seq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4087703" y="4435806"/>
              <a:ext cx="2125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HPDP (old) </a:t>
              </a:r>
              <a:r>
                <a:rPr lang="en-US" dirty="0" err="1" smtClean="0"/>
                <a:t>Pulldown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397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MTS (new) has much less length bias than HPDP (old)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09153" cy="4525963"/>
          </a:xfrm>
        </p:spPr>
        <p:txBody>
          <a:bodyPr/>
          <a:lstStyle/>
          <a:p>
            <a:r>
              <a:rPr lang="en-US" dirty="0" smtClean="0"/>
              <a:t> Dominant transcript isoforms (&gt;90% of total expression for gene)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96" y="1204133"/>
            <a:ext cx="5892053" cy="57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5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10228</TotalTime>
  <Words>399</Words>
  <Application>Microsoft Macintosh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Microsoft Word Document</vt:lpstr>
      <vt:lpstr>Microsoft Equation</vt:lpstr>
      <vt:lpstr>MTS-biotin, an improved reagent for RNA Turnover experiments</vt:lpstr>
      <vt:lpstr>RNA turnover</vt:lpstr>
      <vt:lpstr>RNA turnover: Experimental scheme</vt:lpstr>
      <vt:lpstr>Half life measurement</vt:lpstr>
      <vt:lpstr>Experimental Scheme (nitty gritty)</vt:lpstr>
      <vt:lpstr>Implications of inefficient 4SU biotinylation</vt:lpstr>
      <vt:lpstr>Analysis pipeline</vt:lpstr>
      <vt:lpstr>Analysis pipeline (cont.)</vt:lpstr>
      <vt:lpstr>MTS (new) has much less length bias than HPDP (old)</vt:lpstr>
      <vt:lpstr>Future directions</vt:lpstr>
      <vt:lpstr>Acknowledgements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MTS-biotin, a less biased reagent for RNA Turnover experiments</dc:title>
  <dc:creator>Michael Rutenberg Schoenberg</dc:creator>
  <cp:lastModifiedBy>Michael Rutenberg Schoenberg</cp:lastModifiedBy>
  <cp:revision>19</cp:revision>
  <dcterms:created xsi:type="dcterms:W3CDTF">2014-08-28T12:30:41Z</dcterms:created>
  <dcterms:modified xsi:type="dcterms:W3CDTF">2014-09-04T14:59:39Z</dcterms:modified>
</cp:coreProperties>
</file>