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59ADDE2-9DC3-4322-B1F1-C3033EC25F23}">
  <a:tblStyle styleName="Table_0" styleId="{259ADDE2-9DC3-4322-B1F1-C3033EC25F23}"/>
</a:tblStyleLst>
</file>

<file path=ppt/_rels/presentation.xml.rels><?xml version="1.0" encoding="UTF-8" standalone="yes"?><Relationships xmlns="http://schemas.openxmlformats.org/package/2006/relationships"><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presProps.xml" Type="http://schemas.openxmlformats.org/officeDocument/2006/relationships/presProps" Id="rId2"/><Relationship Target="slides/slide6.xml" Type="http://schemas.openxmlformats.org/officeDocument/2006/relationships/slide" Id="rId12"/><Relationship Target="slides/slide7.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4.xml" Type="http://schemas.openxmlformats.org/officeDocument/2006/relationships/slide" Id="rId10"/><Relationship Target="tableStyles.xml" Type="http://schemas.openxmlformats.org/officeDocument/2006/relationships/tableStyles" Id="rId3"/><Relationship Target="slides/slide5.xml" Type="http://schemas.openxmlformats.org/officeDocument/2006/relationships/slide" Id="rId11"/><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4.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3" name="Shape 123"/>
          <p:cNvSpPr txBox="1"/>
          <p:nvPr>
            <p:ph idx="1" type="body"/>
          </p:nvPr>
        </p:nvSpPr>
        <p:spPr>
          <a:xfrm>
            <a:off y="4343400" x="685800"/>
            <a:ext cy="4114800" cx="5486399"/>
          </a:xfrm>
          <a:prstGeom prst="rect">
            <a:avLst/>
          </a:prstGeom>
          <a:noFill/>
          <a:ln>
            <a:noFill/>
          </a:ln>
        </p:spPr>
        <p:txBody>
          <a:bodyPr bIns="91425" rIns="91425" lIns="91425" tIns="91425" anchor="t" anchorCtr="0">
            <a:spAutoFit/>
          </a:bodyPr>
          <a:lstStyle/>
          <a:p>
            <a:pPr algn="l" rtl="0" lvl="0" marR="0" indent="0" marL="0">
              <a:spcBef>
                <a:spcPts val="0"/>
              </a:spcBef>
              <a:buFont typeface="Arial"/>
              <a:buNone/>
            </a:pPr>
            <a:r>
              <a:t/>
            </a:r>
            <a:endParaRPr strike="noStrike" u="none" b="0" cap="none" baseline="0" sz="1100"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a:noFill/>
          <a:ln>
            <a:noFill/>
          </a:ln>
        </p:spPr>
        <p:txBody>
          <a:bodyPr bIns="91425" rIns="91425" lIns="91425" tIns="91425" anchor="t" anchorCtr="0">
            <a:spAutoFit/>
          </a:bodyPr>
          <a:lstStyle/>
          <a:p>
            <a:pPr algn="l" rtl="0" lvl="0" marR="0" indent="0" marL="0">
              <a:spcBef>
                <a:spcPts val="0"/>
              </a:spcBef>
              <a:buFont typeface="Arial"/>
              <a:buNone/>
            </a:pPr>
            <a:r>
              <a:t/>
            </a:r>
            <a:endParaRPr strike="noStrike" u="none" b="0" cap="none" baseline="0" sz="1100" i="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 name="Shape 53"/>
          <p:cNvSpPr txBox="1"/>
          <p:nvPr>
            <p:ph idx="1" type="body"/>
          </p:nvPr>
        </p:nvSpPr>
        <p:spPr>
          <a:xfrm>
            <a:off y="4343400" x="685800"/>
            <a:ext cy="4114800" cx="5486399"/>
          </a:xfrm>
          <a:prstGeom prst="rect">
            <a:avLst/>
          </a:prstGeom>
          <a:noFill/>
          <a:ln>
            <a:noFill/>
          </a:ln>
        </p:spPr>
        <p:txBody>
          <a:bodyPr bIns="91425" rIns="91425" lIns="91425" tIns="91425" anchor="t" anchorCtr="0">
            <a:spAutoFit/>
          </a:bodyPr>
          <a:lstStyle/>
          <a:p>
            <a:pPr algn="l" rtl="0" lvl="0" marR="0" indent="0" marL="0">
              <a:spcBef>
                <a:spcPts val="0"/>
              </a:spcBef>
              <a:buFont typeface="Arial"/>
              <a:buNone/>
            </a:pPr>
            <a:r>
              <a:t/>
            </a:r>
            <a:endParaRPr strike="noStrike" u="none" b="0" cap="none" baseline="0" sz="1100" i="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a:noFill/>
          <a:ln>
            <a:noFill/>
          </a:ln>
        </p:spPr>
        <p:txBody>
          <a:bodyPr bIns="91425" rIns="91425" lIns="91425" tIns="91425" anchor="t" anchorCtr="0">
            <a:spAutoFit/>
          </a:bodyPr>
          <a:lstStyle/>
          <a:p>
            <a:pPr algn="l" rtl="0" lvl="0" marR="0" indent="0" marL="0">
              <a:spcBef>
                <a:spcPts val="0"/>
              </a:spcBef>
              <a:buFont typeface="Arial"/>
              <a:buNone/>
            </a:pPr>
            <a:r>
              <a:t/>
            </a:r>
            <a:endParaRPr strike="noStrike" u="none" b="0" cap="none" baseline="0" sz="1100" i="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a:noFill/>
          <a:ln>
            <a:noFill/>
          </a:ln>
        </p:spPr>
        <p:txBody>
          <a:bodyPr bIns="91425" rIns="91425" lIns="91425" tIns="91425" anchor="t" anchorCtr="0">
            <a:spAutoFit/>
          </a:bodyPr>
          <a:lstStyle/>
          <a:p>
            <a:pPr algn="l" rtl="0" lvl="0" marR="0" indent="0" marL="0">
              <a:spcBef>
                <a:spcPts val="0"/>
              </a:spcBef>
              <a:buFont typeface="Arial"/>
              <a:buNone/>
            </a:pPr>
            <a:r>
              <a:t/>
            </a:r>
            <a:endParaRPr strike="noStrike" u="none" b="0" cap="none" baseline="0" sz="1100" i="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3" name="Shape 83"/>
          <p:cNvSpPr txBox="1"/>
          <p:nvPr>
            <p:ph idx="1" type="body"/>
          </p:nvPr>
        </p:nvSpPr>
        <p:spPr>
          <a:xfrm>
            <a:off y="4343400" x="685800"/>
            <a:ext cy="4114800" cx="5486399"/>
          </a:xfrm>
          <a:prstGeom prst="rect">
            <a:avLst/>
          </a:prstGeom>
          <a:noFill/>
          <a:ln>
            <a:noFill/>
          </a:ln>
        </p:spPr>
        <p:txBody>
          <a:bodyPr bIns="91425" rIns="91425" lIns="91425" tIns="91425" anchor="t" anchorCtr="0">
            <a:spAutoFit/>
          </a:bodyPr>
          <a:lstStyle/>
          <a:p>
            <a:pPr algn="l" rtl="0" lvl="0" marR="0" indent="0" marL="0">
              <a:spcBef>
                <a:spcPts val="0"/>
              </a:spcBef>
              <a:buFont typeface="Arial"/>
              <a:buNone/>
            </a:pPr>
            <a:r>
              <a:t/>
            </a:r>
            <a:endParaRPr strike="noStrike" u="none" b="0" cap="none" baseline="0" sz="1100" i="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y="0" x="0"/>
          <a:ext cy="0" cx="0"/>
          <a:chOff y="0" x="0"/>
          <a:chExt cy="0" cx="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3" name="Shape 33"/>
        <p:cNvGrpSpPr/>
        <p:nvPr/>
      </p:nvGrpSpPr>
      <p:grpSpPr>
        <a:xfrm>
          <a:off y="0" x="0"/>
          <a:ext cy="0" cx="0"/>
          <a:chOff y="0" x="0"/>
          <a:chExt cy="0" cx="0"/>
        </a:xfrm>
      </p:grpSpPr>
      <p:sp>
        <p:nvSpPr>
          <p:cNvPr id="34" name="Shape 34"/>
          <p:cNvSpPr txBox="1"/>
          <p:nvPr>
            <p:ph type="ctrTitle"/>
          </p:nvPr>
        </p:nvSpPr>
        <p:spPr>
          <a:xfrm>
            <a:off y="1583341" x="685800"/>
            <a:ext cy="1159856" cx="7772400"/>
          </a:xfrm>
          <a:prstGeom prst="rect">
            <a:avLst/>
          </a:prstGeom>
          <a:noFill/>
          <a:ln>
            <a:noFill/>
          </a:ln>
        </p:spPr>
        <p:txBody>
          <a:bodyPr bIns="91425" rIns="91425" lIns="91425" tIns="91425" anchor="b" anchorCtr="0"/>
          <a:lstStyle>
            <a:lvl1pPr algn="ctr" rtl="0" marR="0" indent="0" marL="0">
              <a:lnSpc>
                <a:spcPct val="100000"/>
              </a:lnSpc>
              <a:spcBef>
                <a:spcPts val="0"/>
              </a:spcBef>
              <a:spcAft>
                <a:spcPts val="0"/>
              </a:spcAft>
              <a:buClr>
                <a:schemeClr val="dk1"/>
              </a:buClr>
              <a:buFont typeface="Arial"/>
              <a:buNone/>
              <a:defRPr/>
            </a:lvl1pPr>
            <a:lvl2pPr algn="ctr" rtl="0" marR="0" indent="0" marL="0">
              <a:lnSpc>
                <a:spcPct val="100000"/>
              </a:lnSpc>
              <a:spcBef>
                <a:spcPts val="0"/>
              </a:spcBef>
              <a:spcAft>
                <a:spcPts val="0"/>
              </a:spcAft>
              <a:buClr>
                <a:schemeClr val="dk1"/>
              </a:buClr>
              <a:buFont typeface="Arial"/>
              <a:buNone/>
              <a:defRPr/>
            </a:lvl2pPr>
            <a:lvl3pPr algn="ctr" rtl="0" marR="0" indent="0" marL="0">
              <a:spcBef>
                <a:spcPts val="0"/>
              </a:spcBef>
              <a:buClr>
                <a:schemeClr val="dk1"/>
              </a:buClr>
              <a:buFont typeface="Arial"/>
              <a:buNone/>
              <a:defRPr/>
            </a:lvl3pPr>
            <a:lvl4pPr algn="ctr" rtl="0" marR="0" indent="0" marL="0">
              <a:spcBef>
                <a:spcPts val="0"/>
              </a:spcBef>
              <a:buClr>
                <a:schemeClr val="dk1"/>
              </a:buClr>
              <a:buFont typeface="Arial"/>
              <a:buNone/>
              <a:defRPr/>
            </a:lvl4pPr>
            <a:lvl5pPr algn="ctr" rtl="0" marR="0" indent="0" marL="0">
              <a:spcBef>
                <a:spcPts val="0"/>
              </a:spcBef>
              <a:buClr>
                <a:schemeClr val="dk1"/>
              </a:buClr>
              <a:buFont typeface="Arial"/>
              <a:buNone/>
              <a:defRPr/>
            </a:lvl5pPr>
            <a:lvl6pPr algn="ctr" rtl="0" marR="0" indent="0" marL="0">
              <a:spcBef>
                <a:spcPts val="0"/>
              </a:spcBef>
              <a:buClr>
                <a:schemeClr val="dk1"/>
              </a:buClr>
              <a:buFont typeface="Arial"/>
              <a:buNone/>
              <a:defRPr/>
            </a:lvl6pPr>
            <a:lvl7pPr algn="ctr" rtl="0" marR="0" indent="0" marL="0">
              <a:spcBef>
                <a:spcPts val="0"/>
              </a:spcBef>
              <a:buClr>
                <a:schemeClr val="dk1"/>
              </a:buClr>
              <a:buFont typeface="Arial"/>
              <a:buNone/>
              <a:defRPr/>
            </a:lvl7pPr>
            <a:lvl8pPr algn="ctr" rtl="0" marR="0" indent="0" marL="0">
              <a:spcBef>
                <a:spcPts val="0"/>
              </a:spcBef>
              <a:buClr>
                <a:schemeClr val="dk1"/>
              </a:buClr>
              <a:buFont typeface="Arial"/>
              <a:buNone/>
              <a:defRPr/>
            </a:lvl8pPr>
            <a:lvl9pPr algn="ctr" rtl="0" marR="0" indent="0" marL="0">
              <a:spcBef>
                <a:spcPts val="0"/>
              </a:spcBef>
              <a:buClr>
                <a:schemeClr val="dk1"/>
              </a:buClr>
              <a:buFont typeface="Arial"/>
              <a:buNone/>
              <a:defRPr/>
            </a:lvl9pPr>
          </a:lstStyle>
          <a:p/>
        </p:txBody>
      </p:sp>
      <p:sp>
        <p:nvSpPr>
          <p:cNvPr id="35" name="Shape 35"/>
          <p:cNvSpPr txBox="1"/>
          <p:nvPr>
            <p:ph idx="1" type="subTitle"/>
          </p:nvPr>
        </p:nvSpPr>
        <p:spPr>
          <a:xfrm>
            <a:off y="2840052" x="685800"/>
            <a:ext cy="784737" cx="77724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2"/>
              </a:buClr>
              <a:buFont typeface="Arial"/>
              <a:buNone/>
              <a:defRPr/>
            </a:lvl1pPr>
            <a:lvl2pPr algn="ctr" rtl="0" marR="0" indent="0" marL="0">
              <a:lnSpc>
                <a:spcPct val="100000"/>
              </a:lnSpc>
              <a:spcBef>
                <a:spcPts val="0"/>
              </a:spcBef>
              <a:spcAft>
                <a:spcPts val="0"/>
              </a:spcAft>
              <a:buClr>
                <a:schemeClr val="dk2"/>
              </a:buClr>
              <a:buFont typeface="Arial"/>
              <a:buNone/>
              <a:defRPr/>
            </a:lvl2pPr>
            <a:lvl3pPr algn="ctr" rtl="0" marR="0" indent="0" marL="0">
              <a:lnSpc>
                <a:spcPct val="100000"/>
              </a:lnSpc>
              <a:spcBef>
                <a:spcPts val="0"/>
              </a:spcBef>
              <a:spcAft>
                <a:spcPts val="0"/>
              </a:spcAft>
              <a:buClr>
                <a:schemeClr val="dk2"/>
              </a:buClr>
              <a:buFont typeface="Arial"/>
              <a:buNone/>
              <a:defRPr/>
            </a:lvl3pPr>
            <a:lvl4pPr algn="ctr" rtl="0" marR="0" indent="0" marL="0">
              <a:lnSpc>
                <a:spcPct val="100000"/>
              </a:lnSpc>
              <a:spcBef>
                <a:spcPts val="0"/>
              </a:spcBef>
              <a:spcAft>
                <a:spcPts val="0"/>
              </a:spcAft>
              <a:buClr>
                <a:schemeClr val="dk2"/>
              </a:buClr>
              <a:buFont typeface="Arial"/>
              <a:buNone/>
              <a:defRPr/>
            </a:lvl4pPr>
            <a:lvl5pPr algn="ctr" rtl="0" marR="0" indent="0" marL="0">
              <a:lnSpc>
                <a:spcPct val="100000"/>
              </a:lnSpc>
              <a:spcBef>
                <a:spcPts val="0"/>
              </a:spcBef>
              <a:spcAft>
                <a:spcPts val="0"/>
              </a:spcAft>
              <a:buClr>
                <a:schemeClr val="dk2"/>
              </a:buClr>
              <a:buFont typeface="Arial"/>
              <a:buNone/>
              <a:defRPr/>
            </a:lvl5pPr>
            <a:lvl6pPr algn="ctr" rtl="0" marR="0" indent="0" marL="0">
              <a:lnSpc>
                <a:spcPct val="100000"/>
              </a:lnSpc>
              <a:spcBef>
                <a:spcPts val="0"/>
              </a:spcBef>
              <a:spcAft>
                <a:spcPts val="0"/>
              </a:spcAft>
              <a:buClr>
                <a:schemeClr val="dk2"/>
              </a:buClr>
              <a:buFont typeface="Arial"/>
              <a:buNone/>
              <a:defRPr/>
            </a:lvl6pPr>
            <a:lvl7pPr algn="ctr" rtl="0" marR="0" indent="0" marL="0">
              <a:lnSpc>
                <a:spcPct val="100000"/>
              </a:lnSpc>
              <a:spcBef>
                <a:spcPts val="0"/>
              </a:spcBef>
              <a:spcAft>
                <a:spcPts val="0"/>
              </a:spcAft>
              <a:buClr>
                <a:schemeClr val="dk2"/>
              </a:buClr>
              <a:buFont typeface="Arial"/>
              <a:buNone/>
              <a:defRPr/>
            </a:lvl7pPr>
            <a:lvl8pPr algn="ctr" rtl="0" marR="0" indent="0" marL="0">
              <a:lnSpc>
                <a:spcPct val="100000"/>
              </a:lnSpc>
              <a:spcBef>
                <a:spcPts val="0"/>
              </a:spcBef>
              <a:spcAft>
                <a:spcPts val="0"/>
              </a:spcAft>
              <a:buClr>
                <a:schemeClr val="dk2"/>
              </a:buClr>
              <a:buFont typeface="Arial"/>
              <a:buNone/>
              <a:defRPr/>
            </a:lvl8pPr>
            <a:lvl9pPr algn="ctr" rtl="0" marR="0" indent="0" marL="0">
              <a:lnSpc>
                <a:spcPct val="100000"/>
              </a:lnSpc>
              <a:spcBef>
                <a:spcPts val="0"/>
              </a:spcBef>
              <a:spcAft>
                <a:spcPts val="0"/>
              </a:spcAft>
              <a:buClr>
                <a:schemeClr val="dk2"/>
              </a:buClr>
              <a:buFont typeface="Arial"/>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6" name="Shape 36"/>
        <p:cNvGrpSpPr/>
        <p:nvPr/>
      </p:nvGrpSpPr>
      <p:grpSpPr>
        <a:xfrm>
          <a:off y="0" x="0"/>
          <a:ext cy="0" cx="0"/>
          <a:chOff y="0" x="0"/>
          <a:chExt cy="0" cx="0"/>
        </a:xfrm>
      </p:grpSpPr>
      <p:sp>
        <p:nvSpPr>
          <p:cNvPr id="37" name="Shape 37"/>
          <p:cNvSpPr txBox="1"/>
          <p:nvPr>
            <p:ph type="title"/>
          </p:nvPr>
        </p:nvSpPr>
        <p:spPr>
          <a:xfrm>
            <a:off y="205978" x="457200"/>
            <a:ext cy="857250" cx="82296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y="1200150" x="457200"/>
            <a:ext cy="3725679" cx="399452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2" type="body"/>
          </p:nvPr>
        </p:nvSpPr>
        <p:spPr>
          <a:xfrm>
            <a:off y="1200150" x="4692273"/>
            <a:ext cy="3725679" cx="399452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y="0" x="0"/>
          <a:ext cy="0" cx="0"/>
          <a:chOff y="0" x="0"/>
          <a:chExt cy="0" cx="0"/>
        </a:xfrm>
      </p:grpSpPr>
      <p:sp>
        <p:nvSpPr>
          <p:cNvPr id="26" name="Shape 26"/>
          <p:cNvSpPr txBox="1"/>
          <p:nvPr>
            <p:ph type="title"/>
          </p:nvPr>
        </p:nvSpPr>
        <p:spPr>
          <a:xfrm>
            <a:off y="205978" x="457200"/>
            <a:ext cy="857250" cx="82296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y="1200150" x="457200"/>
            <a:ext cy="3725679"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y="0" x="0"/>
          <a:ext cy="0" cx="0"/>
          <a:chOff y="0" x="0"/>
          <a:chExt cy="0" cx="0"/>
        </a:xfrm>
      </p:grpSpPr>
      <p:sp>
        <p:nvSpPr>
          <p:cNvPr id="29" name="Shape 29"/>
          <p:cNvSpPr txBox="1"/>
          <p:nvPr>
            <p:ph type="title"/>
          </p:nvPr>
        </p:nvSpPr>
        <p:spPr>
          <a:xfrm>
            <a:off y="205978" x="457200"/>
            <a:ext cy="857250" cx="82296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0" name="Shape 30"/>
        <p:cNvGrpSpPr/>
        <p:nvPr/>
      </p:nvGrpSpPr>
      <p:grpSpPr>
        <a:xfrm>
          <a:off y="0" x="0"/>
          <a:ext cy="0" cx="0"/>
          <a:chOff y="0" x="0"/>
          <a:chExt cy="0" cx="0"/>
        </a:xfrm>
      </p:grpSpPr>
      <p:sp>
        <p:nvSpPr>
          <p:cNvPr id="31" name="Shape 31"/>
          <p:cNvSpPr txBox="1"/>
          <p:nvPr>
            <p:ph idx="1" type="body"/>
          </p:nvPr>
        </p:nvSpPr>
        <p:spPr>
          <a:xfrm>
            <a:off y="4406308" x="457200"/>
            <a:ext cy="519520" cx="8229600"/>
          </a:xfrm>
          <a:prstGeom prst="rect">
            <a:avLst/>
          </a:prstGeom>
          <a:noFill/>
          <a:ln>
            <a:noFill/>
          </a:ln>
        </p:spPr>
        <p:txBody>
          <a:bodyPr bIns="91425" rIns="91425" lIns="91425" tIns="91425" anchor="t" anchorCtr="0"/>
          <a:lstStyle>
            <a:lvl1pPr algn="ctr" rtl="0">
              <a:spcBef>
                <a:spcPts val="36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_rels/slideMaster2.xml.rels><?xml version="1.0" encoding="UTF-8" standalone="yes"?><Relationships xmlns="http://schemas.openxmlformats.org/package/2006/relationships"><Relationship Target="../slideLayouts/slideLayout8.xml" Type="http://schemas.openxmlformats.org/officeDocument/2006/relationships/slideLayout" Id="rId2"/><Relationship Target="../slideLayouts/slideLayout7.xml" Type="http://schemas.openxmlformats.org/officeDocument/2006/relationships/slideLayout" Id="rId1"/><Relationship Target="../slideLayouts/slideLayout10.xml" Type="http://schemas.openxmlformats.org/officeDocument/2006/relationships/slideLayout" Id="rId4"/><Relationship Target="../slideLayouts/slideLayout9.xml" Type="http://schemas.openxmlformats.org/officeDocument/2006/relationships/slideLayout" Id="rId3"/><Relationship Target="../slideLayouts/slideLayout12.xml" Type="http://schemas.openxmlformats.org/officeDocument/2006/relationships/slideLayout" Id="rId6"/><Relationship Target="../slideLayouts/slideLayout11.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 name="Shape 22"/>
        <p:cNvGrpSpPr/>
        <p:nvPr/>
      </p:nvGrpSpPr>
      <p:grpSpPr>
        <a:xfrm>
          <a:off y="0" x="0"/>
          <a:ext cy="0" cx="0"/>
          <a:chOff y="0" x="0"/>
          <a:chExt cy="0" cx="0"/>
        </a:xfrm>
      </p:grpSpPr>
      <p:sp>
        <p:nvSpPr>
          <p:cNvPr id="23" name="Shape 23"/>
          <p:cNvSpPr txBox="1"/>
          <p:nvPr>
            <p:ph type="title"/>
          </p:nvPr>
        </p:nvSpPr>
        <p:spPr>
          <a:xfrm>
            <a:off y="205978" x="457200"/>
            <a:ext cy="857250" cx="8229600"/>
          </a:xfrm>
          <a:prstGeom prst="rect">
            <a:avLst/>
          </a:prstGeom>
          <a:noFill/>
          <a:ln>
            <a:noFill/>
          </a:ln>
        </p:spPr>
        <p:txBody>
          <a:bodyPr bIns="91425" rIns="91425" lIns="91425" tIns="91425" anchor="b" anchorCtr="0"/>
          <a:lstStyle>
            <a:lvl1pPr algn="l" rtl="0" marR="0" indent="0" marL="0">
              <a:lnSpc>
                <a:spcPct val="100000"/>
              </a:lnSpc>
              <a:spcBef>
                <a:spcPts val="0"/>
              </a:spcBef>
              <a:spcAft>
                <a:spcPts val="0"/>
              </a:spcAft>
              <a:buClr>
                <a:schemeClr val="dk1"/>
              </a:buClr>
              <a:buFont typeface="Arial"/>
              <a:buNone/>
              <a:defRPr/>
            </a:lvl1pPr>
            <a:lvl2pPr algn="l" rtl="0" marR="0" indent="0" marL="0">
              <a:lnSpc>
                <a:spcPct val="100000"/>
              </a:lnSpc>
              <a:spcBef>
                <a:spcPts val="0"/>
              </a:spcBef>
              <a:spcAft>
                <a:spcPts val="0"/>
              </a:spcAft>
              <a:buClr>
                <a:schemeClr val="dk1"/>
              </a:buClr>
              <a:buFont typeface="Arial"/>
              <a:buNone/>
              <a:defRPr/>
            </a:lvl2pPr>
            <a:lvl3pPr algn="l" rtl="0" marR="0" indent="0" marL="0">
              <a:spcBef>
                <a:spcPts val="0"/>
              </a:spcBef>
              <a:buClr>
                <a:schemeClr val="dk1"/>
              </a:buClr>
              <a:buFont typeface="Arial"/>
              <a:buNone/>
              <a:defRPr/>
            </a:lvl3pPr>
            <a:lvl4pPr algn="l" rtl="0" marR="0" indent="0" marL="0">
              <a:spcBef>
                <a:spcPts val="0"/>
              </a:spcBef>
              <a:buClr>
                <a:schemeClr val="dk1"/>
              </a:buClr>
              <a:buFont typeface="Arial"/>
              <a:buNone/>
              <a:defRPr/>
            </a:lvl4pPr>
            <a:lvl5pPr algn="l" rtl="0" marR="0" indent="0" marL="0">
              <a:spcBef>
                <a:spcPts val="0"/>
              </a:spcBef>
              <a:buClr>
                <a:schemeClr val="dk1"/>
              </a:buClr>
              <a:buFont typeface="Arial"/>
              <a:buNone/>
              <a:defRPr/>
            </a:lvl5pPr>
            <a:lvl6pPr algn="l" rtl="0" marR="0" indent="0" marL="0">
              <a:spcBef>
                <a:spcPts val="0"/>
              </a:spcBef>
              <a:buClr>
                <a:schemeClr val="dk1"/>
              </a:buClr>
              <a:buFont typeface="Arial"/>
              <a:buNone/>
              <a:defRPr/>
            </a:lvl6pPr>
            <a:lvl7pPr algn="l" rtl="0" marR="0" indent="0" marL="0">
              <a:spcBef>
                <a:spcPts val="0"/>
              </a:spcBef>
              <a:buClr>
                <a:schemeClr val="dk1"/>
              </a:buClr>
              <a:buFont typeface="Arial"/>
              <a:buNone/>
              <a:defRPr/>
            </a:lvl7pPr>
            <a:lvl8pPr algn="l" rtl="0" marR="0" indent="0" marL="0">
              <a:spcBef>
                <a:spcPts val="0"/>
              </a:spcBef>
              <a:buClr>
                <a:schemeClr val="dk1"/>
              </a:buClr>
              <a:buFont typeface="Arial"/>
              <a:buNone/>
              <a:defRPr/>
            </a:lvl8pPr>
            <a:lvl9pPr algn="l" rtl="0" marR="0" indent="0" marL="0">
              <a:spcBef>
                <a:spcPts val="0"/>
              </a:spcBef>
              <a:buClr>
                <a:schemeClr val="dk1"/>
              </a:buClr>
              <a:buFont typeface="Arial"/>
              <a:buNone/>
              <a:defRPr/>
            </a:lvl9pPr>
          </a:lstStyle>
          <a:p/>
        </p:txBody>
      </p:sp>
      <p:sp>
        <p:nvSpPr>
          <p:cNvPr id="24" name="Shape 24"/>
          <p:cNvSpPr txBox="1"/>
          <p:nvPr>
            <p:ph idx="1" type="body"/>
          </p:nvPr>
        </p:nvSpPr>
        <p:spPr>
          <a:xfrm>
            <a:off y="1200150" x="457200"/>
            <a:ext cy="3725679" cx="8229600"/>
          </a:xfrm>
          <a:prstGeom prst="rect">
            <a:avLst/>
          </a:prstGeom>
          <a:noFill/>
          <a:ln>
            <a:noFill/>
          </a:ln>
        </p:spPr>
        <p:txBody>
          <a:bodyPr bIns="91425" rIns="91425" lIns="91425" tIns="91425" anchor="t" anchorCtr="0"/>
          <a:lstStyle>
            <a:lvl1pPr algn="l" rtl="0" marR="0" indent="0" marL="0">
              <a:lnSpc>
                <a:spcPct val="100000"/>
              </a:lnSpc>
              <a:spcBef>
                <a:spcPts val="600"/>
              </a:spcBef>
              <a:spcAft>
                <a:spcPts val="0"/>
              </a:spcAft>
              <a:buClr>
                <a:schemeClr val="dk1"/>
              </a:buClr>
              <a:buFont typeface="Arial"/>
              <a:buNone/>
              <a:defRPr/>
            </a:lvl1pPr>
            <a:lvl2pPr algn="l" rtl="0" marR="0" indent="0" marL="0">
              <a:lnSpc>
                <a:spcPct val="100000"/>
              </a:lnSpc>
              <a:spcBef>
                <a:spcPts val="480"/>
              </a:spcBef>
              <a:spcAft>
                <a:spcPts val="0"/>
              </a:spcAft>
              <a:buClr>
                <a:schemeClr val="dk1"/>
              </a:buClr>
              <a:buFont typeface="Arial"/>
              <a:buNone/>
              <a:defRPr/>
            </a:lvl2pPr>
            <a:lvl3pPr algn="l" rtl="0" marR="0" indent="0" marL="0">
              <a:lnSpc>
                <a:spcPct val="100000"/>
              </a:lnSpc>
              <a:spcBef>
                <a:spcPts val="480"/>
              </a:spcBef>
              <a:spcAft>
                <a:spcPts val="0"/>
              </a:spcAft>
              <a:buClr>
                <a:schemeClr val="dk1"/>
              </a:buClr>
              <a:buFont typeface="Arial"/>
              <a:buNone/>
              <a:defRPr/>
            </a:lvl3pPr>
            <a:lvl4pPr algn="l" rtl="0" marR="0" indent="0" marL="0">
              <a:lnSpc>
                <a:spcPct val="100000"/>
              </a:lnSpc>
              <a:spcBef>
                <a:spcPts val="360"/>
              </a:spcBef>
              <a:spcAft>
                <a:spcPts val="0"/>
              </a:spcAft>
              <a:buClr>
                <a:schemeClr val="dk1"/>
              </a:buClr>
              <a:buFont typeface="Arial"/>
              <a:buNone/>
              <a:defRPr/>
            </a:lvl4pPr>
            <a:lvl5pPr algn="l" rtl="0" marR="0" indent="0" marL="0">
              <a:lnSpc>
                <a:spcPct val="100000"/>
              </a:lnSpc>
              <a:spcBef>
                <a:spcPts val="360"/>
              </a:spcBef>
              <a:spcAft>
                <a:spcPts val="0"/>
              </a:spcAft>
              <a:buClr>
                <a:schemeClr val="dk1"/>
              </a:buClr>
              <a:buFont typeface="Arial"/>
              <a:buNone/>
              <a:defRPr/>
            </a:lvl5pPr>
            <a:lvl6pPr algn="l" rtl="0" marR="0" indent="0" marL="0">
              <a:lnSpc>
                <a:spcPct val="100000"/>
              </a:lnSpc>
              <a:spcBef>
                <a:spcPts val="360"/>
              </a:spcBef>
              <a:spcAft>
                <a:spcPts val="0"/>
              </a:spcAft>
              <a:buClr>
                <a:schemeClr val="dk1"/>
              </a:buClr>
              <a:buFont typeface="Arial"/>
              <a:buNone/>
              <a:defRPr/>
            </a:lvl6pPr>
            <a:lvl7pPr algn="l" rtl="0" marR="0" indent="0" marL="0">
              <a:lnSpc>
                <a:spcPct val="100000"/>
              </a:lnSpc>
              <a:spcBef>
                <a:spcPts val="360"/>
              </a:spcBef>
              <a:spcAft>
                <a:spcPts val="0"/>
              </a:spcAft>
              <a:buClr>
                <a:schemeClr val="dk1"/>
              </a:buClr>
              <a:buFont typeface="Arial"/>
              <a:buNone/>
              <a:defRPr/>
            </a:lvl7pPr>
            <a:lvl8pPr algn="l" rtl="0" marR="0" indent="0" marL="0">
              <a:lnSpc>
                <a:spcPct val="100000"/>
              </a:lnSpc>
              <a:spcBef>
                <a:spcPts val="360"/>
              </a:spcBef>
              <a:spcAft>
                <a:spcPts val="0"/>
              </a:spcAft>
              <a:buClr>
                <a:schemeClr val="dk1"/>
              </a:buClr>
              <a:buFont typeface="Arial"/>
              <a:buNone/>
              <a:defRPr/>
            </a:lvl8pPr>
            <a:lvl9pPr algn="l" rtl="0" marR="0" indent="0" marL="0">
              <a:lnSpc>
                <a:spcPct val="100000"/>
              </a:lnSpc>
              <a:spcBef>
                <a:spcPts val="360"/>
              </a:spcBef>
              <a:spcAft>
                <a:spcPts val="0"/>
              </a:spcAft>
              <a:buClr>
                <a:schemeClr val="dk1"/>
              </a:buClr>
              <a:buFont typeface="Arial"/>
              <a:buNone/>
              <a:defRPr/>
            </a:lvl9pPr>
          </a:lstStyle>
          <a:p/>
        </p:txBody>
      </p:sp>
    </p:spTree>
  </p:cSld>
  <p:clrMap accent2="accent2" accent3="accent3" accent4="accent4" accent5="accent5" accent6="accent6" hlink="hlink" tx2="lt2" tx1="dk1" bg2="dk2" bg1="lt1" folHlink="folHlink" accent1="accent1"/>
  <p:sldLayoutIdLst>
    <p:sldLayoutId id="2147483654" r:id="rId1"/>
    <p:sldLayoutId id="2147483655" r:id="rId2"/>
    <p:sldLayoutId id="2147483656" r:id="rId3"/>
    <p:sldLayoutId id="2147483657" r:id="rId4"/>
    <p:sldLayoutId id="2147483658" r:id="rId5"/>
    <p:sldLayoutId id="2147483659"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 Target="../media/image01.png" Type="http://schemas.openxmlformats.org/officeDocument/2006/relationships/image" Id="rId4"/><Relationship Target="https://docs.google.com/spreadsheets/d/12JepS27WEsocyxQ5i6hz_tVIRNvD78oHgnwCR8yQqi8/edit%23gid=0" Type="http://schemas.openxmlformats.org/officeDocument/2006/relationships/hyperlink" TargetMode="External"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 Target="../media/image05.png" Type="http://schemas.openxmlformats.org/officeDocument/2006/relationships/image" Id="rId4"/><Relationship Target="../media/image02.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4"/><Relationship Target="https://docs.google.com/spreadsheets/d/1zRQJ6O7Cqzqyf6K28pEY3BvcOp7bz__tF0mnWcIbvlQ/edit%23gid=104785709" Type="http://schemas.openxmlformats.org/officeDocument/2006/relationships/hyperlink" TargetMode="External" Id="rId3"/><Relationship Target="../media/image04.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s://docs.google.com/document/d/10K4hrajD1y8zuO70wUfiOHTqo8vP87Lgx0I0_NudDEM/edit?usp=sharing" Type="http://schemas.openxmlformats.org/officeDocument/2006/relationships/hyperlink" TargetMode="External"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http://individual.utoronto.ca/reimand/ActiveDriver/" Type="http://schemas.openxmlformats.org/officeDocument/2006/relationships/hyperlink" TargetMode="External"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ctrTitle"/>
          </p:nvPr>
        </p:nvSpPr>
        <p:spPr>
          <a:xfrm>
            <a:off y="1583342" x="685800"/>
            <a:ext cy="1159856" cx="7772400"/>
          </a:xfrm>
          <a:prstGeom prst="rect">
            <a:avLst/>
          </a:prstGeom>
        </p:spPr>
        <p:txBody>
          <a:bodyPr bIns="91425" rIns="91425" lIns="91425" tIns="91425" anchor="b" anchorCtr="0">
            <a:spAutoFit/>
          </a:bodyPr>
          <a:lstStyle/>
          <a:p>
            <a:pPr>
              <a:spcBef>
                <a:spcPts val="0"/>
              </a:spcBef>
              <a:buNone/>
            </a:pPr>
            <a:r>
              <a:rPr lang="en"/>
              <a:t>Summary of PAWG-2,9,14</a:t>
            </a:r>
          </a:p>
        </p:txBody>
      </p:sp>
      <p:sp>
        <p:nvSpPr>
          <p:cNvPr id="42" name="Shape 42"/>
          <p:cNvSpPr txBox="1"/>
          <p:nvPr>
            <p:ph idx="1" type="subTitle"/>
          </p:nvPr>
        </p:nvSpPr>
        <p:spPr>
          <a:xfrm>
            <a:off y="2840053" x="685800"/>
            <a:ext cy="784737" cx="7772400"/>
          </a:xfrm>
          <a:prstGeom prst="rect">
            <a:avLst/>
          </a:prstGeom>
        </p:spPr>
        <p:txBody>
          <a:bodyPr bIns="91425" rIns="91425" lIns="91425" tIns="91425" anchor="t" anchorCtr="0">
            <a:spAutoFit/>
          </a:bodyPr>
          <a:lstStyle/>
          <a:p>
            <a:pPr rtl="0" lvl="0">
              <a:spcBef>
                <a:spcPts val="0"/>
              </a:spcBef>
              <a:buNone/>
            </a:pPr>
            <a:r>
              <a:rPr sz="1200" lang="en"/>
              <a:t>Mark Gerstein, Jakob Skou Pedersen, Nuria Lopez Bigas</a:t>
            </a:r>
          </a:p>
          <a:p>
            <a:pPr rtl="0" lvl="0">
              <a:spcBef>
                <a:spcPts val="0"/>
              </a:spcBef>
              <a:buNone/>
            </a:pPr>
            <a:r>
              <a:rPr sz="1200" lang="en"/>
              <a:t>for the PAWG-2,9,14 leaders</a:t>
            </a:r>
          </a:p>
          <a:p>
            <a:pPr rtl="0" lvl="0">
              <a:spcBef>
                <a:spcPts val="0"/>
              </a:spcBef>
              <a:buNone/>
            </a:pPr>
            <a:r>
              <a:t/>
            </a:r>
            <a:endParaRPr sz="1200"/>
          </a:p>
          <a:p>
            <a:pPr rtl="0" lvl="0">
              <a:spcBef>
                <a:spcPts val="0"/>
              </a:spcBef>
              <a:buNone/>
            </a:pPr>
            <a:r>
              <a:rPr sz="1200" lang="en"/>
              <a:t>PAWG-WGL call, 29 Aug 2014</a:t>
            </a:r>
          </a:p>
          <a:p>
            <a:pPr rtl="0" lvl="0">
              <a:spcBef>
                <a:spcPts val="0"/>
              </a:spcBef>
              <a:buNone/>
            </a:pPr>
            <a:r>
              <a:t/>
            </a:r>
            <a:endParaRPr sz="1200"/>
          </a:p>
          <a:p>
            <a:pPr rtl="0" lvl="0">
              <a:spcBef>
                <a:spcPts val="0"/>
              </a:spcBef>
              <a:buNone/>
            </a:pPr>
            <a:r>
              <a:t/>
            </a:r>
            <a:endParaRPr sz="1200"/>
          </a:p>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Plan for Analysis</a:t>
            </a:r>
          </a:p>
        </p:txBody>
      </p:sp>
      <p:sp>
        <p:nvSpPr>
          <p:cNvPr id="112" name="Shape 112"/>
          <p:cNvSpPr txBox="1"/>
          <p:nvPr>
            <p:ph idx="1" type="body"/>
          </p:nvPr>
        </p:nvSpPr>
        <p:spPr>
          <a:xfrm>
            <a:off y="1200150" x="457200"/>
            <a:ext cy="3725699" cx="8229600"/>
          </a:xfrm>
          <a:prstGeom prst="rect">
            <a:avLst/>
          </a:prstGeom>
        </p:spPr>
        <p:txBody>
          <a:bodyPr bIns="91425" rIns="91425" lIns="91425" tIns="91425" anchor="t" anchorCtr="0">
            <a:spAutoFit/>
          </a:bodyPr>
          <a:lstStyle/>
          <a:p>
            <a:pPr rtl="0" lvl="0">
              <a:lnSpc>
                <a:spcPct val="136363"/>
              </a:lnSpc>
              <a:spcBef>
                <a:spcPts val="800"/>
              </a:spcBef>
              <a:buClr>
                <a:schemeClr val="dk1"/>
              </a:buClr>
              <a:buSzPct val="100000"/>
              <a:buFont typeface="Arial"/>
              <a:buNone/>
            </a:pPr>
            <a:r>
              <a:rPr b="1" sz="1100" lang="en">
                <a:solidFill>
                  <a:srgbClr val="333333"/>
                </a:solidFill>
              </a:rPr>
              <a:t>TIMING</a:t>
            </a:r>
            <a:r>
              <a:rPr sz="1100" lang="en">
                <a:solidFill>
                  <a:srgbClr val="333333"/>
                </a:solidFill>
              </a:rPr>
              <a:t> of the pilot analysis: </a:t>
            </a:r>
          </a:p>
          <a:p>
            <a:pPr rtl="0" lvl="0">
              <a:lnSpc>
                <a:spcPct val="136363"/>
              </a:lnSpc>
              <a:spcBef>
                <a:spcPts val="800"/>
              </a:spcBef>
              <a:buClr>
                <a:schemeClr val="dk1"/>
              </a:buClr>
              <a:buSzPct val="100000"/>
              <a:buFont typeface="Arial"/>
              <a:buNone/>
            </a:pPr>
            <a:r>
              <a:rPr sz="1100" lang="en">
                <a:solidFill>
                  <a:srgbClr val="333333"/>
                </a:solidFill>
              </a:rPr>
              <a:t>- 1st September - pilot datasets should be ready and available to everyone</a:t>
            </a:r>
          </a:p>
          <a:p>
            <a:pPr rtl="0" lvl="0">
              <a:lnSpc>
                <a:spcPct val="136363"/>
              </a:lnSpc>
              <a:spcBef>
                <a:spcPts val="800"/>
              </a:spcBef>
              <a:buClr>
                <a:schemeClr val="dk1"/>
              </a:buClr>
              <a:buSzPct val="100000"/>
              <a:buFont typeface="Arial"/>
              <a:buNone/>
            </a:pPr>
            <a:r>
              <a:rPr sz="1100" lang="en">
                <a:solidFill>
                  <a:srgbClr val="333333"/>
                </a:solidFill>
              </a:rPr>
              <a:t>- 1st to 15th September - people will run their methods with the pilot dataset</a:t>
            </a:r>
          </a:p>
          <a:p>
            <a:pPr rtl="0" lvl="0">
              <a:lnSpc>
                <a:spcPct val="136363"/>
              </a:lnSpc>
              <a:spcBef>
                <a:spcPts val="800"/>
              </a:spcBef>
              <a:buClr>
                <a:schemeClr val="dk1"/>
              </a:buClr>
              <a:buSzPct val="100000"/>
              <a:buFont typeface="Arial"/>
              <a:buNone/>
            </a:pPr>
            <a:r>
              <a:rPr sz="1100" lang="en">
                <a:solidFill>
                  <a:srgbClr val="333333"/>
                </a:solidFill>
              </a:rPr>
              <a:t>- 15th to 30th September - upload of results in the SFTP</a:t>
            </a:r>
          </a:p>
          <a:p>
            <a:pPr rtl="0" lvl="0">
              <a:lnSpc>
                <a:spcPct val="136363"/>
              </a:lnSpc>
              <a:spcBef>
                <a:spcPts val="800"/>
              </a:spcBef>
              <a:buClr>
                <a:schemeClr val="dk1"/>
              </a:buClr>
              <a:buSzPct val="100000"/>
              <a:buFont typeface="Arial"/>
              <a:buNone/>
            </a:pPr>
            <a:r>
              <a:rPr sz="1100" lang="en">
                <a:solidFill>
                  <a:srgbClr val="333333"/>
                </a:solidFill>
              </a:rPr>
              <a:t>- October - Intersection of results</a:t>
            </a:r>
          </a:p>
          <a:p>
            <a:pPr rtl="0" lvl="0">
              <a:lnSpc>
                <a:spcPct val="136363"/>
              </a:lnSpc>
              <a:spcBef>
                <a:spcPts val="800"/>
              </a:spcBef>
              <a:buClr>
                <a:schemeClr val="dk1"/>
              </a:buClr>
              <a:buSzPct val="100000"/>
              <a:buFont typeface="Arial"/>
              <a:buNone/>
            </a:pPr>
            <a:r>
              <a:rPr sz="1100" lang="en">
                <a:solidFill>
                  <a:srgbClr val="333333"/>
                </a:solidFill>
              </a:rPr>
              <a:t>- 4th-5th November - Presentation of results in Boston meeting</a:t>
            </a:r>
          </a:p>
          <a:p>
            <a:pPr rtl="0" lvl="0">
              <a:lnSpc>
                <a:spcPct val="115000"/>
              </a:lnSpc>
              <a:spcBef>
                <a:spcPts val="0"/>
              </a:spcBef>
              <a:buClr>
                <a:schemeClr val="dk1"/>
              </a:buClr>
              <a:buFont typeface="Arial"/>
              <a:buNone/>
            </a:pPr>
            <a:r>
              <a:t/>
            </a:r>
            <a:endParaRPr sz="1100">
              <a:solidFill>
                <a:srgbClr val="333333"/>
              </a:solidFill>
            </a:endParaRPr>
          </a:p>
          <a:p>
            <a:pPr>
              <a:spcBef>
                <a:spcPts val="0"/>
              </a:spcBef>
              <a:buNone/>
            </a:pPr>
            <a:r>
              <a:t/>
            </a:r>
            <a:endParaRPr/>
          </a:p>
        </p:txBody>
      </p:sp>
      <p:sp>
        <p:nvSpPr>
          <p:cNvPr id="113" name="Shape 113"/>
          <p:cNvSpPr txBox="1"/>
          <p:nvPr/>
        </p:nvSpPr>
        <p:spPr>
          <a:xfrm>
            <a:off y="4693825" x="7930948"/>
            <a:ext cy="276899" cx="778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Pr>
              <a:t>[</a:t>
            </a:r>
            <a:r>
              <a:rPr sz="1200" lang="en">
                <a:solidFill>
                  <a:srgbClr val="A5A5A5"/>
                </a:solidFill>
              </a:rPr>
              <a:t>Nuria</a:t>
            </a:r>
            <a:r>
              <a:rPr strike="noStrike" u="none" b="0" cap="none" baseline="0" sz="1200" lang="en" i="0">
                <a:solidFill>
                  <a:srgbClr val="A5A5A5"/>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324744" x="457200"/>
            <a:ext cy="738633" cx="8229600"/>
          </a:xfrm>
          <a:prstGeom prst="rect">
            <a:avLst/>
          </a:prstGeom>
          <a:noFill/>
          <a:ln>
            <a:noFill/>
          </a:ln>
        </p:spPr>
        <p:txBody>
          <a:bodyPr bIns="91425" rIns="91425" lIns="91425" tIns="91425" anchor="b"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tl val="0"/>
              </a:rPr>
              <a:t>Plans for Sharing</a:t>
            </a:r>
          </a:p>
        </p:txBody>
      </p:sp>
      <p:sp>
        <p:nvSpPr>
          <p:cNvPr id="119" name="Shape 119"/>
          <p:cNvSpPr txBox="1"/>
          <p:nvPr>
            <p:ph idx="1" type="body"/>
          </p:nvPr>
        </p:nvSpPr>
        <p:spPr>
          <a:xfrm>
            <a:off y="1200150" x="457200"/>
            <a:ext cy="2161330" cx="8229600"/>
          </a:xfrm>
          <a:prstGeom prst="rect">
            <a:avLst/>
          </a:prstGeom>
          <a:noFill/>
          <a:ln>
            <a:noFill/>
          </a:ln>
        </p:spPr>
        <p:txBody>
          <a:bodyPr bIns="91425" rIns="91425" lIns="91425" tIns="91425" anchor="t" anchorCtr="0">
            <a:spAutoFit/>
          </a:bodyPr>
          <a:lstStyle/>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Our impression</a:t>
            </a: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 We need to use NCI TCGA DCC sftp site for sharing. Correct? Only for US Data?</a:t>
            </a: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 We can not use synapse. (However, Kevin White suggested an installation of synapse on the Bionimbus PDC.)</a:t>
            </a:r>
          </a:p>
          <a:p>
            <a:pPr algn="l" rtl="0" lvl="0" marR="0" indent="0" marL="0">
              <a:lnSpc>
                <a:spcPct val="115000"/>
              </a:lnSpc>
              <a:spcBef>
                <a:spcPts val="0"/>
              </a:spcBef>
              <a:spcAft>
                <a:spcPts val="0"/>
              </a:spcAft>
              <a:buClr>
                <a:schemeClr val="dk1"/>
              </a:buClr>
              <a:buFont typeface="Arial"/>
              <a:buNone/>
            </a:pPr>
            <a:r>
              <a:t/>
            </a:r>
            <a:endParaRPr strike="noStrike" u="none" b="0" cap="none" baseline="0" sz="1400" i="0">
              <a:solidFill>
                <a:schemeClr val="dk1"/>
              </a:solidFill>
              <a:latin typeface="Arial"/>
              <a:ea typeface="Arial"/>
              <a:cs typeface="Arial"/>
              <a:sym typeface="Arial"/>
              <a:rtl val="0"/>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Created sftp://tcgaftps.nci.nih.gov/pancan/pcawg2914</a:t>
            </a: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 can we put our analyses here?</a:t>
            </a: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 is there an organization plan? How to link this with wiki, &amp;c ?</a:t>
            </a:r>
          </a:p>
        </p:txBody>
      </p:sp>
      <p:sp>
        <p:nvSpPr>
          <p:cNvPr id="120" name="Shape 120"/>
          <p:cNvSpPr txBox="1"/>
          <p:nvPr/>
        </p:nvSpPr>
        <p:spPr>
          <a:xfrm>
            <a:off y="4693825" x="8105152"/>
            <a:ext cy="307800" cx="8385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400" lang="en" i="0">
                <a:solidFill>
                  <a:srgbClr val="A5A5A5"/>
                </a:solidFill>
                <a:latin typeface="Arial"/>
                <a:ea typeface="Arial"/>
                <a:cs typeface="Arial"/>
                <a:sym typeface="Arial"/>
                <a:rtl val="0"/>
              </a:rPr>
              <a:t>[Mark]</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324744" x="457200"/>
            <a:ext cy="738599" cx="8229600"/>
          </a:xfrm>
          <a:prstGeom prst="rect">
            <a:avLst/>
          </a:prstGeom>
          <a:noFill/>
          <a:ln>
            <a:noFill/>
          </a:ln>
        </p:spPr>
        <p:txBody>
          <a:bodyPr bIns="91425" rIns="91425" lIns="91425" tIns="91425" anchor="b"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Qs for the WGL</a:t>
            </a:r>
            <a:r>
              <a:rPr strike="noStrike" u="none" b="1" cap="none" baseline="0" sz="2000" lang="en" i="0">
                <a:solidFill>
                  <a:schemeClr val="dk1"/>
                </a:solidFill>
                <a:latin typeface="Arial"/>
                <a:ea typeface="Arial"/>
                <a:cs typeface="Arial"/>
                <a:sym typeface="Arial"/>
              </a:rPr>
              <a:t>[eaders]</a:t>
            </a:r>
          </a:p>
        </p:txBody>
      </p:sp>
      <p:sp>
        <p:nvSpPr>
          <p:cNvPr id="126" name="Shape 126"/>
          <p:cNvSpPr txBox="1"/>
          <p:nvPr>
            <p:ph idx="1" type="body"/>
          </p:nvPr>
        </p:nvSpPr>
        <p:spPr>
          <a:xfrm>
            <a:off y="1200150" x="457200"/>
            <a:ext cy="2375999" cx="8229600"/>
          </a:xfrm>
          <a:prstGeom prst="rect">
            <a:avLst/>
          </a:prstGeom>
          <a:noFill/>
          <a:ln>
            <a:noFill/>
          </a:ln>
        </p:spPr>
        <p:txBody>
          <a:bodyPr bIns="91425" rIns="91425" lIns="91425" tIns="91425" anchor="t" anchorCtr="0">
            <a:spAutoFit/>
          </a:bodyPr>
          <a:lstStyle/>
          <a:p>
            <a:pPr algn="l" rtl="0" lvl="0" marR="0" indent="0" marL="0">
              <a:lnSpc>
                <a:spcPct val="115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We would like to have an indication of the regions of the genome without mutation calls (eg a mask)</a:t>
            </a:r>
          </a:p>
          <a:p>
            <a:pPr algn="l" rtl="0" lvl="0" marR="0" indent="0" marL="0">
              <a:lnSpc>
                <a:spcPct val="115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Also, how to filter the mutations on quality level ?</a:t>
            </a:r>
          </a:p>
          <a:p>
            <a:pPr algn="l" rtl="0" lvl="0" marR="0" indent="0" marL="0">
              <a:lnSpc>
                <a:spcPct val="115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What's the plan/timeline for germline mutations ?</a:t>
            </a:r>
          </a:p>
          <a:p>
            <a:pPr algn="l" rtl="0" lvl="0" marR="0" indent="0" marL="0">
              <a:lnSpc>
                <a:spcPct val="115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We would like to reuse the standard RNAseq SOP as much as possible for the lncRNA expression profiling. What is the status of the RNAseq SOP ?</a:t>
            </a:r>
          </a:p>
          <a:p>
            <a:pPr algn="l" rtl="0" lvl="0" marR="0" indent="0" marL="0">
              <a:lnSpc>
                <a:spcPct val="100000"/>
              </a:lnSpc>
              <a:spcBef>
                <a:spcPts val="0"/>
              </a:spcBef>
              <a:spcAft>
                <a:spcPts val="0"/>
              </a:spcAft>
              <a:buClr>
                <a:schemeClr val="dk1"/>
              </a:buClr>
              <a:buFont typeface="Arial"/>
              <a:buNone/>
            </a:pPr>
            <a:r>
              <a:t/>
            </a:r>
            <a:endParaRPr strike="noStrike" u="none" b="0" cap="none" baseline="0" sz="3200" i="0">
              <a:solidFill>
                <a:schemeClr val="dk1"/>
              </a:solidFill>
              <a:latin typeface="Arial"/>
              <a:ea typeface="Arial"/>
              <a:cs typeface="Arial"/>
              <a:sym typeface="Arial"/>
            </a:endParaRPr>
          </a:p>
        </p:txBody>
      </p:sp>
      <p:sp>
        <p:nvSpPr>
          <p:cNvPr id="127" name="Shape 127"/>
          <p:cNvSpPr txBox="1"/>
          <p:nvPr/>
        </p:nvSpPr>
        <p:spPr>
          <a:xfrm>
            <a:off y="4693823" x="8097806"/>
            <a:ext cy="276899" cx="6119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Pr>
              <a:t>[Mark]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title"/>
          </p:nvPr>
        </p:nvSpPr>
        <p:spPr>
          <a:xfrm>
            <a:off y="324744" x="457200"/>
            <a:ext cy="738633" cx="8229600"/>
          </a:xfrm>
          <a:prstGeom prst="rect">
            <a:avLst/>
          </a:prstGeom>
          <a:noFill/>
          <a:ln>
            <a:noFill/>
          </a:ln>
        </p:spPr>
        <p:txBody>
          <a:bodyPr bIns="91425" rIns="91425" lIns="91425" tIns="91425" anchor="b"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tl val="0"/>
              </a:rPr>
              <a:t>PAWG-2,9,14: Group Structure </a:t>
            </a:r>
          </a:p>
        </p:txBody>
      </p:sp>
      <p:sp>
        <p:nvSpPr>
          <p:cNvPr id="48" name="Shape 48"/>
          <p:cNvSpPr txBox="1"/>
          <p:nvPr>
            <p:ph idx="1" type="body"/>
          </p:nvPr>
        </p:nvSpPr>
        <p:spPr>
          <a:xfrm>
            <a:off y="1200150" x="457200"/>
            <a:ext cy="3140829" cx="8229600"/>
          </a:xfrm>
          <a:prstGeom prst="rect">
            <a:avLst/>
          </a:prstGeom>
          <a:noFill/>
          <a:ln>
            <a:noFill/>
          </a:ln>
        </p:spPr>
        <p:txBody>
          <a:bodyPr bIns="91425" rIns="91425" lIns="91425" tIns="91425" anchor="t" anchorCtr="0">
            <a:spAutoFit/>
          </a:bodyPr>
          <a:lstStyle/>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Partially merged 2,9,14 since the 3 groups all had proposals for looking at driver elements</a:t>
            </a:r>
          </a:p>
          <a:p>
            <a:pPr algn="l" rtl="0" lvl="0" marR="0" indent="0" marL="0">
              <a:lnSpc>
                <a:spcPct val="115000"/>
              </a:lnSpc>
              <a:spcBef>
                <a:spcPts val="0"/>
              </a:spcBef>
              <a:spcAft>
                <a:spcPts val="0"/>
              </a:spcAft>
              <a:buClr>
                <a:schemeClr val="dk1"/>
              </a:buClr>
              <a:buFont typeface="Arial"/>
              <a:buNone/>
            </a:pPr>
            <a:r>
              <a:t/>
            </a:r>
            <a:endParaRPr strike="noStrike" u="none" b="0" cap="none" baseline="0" sz="1400" i="0">
              <a:solidFill>
                <a:schemeClr val="dk1"/>
              </a:solidFill>
              <a:latin typeface="Arial"/>
              <a:ea typeface="Arial"/>
              <a:cs typeface="Arial"/>
              <a:sym typeface="Arial"/>
              <a:rtl val="0"/>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Regular call at 8a ET on Mon. alternating between 2,9,14</a:t>
            </a:r>
          </a:p>
          <a:p>
            <a:pPr algn="l" rtl="0" lvl="0" marR="0" indent="0" marL="0">
              <a:lnSpc>
                <a:spcPct val="115000"/>
              </a:lnSpc>
              <a:spcBef>
                <a:spcPts val="0"/>
              </a:spcBef>
              <a:spcAft>
                <a:spcPts val="0"/>
              </a:spcAft>
              <a:buClr>
                <a:schemeClr val="dk1"/>
              </a:buClr>
              <a:buFont typeface="Arial"/>
              <a:buNone/>
            </a:pPr>
            <a:r>
              <a:t/>
            </a:r>
            <a:endParaRPr strike="noStrike" u="none" b="0" cap="none" baseline="0" sz="1400" i="0">
              <a:solidFill>
                <a:schemeClr val="dk1"/>
              </a:solidFill>
              <a:latin typeface="Arial"/>
              <a:ea typeface="Arial"/>
              <a:cs typeface="Arial"/>
              <a:sym typeface="Arial"/>
              <a:rtl val="0"/>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We've had number of calls together during the summer. </a:t>
            </a:r>
          </a:p>
          <a:p>
            <a:pPr algn="l" rtl="0" lvl="0" marR="0" indent="0" marL="0">
              <a:lnSpc>
                <a:spcPct val="115000"/>
              </a:lnSpc>
              <a:spcBef>
                <a:spcPts val="0"/>
              </a:spcBef>
              <a:spcAft>
                <a:spcPts val="0"/>
              </a:spcAft>
              <a:buClr>
                <a:schemeClr val="dk1"/>
              </a:buClr>
              <a:buFont typeface="Arial"/>
              <a:buNone/>
            </a:pPr>
            <a:r>
              <a:t/>
            </a:r>
            <a:endParaRPr strike="noStrike" u="none" b="0" cap="none" baseline="0" sz="1400" i="0">
              <a:solidFill>
                <a:schemeClr val="dk1"/>
              </a:solidFill>
              <a:latin typeface="Arial"/>
              <a:ea typeface="Arial"/>
              <a:cs typeface="Arial"/>
              <a:sym typeface="Arial"/>
              <a:rtl val="0"/>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tl val="0"/>
              </a:rPr>
              <a:t>Our schedule gdoc:</a:t>
            </a:r>
          </a:p>
          <a:p>
            <a:pPr algn="l" rtl="0" lvl="0" marR="0" indent="0" marL="0">
              <a:lnSpc>
                <a:spcPct val="115000"/>
              </a:lnSpc>
              <a:spcBef>
                <a:spcPts val="0"/>
              </a:spcBef>
              <a:spcAft>
                <a:spcPts val="0"/>
              </a:spcAft>
              <a:buClr>
                <a:schemeClr val="dk1"/>
              </a:buClr>
              <a:buSzPct val="25000"/>
              <a:buFont typeface="Arial"/>
              <a:buNone/>
            </a:pPr>
            <a:r>
              <a:rPr strike="noStrike" u="sng" b="0" cap="none" baseline="0" sz="1200" lang="en" i="0">
                <a:solidFill>
                  <a:schemeClr val="hlink"/>
                </a:solidFill>
                <a:latin typeface="Arial"/>
                <a:ea typeface="Arial"/>
                <a:cs typeface="Arial"/>
                <a:sym typeface="Arial"/>
                <a:hlinkClick r:id="rId3"/>
                <a:rtl val="0"/>
              </a:rPr>
              <a:t>https://docs.google.com/spreadsheets/d/12JepS27WEsocyxQ5i6hz_tVIRNvD78oHgnwCR8yQqi8/edit#gid=0</a:t>
            </a:r>
          </a:p>
          <a:p>
            <a:pPr algn="l" rtl="0" lvl="0" marR="0" indent="0" marL="0">
              <a:lnSpc>
                <a:spcPct val="115000"/>
              </a:lnSpc>
              <a:spcBef>
                <a:spcPts val="0"/>
              </a:spcBef>
              <a:spcAft>
                <a:spcPts val="0"/>
              </a:spcAft>
              <a:buClr>
                <a:schemeClr val="dk1"/>
              </a:buClr>
              <a:buFont typeface="Arial"/>
              <a:buNone/>
            </a:pPr>
            <a:r>
              <a:t/>
            </a:r>
            <a:endParaRPr strike="noStrike" u="none" b="0" cap="none" baseline="0" sz="14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Font typeface="Arial"/>
              <a:buNone/>
            </a:pPr>
            <a:r>
              <a:t/>
            </a:r>
            <a:endParaRPr strike="noStrike" u="none" b="0" cap="none" baseline="0" sz="4400" i="0">
              <a:solidFill>
                <a:schemeClr val="dk1"/>
              </a:solidFill>
              <a:latin typeface="Arial"/>
              <a:ea typeface="Arial"/>
              <a:cs typeface="Arial"/>
              <a:sym typeface="Arial"/>
              <a:rtl val="0"/>
            </a:endParaRPr>
          </a:p>
        </p:txBody>
      </p:sp>
      <p:pic>
        <p:nvPicPr>
          <p:cNvPr id="49" name="Shape 49"/>
          <p:cNvPicPr preferRelativeResize="0"/>
          <p:nvPr/>
        </p:nvPicPr>
        <p:blipFill rotWithShape="1">
          <a:blip r:embed="rId4">
            <a:alphaModFix/>
          </a:blip>
          <a:srcRect t="0" b="0" r="0" l="0"/>
          <a:stretch/>
        </p:blipFill>
        <p:spPr>
          <a:xfrm>
            <a:off y="3461900" x="132080"/>
            <a:ext cy="1220955" cx="8869679"/>
          </a:xfrm>
          <a:prstGeom prst="rect">
            <a:avLst/>
          </a:prstGeom>
          <a:noFill/>
          <a:ln w="28575" cap="flat">
            <a:solidFill>
              <a:schemeClr val="dk1"/>
            </a:solidFill>
            <a:prstDash val="solid"/>
            <a:round/>
            <a:headEnd w="med" len="med" type="none"/>
            <a:tailEnd w="med" len="med" type="none"/>
          </a:ln>
        </p:spPr>
      </p:pic>
      <p:sp>
        <p:nvSpPr>
          <p:cNvPr id="50" name="Shape 50"/>
          <p:cNvSpPr txBox="1"/>
          <p:nvPr/>
        </p:nvSpPr>
        <p:spPr>
          <a:xfrm>
            <a:off y="4693823" x="8097806"/>
            <a:ext cy="276998" cx="61214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tl val="0"/>
              </a:rPr>
              <a:t>[Mark]</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324744" x="457200"/>
            <a:ext cy="738633" cx="8229600"/>
          </a:xfrm>
          <a:prstGeom prst="rect">
            <a:avLst/>
          </a:prstGeom>
          <a:noFill/>
          <a:ln>
            <a:noFill/>
          </a:ln>
        </p:spPr>
        <p:txBody>
          <a:bodyPr bIns="91425" rIns="91425" lIns="91425" tIns="91425" anchor="b"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tl val="0"/>
              </a:rPr>
              <a:t>Non-coding Annotations: Overview</a:t>
            </a:r>
          </a:p>
        </p:txBody>
      </p:sp>
      <p:sp>
        <p:nvSpPr>
          <p:cNvPr id="56" name="Shape 56"/>
          <p:cNvSpPr txBox="1"/>
          <p:nvPr>
            <p:ph idx="1" type="body"/>
          </p:nvPr>
        </p:nvSpPr>
        <p:spPr>
          <a:xfrm>
            <a:off y="1037590" x="457200"/>
            <a:ext cy="1046400" cx="8229600"/>
          </a:xfrm>
          <a:prstGeom prst="rect">
            <a:avLst/>
          </a:prstGeom>
          <a:noFill/>
          <a:ln>
            <a:noFill/>
          </a:ln>
        </p:spPr>
        <p:txBody>
          <a:bodyPr bIns="91425" rIns="91425" lIns="91425" tIns="91425"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 i="0">
                <a:solidFill>
                  <a:srgbClr val="000000"/>
                </a:solidFill>
                <a:latin typeface="Arial"/>
                <a:ea typeface="Arial"/>
                <a:cs typeface="Arial"/>
                <a:sym typeface="Arial"/>
                <a:rtl val="0"/>
              </a:rPr>
              <a:t>There are several collections of information "tracks" related to non-coding features</a:t>
            </a:r>
          </a:p>
          <a:p>
            <a:pPr algn="l" rtl="0" lvl="0" marR="0" indent="0" marL="0">
              <a:lnSpc>
                <a:spcPct val="100000"/>
              </a:lnSpc>
              <a:spcBef>
                <a:spcPts val="0"/>
              </a:spcBef>
              <a:spcAft>
                <a:spcPts val="0"/>
              </a:spcAft>
              <a:buClr>
                <a:schemeClr val="dk1"/>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 i="0">
                <a:solidFill>
                  <a:srgbClr val="000000"/>
                </a:solidFill>
                <a:latin typeface="Arial"/>
                <a:ea typeface="Arial"/>
                <a:cs typeface="Arial"/>
                <a:sym typeface="Arial"/>
                <a:rtl val="0"/>
              </a:rPr>
              <a:t>Sequence features, incl. </a:t>
            </a:r>
            <a:r>
              <a:rPr strike="noStrike" u="sng" b="1" cap="none" baseline="0" sz="1400" lang="en" i="0">
                <a:solidFill>
                  <a:srgbClr val="000000"/>
                </a:solidFill>
                <a:latin typeface="Arial"/>
                <a:ea typeface="Arial"/>
                <a:cs typeface="Arial"/>
                <a:sym typeface="Arial"/>
                <a:rtl val="0"/>
              </a:rPr>
              <a:t>Conservation</a:t>
            </a:r>
          </a:p>
        </p:txBody>
      </p:sp>
      <p:grpSp>
        <p:nvGrpSpPr>
          <p:cNvPr id="57" name="Shape 57"/>
          <p:cNvGrpSpPr/>
          <p:nvPr/>
        </p:nvGrpSpPr>
        <p:grpSpPr>
          <a:xfrm>
            <a:off y="2347691" x="4146972"/>
            <a:ext cy="2817876" cx="4600787"/>
            <a:chOff y="98425" x="4061355"/>
            <a:chExt cy="3245907" cx="5037137"/>
          </a:xfrm>
        </p:grpSpPr>
        <p:pic>
          <p:nvPicPr>
            <p:cNvPr id="58" name="Shape 58"/>
            <p:cNvPicPr preferRelativeResize="0"/>
            <p:nvPr/>
          </p:nvPicPr>
          <p:blipFill rotWithShape="1">
            <a:blip r:embed="rId3">
              <a:alphaModFix/>
            </a:blip>
            <a:srcRect t="12798" b="17830" r="0" l="0"/>
            <a:stretch/>
          </p:blipFill>
          <p:spPr>
            <a:xfrm>
              <a:off y="98425" x="4061355"/>
              <a:ext cy="2932642" cx="5037137"/>
            </a:xfrm>
            <a:prstGeom prst="rect">
              <a:avLst/>
            </a:prstGeom>
            <a:noFill/>
            <a:ln>
              <a:noFill/>
            </a:ln>
          </p:spPr>
        </p:pic>
        <p:sp>
          <p:nvSpPr>
            <p:cNvPr id="59" name="Shape 59"/>
            <p:cNvSpPr/>
            <p:nvPr/>
          </p:nvSpPr>
          <p:spPr>
            <a:xfrm>
              <a:off y="2861733" x="6350000"/>
              <a:ext cy="482599" cx="2675467"/>
            </a:xfrm>
            <a:prstGeom prst="rect">
              <a:avLst/>
            </a:prstGeom>
            <a:solidFill>
              <a:schemeClr val="lt1"/>
            </a:solidFill>
            <a:ln>
              <a:noFill/>
            </a:ln>
          </p:spPr>
          <p:txBody>
            <a:bodyPr bIns="45700" rIns="91425" lIns="91425" tIns="45700" anchor="ctr" anchorCtr="0">
              <a:sp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grpSp>
      <p:pic>
        <p:nvPicPr>
          <p:cNvPr id="60" name="Shape 60"/>
          <p:cNvPicPr preferRelativeResize="0"/>
          <p:nvPr/>
        </p:nvPicPr>
        <p:blipFill rotWithShape="1">
          <a:blip r:embed="rId4">
            <a:alphaModFix/>
          </a:blip>
          <a:srcRect t="10893" b="17872" r="50407" l="723"/>
          <a:stretch/>
        </p:blipFill>
        <p:spPr>
          <a:xfrm>
            <a:off y="2335766" x="335280"/>
            <a:ext cy="2679032" cx="3698951"/>
          </a:xfrm>
          <a:prstGeom prst="rect">
            <a:avLst/>
          </a:prstGeom>
          <a:noFill/>
          <a:ln>
            <a:noFill/>
          </a:ln>
        </p:spPr>
      </p:pic>
      <p:sp>
        <p:nvSpPr>
          <p:cNvPr id="61" name="Shape 61"/>
          <p:cNvSpPr txBox="1"/>
          <p:nvPr/>
        </p:nvSpPr>
        <p:spPr>
          <a:xfrm>
            <a:off y="4793373" x="8454531"/>
            <a:ext cy="276899" cx="6119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tl val="0"/>
              </a:rPr>
              <a:t>[Mark]</a:t>
            </a:r>
          </a:p>
        </p:txBody>
      </p:sp>
      <p:sp>
        <p:nvSpPr>
          <p:cNvPr id="62" name="Shape 62"/>
          <p:cNvSpPr txBox="1"/>
          <p:nvPr/>
        </p:nvSpPr>
        <p:spPr>
          <a:xfrm>
            <a:off y="4688625" x="6231250"/>
            <a:ext cy="276899" cx="23301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BFBFBF"/>
              </a:buClr>
              <a:buSzPct val="25000"/>
              <a:buFont typeface="Helvetica Neue"/>
              <a:buNone/>
            </a:pPr>
            <a:r>
              <a:rPr strike="noStrike" u="none" b="0" cap="none" baseline="0" sz="1100" lang="en" i="0">
                <a:solidFill>
                  <a:srgbClr val="BFBFBF"/>
                </a:solidFill>
                <a:latin typeface="Helvetica Neue"/>
                <a:ea typeface="Helvetica Neue"/>
                <a:cs typeface="Helvetica Neue"/>
                <a:sym typeface="Helvetica Neue"/>
                <a:rtl val="0"/>
              </a:rPr>
              <a:t>[Nat. Rev. Genet. (2010) 11: 559]</a:t>
            </a:r>
          </a:p>
        </p:txBody>
      </p:sp>
      <p:sp>
        <p:nvSpPr>
          <p:cNvPr id="63" name="Shape 63"/>
          <p:cNvSpPr txBox="1"/>
          <p:nvPr/>
        </p:nvSpPr>
        <p:spPr>
          <a:xfrm>
            <a:off y="1495833" x="4607828"/>
            <a:ext cy="953999" cx="3697799"/>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000000"/>
              </a:buClr>
              <a:buSzPct val="25000"/>
              <a:buFont typeface="Arial"/>
              <a:buNone/>
            </a:pPr>
            <a:r>
              <a:rPr strike="noStrike" u="sng" b="1" cap="none" baseline="0" sz="1400" lang="en" i="0">
                <a:solidFill>
                  <a:srgbClr val="000000"/>
                </a:solidFill>
                <a:latin typeface="Arial"/>
                <a:ea typeface="Arial"/>
                <a:cs typeface="Arial"/>
                <a:sym typeface="Arial"/>
                <a:rtl val="0"/>
              </a:rPr>
              <a:t>Functional Genomics</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 i="0">
                <a:solidFill>
                  <a:srgbClr val="000000"/>
                </a:solidFill>
                <a:latin typeface="Arial"/>
                <a:ea typeface="Arial"/>
                <a:cs typeface="Arial"/>
                <a:sym typeface="Arial"/>
                <a:rtl val="0"/>
              </a:rPr>
              <a:t>Chip-seq (Epigenome &amp; seq. specific TF) and ncRNA &amp; un-annotated transcription</a:t>
            </a:r>
          </a:p>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title"/>
          </p:nvPr>
        </p:nvSpPr>
        <p:spPr>
          <a:xfrm>
            <a:off y="324744" x="457200"/>
            <a:ext cy="738633" cx="8229600"/>
          </a:xfrm>
          <a:prstGeom prst="rect">
            <a:avLst/>
          </a:prstGeom>
          <a:noFill/>
          <a:ln>
            <a:noFill/>
          </a:ln>
        </p:spPr>
        <p:txBody>
          <a:bodyPr bIns="91425" rIns="91425" lIns="91425" tIns="91425" anchor="b"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tl val="0"/>
              </a:rPr>
              <a:t>Functional Genomics Annotations</a:t>
            </a:r>
          </a:p>
        </p:txBody>
      </p:sp>
      <p:sp>
        <p:nvSpPr>
          <p:cNvPr id="69" name="Shape 69"/>
          <p:cNvSpPr txBox="1"/>
          <p:nvPr>
            <p:ph idx="1" type="body"/>
          </p:nvPr>
        </p:nvSpPr>
        <p:spPr>
          <a:xfrm>
            <a:off y="1200150" x="457200"/>
            <a:ext cy="4893615" cx="3994500"/>
          </a:xfrm>
          <a:prstGeom prst="rect">
            <a:avLst/>
          </a:prstGeom>
          <a:noFill/>
          <a:ln>
            <a:noFill/>
          </a:ln>
        </p:spPr>
        <p:txBody>
          <a:bodyPr bIns="91425" rIns="91425" lIns="91425" tIns="91425"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A) PEAKS</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1. DNase peaks at the UCSC genome browser {on many cell lines}</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2. The regulation track at the UCSC genome browser, with compilation of TF ChIP-seq peaks from uniform processing (individual peaks are annotated with TF and cell line)</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3. Blacklist Regions</a:t>
            </a:r>
          </a:p>
          <a:p>
            <a:pPr algn="l" rtl="0" lvl="0" marR="0" indent="0" marL="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B) RNA BASICS </a:t>
            </a:r>
            <a:r>
              <a:rPr strike="noStrike" u="none" b="1" cap="none" baseline="0" sz="1200" lang="en" i="0">
                <a:solidFill>
                  <a:srgbClr val="7F7F7F"/>
                </a:solidFill>
                <a:latin typeface="Arial"/>
                <a:ea typeface="Arial"/>
                <a:cs typeface="Arial"/>
                <a:sym typeface="Arial"/>
                <a:rtl val="0"/>
              </a:rPr>
              <a:t>[  </a:t>
            </a:r>
            <a:r>
              <a:rPr strike="noStrike" u="sng" b="1" cap="none" baseline="0" sz="1200" lang="en" i="0">
                <a:solidFill>
                  <a:srgbClr val="7F7F7F"/>
                </a:solidFill>
                <a:latin typeface="Arial"/>
                <a:ea typeface="Arial"/>
                <a:cs typeface="Arial"/>
                <a:sym typeface="Arial"/>
                <a:rtl val="0"/>
              </a:rPr>
              <a:t>~Regulatory</a:t>
            </a:r>
            <a:r>
              <a:rPr strike="noStrike" u="none" b="1" cap="none" baseline="0" sz="1200" lang="en" i="0">
                <a:solidFill>
                  <a:srgbClr val="7F7F7F"/>
                </a:solidFill>
                <a:latin typeface="Arial"/>
                <a:ea typeface="Arial"/>
                <a:cs typeface="Arial"/>
                <a:sym typeface="Arial"/>
                <a:rtl val="0"/>
              </a:rPr>
              <a:t>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4. A matrix of expression data of known genes (or exons) for protein-coding genes &amp; known ncRNAs [Gencode version (V19)] {on many cell lines}</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5. Novel RNA contigs track, i.e., possible novel transcripts. "Transcriptionally Active Regions (TARs)”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6. Novel junctions</a:t>
            </a:r>
          </a:p>
          <a:p>
            <a:pPr algn="l" rtl="0" lvl="0" marR="0" indent="0" marL="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C) PROMOTERS</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Annotated GENCODE TSSes (TSSes with FANTOM CAGE support ?)</a:t>
            </a:r>
          </a:p>
          <a:p>
            <a:pPr algn="l" rtl="0" lvl="0" marR="0" indent="0" marL="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 </a:t>
            </a:r>
          </a:p>
          <a:p>
            <a:pPr algn="l" rtl="0" lvl="0" marR="0" indent="0" marL="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rtl val="0"/>
            </a:endParaRPr>
          </a:p>
        </p:txBody>
      </p:sp>
      <p:sp>
        <p:nvSpPr>
          <p:cNvPr id="70" name="Shape 70"/>
          <p:cNvSpPr txBox="1"/>
          <p:nvPr>
            <p:ph idx="2" type="body"/>
          </p:nvPr>
        </p:nvSpPr>
        <p:spPr>
          <a:xfrm>
            <a:off y="1200150" x="4692273"/>
            <a:ext cy="3139289" cx="3994500"/>
          </a:xfrm>
          <a:prstGeom prst="rect">
            <a:avLst/>
          </a:prstGeom>
          <a:noFill/>
          <a:ln>
            <a:noFill/>
          </a:ln>
        </p:spPr>
        <p:txBody>
          <a:bodyPr bIns="91425" rIns="91425" lIns="91425" tIns="91425"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D) ENHANCERS (Supervised)</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 Yip et al., Ren et al. &amp;c</a:t>
            </a:r>
          </a:p>
          <a:p>
            <a:pPr algn="l" rtl="0" lvl="0" marR="0" indent="0" marL="0">
              <a:lnSpc>
                <a:spcPct val="100000"/>
              </a:lnSpc>
              <a:spcBef>
                <a:spcPts val="0"/>
              </a:spcBef>
              <a:spcAft>
                <a:spcPts val="0"/>
              </a:spcAft>
              <a:buClr>
                <a:schemeClr val="dk1"/>
              </a:buClr>
              <a:buFont typeface="Arial"/>
              <a:buNone/>
            </a:pPr>
            <a:r>
              <a:t/>
            </a:r>
            <a:endParaRPr strike="noStrike" u="none" b="1"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E) UNSUPERVISED SEGMENTATIONS, </a:t>
            </a:r>
            <a:br>
              <a:rPr strike="noStrike" u="none" b="1" cap="none" baseline="0" sz="1200" lang="en" i="0">
                <a:solidFill>
                  <a:schemeClr val="dk1"/>
                </a:solidFill>
                <a:latin typeface="Arial"/>
                <a:ea typeface="Arial"/>
                <a:cs typeface="Arial"/>
                <a:sym typeface="Arial"/>
                <a:rtl val="0"/>
              </a:rPr>
            </a:br>
            <a:r>
              <a:rPr strike="noStrike" u="none" b="1" cap="none" baseline="0" sz="1200" lang="en" i="0">
                <a:solidFill>
                  <a:schemeClr val="dk1"/>
                </a:solidFill>
                <a:latin typeface="Arial"/>
                <a:ea typeface="Arial"/>
                <a:cs typeface="Arial"/>
                <a:sym typeface="Arial"/>
                <a:rtl val="0"/>
              </a:rPr>
              <a:t>INCLUDING ENHANCERS</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 ChromHMM, SegWay, HiHMM....</a:t>
            </a:r>
          </a:p>
          <a:p>
            <a:pPr algn="l" rtl="0" lvl="0" marR="0" indent="0" marL="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F) HOT/LOT REGIONS</a:t>
            </a:r>
          </a:p>
          <a:p>
            <a:pPr algn="l" rtl="0" lvl="0" marR="0" indent="0" marL="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G) CONNECTIVITY</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7.  Enhancer-target gene connection</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8. TF-target network connectivity.</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9. TADs: Topologically Associated Domains.</a:t>
            </a:r>
          </a:p>
          <a:p>
            <a:pPr algn="l" rtl="0" lvl="0" marR="0" indent="0" marL="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rtl val="0"/>
            </a:endParaRPr>
          </a:p>
          <a:p>
            <a:pPr algn="l" rtl="0" lvl="0" marR="0" indent="0" marL="0">
              <a:lnSpc>
                <a:spcPct val="100000"/>
              </a:lnSpc>
              <a:spcBef>
                <a:spcPts val="0"/>
              </a:spcBef>
              <a:spcAft>
                <a:spcPts val="0"/>
              </a:spcAft>
              <a:buClr>
                <a:schemeClr val="dk1"/>
              </a:buClr>
              <a:buSzPct val="25000"/>
              <a:buFont typeface="Arial"/>
              <a:buNone/>
            </a:pPr>
            <a:r>
              <a:rPr strike="noStrike" u="none" b="1" cap="none" baseline="0" sz="1200" lang="en" i="0">
                <a:solidFill>
                  <a:schemeClr val="dk1"/>
                </a:solidFill>
                <a:latin typeface="Arial"/>
                <a:ea typeface="Arial"/>
                <a:cs typeface="Arial"/>
                <a:sym typeface="Arial"/>
                <a:rtl val="0"/>
              </a:rPr>
              <a:t>H) OTHER </a:t>
            </a:r>
            <a:r>
              <a:rPr strike="noStrike" u="none" b="1" cap="none" baseline="0" sz="1200" lang="en" i="0">
                <a:solidFill>
                  <a:srgbClr val="7F7F7F"/>
                </a:solidFill>
                <a:latin typeface="Arial"/>
                <a:ea typeface="Arial"/>
                <a:cs typeface="Arial"/>
                <a:sym typeface="Arial"/>
                <a:rtl val="0"/>
              </a:rPr>
              <a:t>[  </a:t>
            </a:r>
            <a:r>
              <a:rPr strike="noStrike" u="sng" b="1" cap="none" baseline="0" sz="1200" lang="en" i="0">
                <a:solidFill>
                  <a:srgbClr val="7F7F7F"/>
                </a:solidFill>
                <a:latin typeface="Arial"/>
                <a:ea typeface="Arial"/>
                <a:cs typeface="Arial"/>
                <a:sym typeface="Arial"/>
                <a:rtl val="0"/>
              </a:rPr>
              <a:t>~Regulatory</a:t>
            </a:r>
            <a:r>
              <a:rPr strike="noStrike" u="none" b="1" cap="none" baseline="0" sz="1200" lang="en" i="0">
                <a:solidFill>
                  <a:srgbClr val="7F7F7F"/>
                </a:solidFill>
                <a:latin typeface="Arial"/>
                <a:ea typeface="Arial"/>
                <a:cs typeface="Arial"/>
                <a:sym typeface="Arial"/>
                <a:rtl val="0"/>
              </a:rPr>
              <a:t>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tl val="0"/>
              </a:rPr>
              <a:t>10.  List of Allelic SNPs &amp; Regions</a:t>
            </a:r>
          </a:p>
        </p:txBody>
      </p:sp>
      <p:sp>
        <p:nvSpPr>
          <p:cNvPr id="71" name="Shape 71"/>
          <p:cNvSpPr txBox="1"/>
          <p:nvPr/>
        </p:nvSpPr>
        <p:spPr>
          <a:xfrm>
            <a:off y="4693823" x="8097806"/>
            <a:ext cy="276998" cx="61214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tl val="0"/>
              </a:rPr>
              <a:t>[Mark]</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474041" x="142343"/>
            <a:ext cy="1292631" cx="2964255"/>
          </a:xfrm>
          <a:prstGeom prst="rect">
            <a:avLst/>
          </a:prstGeom>
          <a:noFill/>
          <a:ln>
            <a:noFill/>
          </a:ln>
        </p:spPr>
        <p:txBody>
          <a:bodyPr bIns="91425" rIns="91425" lIns="91425" tIns="91425" anchor="b"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tl val="0"/>
              </a:rPr>
              <a:t>Regulatory</a:t>
            </a:r>
            <a:br>
              <a:rPr strike="noStrike" u="none" b="1" cap="none" baseline="0" sz="3600" lang="en" i="0">
                <a:solidFill>
                  <a:schemeClr val="dk1"/>
                </a:solidFill>
                <a:latin typeface="Arial"/>
                <a:ea typeface="Arial"/>
                <a:cs typeface="Arial"/>
                <a:sym typeface="Arial"/>
                <a:rtl val="0"/>
              </a:rPr>
            </a:br>
            <a:r>
              <a:rPr strike="noStrike" u="none" b="1" cap="none" baseline="0" sz="3600" lang="en" i="0">
                <a:solidFill>
                  <a:schemeClr val="dk1"/>
                </a:solidFill>
                <a:latin typeface="Arial"/>
                <a:ea typeface="Arial"/>
                <a:cs typeface="Arial"/>
                <a:sym typeface="Arial"/>
                <a:rtl val="0"/>
              </a:rPr>
              <a:t>Annotations</a:t>
            </a:r>
          </a:p>
        </p:txBody>
      </p:sp>
      <p:sp>
        <p:nvSpPr>
          <p:cNvPr id="77" name="Shape 77"/>
          <p:cNvSpPr txBox="1"/>
          <p:nvPr>
            <p:ph idx="1" type="body"/>
          </p:nvPr>
        </p:nvSpPr>
        <p:spPr>
          <a:xfrm>
            <a:off y="4571323" x="205313"/>
            <a:ext cy="523189" cx="8229600"/>
          </a:xfrm>
          <a:prstGeom prst="rect">
            <a:avLst/>
          </a:prstGeom>
          <a:noFill/>
          <a:ln>
            <a:noFill/>
          </a:ln>
        </p:spPr>
        <p:txBody>
          <a:bodyPr bIns="91425" rIns="91425" lIns="91425" tIns="91425" anchor="t" anchorCtr="0">
            <a:sp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100" lang="en" i="0">
                <a:solidFill>
                  <a:schemeClr val="dk1"/>
                </a:solidFill>
                <a:latin typeface="Arial"/>
                <a:ea typeface="Arial"/>
                <a:cs typeface="Arial"/>
                <a:sym typeface="Arial"/>
                <a:rtl val="0"/>
              </a:rPr>
              <a:t>preliminary gdoc</a:t>
            </a:r>
          </a:p>
          <a:p>
            <a:pPr algn="l" rtl="0" lvl="0" marR="0" indent="0" marL="0">
              <a:lnSpc>
                <a:spcPct val="100000"/>
              </a:lnSpc>
              <a:spcBef>
                <a:spcPts val="0"/>
              </a:spcBef>
              <a:spcAft>
                <a:spcPts val="0"/>
              </a:spcAft>
              <a:buClr>
                <a:schemeClr val="dk1"/>
              </a:buClr>
              <a:buSzPct val="25000"/>
              <a:buFont typeface="Arial"/>
              <a:buNone/>
            </a:pPr>
            <a:r>
              <a:rPr strike="noStrike" u="sng" b="0" cap="none" baseline="0" sz="1100" lang="en" i="0">
                <a:solidFill>
                  <a:schemeClr val="hlink"/>
                </a:solidFill>
                <a:latin typeface="Arial"/>
                <a:ea typeface="Arial"/>
                <a:cs typeface="Arial"/>
                <a:sym typeface="Arial"/>
                <a:hlinkClick r:id="rId3"/>
                <a:rtl val="0"/>
              </a:rPr>
              <a:t>https://docs.google.com/spreadsheets/d/1zRQJ6O7Cqzqyf6K28pEY3BvcOp7bz__tF0mnWcIbvlQ/edit#gid=104785709</a:t>
            </a:r>
          </a:p>
        </p:txBody>
      </p:sp>
      <p:pic>
        <p:nvPicPr>
          <p:cNvPr id="78" name="Shape 78"/>
          <p:cNvPicPr preferRelativeResize="0"/>
          <p:nvPr/>
        </p:nvPicPr>
        <p:blipFill rotWithShape="1">
          <a:blip r:embed="rId4">
            <a:alphaModFix/>
          </a:blip>
          <a:srcRect t="0" b="0" r="0" l="0"/>
          <a:stretch/>
        </p:blipFill>
        <p:spPr>
          <a:xfrm>
            <a:off y="2343263" x="171321"/>
            <a:ext cy="2138929" cx="10214389"/>
          </a:xfrm>
          <a:prstGeom prst="rect">
            <a:avLst/>
          </a:prstGeom>
          <a:noFill/>
          <a:ln w="9525" cap="flat">
            <a:solidFill>
              <a:srgbClr val="000000"/>
            </a:solidFill>
            <a:prstDash val="solid"/>
            <a:round/>
            <a:headEnd w="med" len="med" type="none"/>
            <a:tailEnd w="med" len="med" type="none"/>
          </a:ln>
        </p:spPr>
      </p:pic>
      <p:pic>
        <p:nvPicPr>
          <p:cNvPr id="79" name="Shape 79"/>
          <p:cNvPicPr preferRelativeResize="0"/>
          <p:nvPr/>
        </p:nvPicPr>
        <p:blipFill rotWithShape="1">
          <a:blip r:embed="rId5">
            <a:alphaModFix/>
          </a:blip>
          <a:srcRect t="0" b="0" r="0" l="0"/>
          <a:stretch/>
        </p:blipFill>
        <p:spPr>
          <a:xfrm>
            <a:off y="177606" x="2943492"/>
            <a:ext cy="1911282" cx="6113920"/>
          </a:xfrm>
          <a:prstGeom prst="rect">
            <a:avLst/>
          </a:prstGeom>
          <a:noFill/>
          <a:ln w="9525" cap="flat">
            <a:solidFill>
              <a:schemeClr val="dk1"/>
            </a:solidFill>
            <a:prstDash val="solid"/>
            <a:round/>
            <a:headEnd w="med" len="med" type="none"/>
            <a:tailEnd w="med" len="med" type="none"/>
          </a:ln>
        </p:spPr>
      </p:pic>
      <p:sp>
        <p:nvSpPr>
          <p:cNvPr id="80" name="Shape 80"/>
          <p:cNvSpPr txBox="1"/>
          <p:nvPr/>
        </p:nvSpPr>
        <p:spPr>
          <a:xfrm>
            <a:off y="4693823" x="8097806"/>
            <a:ext cy="276998" cx="612142"/>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tl val="0"/>
              </a:rPr>
              <a:t>[Mark]</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Annotations: ncRNA</a:t>
            </a:r>
          </a:p>
        </p:txBody>
      </p:sp>
      <p:sp>
        <p:nvSpPr>
          <p:cNvPr id="86" name="Shape 86"/>
          <p:cNvSpPr txBox="1"/>
          <p:nvPr>
            <p:ph idx="1" type="body"/>
          </p:nvPr>
        </p:nvSpPr>
        <p:spPr>
          <a:xfrm>
            <a:off y="1200150" x="457200"/>
            <a:ext cy="3725699" cx="8229600"/>
          </a:xfrm>
          <a:prstGeom prst="rect">
            <a:avLst/>
          </a:prstGeom>
        </p:spPr>
        <p:txBody>
          <a:bodyPr bIns="91425" rIns="91425" lIns="91425" tIns="91425" anchor="t" anchorCtr="0">
            <a:spAutoFit/>
          </a:bodyPr>
          <a:lstStyle/>
          <a:p>
            <a:pPr>
              <a:spcBef>
                <a:spcPts val="0"/>
              </a:spcBef>
              <a:buNone/>
            </a:pPr>
            <a:r>
              <a:rPr lang="en"/>
              <a:t>[Jakob, 2-3 slides, incl. miRNA SOP]</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05978" x="457200"/>
            <a:ext cy="857400" cx="8229600"/>
          </a:xfrm>
          <a:prstGeom prst="rect">
            <a:avLst/>
          </a:prstGeom>
        </p:spPr>
        <p:txBody>
          <a:bodyPr bIns="91425" rIns="91425" lIns="91425" tIns="91425" anchor="b" anchorCtr="0">
            <a:spAutoFit/>
          </a:bodyPr>
          <a:lstStyle/>
          <a:p>
            <a:pPr rtl="0" lvl="0">
              <a:spcBef>
                <a:spcPts val="0"/>
              </a:spcBef>
              <a:buNone/>
            </a:pPr>
            <a:r>
              <a:rPr lang="en"/>
              <a:t>Tools</a:t>
            </a:r>
          </a:p>
        </p:txBody>
      </p:sp>
      <p:sp>
        <p:nvSpPr>
          <p:cNvPr id="92" name="Shape 92"/>
          <p:cNvSpPr txBox="1"/>
          <p:nvPr>
            <p:ph idx="1" type="body"/>
          </p:nvPr>
        </p:nvSpPr>
        <p:spPr>
          <a:xfrm>
            <a:off y="1200150" x="457200"/>
            <a:ext cy="3725699" cx="8229600"/>
          </a:xfrm>
          <a:prstGeom prst="rect">
            <a:avLst/>
          </a:prstGeom>
        </p:spPr>
        <p:txBody>
          <a:bodyPr bIns="91425" rIns="91425" lIns="91425" tIns="91425" anchor="t" anchorCtr="0">
            <a:spAutoFit/>
          </a:bodyPr>
          <a:lstStyle/>
          <a:p>
            <a:pPr rtl="0">
              <a:spcBef>
                <a:spcPts val="0"/>
              </a:spcBef>
              <a:buNone/>
            </a:pPr>
            <a:r>
              <a:rPr sz="1800" lang="en"/>
              <a:t>Collection of tools to identify drivers:</a:t>
            </a:r>
          </a:p>
          <a:p>
            <a:pPr rtl="0">
              <a:spcBef>
                <a:spcPts val="0"/>
              </a:spcBef>
              <a:buNone/>
            </a:pPr>
            <a:r>
              <a:rPr u="sng" sz="1100" lang="en">
                <a:solidFill>
                  <a:schemeClr val="hlink"/>
                </a:solidFill>
                <a:hlinkClick r:id="rId3"/>
              </a:rPr>
              <a:t>https://docs.google.com/document/d/10K4hrajD1y8zuO70wUfiOHTqo8vP87Lgx0I0_NudDEM/edit?usp=sharing</a:t>
            </a:r>
          </a:p>
          <a:p>
            <a:pPr rtl="0">
              <a:spcBef>
                <a:spcPts val="0"/>
              </a:spcBef>
              <a:buNone/>
            </a:pPr>
            <a:r>
              <a:t/>
            </a:r>
            <a:endParaRPr sz="1400"/>
          </a:p>
          <a:p>
            <a:pPr rtl="0">
              <a:spcBef>
                <a:spcPts val="0"/>
              </a:spcBef>
              <a:buNone/>
            </a:pPr>
            <a:r>
              <a:rPr sz="1800" lang="en"/>
              <a:t>20 tools from 14 different labs listed at the moment</a:t>
            </a:r>
          </a:p>
          <a:p>
            <a:pPr rtl="0" lvl="0">
              <a:lnSpc>
                <a:spcPct val="115000"/>
              </a:lnSpc>
              <a:spcBef>
                <a:spcPts val="2400"/>
              </a:spcBef>
              <a:spcAft>
                <a:spcPts val="600"/>
              </a:spcAft>
              <a:buClr>
                <a:schemeClr val="dk1"/>
              </a:buClr>
              <a:buSzPct val="61111"/>
              <a:buFont typeface="Arial"/>
              <a:buNone/>
            </a:pPr>
            <a:r>
              <a:rPr sz="1800" lang="en"/>
              <a:t>2 main types of methods:</a:t>
            </a:r>
          </a:p>
          <a:p>
            <a:pPr rtl="0" lvl="0" indent="-228600" marL="457200">
              <a:lnSpc>
                <a:spcPct val="115000"/>
              </a:lnSpc>
              <a:spcBef>
                <a:spcPts val="0"/>
              </a:spcBef>
              <a:buClr>
                <a:schemeClr val="dk1"/>
              </a:buClr>
              <a:buSzPct val="61111"/>
              <a:buFont typeface="Arial"/>
              <a:buNone/>
            </a:pPr>
            <a:r>
              <a:rPr sz="1800" lang="en"/>
              <a:t>-  Methods to annotate and prioritize individual mutations (eg. FunSeq, Oncotator, 3D_SNP, CanDrA)</a:t>
            </a:r>
          </a:p>
          <a:p>
            <a:pPr rtl="0" lvl="0" indent="-228600" marL="457200">
              <a:lnSpc>
                <a:spcPct val="115000"/>
              </a:lnSpc>
              <a:spcBef>
                <a:spcPts val="0"/>
              </a:spcBef>
              <a:buClr>
                <a:schemeClr val="dk1"/>
              </a:buClr>
              <a:buSzPct val="61111"/>
              <a:buFont typeface="Arial"/>
              <a:buNone/>
            </a:pPr>
            <a:r>
              <a:rPr sz="1800" lang="en"/>
              <a:t>-  Methods to detect signals of positive selection in genes/elements (eg. MutSig, OncodriveFM, MuSiC, ActiveDriver)</a:t>
            </a:r>
          </a:p>
          <a:p>
            <a:pPr rtl="0">
              <a:spcBef>
                <a:spcPts val="0"/>
              </a:spcBef>
              <a:buNone/>
            </a:pPr>
            <a:r>
              <a:t/>
            </a:r>
            <a:endParaRPr sz="1800"/>
          </a:p>
          <a:p>
            <a:pPr rtl="0" lvl="0">
              <a:spcBef>
                <a:spcPts val="0"/>
              </a:spcBef>
              <a:buNone/>
            </a:pPr>
            <a:r>
              <a:t/>
            </a:r>
            <a:endParaRPr sz="1100"/>
          </a:p>
        </p:txBody>
      </p:sp>
      <p:sp>
        <p:nvSpPr>
          <p:cNvPr id="93" name="Shape 93"/>
          <p:cNvSpPr txBox="1"/>
          <p:nvPr/>
        </p:nvSpPr>
        <p:spPr>
          <a:xfrm>
            <a:off y="4693825" x="7930948"/>
            <a:ext cy="276899" cx="778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Pr>
              <a:t>[</a:t>
            </a:r>
            <a:r>
              <a:rPr sz="1200" lang="en">
                <a:solidFill>
                  <a:srgbClr val="A5A5A5"/>
                </a:solidFill>
              </a:rPr>
              <a:t>Nuria</a:t>
            </a:r>
            <a:r>
              <a:rPr strike="noStrike" u="none" b="0" cap="none" baseline="0" sz="1200" lang="en" i="0">
                <a:solidFill>
                  <a:srgbClr val="A5A5A5"/>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graphicFrame>
        <p:nvGraphicFramePr>
          <p:cNvPr id="98" name="Shape 98"/>
          <p:cNvGraphicFramePr/>
          <p:nvPr/>
        </p:nvGraphicFramePr>
        <p:xfrm>
          <a:off y="125125" x="114275"/>
          <a:ext cy="3000000" cx="3000000"/>
        </p:xfrm>
        <a:graphic>
          <a:graphicData uri="http://schemas.openxmlformats.org/drawingml/2006/table">
            <a:tbl>
              <a:tblPr>
                <a:noFill/>
                <a:tableStyleId>{259ADDE2-9DC3-4322-B1F1-C3033EC25F23}</a:tableStyleId>
              </a:tblPr>
              <a:tblGrid>
                <a:gridCol w="1233950"/>
                <a:gridCol w="1071325"/>
                <a:gridCol w="1634375"/>
                <a:gridCol w="661350"/>
                <a:gridCol w="841775"/>
                <a:gridCol w="851325"/>
                <a:gridCol w="602625"/>
                <a:gridCol w="717400"/>
                <a:gridCol w="899150"/>
                <a:gridCol w="497400"/>
              </a:tblGrid>
              <a:tr h="508350">
                <a:tc>
                  <a:txBody>
                    <a:bodyPr>
                      <a:spAutoFit/>
                    </a:bodyPr>
                    <a:lstStyle/>
                    <a:p>
                      <a:pPr rtl="0" lvl="0">
                        <a:spcBef>
                          <a:spcPts val="0"/>
                        </a:spcBef>
                        <a:buNone/>
                      </a:pPr>
                      <a:r>
                        <a:rPr b="1" sz="800" lang="en"/>
                        <a:t>Method</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b="1" sz="800" lang="en"/>
                        <a:t>Authors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b="1" sz="800" lang="en"/>
                        <a:t>Description</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b="1" sz="800" lang="en"/>
                        <a:t>Coding genes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b="1" sz="800" lang="en"/>
                        <a:t>Promoters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b="1" sz="800" lang="en"/>
                        <a:t>Enhancers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b="1" sz="800" lang="en"/>
                        <a:t>UTRs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b="1" sz="800" lang="en"/>
                        <a:t>lncRNAs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b="1" sz="800" lang="en"/>
                        <a:t>microRNAs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b="1" sz="800" lang="en"/>
                        <a:t>...</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556975">
                <a:tc>
                  <a:txBody>
                    <a:bodyPr>
                      <a:spAutoFit/>
                    </a:bodyPr>
                    <a:lstStyle/>
                    <a:p>
                      <a:pPr rtl="0" lvl="0">
                        <a:lnSpc>
                          <a:spcPct val="115000"/>
                        </a:lnSpc>
                        <a:spcBef>
                          <a:spcPts val="0"/>
                        </a:spcBef>
                        <a:buNone/>
                      </a:pPr>
                      <a:r>
                        <a:rPr sz="800" lang="en"/>
                        <a:t>OncodriveFM</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Lopez-Bigas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Identifies genes/elements with a significant bias towards the accumulation of functional variants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589675">
                <a:tc>
                  <a:txBody>
                    <a:bodyPr>
                      <a:spAutoFit/>
                    </a:bodyPr>
                    <a:lstStyle/>
                    <a:p>
                      <a:pPr rtl="0" lvl="0">
                        <a:lnSpc>
                          <a:spcPct val="115000"/>
                        </a:lnSpc>
                        <a:spcBef>
                          <a:spcPts val="0"/>
                        </a:spcBef>
                        <a:buNone/>
                      </a:pPr>
                      <a:r>
                        <a:rPr sz="800" lang="en"/>
                        <a:t>OncodriveCLUST</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Lopez-Bigas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Identifies genes/elements with mutations significantly clustered in particular regions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1490350">
                <a:tc>
                  <a:txBody>
                    <a:bodyPr>
                      <a:spAutoFit/>
                    </a:bodyPr>
                    <a:lstStyle/>
                    <a:p>
                      <a:pPr rtl="0" lvl="0">
                        <a:lnSpc>
                          <a:spcPct val="115000"/>
                        </a:lnSpc>
                        <a:spcBef>
                          <a:spcPts val="0"/>
                        </a:spcBef>
                        <a:buNone/>
                      </a:pPr>
                      <a:r>
                        <a:rPr sz="800" lang="en"/>
                        <a:t>Two methods inspired on dN/dS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Inigo Martincorena (Peter Campbell’s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lnSpc>
                          <a:spcPct val="115000"/>
                        </a:lnSpc>
                        <a:spcBef>
                          <a:spcPts val="0"/>
                        </a:spcBef>
                        <a:buNone/>
                      </a:pPr>
                      <a:r>
                        <a:rPr sz="800" lang="en"/>
                        <a:t>They identify genes and non-coding elements with significant recurrence, considering the mutation spectrum, the sequence composition and the variation of the mutation rate along the genome, with or without covariates. Ready to run but unpublished for WGS.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lnSpc>
                          <a:spcPct val="115000"/>
                        </a:lnSpc>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655125">
                <a:tc>
                  <a:txBody>
                    <a:bodyPr>
                      <a:spAutoFit/>
                    </a:bodyPr>
                    <a:lstStyle/>
                    <a:p>
                      <a:pPr rtl="0" lvl="0">
                        <a:spcBef>
                          <a:spcPts val="0"/>
                        </a:spcBef>
                        <a:buNone/>
                      </a:pPr>
                      <a:r>
                        <a:rPr sz="800" lang="en"/>
                        <a:t>FunSeq</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Ekta Khurana and Yao Fu (Mark Gerstein’s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Identifies somatic mutations predicted to have high functional impact, specially noncoding ones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535275">
                <a:tc>
                  <a:txBody>
                    <a:bodyPr>
                      <a:spAutoFit/>
                    </a:bodyPr>
                    <a:lstStyle/>
                    <a:p>
                      <a:pPr rtl="0" lvl="0">
                        <a:spcBef>
                          <a:spcPts val="0"/>
                        </a:spcBef>
                        <a:buNone/>
                      </a:pPr>
                      <a:r>
                        <a:rPr sz="800" lang="en"/>
                        <a:t>LARVA</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Lucas Lochovsky (Mark Gerstein’s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Identifies elements with more recurrent mutations than expected randomly</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513475">
                <a:tc>
                  <a:txBody>
                    <a:bodyPr>
                      <a:spAutoFit/>
                    </a:bodyPr>
                    <a:lstStyle/>
                    <a:p>
                      <a:pPr rtl="0" lvl="0">
                        <a:spcBef>
                          <a:spcPts val="0"/>
                        </a:spcBef>
                        <a:buNone/>
                      </a:pPr>
                      <a:r>
                        <a:rPr u="sng" sz="800" lang="en">
                          <a:solidFill>
                            <a:srgbClr val="1155CC"/>
                          </a:solidFill>
                          <a:hlinkClick r:id="rId3"/>
                        </a:rPr>
                        <a:t>ActiveDriver</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Jüri Reimand (Gary Bader’s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Site-specific mutational enrichment analysis of genes and other genomic regions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605925">
                <a:tc>
                  <a:txBody>
                    <a:bodyPr>
                      <a:spAutoFit/>
                    </a:bodyPr>
                    <a:lstStyle/>
                    <a:p>
                      <a:pPr rtl="0" lvl="0">
                        <a:spcBef>
                          <a:spcPts val="0"/>
                        </a:spcBef>
                        <a:buNone/>
                      </a:pPr>
                      <a:r>
                        <a:rPr sz="800" lang="en"/>
                        <a:t>MIMP</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Jüri Reimand, Mohamed Helmy, Omar Wagih (Gary Bader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Predicting mutational rewiring of sequence elements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578850">
                <a:tc>
                  <a:txBody>
                    <a:bodyPr>
                      <a:spAutoFit/>
                    </a:bodyPr>
                    <a:lstStyle/>
                    <a:p>
                      <a:pPr rtl="0" lvl="0">
                        <a:spcBef>
                          <a:spcPts val="0"/>
                        </a:spcBef>
                        <a:buNone/>
                      </a:pPr>
                      <a:r>
                        <a:rPr sz="800" lang="en"/>
                        <a:t>ExInAtor</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Rory Johnson / Andres Lanzos (Roderic Guigo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Identifies lncRNAs with excess of exonic mutations. First version ready, undergoing testing.</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660400">
                <a:tc>
                  <a:txBody>
                    <a:bodyPr>
                      <a:spAutoFit/>
                    </a:bodyPr>
                    <a:lstStyle/>
                    <a:p>
                      <a:pPr rtl="0" lvl="0">
                        <a:spcBef>
                          <a:spcPts val="0"/>
                        </a:spcBef>
                        <a:buNone/>
                      </a:pPr>
                      <a:r>
                        <a:rPr sz="800" lang="en"/>
                        <a:t>InterScreener</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Lars Feuerbach (Brors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Integrative screener for functional non-coding SNVs. Integrates SNVs, CNV, SVs, mRNA, miRNA and methylation data</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921625">
                <a:tc>
                  <a:txBody>
                    <a:bodyPr>
                      <a:spAutoFit/>
                    </a:bodyPr>
                    <a:lstStyle/>
                    <a:p>
                      <a:pPr rtl="0" lvl="0">
                        <a:spcBef>
                          <a:spcPts val="0"/>
                        </a:spcBef>
                        <a:buNone/>
                      </a:pPr>
                      <a:r>
                        <a:rPr sz="800" lang="en"/>
                        <a:t>HIT’nDRIVE</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Raunak Shrestha, Ermin Hodzic (Cenk Sahinalp's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Integrates genome (SNVs, CNVs, SVs) and transcriptome (mRNA) (and/or epigenome) data from a number of tumor samples identifying and prioritizing altered genes as potential drivers.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698425">
                <a:tc>
                  <a:txBody>
                    <a:bodyPr>
                      <a:spAutoFit/>
                    </a:bodyPr>
                    <a:lstStyle/>
                    <a:p>
                      <a:pPr rtl="0" lvl="0">
                        <a:spcBef>
                          <a:spcPts val="0"/>
                        </a:spcBef>
                        <a:buNone/>
                      </a:pPr>
                      <a:r>
                        <a:rPr sz="800" lang="en"/>
                        <a:t>3D_permutation</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Akihiro Fujimoto (Riken)</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Analysis of mutation clusters in 3D protein structures. Applied to Riken liver cancer data and COSMIC data. Functional analysis will be started.</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682200">
                <a:tc>
                  <a:txBody>
                    <a:bodyPr>
                      <a:spAutoFit/>
                    </a:bodyPr>
                    <a:lstStyle/>
                    <a:p>
                      <a:pPr rtl="0" lvl="0">
                        <a:spcBef>
                          <a:spcPts val="0"/>
                        </a:spcBef>
                        <a:buNone/>
                      </a:pPr>
                      <a:r>
                        <a:rPr sz="800" lang="en"/>
                        <a:t>3D_SNP</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Francisco Martínez-Jiménez (Marti-Renom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Functional impact of non-synonymous SNPs in modeled 3D structures of proteins from coding-regions of the genome.</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734050">
                <a:tc>
                  <a:txBody>
                    <a:bodyPr>
                      <a:spAutoFit/>
                    </a:bodyPr>
                    <a:lstStyle/>
                    <a:p>
                      <a:pPr rtl="0" lvl="0">
                        <a:spcBef>
                          <a:spcPts val="0"/>
                        </a:spcBef>
                        <a:buNone/>
                      </a:pPr>
                      <a:r>
                        <a:rPr sz="800" lang="en"/>
                        <a:t>wKinMut</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Jose MG Izarzugaza (CBS/DTU)</a:t>
                      </a:r>
                    </a:p>
                    <a:p>
                      <a:pPr rtl="0" lvl="0">
                        <a:spcBef>
                          <a:spcPts val="0"/>
                        </a:spcBef>
                        <a:buNone/>
                      </a:pPr>
                      <a:r>
                        <a:rPr sz="800" lang="en"/>
                        <a:t>and Alfonso Valencia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Analysis and classification of mutations in protein kinases.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1079500">
                <a:tc>
                  <a:txBody>
                    <a:bodyPr>
                      <a:spAutoFit/>
                    </a:bodyPr>
                    <a:lstStyle/>
                    <a:p>
                      <a:pPr rtl="0" lvl="0">
                        <a:spcBef>
                          <a:spcPts val="0"/>
                        </a:spcBef>
                        <a:buNone/>
                      </a:pPr>
                      <a:r>
                        <a:rPr sz="800" lang="en"/>
                        <a:t>ncDriver</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Henrik Hornshøj (Jakob Skou Pedersen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Multi-step significance evaluation of mutation rates and intensities in non-coding elements. Combines four separate tests on: intensity, cancer type specificity, local conservation, &amp; global conservation.</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527000">
                <a:tc>
                  <a:txBody>
                    <a:bodyPr>
                      <a:spAutoFit/>
                    </a:bodyPr>
                    <a:lstStyle/>
                    <a:p>
                      <a:pPr rtl="0" lvl="0">
                        <a:spcBef>
                          <a:spcPts val="0"/>
                        </a:spcBef>
                        <a:buNone/>
                      </a:pPr>
                      <a:r>
                        <a:rPr sz="800" lang="en"/>
                        <a:t>rwClust</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Jakob Skou Pedersen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Significance evaluation of mutation clusters within genomic elements using Random Walk theory.</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850675">
                <a:tc>
                  <a:txBody>
                    <a:bodyPr>
                      <a:spAutoFit/>
                    </a:bodyPr>
                    <a:lstStyle/>
                    <a:p>
                      <a:pPr rtl="0" lvl="0">
                        <a:spcBef>
                          <a:spcPts val="0"/>
                        </a:spcBef>
                        <a:buNone/>
                      </a:pPr>
                      <a:r>
                        <a:rPr sz="800" lang="en"/>
                        <a:t>Significance evaluation of mutational hot spots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Jakob Skou Pedersen &amp; Asger Hobolth labs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Significance evaluation of mutational hotspots based on probabilistic null model capturing different levels of mutational heterogeneity (between samples, along genome, mutational context).</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p>
                      <a:pPr rtl="0" lvl="0">
                        <a:spcBef>
                          <a:spcPts val="0"/>
                        </a:spcBef>
                        <a:buNone/>
                      </a:pPr>
                      <a:r>
                        <a:rPr sz="800" lang="en"/>
                        <a:t> </a:t>
                      </a:r>
                    </a:p>
                    <a:p>
                      <a:pPr rtl="0" lvl="0">
                        <a:spcBef>
                          <a:spcPts val="0"/>
                        </a:spcBef>
                        <a:buNone/>
                      </a:pPr>
                      <a:r>
                        <a:rPr sz="800" lang="en"/>
                        <a:t> </a:t>
                      </a:r>
                    </a:p>
                    <a:p>
                      <a:pPr rtl="0" lvl="0">
                        <a:spcBef>
                          <a:spcPts val="0"/>
                        </a:spcBef>
                        <a:buNone/>
                      </a:pPr>
                      <a:r>
                        <a:rPr sz="800" lang="en"/>
                        <a:t> </a:t>
                      </a:r>
                    </a:p>
                    <a:p>
                      <a:pPr rtl="0" lvl="0">
                        <a:spcBef>
                          <a:spcPts val="0"/>
                        </a:spcBef>
                        <a:buNone/>
                      </a:pPr>
                      <a:r>
                        <a:rPr sz="800" lang="en"/>
                        <a:t> </a:t>
                      </a:r>
                    </a:p>
                    <a:p>
                      <a:pPr rtl="0" lvl="0">
                        <a:spcBef>
                          <a:spcPts val="0"/>
                        </a:spcBef>
                        <a:buNone/>
                      </a:pPr>
                      <a:r>
                        <a:rPr sz="800" lang="en"/>
                        <a:t> </a:t>
                      </a:r>
                    </a:p>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461950">
                <a:tc>
                  <a:txBody>
                    <a:bodyPr>
                      <a:spAutoFit/>
                    </a:bodyPr>
                    <a:lstStyle/>
                    <a:p>
                      <a:pPr rtl="0" lvl="0">
                        <a:spcBef>
                          <a:spcPts val="0"/>
                        </a:spcBef>
                        <a:buNone/>
                      </a:pPr>
                      <a:r>
                        <a:rPr sz="800" lang="en"/>
                        <a:t>CanDrA</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Ken Chen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Identify the driver potential of somatic mutations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742000">
                <a:tc>
                  <a:txBody>
                    <a:bodyPr>
                      <a:spAutoFit/>
                    </a:bodyPr>
                    <a:lstStyle/>
                    <a:p>
                      <a:pPr rtl="0" lvl="0">
                        <a:spcBef>
                          <a:spcPts val="0"/>
                        </a:spcBef>
                        <a:buNone/>
                      </a:pPr>
                      <a:r>
                        <a:rPr sz="800" lang="en"/>
                        <a:t>Identification of driver mutational hotspots</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Ken Chen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Identification of driver mutational hotspots in a knowledge based statistical model (cancer type-specific, gene-specific, sequence context, etc)</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r h="907775">
                <a:tc>
                  <a:txBody>
                    <a:bodyPr>
                      <a:spAutoFit/>
                    </a:bodyPr>
                    <a:lstStyle/>
                    <a:p>
                      <a:pPr rtl="0" lvl="0">
                        <a:spcBef>
                          <a:spcPts val="0"/>
                        </a:spcBef>
                        <a:buNone/>
                      </a:pPr>
                      <a:r>
                        <a:rPr sz="800" lang="en"/>
                        <a:t>MuSiC2 -</a:t>
                      </a:r>
                      <a:r>
                        <a:rPr u="sng" sz="800" lang="en"/>
                        <a:t> Mu</a:t>
                      </a:r>
                      <a:r>
                        <a:rPr sz="800" lang="en"/>
                        <a:t>tation </a:t>
                      </a:r>
                      <a:r>
                        <a:rPr u="sng" sz="800" lang="en"/>
                        <a:t>Si</a:t>
                      </a:r>
                      <a:r>
                        <a:rPr sz="800" lang="en"/>
                        <a:t>gnificance in </a:t>
                      </a:r>
                      <a:r>
                        <a:rPr u="sng" sz="800" lang="en"/>
                        <a:t>C</a:t>
                      </a:r>
                      <a:r>
                        <a:rPr sz="800" lang="en"/>
                        <a:t>ancer:</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Ding Lab</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A suite of tools equipped to identify genetic loci contributing to cancer on the gene, pathway, and clinical level. Calculations of significance incorporate mutation rates, protein databases, drug databases, and previous literature.</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tcPr>
                </a:tc>
                <a:tc>
                  <a:txBody>
                    <a:bodyPr>
                      <a:spAutoFit/>
                    </a:bodyPr>
                    <a:lstStyle/>
                    <a:p>
                      <a:pPr rtl="0" lvl="0">
                        <a:spcBef>
                          <a:spcPts val="0"/>
                        </a:spcBef>
                        <a:buNone/>
                      </a:pPr>
                      <a:r>
                        <a:rPr sz="800" lang="en"/>
                        <a:t>XXX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XX</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c>
                  <a:txBody>
                    <a:bodyPr>
                      <a:spAutoFit/>
                    </a:bodyPr>
                    <a:lstStyle/>
                    <a:p>
                      <a:pPr rtl="0" lvl="0">
                        <a:spcBef>
                          <a:spcPts val="0"/>
                        </a:spcBef>
                        <a:buNone/>
                      </a:pPr>
                      <a:r>
                        <a:rPr sz="800" lang="en"/>
                        <a:t> </a:t>
                      </a:r>
                    </a:p>
                  </a:txBody>
                  <a:tcPr marR="63500" marB="63500" marT="63500" marL="63500">
                    <a:lnL w="12700" cap="flat">
                      <a:solidFill>
                        <a:srgbClr val="000000"/>
                      </a:solidFill>
                      <a:prstDash val="solid"/>
                      <a:round/>
                      <a:headEnd w="med" len="med" type="none"/>
                      <a:tailEnd w="med" len="med" type="none"/>
                    </a:lnL>
                    <a:lnR w="12700" cap="flat">
                      <a:solidFill>
                        <a:srgbClr val="000000"/>
                      </a:solidFill>
                      <a:prstDash val="solid"/>
                      <a:round/>
                      <a:headEnd w="med" len="med" type="none"/>
                      <a:tailEnd w="med" len="med" type="none"/>
                    </a:lnR>
                    <a:lnT w="12700" cap="flat">
                      <a:solidFill>
                        <a:srgbClr val="000000"/>
                      </a:solidFill>
                      <a:prstDash val="solid"/>
                      <a:round/>
                      <a:headEnd w="med" len="med" type="none"/>
                      <a:tailEnd w="med" len="med" type="none"/>
                    </a:lnT>
                    <a:lnB w="12700" cap="flat">
                      <a:solidFill>
                        <a:srgbClr val="000000"/>
                      </a:solidFill>
                      <a:prstDash val="solid"/>
                      <a:round/>
                      <a:headEnd w="med" len="med" type="none"/>
                      <a:tailEnd w="med" len="med" type="none"/>
                    </a:lnB>
                    <a:solidFill>
                      <a:srgbClr val="FFF2CC"/>
                    </a:solidFill>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Plan for Analysis</a:t>
            </a:r>
          </a:p>
        </p:txBody>
      </p:sp>
      <p:pic>
        <p:nvPicPr>
          <p:cNvPr id="104" name="Shape 104"/>
          <p:cNvPicPr preferRelativeResize="0"/>
          <p:nvPr/>
        </p:nvPicPr>
        <p:blipFill>
          <a:blip r:embed="rId3">
            <a:alphaModFix/>
          </a:blip>
          <a:stretch>
            <a:fillRect/>
          </a:stretch>
        </p:blipFill>
        <p:spPr>
          <a:xfrm>
            <a:off y="2488037" x="802662"/>
            <a:ext cy="2238375" cx="7439025"/>
          </a:xfrm>
          <a:prstGeom prst="rect">
            <a:avLst/>
          </a:prstGeom>
          <a:noFill/>
          <a:ln>
            <a:noFill/>
          </a:ln>
        </p:spPr>
      </p:pic>
      <p:sp>
        <p:nvSpPr>
          <p:cNvPr id="105" name="Shape 105"/>
          <p:cNvSpPr txBox="1"/>
          <p:nvPr>
            <p:ph idx="1" type="body"/>
          </p:nvPr>
        </p:nvSpPr>
        <p:spPr>
          <a:xfrm>
            <a:off y="971550" x="457200"/>
            <a:ext cy="1643700" cx="8229600"/>
          </a:xfrm>
          <a:prstGeom prst="rect">
            <a:avLst/>
          </a:prstGeom>
        </p:spPr>
        <p:txBody>
          <a:bodyPr bIns="91425" rIns="91425" lIns="91425" tIns="91425" anchor="t" anchorCtr="0">
            <a:spAutoFit/>
          </a:bodyPr>
          <a:lstStyle/>
          <a:p>
            <a:pPr rtl="0" lvl="0">
              <a:lnSpc>
                <a:spcPct val="136363"/>
              </a:lnSpc>
              <a:spcBef>
                <a:spcPts val="800"/>
              </a:spcBef>
              <a:buNone/>
            </a:pPr>
            <a:r>
              <a:rPr sz="1100" lang="en">
                <a:solidFill>
                  <a:srgbClr val="333333"/>
                </a:solidFill>
              </a:rPr>
              <a:t>To test annotation methods few samples might be enough and could be done with Train 1 data. To run methods that identify signals of positive selection in genes and non-coding elements we will need larger number of samples, instead of waiting until Train 2 data is ready, we decided to prepare a pilot dataset with published data to do a pilot analysis.</a:t>
            </a:r>
          </a:p>
          <a:p>
            <a:pPr rtl="0" lvl="0">
              <a:lnSpc>
                <a:spcPct val="136363"/>
              </a:lnSpc>
              <a:spcBef>
                <a:spcPts val="800"/>
              </a:spcBef>
              <a:buNone/>
            </a:pPr>
            <a:r>
              <a:rPr sz="1100" lang="en">
                <a:solidFill>
                  <a:srgbClr val="333333"/>
                </a:solidFill>
              </a:rPr>
              <a:t>Dataset prepared by Loris Mularoni (UPF) with help from Ludmil Alexandrov (Sanger)</a:t>
            </a:r>
          </a:p>
        </p:txBody>
      </p:sp>
      <p:sp>
        <p:nvSpPr>
          <p:cNvPr id="106" name="Shape 106"/>
          <p:cNvSpPr txBox="1"/>
          <p:nvPr/>
        </p:nvSpPr>
        <p:spPr>
          <a:xfrm>
            <a:off y="4693825" x="7930948"/>
            <a:ext cy="276899" cx="778800"/>
          </a:xfrm>
          <a:prstGeom prst="rect">
            <a:avLst/>
          </a:prstGeom>
          <a:noFill/>
          <a:ln>
            <a:noFill/>
          </a:ln>
        </p:spPr>
        <p:txBody>
          <a:bodyPr bIns="45700" rIns="91425" lIns="91425" tIns="45700" anchor="t" anchorCtr="0">
            <a:spAutoFit/>
          </a:bodyPr>
          <a:lstStyle/>
          <a:p>
            <a:pPr algn="l" rtl="0" lvl="0" marR="0" indent="0" marL="0">
              <a:lnSpc>
                <a:spcPct val="100000"/>
              </a:lnSpc>
              <a:spcBef>
                <a:spcPts val="0"/>
              </a:spcBef>
              <a:spcAft>
                <a:spcPts val="0"/>
              </a:spcAft>
              <a:buClr>
                <a:srgbClr val="A5A5A5"/>
              </a:buClr>
              <a:buSzPct val="25000"/>
              <a:buFont typeface="Arial"/>
              <a:buNone/>
            </a:pPr>
            <a:r>
              <a:rPr strike="noStrike" u="none" b="0" cap="none" baseline="0" sz="1200" lang="en" i="0">
                <a:solidFill>
                  <a:srgbClr val="A5A5A5"/>
                </a:solidFill>
                <a:latin typeface="Arial"/>
                <a:ea typeface="Arial"/>
                <a:cs typeface="Arial"/>
                <a:sym typeface="Arial"/>
              </a:rPr>
              <a:t>[</a:t>
            </a:r>
            <a:r>
              <a:rPr sz="1200" lang="en">
                <a:solidFill>
                  <a:srgbClr val="A5A5A5"/>
                </a:solidFill>
              </a:rPr>
              <a:t>Nuria</a:t>
            </a:r>
            <a:r>
              <a:rPr strike="noStrike" u="none" b="0" cap="none" baseline="0" sz="1200" lang="en" i="0">
                <a:solidFill>
                  <a:srgbClr val="A5A5A5"/>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