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7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6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8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3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8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4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4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7458-C31A-E04A-8B91-C8D7205FEB06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4B42-AC1C-9B47-A1C1-88C2B8AF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itle 1"/>
          <p:cNvSpPr>
            <a:spLocks noGrp="1"/>
          </p:cNvSpPr>
          <p:nvPr>
            <p:ph type="title"/>
          </p:nvPr>
        </p:nvSpPr>
        <p:spPr>
          <a:xfrm>
            <a:off x="144463" y="118608"/>
            <a:ext cx="4649787" cy="1887538"/>
          </a:xfrm>
        </p:spPr>
        <p:txBody>
          <a:bodyPr/>
          <a:lstStyle/>
          <a:p>
            <a:r>
              <a:rPr lang="en-US" sz="3600" dirty="0" err="1">
                <a:latin typeface="Calibri" charset="0"/>
              </a:rPr>
              <a:t>modENCODE</a:t>
            </a:r>
            <a:r>
              <a:rPr lang="en-US" sz="3600" dirty="0">
                <a:latin typeface="Calibri" charset="0"/>
              </a:rPr>
              <a:t>/ENCODE </a:t>
            </a:r>
            <a:r>
              <a:rPr lang="en-US" sz="3600" dirty="0" err="1" smtClean="0">
                <a:latin typeface="Calibri" charset="0"/>
              </a:rPr>
              <a:t>Funcational</a:t>
            </a:r>
            <a:r>
              <a:rPr lang="en-US" sz="3600" dirty="0" smtClean="0">
                <a:latin typeface="Calibri" charset="0"/>
              </a:rPr>
              <a:t> Genomics </a:t>
            </a:r>
            <a:r>
              <a:rPr lang="en-US" sz="3600" dirty="0" smtClean="0">
                <a:latin typeface="Calibri" charset="0"/>
              </a:rPr>
              <a:t>Resource</a:t>
            </a:r>
            <a:endParaRPr lang="en-US" sz="3600" dirty="0">
              <a:latin typeface="Calibri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40288" y="184150"/>
            <a:ext cx="4191000" cy="3060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Broad </a:t>
            </a:r>
            <a:r>
              <a:rPr lang="en-US" sz="2000" dirty="0">
                <a:ea typeface="+mn-ea"/>
                <a:cs typeface="+mn-cs"/>
              </a:rPr>
              <a:t>sampling of conditions across </a:t>
            </a:r>
            <a:r>
              <a:rPr lang="en-US" sz="2000" dirty="0" err="1" smtClean="0">
                <a:ea typeface="+mn-ea"/>
                <a:cs typeface="+mn-cs"/>
              </a:rPr>
              <a:t>transcriptomes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smtClean="0">
                <a:ea typeface="+mn-ea"/>
                <a:cs typeface="+mn-cs"/>
              </a:rPr>
              <a:t>and </a:t>
            </a:r>
            <a:r>
              <a:rPr lang="en-US" sz="2000" dirty="0" err="1" smtClean="0">
                <a:ea typeface="+mn-ea"/>
                <a:cs typeface="+mn-cs"/>
              </a:rPr>
              <a:t>regulomes</a:t>
            </a:r>
            <a:r>
              <a:rPr lang="en-US" sz="2000" dirty="0" smtClean="0">
                <a:ea typeface="+mn-ea"/>
                <a:cs typeface="+mn-cs"/>
              </a:rPr>
              <a:t> of </a:t>
            </a:r>
            <a:r>
              <a:rPr lang="en-US" sz="2000" dirty="0" smtClean="0">
                <a:ea typeface="+mn-ea"/>
                <a:cs typeface="+mn-cs"/>
              </a:rPr>
              <a:t>human</a:t>
            </a:r>
            <a:r>
              <a:rPr lang="en-US" sz="2000" dirty="0">
                <a:ea typeface="+mn-ea"/>
                <a:cs typeface="+mn-cs"/>
              </a:rPr>
              <a:t>, </a:t>
            </a:r>
            <a:r>
              <a:rPr lang="en-US" sz="2000" dirty="0" smtClean="0">
                <a:ea typeface="+mn-ea"/>
                <a:cs typeface="+mn-cs"/>
              </a:rPr>
              <a:t>worm </a:t>
            </a:r>
            <a:r>
              <a:rPr lang="en-US" sz="2000" dirty="0">
                <a:ea typeface="+mn-ea"/>
                <a:cs typeface="+mn-cs"/>
              </a:rPr>
              <a:t>and </a:t>
            </a:r>
            <a:r>
              <a:rPr lang="en-US" sz="2000" dirty="0" smtClean="0">
                <a:ea typeface="+mn-ea"/>
                <a:cs typeface="+mn-cs"/>
              </a:rPr>
              <a:t>fly</a:t>
            </a:r>
          </a:p>
          <a:p>
            <a:pPr marL="342900" lvl="1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ea typeface="+mn-ea"/>
              </a:rPr>
              <a:t>&gt;100</a:t>
            </a:r>
            <a:r>
              <a:rPr lang="en-US" sz="1600" dirty="0" smtClean="0">
                <a:ea typeface="+mn-ea"/>
              </a:rPr>
              <a:t> </a:t>
            </a:r>
            <a:r>
              <a:rPr lang="en-US" sz="1600" dirty="0">
                <a:ea typeface="+mn-ea"/>
              </a:rPr>
              <a:t>billion reads </a:t>
            </a:r>
            <a:r>
              <a:rPr lang="en-US" sz="1600" dirty="0" smtClean="0">
                <a:ea typeface="+mn-ea"/>
              </a:rPr>
              <a:t>(</a:t>
            </a:r>
            <a:r>
              <a:rPr lang="en-US" sz="1600" dirty="0" smtClean="0">
                <a:ea typeface="+mn-ea"/>
              </a:rPr>
              <a:t>&gt;1000</a:t>
            </a:r>
            <a:r>
              <a:rPr lang="en-US" sz="1600" dirty="0" smtClean="0">
                <a:ea typeface="+mn-ea"/>
              </a:rPr>
              <a:t> </a:t>
            </a:r>
            <a:r>
              <a:rPr lang="en-US" sz="1600" dirty="0">
                <a:ea typeface="+mn-ea"/>
              </a:rPr>
              <a:t>datasets</a:t>
            </a:r>
            <a:r>
              <a:rPr lang="en-US" sz="1600" dirty="0" smtClean="0">
                <a:ea typeface="+mn-ea"/>
              </a:rPr>
              <a:t>)</a:t>
            </a:r>
            <a:endParaRPr lang="en-US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C</a:t>
            </a:r>
            <a:r>
              <a:rPr lang="en-US" sz="2000" dirty="0" smtClean="0">
                <a:ea typeface="+mn-ea"/>
                <a:cs typeface="+mn-cs"/>
              </a:rPr>
              <a:t>omparisons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Transcription factor </a:t>
            </a:r>
            <a:r>
              <a:rPr lang="en-US" sz="1600" dirty="0" smtClean="0">
                <a:ea typeface="+mn-ea"/>
              </a:rPr>
              <a:t>binding, histone modifications and gene expression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Effects of orthologous transcription factors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Transcription factor regulatory networks</a:t>
            </a:r>
            <a:endParaRPr lang="en-US" sz="2000" dirty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594948" name="Slide Number Placeholder 16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4F671C-39DD-7540-AB8A-CAF79B740064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94949" name="Picture 171" descr="Figure 1 mockup_20131014.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8"/>
          <a:stretch>
            <a:fillRect/>
          </a:stretch>
        </p:blipFill>
        <p:spPr bwMode="auto">
          <a:xfrm>
            <a:off x="5916705" y="3327088"/>
            <a:ext cx="2785409" cy="326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09" y="4217614"/>
            <a:ext cx="231616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" y="4257301"/>
            <a:ext cx="21621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000" y="4840941"/>
            <a:ext cx="6808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1176" y="4855882"/>
            <a:ext cx="75761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Embryo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69397" y="2091951"/>
            <a:ext cx="2030412" cy="1995488"/>
            <a:chOff x="1669397" y="2091951"/>
            <a:chExt cx="2030412" cy="1995488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397" y="2091951"/>
              <a:ext cx="2030412" cy="199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551814" y="2621448"/>
              <a:ext cx="372868" cy="174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5292" y="2551543"/>
              <a:ext cx="58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Adult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49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835"/>
            <a:ext cx="7772400" cy="1143000"/>
          </a:xfrm>
        </p:spPr>
        <p:txBody>
          <a:bodyPr/>
          <a:lstStyle/>
          <a:p>
            <a:r>
              <a:rPr lang="en-US" dirty="0" smtClean="0"/>
              <a:t>Focus on Promoters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45" y="2219325"/>
            <a:ext cx="8379548" cy="4638675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Key Questions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do we define the active </a:t>
            </a:r>
            <a:r>
              <a:rPr lang="en-US" dirty="0" smtClean="0"/>
              <a:t>regions of promoter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do we relate the epigenetic marks on </a:t>
            </a:r>
            <a:r>
              <a:rPr lang="en-US" dirty="0" smtClean="0"/>
              <a:t>a promoter </a:t>
            </a:r>
            <a:r>
              <a:rPr lang="en-US" dirty="0" smtClean="0"/>
              <a:t>&amp; its chromatin state to the level of transcription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Are these general principles conserved between phyla?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980863" y="2586137"/>
            <a:ext cx="5057018" cy="1410118"/>
            <a:chOff x="1607994" y="3007011"/>
            <a:chExt cx="5511451" cy="1536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091" t="62202" r="46379" b="20597"/>
            <a:stretch/>
          </p:blipFill>
          <p:spPr>
            <a:xfrm>
              <a:off x="1607994" y="3007011"/>
              <a:ext cx="5511451" cy="15368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1632219" y="3123376"/>
              <a:ext cx="314607" cy="36117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78945" y="1351502"/>
            <a:ext cx="4124851" cy="1316550"/>
            <a:chOff x="1351645" y="1025278"/>
            <a:chExt cx="4617098" cy="15612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5731" t="4292" b="75863"/>
            <a:stretch/>
          </p:blipFill>
          <p:spPr>
            <a:xfrm>
              <a:off x="1351645" y="1025278"/>
              <a:ext cx="4617098" cy="156121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1434133" y="1200981"/>
              <a:ext cx="314607" cy="36117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4433" y="1607822"/>
            <a:ext cx="138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Promoter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008" y="2843754"/>
            <a:ext cx="1698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Repressed Promoter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6577" y="2423383"/>
            <a:ext cx="1792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Histone modifications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 flipH="1">
            <a:off x="6781533" y="2700382"/>
            <a:ext cx="861083" cy="34049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>
            <a:stCxn id="14" idx="0"/>
          </p:cNvCxnSpPr>
          <p:nvPr/>
        </p:nvCxnSpPr>
        <p:spPr bwMode="auto">
          <a:xfrm flipH="1" flipV="1">
            <a:off x="6012493" y="1957348"/>
            <a:ext cx="1630123" cy="46603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380811" y="1454005"/>
            <a:ext cx="281065" cy="30457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256" y="6581001"/>
            <a:ext cx="2638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Zhou </a:t>
            </a:r>
            <a:r>
              <a:rPr lang="en-US" b="0" i="1" dirty="0" smtClean="0"/>
              <a:t>et al. Nat. Rev. Genetics </a:t>
            </a:r>
            <a:r>
              <a:rPr lang="en-US" b="0" dirty="0" smtClean="0"/>
              <a:t>2011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83112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835"/>
            <a:ext cx="7772400" cy="1143000"/>
          </a:xfrm>
        </p:spPr>
        <p:txBody>
          <a:bodyPr/>
          <a:lstStyle/>
          <a:p>
            <a:r>
              <a:rPr lang="en-US" dirty="0" smtClean="0"/>
              <a:t>Focus on Promoters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45" y="2219325"/>
            <a:ext cx="8379548" cy="463867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Broader Significance</a:t>
            </a:r>
          </a:p>
          <a:p>
            <a:pPr lvl="1"/>
            <a:r>
              <a:rPr lang="en-US" dirty="0" smtClean="0"/>
              <a:t>Unified understand of “ancient” principles of metazoan gene expression</a:t>
            </a:r>
          </a:p>
          <a:p>
            <a:pPr lvl="1"/>
            <a:r>
              <a:rPr lang="en-US" dirty="0" smtClean="0"/>
              <a:t>Useful </a:t>
            </a:r>
            <a:r>
              <a:rPr lang="en-US" dirty="0" smtClean="0"/>
              <a:t>in better annotating the genome</a:t>
            </a:r>
          </a:p>
          <a:p>
            <a:pPr lvl="1"/>
            <a:r>
              <a:rPr lang="en-US" dirty="0" smtClean="0"/>
              <a:t>Useful in understanding how epigenetic changes </a:t>
            </a:r>
            <a:r>
              <a:rPr lang="en-US" dirty="0" smtClean="0"/>
              <a:t>(</a:t>
            </a:r>
            <a:r>
              <a:rPr lang="en-US" dirty="0" smtClean="0"/>
              <a:t>e.g.</a:t>
            </a:r>
            <a:r>
              <a:rPr lang="en-US" dirty="0" smtClean="0"/>
              <a:t> </a:t>
            </a:r>
            <a:r>
              <a:rPr lang="en-US" dirty="0" smtClean="0"/>
              <a:t>in cancer) drive expression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80863" y="2586137"/>
            <a:ext cx="5057018" cy="1410118"/>
            <a:chOff x="1607994" y="3007011"/>
            <a:chExt cx="5511451" cy="1536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091" t="62202" r="46379" b="20597"/>
            <a:stretch/>
          </p:blipFill>
          <p:spPr>
            <a:xfrm>
              <a:off x="1607994" y="3007011"/>
              <a:ext cx="5511451" cy="15368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1632219" y="3123376"/>
              <a:ext cx="314607" cy="36117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78945" y="1351502"/>
            <a:ext cx="4124851" cy="1316550"/>
            <a:chOff x="1351645" y="1025278"/>
            <a:chExt cx="4617098" cy="15612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5731" t="4292" b="75863"/>
            <a:stretch/>
          </p:blipFill>
          <p:spPr>
            <a:xfrm>
              <a:off x="1351645" y="1025278"/>
              <a:ext cx="4617098" cy="156121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1434133" y="1200981"/>
              <a:ext cx="314607" cy="36117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4433" y="1607822"/>
            <a:ext cx="138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Promoter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008" y="2843754"/>
            <a:ext cx="1698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Repressed Promoter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6577" y="2423383"/>
            <a:ext cx="1792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Histone modifications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 flipH="1">
            <a:off x="6781533" y="2700382"/>
            <a:ext cx="861083" cy="34049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>
            <a:stCxn id="14" idx="0"/>
          </p:cNvCxnSpPr>
          <p:nvPr/>
        </p:nvCxnSpPr>
        <p:spPr bwMode="auto">
          <a:xfrm flipH="1" flipV="1">
            <a:off x="6012493" y="1957348"/>
            <a:ext cx="1630123" cy="46603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424256" y="6581001"/>
            <a:ext cx="2638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Zhou </a:t>
            </a:r>
            <a:r>
              <a:rPr lang="en-US" b="0" i="1" dirty="0" smtClean="0"/>
              <a:t>et al. Nat. Rev. Genetics </a:t>
            </a:r>
            <a:r>
              <a:rPr lang="en-US" b="0" dirty="0" smtClean="0"/>
              <a:t>2011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22346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163</Words>
  <Application>Microsoft Macintosh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modENCODE/ENCODE Funcational Genomics Resource</vt:lpstr>
      <vt:lpstr>Focus on Promoters</vt:lpstr>
      <vt:lpstr>Focus on Promoters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Rutenberg Schoenberg</dc:creator>
  <cp:lastModifiedBy>Michael Rutenberg Schoenberg</cp:lastModifiedBy>
  <cp:revision>2</cp:revision>
  <dcterms:created xsi:type="dcterms:W3CDTF">2014-08-14T00:02:21Z</dcterms:created>
  <dcterms:modified xsi:type="dcterms:W3CDTF">2014-08-14T00:03:33Z</dcterms:modified>
</cp:coreProperties>
</file>