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60" r:id="rId4"/>
    <p:sldId id="263" r:id="rId5"/>
    <p:sldId id="262" r:id="rId6"/>
    <p:sldId id="261" r:id="rId7"/>
    <p:sldId id="264" r:id="rId8"/>
    <p:sldId id="267" r:id="rId9"/>
    <p:sldId id="265" r:id="rId10"/>
    <p:sldId id="266"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725" autoAdjust="0"/>
  </p:normalViewPr>
  <p:slideViewPr>
    <p:cSldViewPr>
      <p:cViewPr varScale="1">
        <p:scale>
          <a:sx n="62" d="100"/>
          <a:sy n="62" d="100"/>
        </p:scale>
        <p:origin x="-1584" y="-78"/>
      </p:cViewPr>
      <p:guideLst>
        <p:guide orient="horz" pos="2160"/>
        <p:guide pos="2880"/>
      </p:guideLst>
    </p:cSldViewPr>
  </p:slideViewPr>
  <p:notesTextViewPr>
    <p:cViewPr>
      <p:scale>
        <a:sx n="1" d="1"/>
        <a:sy n="1" d="1"/>
      </p:scale>
      <p:origin x="0" y="528"/>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C2C69BF-BBE2-4CDE-B01C-FE7C2F74F6F9}" type="datetimeFigureOut">
              <a:rPr lang="en-US" smtClean="0"/>
              <a:t>8/5/2014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AF7136-4226-44BE-A76D-CF8DB476F984}" type="slidenum">
              <a:rPr lang="en-US" smtClean="0"/>
              <a:t>‹#›</a:t>
            </a:fld>
            <a:endParaRPr lang="en-US"/>
          </a:p>
        </p:txBody>
      </p:sp>
    </p:spTree>
    <p:extLst>
      <p:ext uri="{BB962C8B-B14F-4D97-AF65-F5344CB8AC3E}">
        <p14:creationId xmlns:p14="http://schemas.microsoft.com/office/powerpoint/2010/main" val="17798248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8AF7136-4226-44BE-A76D-CF8DB476F984}" type="slidenum">
              <a:rPr lang="en-US" smtClean="0"/>
              <a:t>1</a:t>
            </a:fld>
            <a:endParaRPr lang="en-US"/>
          </a:p>
        </p:txBody>
      </p:sp>
    </p:spTree>
    <p:extLst>
      <p:ext uri="{BB962C8B-B14F-4D97-AF65-F5344CB8AC3E}">
        <p14:creationId xmlns:p14="http://schemas.microsoft.com/office/powerpoint/2010/main" val="21349064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a:t>
            </a:r>
            <a:r>
              <a:rPr lang="en-US" baseline="0" dirty="0" smtClean="0"/>
              <a:t>’s still some work left to be done with this data. We’d like to “validate” the results by checking expression levels of </a:t>
            </a:r>
            <a:r>
              <a:rPr lang="en-US" baseline="0" dirty="0" err="1" smtClean="0"/>
              <a:t>miRNAs</a:t>
            </a:r>
            <a:r>
              <a:rPr lang="en-US" baseline="0" dirty="0" smtClean="0"/>
              <a:t> in human tissues as discovered by the </a:t>
            </a:r>
            <a:r>
              <a:rPr lang="en-US" baseline="0" dirty="0" err="1" smtClean="0"/>
              <a:t>miRNAbodymap</a:t>
            </a:r>
            <a:r>
              <a:rPr lang="en-US" baseline="0" dirty="0" smtClean="0"/>
              <a:t> tool, which uses </a:t>
            </a:r>
            <a:r>
              <a:rPr lang="en-US" baseline="0" dirty="0" err="1" smtClean="0"/>
              <a:t>qPCR</a:t>
            </a:r>
            <a:r>
              <a:rPr lang="en-US" baseline="0" dirty="0" smtClean="0"/>
              <a:t> analysis data sets instead of </a:t>
            </a:r>
            <a:r>
              <a:rPr lang="en-US" baseline="0" dirty="0" err="1" smtClean="0"/>
              <a:t>RNAseq</a:t>
            </a:r>
            <a:r>
              <a:rPr lang="en-US" baseline="0" dirty="0" smtClean="0"/>
              <a:t>. Hopefully we will see similar </a:t>
            </a:r>
            <a:r>
              <a:rPr lang="en-US" baseline="0" dirty="0" err="1" smtClean="0"/>
              <a:t>miRNAs</a:t>
            </a:r>
            <a:r>
              <a:rPr lang="en-US" baseline="0" dirty="0" smtClean="0"/>
              <a:t> at relatively high or low expression levels in the tissues we analyzed.</a:t>
            </a:r>
          </a:p>
          <a:p>
            <a:r>
              <a:rPr lang="en-US" baseline="0" dirty="0" smtClean="0"/>
              <a:t>We also want to look into whether or not the </a:t>
            </a:r>
            <a:r>
              <a:rPr lang="en-US" baseline="0" dirty="0" err="1" smtClean="0"/>
              <a:t>miRNAs</a:t>
            </a:r>
            <a:r>
              <a:rPr lang="en-US" baseline="0" dirty="0" smtClean="0"/>
              <a:t> in these clusters are located near each other on the genome. It would make sense that tissue-specific </a:t>
            </a:r>
            <a:r>
              <a:rPr lang="en-US" baseline="0" dirty="0" err="1" smtClean="0"/>
              <a:t>miRNA</a:t>
            </a:r>
            <a:r>
              <a:rPr lang="en-US" baseline="0" dirty="0" smtClean="0"/>
              <a:t> modules would all be transcribed together, so this would be an interest</a:t>
            </a:r>
            <a:r>
              <a:rPr lang="en-US" baseline="0" dirty="0" smtClean="0">
                <a:solidFill>
                  <a:srgbClr val="FF0000"/>
                </a:solidFill>
              </a:rPr>
              <a:t>ing finding on its own (the extent to which these </a:t>
            </a:r>
            <a:r>
              <a:rPr lang="en-US" baseline="0" dirty="0" err="1" smtClean="0">
                <a:solidFill>
                  <a:srgbClr val="FF0000"/>
                </a:solidFill>
              </a:rPr>
              <a:t>clusterings</a:t>
            </a:r>
            <a:r>
              <a:rPr lang="en-US" baseline="0" dirty="0" smtClean="0">
                <a:solidFill>
                  <a:srgbClr val="FF0000"/>
                </a:solidFill>
              </a:rPr>
              <a:t> agree might also help verify our result)</a:t>
            </a:r>
            <a:r>
              <a:rPr lang="en-US" baseline="0" dirty="0" smtClean="0"/>
              <a:t>.</a:t>
            </a:r>
          </a:p>
          <a:p>
            <a:r>
              <a:rPr lang="en-US" baseline="0" dirty="0" smtClean="0"/>
              <a:t>Lastly, we’ll produce a tool that can be used on </a:t>
            </a:r>
            <a:r>
              <a:rPr lang="en-US" baseline="0" dirty="0" err="1" smtClean="0"/>
              <a:t>exRNA</a:t>
            </a:r>
            <a:r>
              <a:rPr lang="en-US" baseline="0" dirty="0" smtClean="0"/>
              <a:t> data to determine the most probable tissue of origin. With any luck, we will also be able to determine the extent to which each tissue contributes to a given </a:t>
            </a:r>
            <a:r>
              <a:rPr lang="en-US" baseline="0" dirty="0" err="1" smtClean="0"/>
              <a:t>miRNA</a:t>
            </a:r>
            <a:r>
              <a:rPr lang="en-US" baseline="0" dirty="0" smtClean="0"/>
              <a:t> pool (although this goal may be </a:t>
            </a:r>
            <a:r>
              <a:rPr lang="en-US" baseline="0" smtClean="0"/>
              <a:t>too ambitious).</a:t>
            </a:r>
            <a:endParaRPr lang="en-US" dirty="0"/>
          </a:p>
        </p:txBody>
      </p:sp>
      <p:sp>
        <p:nvSpPr>
          <p:cNvPr id="4" name="Slide Number Placeholder 3"/>
          <p:cNvSpPr>
            <a:spLocks noGrp="1"/>
          </p:cNvSpPr>
          <p:nvPr>
            <p:ph type="sldNum" sz="quarter" idx="10"/>
          </p:nvPr>
        </p:nvSpPr>
        <p:spPr/>
        <p:txBody>
          <a:bodyPr/>
          <a:lstStyle/>
          <a:p>
            <a:fld id="{58AF7136-4226-44BE-A76D-CF8DB476F984}" type="slidenum">
              <a:rPr lang="en-US" smtClean="0"/>
              <a:t>10</a:t>
            </a:fld>
            <a:endParaRPr lang="en-US"/>
          </a:p>
        </p:txBody>
      </p:sp>
    </p:spTree>
    <p:extLst>
      <p:ext uri="{BB962C8B-B14F-4D97-AF65-F5344CB8AC3E}">
        <p14:creationId xmlns:p14="http://schemas.microsoft.com/office/powerpoint/2010/main" val="36042446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a:t>
            </a:r>
            <a:r>
              <a:rPr lang="en-US" baseline="0" dirty="0" smtClean="0"/>
              <a:t> searched DNA nexus for as much openly accessible </a:t>
            </a:r>
            <a:r>
              <a:rPr lang="en-US" baseline="0" dirty="0" err="1" smtClean="0"/>
              <a:t>miRNA</a:t>
            </a:r>
            <a:r>
              <a:rPr lang="en-US" baseline="0" dirty="0" smtClean="0"/>
              <a:t> data as possible and pruned runs that were from non-wild type tissues such as cancer or tissues actively involved in psoriasis.  The idea was to find </a:t>
            </a:r>
            <a:r>
              <a:rPr lang="en-US" baseline="0" dirty="0" err="1" smtClean="0"/>
              <a:t>miRNAs</a:t>
            </a:r>
            <a:r>
              <a:rPr lang="en-US" baseline="0" dirty="0" smtClean="0"/>
              <a:t> or groups of </a:t>
            </a:r>
            <a:r>
              <a:rPr lang="en-US" baseline="0" dirty="0" err="1" smtClean="0"/>
              <a:t>miRNAs</a:t>
            </a:r>
            <a:r>
              <a:rPr lang="en-US" baseline="0" dirty="0" smtClean="0"/>
              <a:t> within the 2400 we have information about with highly differential expression.</a:t>
            </a:r>
            <a:endParaRPr lang="en-US" dirty="0"/>
          </a:p>
        </p:txBody>
      </p:sp>
      <p:sp>
        <p:nvSpPr>
          <p:cNvPr id="4" name="Slide Number Placeholder 3"/>
          <p:cNvSpPr>
            <a:spLocks noGrp="1"/>
          </p:cNvSpPr>
          <p:nvPr>
            <p:ph type="sldNum" sz="quarter" idx="10"/>
          </p:nvPr>
        </p:nvSpPr>
        <p:spPr/>
        <p:txBody>
          <a:bodyPr/>
          <a:lstStyle/>
          <a:p>
            <a:fld id="{58AF7136-4226-44BE-A76D-CF8DB476F984}" type="slidenum">
              <a:rPr lang="en-US" smtClean="0"/>
              <a:t>2</a:t>
            </a:fld>
            <a:endParaRPr lang="en-US"/>
          </a:p>
        </p:txBody>
      </p:sp>
    </p:spTree>
    <p:extLst>
      <p:ext uri="{BB962C8B-B14F-4D97-AF65-F5344CB8AC3E}">
        <p14:creationId xmlns:p14="http://schemas.microsoft.com/office/powerpoint/2010/main" val="22602824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Here’s a quick visualization of the </a:t>
            </a:r>
            <a:r>
              <a:rPr lang="en-US" dirty="0" err="1" smtClean="0"/>
              <a:t>miRNA</a:t>
            </a:r>
            <a:r>
              <a:rPr lang="en-US" dirty="0" smtClean="0"/>
              <a:t> data set. As you can see, one of the major problems with the data</a:t>
            </a:r>
            <a:r>
              <a:rPr lang="en-US" baseline="0" dirty="0" smtClean="0"/>
              <a:t> is a varying number of samples for each tissue – it’s hard to pick out 11 different colors from this graph. The clustering of the tissues is not immediately obvious, but that’s to be expected since this is a projection onto to first 2 PCs.</a:t>
            </a:r>
            <a:endParaRPr lang="en-US" dirty="0"/>
          </a:p>
        </p:txBody>
      </p:sp>
      <p:sp>
        <p:nvSpPr>
          <p:cNvPr id="4" name="Slide Number Placeholder 3"/>
          <p:cNvSpPr>
            <a:spLocks noGrp="1"/>
          </p:cNvSpPr>
          <p:nvPr>
            <p:ph type="sldNum" sz="quarter" idx="10"/>
          </p:nvPr>
        </p:nvSpPr>
        <p:spPr/>
        <p:txBody>
          <a:bodyPr/>
          <a:lstStyle/>
          <a:p>
            <a:fld id="{58AF7136-4226-44BE-A76D-CF8DB476F984}" type="slidenum">
              <a:rPr lang="en-US" smtClean="0"/>
              <a:t>3</a:t>
            </a:fld>
            <a:endParaRPr lang="en-US"/>
          </a:p>
        </p:txBody>
      </p:sp>
    </p:spTree>
    <p:extLst>
      <p:ext uri="{BB962C8B-B14F-4D97-AF65-F5344CB8AC3E}">
        <p14:creationId xmlns:p14="http://schemas.microsoft.com/office/powerpoint/2010/main" val="4073133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first important</a:t>
            </a:r>
            <a:r>
              <a:rPr lang="en-US" baseline="0" dirty="0" smtClean="0"/>
              <a:t> result was that certain </a:t>
            </a:r>
            <a:r>
              <a:rPr lang="en-US" baseline="0" dirty="0" err="1" smtClean="0"/>
              <a:t>miRNAs</a:t>
            </a:r>
            <a:r>
              <a:rPr lang="en-US" baseline="0" dirty="0" smtClean="0"/>
              <a:t> were surprisingly good predictors of tissue type – there were multiple </a:t>
            </a:r>
            <a:r>
              <a:rPr lang="en-US" baseline="0" dirty="0" err="1" smtClean="0"/>
              <a:t>miRNAs</a:t>
            </a:r>
            <a:r>
              <a:rPr lang="en-US" baseline="0" dirty="0" smtClean="0"/>
              <a:t> with an R squared value above 0.95. However, it’s possible that these single </a:t>
            </a:r>
            <a:r>
              <a:rPr lang="en-US" baseline="0" dirty="0" err="1" smtClean="0"/>
              <a:t>miRNAs</a:t>
            </a:r>
            <a:r>
              <a:rPr lang="en-US" baseline="0" dirty="0" smtClean="0"/>
              <a:t> are actually distinguishing between experiments rather than tissue types (If the top </a:t>
            </a:r>
            <a:r>
              <a:rPr lang="en-US" baseline="0" dirty="0" err="1" smtClean="0"/>
              <a:t>miRNA</a:t>
            </a:r>
            <a:r>
              <a:rPr lang="en-US" baseline="0" dirty="0" smtClean="0"/>
              <a:t> was actually just highly variable it would produce results similar to these, since each tissue would end up with varying values). Such an </a:t>
            </a:r>
            <a:r>
              <a:rPr lang="en-US" baseline="0" dirty="0" err="1" smtClean="0"/>
              <a:t>miRNA</a:t>
            </a:r>
            <a:r>
              <a:rPr lang="en-US" baseline="0" dirty="0" smtClean="0"/>
              <a:t> would have essentially 0 predictive power. If we want to be more certain of the predictive power of our model, we are better off looking at clusters of </a:t>
            </a:r>
            <a:r>
              <a:rPr lang="en-US" baseline="0" dirty="0" err="1" smtClean="0"/>
              <a:t>miRNAs</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58AF7136-4226-44BE-A76D-CF8DB476F984}" type="slidenum">
              <a:rPr lang="en-US" smtClean="0"/>
              <a:t>4</a:t>
            </a:fld>
            <a:endParaRPr lang="en-US"/>
          </a:p>
        </p:txBody>
      </p:sp>
    </p:spTree>
    <p:extLst>
      <p:ext uri="{BB962C8B-B14F-4D97-AF65-F5344CB8AC3E}">
        <p14:creationId xmlns:p14="http://schemas.microsoft.com/office/powerpoint/2010/main" val="36690265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is the first of the two most promising clustering results. The 200 </a:t>
            </a:r>
            <a:r>
              <a:rPr lang="en-US" baseline="0" dirty="0" err="1" smtClean="0"/>
              <a:t>miRNAs</a:t>
            </a:r>
            <a:r>
              <a:rPr lang="en-US" baseline="0" dirty="0" smtClean="0"/>
              <a:t> with the highest R squared values from the previous step were clustered into 11 groups using k means clustering and the averages from each cluster were used to predict tissues across all samples. As the </a:t>
            </a:r>
            <a:r>
              <a:rPr lang="en-US" baseline="0" dirty="0" err="1" smtClean="0"/>
              <a:t>heatmap</a:t>
            </a:r>
            <a:r>
              <a:rPr lang="en-US" baseline="0" dirty="0" smtClean="0"/>
              <a:t> demonstrates, each tissue appears to have at least one cluster with a significantly higher or significantly lower average expression compared to the rest of the tissues. The white boxes appearing in only one column and one row are highly promising, and the high adjusted R </a:t>
            </a:r>
            <a:r>
              <a:rPr lang="en-US" baseline="0" dirty="0" err="1" smtClean="0"/>
              <a:t>sq</a:t>
            </a:r>
            <a:r>
              <a:rPr lang="en-US" baseline="0" dirty="0" smtClean="0"/>
              <a:t> corroborates this. Note that all the </a:t>
            </a:r>
            <a:r>
              <a:rPr lang="en-US" baseline="0" dirty="0" err="1" smtClean="0"/>
              <a:t>miRNA</a:t>
            </a:r>
            <a:r>
              <a:rPr lang="en-US" baseline="0" dirty="0" smtClean="0"/>
              <a:t> expression data here has undergone feature scaling – prior to clustering, all the values in each column were mean normalized (</a:t>
            </a:r>
            <a:r>
              <a:rPr lang="en-US" baseline="0" dirty="0" err="1" smtClean="0"/>
              <a:t>val</a:t>
            </a:r>
            <a:r>
              <a:rPr lang="en-US" baseline="0" dirty="0" smtClean="0"/>
              <a:t> – mean/</a:t>
            </a:r>
            <a:r>
              <a:rPr lang="en-US" baseline="0" dirty="0" err="1" smtClean="0"/>
              <a:t>stdev</a:t>
            </a:r>
            <a:r>
              <a:rPr lang="en-US" baseline="0" dirty="0" smtClean="0"/>
              <a:t>), putting all the expression data in the same range. This was necessary due to the highly variable nature of the expression data, and the clusters it produced were more  promising than performing a log normalization.</a:t>
            </a:r>
            <a:endParaRPr lang="en-US" dirty="0"/>
          </a:p>
        </p:txBody>
      </p:sp>
      <p:sp>
        <p:nvSpPr>
          <p:cNvPr id="4" name="Slide Number Placeholder 3"/>
          <p:cNvSpPr>
            <a:spLocks noGrp="1"/>
          </p:cNvSpPr>
          <p:nvPr>
            <p:ph type="sldNum" sz="quarter" idx="10"/>
          </p:nvPr>
        </p:nvSpPr>
        <p:spPr/>
        <p:txBody>
          <a:bodyPr/>
          <a:lstStyle/>
          <a:p>
            <a:fld id="{58AF7136-4226-44BE-A76D-CF8DB476F984}" type="slidenum">
              <a:rPr lang="en-US" smtClean="0"/>
              <a:t>5</a:t>
            </a:fld>
            <a:endParaRPr lang="en-US"/>
          </a:p>
        </p:txBody>
      </p:sp>
    </p:spTree>
    <p:extLst>
      <p:ext uri="{BB962C8B-B14F-4D97-AF65-F5344CB8AC3E}">
        <p14:creationId xmlns:p14="http://schemas.microsoft.com/office/powerpoint/2010/main" val="2549598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Using</a:t>
            </a:r>
            <a:r>
              <a:rPr lang="en-US" baseline="0" dirty="0" smtClean="0"/>
              <a:t> hierarchical clustering with all the </a:t>
            </a:r>
            <a:r>
              <a:rPr lang="en-US" baseline="0" dirty="0" err="1" smtClean="0"/>
              <a:t>miRNA</a:t>
            </a:r>
            <a:r>
              <a:rPr lang="en-US" baseline="0" dirty="0" smtClean="0"/>
              <a:t> samples produced even better results, although the visualization is not as striking here. Since this model has a better R </a:t>
            </a:r>
            <a:r>
              <a:rPr lang="en-US" baseline="0" dirty="0" err="1" smtClean="0"/>
              <a:t>sq</a:t>
            </a:r>
            <a:r>
              <a:rPr lang="en-US" baseline="0" dirty="0" smtClean="0"/>
              <a:t> and uses more of the </a:t>
            </a:r>
            <a:r>
              <a:rPr lang="en-US" baseline="0" dirty="0" err="1" smtClean="0"/>
              <a:t>miRNAs</a:t>
            </a:r>
            <a:r>
              <a:rPr lang="en-US" baseline="0" dirty="0" smtClean="0"/>
              <a:t> the rest of the analysis was done with this one.</a:t>
            </a:r>
            <a:endParaRPr lang="en-US" dirty="0"/>
          </a:p>
        </p:txBody>
      </p:sp>
      <p:sp>
        <p:nvSpPr>
          <p:cNvPr id="4" name="Slide Number Placeholder 3"/>
          <p:cNvSpPr>
            <a:spLocks noGrp="1"/>
          </p:cNvSpPr>
          <p:nvPr>
            <p:ph type="sldNum" sz="quarter" idx="10"/>
          </p:nvPr>
        </p:nvSpPr>
        <p:spPr/>
        <p:txBody>
          <a:bodyPr/>
          <a:lstStyle/>
          <a:p>
            <a:fld id="{58AF7136-4226-44BE-A76D-CF8DB476F984}" type="slidenum">
              <a:rPr lang="en-US" smtClean="0"/>
              <a:t>6</a:t>
            </a:fld>
            <a:endParaRPr lang="en-US"/>
          </a:p>
        </p:txBody>
      </p:sp>
    </p:spTree>
    <p:extLst>
      <p:ext uri="{BB962C8B-B14F-4D97-AF65-F5344CB8AC3E}">
        <p14:creationId xmlns:p14="http://schemas.microsoft.com/office/powerpoint/2010/main" val="42263074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striking example of how easy</a:t>
            </a:r>
            <a:r>
              <a:rPr lang="en-US" baseline="0" dirty="0" smtClean="0"/>
              <a:t> it is to differentiate tissues based on this clustering model. The y axis is just the mean normalized expression for a given cluster. As you can see, liver tissue is highly enriched for cluster 5 and brain tissue is highly enriched for cluster 8.</a:t>
            </a:r>
            <a:endParaRPr lang="en-US" dirty="0"/>
          </a:p>
        </p:txBody>
      </p:sp>
      <p:sp>
        <p:nvSpPr>
          <p:cNvPr id="4" name="Slide Number Placeholder 3"/>
          <p:cNvSpPr>
            <a:spLocks noGrp="1"/>
          </p:cNvSpPr>
          <p:nvPr>
            <p:ph type="sldNum" sz="quarter" idx="10"/>
          </p:nvPr>
        </p:nvSpPr>
        <p:spPr/>
        <p:txBody>
          <a:bodyPr/>
          <a:lstStyle/>
          <a:p>
            <a:fld id="{58AF7136-4226-44BE-A76D-CF8DB476F984}" type="slidenum">
              <a:rPr lang="en-US" smtClean="0"/>
              <a:t>7</a:t>
            </a:fld>
            <a:endParaRPr lang="en-US"/>
          </a:p>
        </p:txBody>
      </p:sp>
    </p:spTree>
    <p:extLst>
      <p:ext uri="{BB962C8B-B14F-4D97-AF65-F5344CB8AC3E}">
        <p14:creationId xmlns:p14="http://schemas.microsoft.com/office/powerpoint/2010/main" val="40115721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the</a:t>
            </a:r>
            <a:r>
              <a:rPr lang="en-US" baseline="0" dirty="0" smtClean="0"/>
              <a:t> same data as we saw in the </a:t>
            </a:r>
            <a:r>
              <a:rPr lang="en-US" baseline="0" dirty="0" err="1" smtClean="0"/>
              <a:t>heatmap</a:t>
            </a:r>
            <a:r>
              <a:rPr lang="en-US" baseline="0" dirty="0" smtClean="0"/>
              <a:t>, but it might be a little easier to see the differentiating characteristics in these boxplots. Each tissue has a fairly unique “fingerprint” of </a:t>
            </a:r>
            <a:r>
              <a:rPr lang="en-US" baseline="0" dirty="0" err="1" smtClean="0"/>
              <a:t>miRNA</a:t>
            </a:r>
            <a:r>
              <a:rPr lang="en-US" baseline="0" dirty="0" smtClean="0"/>
              <a:t> cluster expression, usually with at least one standout cluster.</a:t>
            </a:r>
            <a:endParaRPr lang="en-US" dirty="0"/>
          </a:p>
        </p:txBody>
      </p:sp>
      <p:sp>
        <p:nvSpPr>
          <p:cNvPr id="4" name="Slide Number Placeholder 3"/>
          <p:cNvSpPr>
            <a:spLocks noGrp="1"/>
          </p:cNvSpPr>
          <p:nvPr>
            <p:ph type="sldNum" sz="quarter" idx="10"/>
          </p:nvPr>
        </p:nvSpPr>
        <p:spPr/>
        <p:txBody>
          <a:bodyPr/>
          <a:lstStyle/>
          <a:p>
            <a:fld id="{58AF7136-4226-44BE-A76D-CF8DB476F984}" type="slidenum">
              <a:rPr lang="en-US" smtClean="0"/>
              <a:t>8</a:t>
            </a:fld>
            <a:endParaRPr lang="en-US"/>
          </a:p>
        </p:txBody>
      </p:sp>
    </p:spTree>
    <p:extLst>
      <p:ext uri="{BB962C8B-B14F-4D97-AF65-F5344CB8AC3E}">
        <p14:creationId xmlns:p14="http://schemas.microsoft.com/office/powerpoint/2010/main" val="39632805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If we look closer at each cluster, we can confirm that </a:t>
            </a:r>
            <a:r>
              <a:rPr lang="en-US" baseline="0" dirty="0" err="1" smtClean="0"/>
              <a:t>miRNAs</a:t>
            </a:r>
            <a:r>
              <a:rPr lang="en-US" baseline="0" dirty="0" smtClean="0"/>
              <a:t> from these clusters are highly correlated with certain tissues and highly correlated with each other. The dimensionality of the data could likely be reduced by simply averaging across these clusters (or at least the </a:t>
            </a:r>
            <a:r>
              <a:rPr lang="en-US" baseline="0" dirty="0" err="1" smtClean="0"/>
              <a:t>miRNAs</a:t>
            </a:r>
            <a:r>
              <a:rPr lang="en-US" baseline="0" dirty="0" smtClean="0"/>
              <a:t> within each cluster that are sufficiently correlated). </a:t>
            </a:r>
          </a:p>
          <a:p>
            <a:r>
              <a:rPr lang="en-US" baseline="0" dirty="0" smtClean="0"/>
              <a:t>Looking at the individual </a:t>
            </a:r>
            <a:r>
              <a:rPr lang="en-US" baseline="0" dirty="0" err="1" smtClean="0"/>
              <a:t>miRNAs</a:t>
            </a:r>
            <a:r>
              <a:rPr lang="en-US" baseline="0" dirty="0" smtClean="0"/>
              <a:t> more closely also gives us the chance to determine whether the results are plausible by looking at existing literature on each </a:t>
            </a:r>
            <a:r>
              <a:rPr lang="en-US" baseline="0" dirty="0" err="1" smtClean="0"/>
              <a:t>miRNA</a:t>
            </a:r>
            <a:r>
              <a:rPr lang="en-US" baseline="0" dirty="0" smtClean="0"/>
              <a:t>. For example, miR-181a, the </a:t>
            </a:r>
            <a:r>
              <a:rPr lang="en-US" baseline="0" dirty="0" err="1" smtClean="0"/>
              <a:t>miRNA</a:t>
            </a:r>
            <a:r>
              <a:rPr lang="en-US" baseline="0" dirty="0" smtClean="0"/>
              <a:t> in the top right, is involved in </a:t>
            </a:r>
            <a:r>
              <a:rPr lang="en-US" baseline="0" dirty="0" err="1" smtClean="0"/>
              <a:t>glioma</a:t>
            </a:r>
            <a:r>
              <a:rPr lang="en-US" baseline="0" dirty="0" smtClean="0"/>
              <a:t> suppression, so its elevated presence in brain tissue makes sense.</a:t>
            </a:r>
          </a:p>
          <a:p>
            <a:endParaRPr lang="en-US" dirty="0"/>
          </a:p>
        </p:txBody>
      </p:sp>
      <p:sp>
        <p:nvSpPr>
          <p:cNvPr id="4" name="Slide Number Placeholder 3"/>
          <p:cNvSpPr>
            <a:spLocks noGrp="1"/>
          </p:cNvSpPr>
          <p:nvPr>
            <p:ph type="sldNum" sz="quarter" idx="10"/>
          </p:nvPr>
        </p:nvSpPr>
        <p:spPr/>
        <p:txBody>
          <a:bodyPr/>
          <a:lstStyle/>
          <a:p>
            <a:fld id="{58AF7136-4226-44BE-A76D-CF8DB476F984}" type="slidenum">
              <a:rPr lang="en-US" smtClean="0"/>
              <a:t>9</a:t>
            </a:fld>
            <a:endParaRPr lang="en-US"/>
          </a:p>
        </p:txBody>
      </p:sp>
    </p:spTree>
    <p:extLst>
      <p:ext uri="{BB962C8B-B14F-4D97-AF65-F5344CB8AC3E}">
        <p14:creationId xmlns:p14="http://schemas.microsoft.com/office/powerpoint/2010/main" val="7060657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77EB2C0-0F25-42FB-B7AF-4B0CA6FF9E4B}" type="datetimeFigureOut">
              <a:rPr lang="en-US" smtClean="0"/>
              <a:t>8/4/2014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4E0D71-4751-49D3-B244-073D10691D7D}" type="slidenum">
              <a:rPr lang="en-US" smtClean="0"/>
              <a:t>‹#›</a:t>
            </a:fld>
            <a:endParaRPr lang="en-US"/>
          </a:p>
        </p:txBody>
      </p:sp>
    </p:spTree>
    <p:extLst>
      <p:ext uri="{BB962C8B-B14F-4D97-AF65-F5344CB8AC3E}">
        <p14:creationId xmlns:p14="http://schemas.microsoft.com/office/powerpoint/2010/main" val="38007264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7EB2C0-0F25-42FB-B7AF-4B0CA6FF9E4B}" type="datetimeFigureOut">
              <a:rPr lang="en-US" smtClean="0"/>
              <a:t>8/4/2014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4E0D71-4751-49D3-B244-073D10691D7D}" type="slidenum">
              <a:rPr lang="en-US" smtClean="0"/>
              <a:t>‹#›</a:t>
            </a:fld>
            <a:endParaRPr lang="en-US"/>
          </a:p>
        </p:txBody>
      </p:sp>
    </p:spTree>
    <p:extLst>
      <p:ext uri="{BB962C8B-B14F-4D97-AF65-F5344CB8AC3E}">
        <p14:creationId xmlns:p14="http://schemas.microsoft.com/office/powerpoint/2010/main" val="34233827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7EB2C0-0F25-42FB-B7AF-4B0CA6FF9E4B}" type="datetimeFigureOut">
              <a:rPr lang="en-US" smtClean="0"/>
              <a:t>8/4/2014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4E0D71-4751-49D3-B244-073D10691D7D}" type="slidenum">
              <a:rPr lang="en-US" smtClean="0"/>
              <a:t>‹#›</a:t>
            </a:fld>
            <a:endParaRPr lang="en-US"/>
          </a:p>
        </p:txBody>
      </p:sp>
    </p:spTree>
    <p:extLst>
      <p:ext uri="{BB962C8B-B14F-4D97-AF65-F5344CB8AC3E}">
        <p14:creationId xmlns:p14="http://schemas.microsoft.com/office/powerpoint/2010/main" val="41406618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7EB2C0-0F25-42FB-B7AF-4B0CA6FF9E4B}" type="datetimeFigureOut">
              <a:rPr lang="en-US" smtClean="0"/>
              <a:t>8/4/2014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4E0D71-4751-49D3-B244-073D10691D7D}" type="slidenum">
              <a:rPr lang="en-US" smtClean="0"/>
              <a:t>‹#›</a:t>
            </a:fld>
            <a:endParaRPr lang="en-US"/>
          </a:p>
        </p:txBody>
      </p:sp>
    </p:spTree>
    <p:extLst>
      <p:ext uri="{BB962C8B-B14F-4D97-AF65-F5344CB8AC3E}">
        <p14:creationId xmlns:p14="http://schemas.microsoft.com/office/powerpoint/2010/main" val="2753626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77EB2C0-0F25-42FB-B7AF-4B0CA6FF9E4B}" type="datetimeFigureOut">
              <a:rPr lang="en-US" smtClean="0"/>
              <a:t>8/4/2014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4E0D71-4751-49D3-B244-073D10691D7D}" type="slidenum">
              <a:rPr lang="en-US" smtClean="0"/>
              <a:t>‹#›</a:t>
            </a:fld>
            <a:endParaRPr lang="en-US"/>
          </a:p>
        </p:txBody>
      </p:sp>
    </p:spTree>
    <p:extLst>
      <p:ext uri="{BB962C8B-B14F-4D97-AF65-F5344CB8AC3E}">
        <p14:creationId xmlns:p14="http://schemas.microsoft.com/office/powerpoint/2010/main" val="297782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77EB2C0-0F25-42FB-B7AF-4B0CA6FF9E4B}" type="datetimeFigureOut">
              <a:rPr lang="en-US" smtClean="0"/>
              <a:t>8/4/2014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4E0D71-4751-49D3-B244-073D10691D7D}" type="slidenum">
              <a:rPr lang="en-US" smtClean="0"/>
              <a:t>‹#›</a:t>
            </a:fld>
            <a:endParaRPr lang="en-US"/>
          </a:p>
        </p:txBody>
      </p:sp>
    </p:spTree>
    <p:extLst>
      <p:ext uri="{BB962C8B-B14F-4D97-AF65-F5344CB8AC3E}">
        <p14:creationId xmlns:p14="http://schemas.microsoft.com/office/powerpoint/2010/main" val="34679552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77EB2C0-0F25-42FB-B7AF-4B0CA6FF9E4B}" type="datetimeFigureOut">
              <a:rPr lang="en-US" smtClean="0"/>
              <a:t>8/4/2014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34E0D71-4751-49D3-B244-073D10691D7D}" type="slidenum">
              <a:rPr lang="en-US" smtClean="0"/>
              <a:t>‹#›</a:t>
            </a:fld>
            <a:endParaRPr lang="en-US"/>
          </a:p>
        </p:txBody>
      </p:sp>
    </p:spTree>
    <p:extLst>
      <p:ext uri="{BB962C8B-B14F-4D97-AF65-F5344CB8AC3E}">
        <p14:creationId xmlns:p14="http://schemas.microsoft.com/office/powerpoint/2010/main" val="9956651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77EB2C0-0F25-42FB-B7AF-4B0CA6FF9E4B}" type="datetimeFigureOut">
              <a:rPr lang="en-US" smtClean="0"/>
              <a:t>8/4/2014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4E0D71-4751-49D3-B244-073D10691D7D}" type="slidenum">
              <a:rPr lang="en-US" smtClean="0"/>
              <a:t>‹#›</a:t>
            </a:fld>
            <a:endParaRPr lang="en-US"/>
          </a:p>
        </p:txBody>
      </p:sp>
    </p:spTree>
    <p:extLst>
      <p:ext uri="{BB962C8B-B14F-4D97-AF65-F5344CB8AC3E}">
        <p14:creationId xmlns:p14="http://schemas.microsoft.com/office/powerpoint/2010/main" val="2958305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7EB2C0-0F25-42FB-B7AF-4B0CA6FF9E4B}" type="datetimeFigureOut">
              <a:rPr lang="en-US" smtClean="0"/>
              <a:t>8/4/2014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34E0D71-4751-49D3-B244-073D10691D7D}" type="slidenum">
              <a:rPr lang="en-US" smtClean="0"/>
              <a:t>‹#›</a:t>
            </a:fld>
            <a:endParaRPr lang="en-US"/>
          </a:p>
        </p:txBody>
      </p:sp>
    </p:spTree>
    <p:extLst>
      <p:ext uri="{BB962C8B-B14F-4D97-AF65-F5344CB8AC3E}">
        <p14:creationId xmlns:p14="http://schemas.microsoft.com/office/powerpoint/2010/main" val="26859370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7EB2C0-0F25-42FB-B7AF-4B0CA6FF9E4B}" type="datetimeFigureOut">
              <a:rPr lang="en-US" smtClean="0"/>
              <a:t>8/4/2014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4E0D71-4751-49D3-B244-073D10691D7D}" type="slidenum">
              <a:rPr lang="en-US" smtClean="0"/>
              <a:t>‹#›</a:t>
            </a:fld>
            <a:endParaRPr lang="en-US"/>
          </a:p>
        </p:txBody>
      </p:sp>
    </p:spTree>
    <p:extLst>
      <p:ext uri="{BB962C8B-B14F-4D97-AF65-F5344CB8AC3E}">
        <p14:creationId xmlns:p14="http://schemas.microsoft.com/office/powerpoint/2010/main" val="39866442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7EB2C0-0F25-42FB-B7AF-4B0CA6FF9E4B}" type="datetimeFigureOut">
              <a:rPr lang="en-US" smtClean="0"/>
              <a:t>8/4/2014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4E0D71-4751-49D3-B244-073D10691D7D}" type="slidenum">
              <a:rPr lang="en-US" smtClean="0"/>
              <a:t>‹#›</a:t>
            </a:fld>
            <a:endParaRPr lang="en-US"/>
          </a:p>
        </p:txBody>
      </p:sp>
    </p:spTree>
    <p:extLst>
      <p:ext uri="{BB962C8B-B14F-4D97-AF65-F5344CB8AC3E}">
        <p14:creationId xmlns:p14="http://schemas.microsoft.com/office/powerpoint/2010/main" val="16183234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7EB2C0-0F25-42FB-B7AF-4B0CA6FF9E4B}" type="datetimeFigureOut">
              <a:rPr lang="en-US" smtClean="0"/>
              <a:t>8/4/2014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4E0D71-4751-49D3-B244-073D10691D7D}" type="slidenum">
              <a:rPr lang="en-US" smtClean="0"/>
              <a:t>‹#›</a:t>
            </a:fld>
            <a:endParaRPr lang="en-US"/>
          </a:p>
        </p:txBody>
      </p:sp>
    </p:spTree>
    <p:extLst>
      <p:ext uri="{BB962C8B-B14F-4D97-AF65-F5344CB8AC3E}">
        <p14:creationId xmlns:p14="http://schemas.microsoft.com/office/powerpoint/2010/main" val="22685019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8" Type="http://schemas.openxmlformats.org/officeDocument/2006/relationships/image" Target="../media/image12.png"/><Relationship Id="rId13" Type="http://schemas.openxmlformats.org/officeDocument/2006/relationships/image" Target="../media/image17.png"/><Relationship Id="rId3" Type="http://schemas.openxmlformats.org/officeDocument/2006/relationships/image" Target="../media/image7.png"/><Relationship Id="rId7" Type="http://schemas.openxmlformats.org/officeDocument/2006/relationships/image" Target="../media/image11.png"/><Relationship Id="rId12" Type="http://schemas.openxmlformats.org/officeDocument/2006/relationships/image" Target="../media/image16.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10.png"/><Relationship Id="rId11" Type="http://schemas.openxmlformats.org/officeDocument/2006/relationships/image" Target="../media/image15.png"/><Relationship Id="rId5" Type="http://schemas.openxmlformats.org/officeDocument/2006/relationships/image" Target="../media/image9.png"/><Relationship Id="rId10" Type="http://schemas.openxmlformats.org/officeDocument/2006/relationships/image" Target="../media/image14.png"/><Relationship Id="rId4" Type="http://schemas.openxmlformats.org/officeDocument/2006/relationships/image" Target="../media/image8.png"/><Relationship Id="rId9" Type="http://schemas.openxmlformats.org/officeDocument/2006/relationships/image" Target="../media/image13.png"/><Relationship Id="rId14" Type="http://schemas.openxmlformats.org/officeDocument/2006/relationships/image" Target="../media/image18.png"/></Relationships>
</file>

<file path=ppt/slides/_rels/slide9.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Initial tissue-based </a:t>
            </a:r>
            <a:r>
              <a:rPr lang="en-US" dirty="0" err="1" smtClean="0"/>
              <a:t>miRNA</a:t>
            </a:r>
            <a:r>
              <a:rPr lang="en-US" dirty="0" smtClean="0"/>
              <a:t> analysis</a:t>
            </a:r>
            <a:endParaRPr lang="en-US" dirty="0"/>
          </a:p>
        </p:txBody>
      </p:sp>
      <p:sp>
        <p:nvSpPr>
          <p:cNvPr id="3" name="Subtitle 2"/>
          <p:cNvSpPr>
            <a:spLocks noGrp="1"/>
          </p:cNvSpPr>
          <p:nvPr>
            <p:ph type="subTitle" idx="1"/>
          </p:nvPr>
        </p:nvSpPr>
        <p:spPr/>
        <p:txBody>
          <a:bodyPr/>
          <a:lstStyle/>
          <a:p>
            <a:r>
              <a:rPr lang="en-US" dirty="0" smtClean="0"/>
              <a:t>8/6/14</a:t>
            </a:r>
            <a:endParaRPr lang="en-US" dirty="0"/>
          </a:p>
        </p:txBody>
      </p:sp>
    </p:spTree>
    <p:extLst>
      <p:ext uri="{BB962C8B-B14F-4D97-AF65-F5344CB8AC3E}">
        <p14:creationId xmlns:p14="http://schemas.microsoft.com/office/powerpoint/2010/main" val="42275930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3" name="Content Placeholder 2"/>
          <p:cNvSpPr>
            <a:spLocks noGrp="1"/>
          </p:cNvSpPr>
          <p:nvPr>
            <p:ph idx="1"/>
          </p:nvPr>
        </p:nvSpPr>
        <p:spPr>
          <a:xfrm>
            <a:off x="457200" y="1371600"/>
            <a:ext cx="8229600" cy="4754563"/>
          </a:xfrm>
        </p:spPr>
        <p:txBody>
          <a:bodyPr/>
          <a:lstStyle/>
          <a:p>
            <a:r>
              <a:rPr lang="en-US" dirty="0" smtClean="0"/>
              <a:t>Check the results against miRNAbodymap.org. </a:t>
            </a:r>
          </a:p>
          <a:p>
            <a:endParaRPr lang="en-US" dirty="0" smtClean="0"/>
          </a:p>
          <a:p>
            <a:r>
              <a:rPr lang="en-US" dirty="0" smtClean="0"/>
              <a:t>Consider feature pruning, dimensionality reduction of </a:t>
            </a:r>
            <a:r>
              <a:rPr lang="en-US" dirty="0" err="1" smtClean="0"/>
              <a:t>miRNA</a:t>
            </a:r>
            <a:r>
              <a:rPr lang="en-US" dirty="0" smtClean="0"/>
              <a:t> clusters. Look into clustering by genome location.</a:t>
            </a:r>
            <a:endParaRPr lang="en-US" dirty="0"/>
          </a:p>
          <a:p>
            <a:endParaRPr lang="en-US" dirty="0" smtClean="0"/>
          </a:p>
          <a:p>
            <a:r>
              <a:rPr lang="en-US" dirty="0" smtClean="0"/>
              <a:t>Use modified/normalized </a:t>
            </a:r>
            <a:r>
              <a:rPr lang="en-US" dirty="0" err="1" smtClean="0"/>
              <a:t>miRNA</a:t>
            </a:r>
            <a:r>
              <a:rPr lang="en-US" dirty="0" smtClean="0"/>
              <a:t> data to train tissue classifier</a:t>
            </a:r>
            <a:endParaRPr lang="en-US" dirty="0"/>
          </a:p>
        </p:txBody>
      </p:sp>
    </p:spTree>
    <p:extLst>
      <p:ext uri="{BB962C8B-B14F-4D97-AF65-F5344CB8AC3E}">
        <p14:creationId xmlns:p14="http://schemas.microsoft.com/office/powerpoint/2010/main" val="39029428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a:xfrm>
            <a:off x="457200" y="1600200"/>
            <a:ext cx="8382000" cy="4648200"/>
          </a:xfrm>
        </p:spPr>
        <p:txBody>
          <a:bodyPr>
            <a:normAutofit lnSpcReduction="10000"/>
          </a:bodyPr>
          <a:lstStyle/>
          <a:p>
            <a:r>
              <a:rPr lang="en-US" dirty="0" smtClean="0"/>
              <a:t>Goal: learning from existing </a:t>
            </a:r>
            <a:r>
              <a:rPr lang="en-US" dirty="0" err="1" smtClean="0"/>
              <a:t>miRNA</a:t>
            </a:r>
            <a:r>
              <a:rPr lang="en-US" dirty="0" smtClean="0"/>
              <a:t> expression data from a variety of tissues to predict the tissue of origin for </a:t>
            </a:r>
            <a:r>
              <a:rPr lang="en-US" dirty="0" err="1" smtClean="0"/>
              <a:t>exRNA</a:t>
            </a:r>
            <a:r>
              <a:rPr lang="en-US" dirty="0" smtClean="0"/>
              <a:t> samples.</a:t>
            </a:r>
          </a:p>
          <a:p>
            <a:endParaRPr lang="en-US" dirty="0" smtClean="0"/>
          </a:p>
          <a:p>
            <a:r>
              <a:rPr lang="en-US" dirty="0" smtClean="0"/>
              <a:t>Data: 11 total tissues, ~540 samples of the expression levels of ~2400 </a:t>
            </a:r>
            <a:r>
              <a:rPr lang="en-US" dirty="0" err="1" smtClean="0"/>
              <a:t>miRNAs</a:t>
            </a:r>
            <a:r>
              <a:rPr lang="en-US" dirty="0" smtClean="0"/>
              <a:t>.</a:t>
            </a:r>
          </a:p>
          <a:p>
            <a:endParaRPr lang="en-US" dirty="0"/>
          </a:p>
          <a:p>
            <a:r>
              <a:rPr lang="en-US" dirty="0" smtClean="0"/>
              <a:t>Initial focus: Determining which </a:t>
            </a:r>
            <a:r>
              <a:rPr lang="en-US" dirty="0" err="1" smtClean="0"/>
              <a:t>miRNAs</a:t>
            </a:r>
            <a:r>
              <a:rPr lang="en-US" dirty="0" smtClean="0"/>
              <a:t> give the most discriminatory information</a:t>
            </a:r>
            <a:endParaRPr lang="en-US" dirty="0"/>
          </a:p>
        </p:txBody>
      </p:sp>
    </p:spTree>
    <p:extLst>
      <p:ext uri="{BB962C8B-B14F-4D97-AF65-F5344CB8AC3E}">
        <p14:creationId xmlns:p14="http://schemas.microsoft.com/office/powerpoint/2010/main" val="31243216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73162"/>
          </a:xfrm>
        </p:spPr>
        <p:txBody>
          <a:bodyPr>
            <a:normAutofit/>
          </a:bodyPr>
          <a:lstStyle/>
          <a:p>
            <a:r>
              <a:rPr lang="en-US" dirty="0" smtClean="0"/>
              <a:t>True </a:t>
            </a:r>
            <a:r>
              <a:rPr lang="en-US" dirty="0" smtClean="0"/>
              <a:t>Tissue Clusters (PC projected)</a:t>
            </a:r>
            <a:endParaRPr lang="en-US"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85800" y="1146234"/>
            <a:ext cx="7772400" cy="5677130"/>
          </a:xfrm>
        </p:spPr>
      </p:pic>
    </p:spTree>
    <p:extLst>
      <p:ext uri="{BB962C8B-B14F-4D97-AF65-F5344CB8AC3E}">
        <p14:creationId xmlns:p14="http://schemas.microsoft.com/office/powerpoint/2010/main" val="4071676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Summary of </a:t>
            </a:r>
            <a:r>
              <a:rPr lang="en-US" dirty="0" smtClean="0"/>
              <a:t>top R squared </a:t>
            </a:r>
            <a:r>
              <a:rPr lang="en-US" dirty="0" smtClean="0"/>
              <a:t>values for individual </a:t>
            </a:r>
            <a:r>
              <a:rPr lang="en-US" dirty="0" err="1" smtClean="0"/>
              <a:t>miRNAs</a:t>
            </a:r>
            <a:r>
              <a:rPr lang="en-US" dirty="0" smtClean="0"/>
              <a:t>:</a:t>
            </a:r>
            <a:endParaRPr lang="en-US" dirty="0"/>
          </a:p>
        </p:txBody>
      </p:sp>
      <p:pic>
        <p:nvPicPr>
          <p:cNvPr id="4" name="Content Placeholder 3"/>
          <p:cNvPicPr>
            <a:picLocks noGrp="1" noChangeAspect="1"/>
          </p:cNvPicPr>
          <p:nvPr>
            <p:ph idx="1"/>
          </p:nvPr>
        </p:nvPicPr>
        <p:blipFill rotWithShape="1">
          <a:blip r:embed="rId3">
            <a:extLst>
              <a:ext uri="{28A0092B-C50C-407E-A947-70E740481C1C}">
                <a14:useLocalDpi xmlns:a14="http://schemas.microsoft.com/office/drawing/2010/main" val="0"/>
              </a:ext>
            </a:extLst>
          </a:blip>
          <a:srcRect l="31842" t="24242" r="32276" b="24242"/>
          <a:stretch/>
        </p:blipFill>
        <p:spPr>
          <a:xfrm>
            <a:off x="2057400" y="2362200"/>
            <a:ext cx="4184073" cy="2590800"/>
          </a:xfrm>
        </p:spPr>
      </p:pic>
    </p:spTree>
    <p:extLst>
      <p:ext uri="{BB962C8B-B14F-4D97-AF65-F5344CB8AC3E}">
        <p14:creationId xmlns:p14="http://schemas.microsoft.com/office/powerpoint/2010/main" val="9095253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Kmeans</a:t>
            </a:r>
            <a:r>
              <a:rPr lang="en-US" dirty="0" smtClean="0"/>
              <a:t> </a:t>
            </a:r>
            <a:r>
              <a:rPr lang="en-US" dirty="0" smtClean="0"/>
              <a:t>clustering of </a:t>
            </a:r>
            <a:r>
              <a:rPr lang="en-US" dirty="0" err="1" smtClean="0"/>
              <a:t>miRNAs</a:t>
            </a:r>
            <a:r>
              <a:rPr lang="en-US" dirty="0" smtClean="0"/>
              <a:t>, </a:t>
            </a:r>
            <a:r>
              <a:rPr lang="en-US" dirty="0" smtClean="0"/>
              <a:t>mean normalized (top 200). 0.89 </a:t>
            </a:r>
            <a:r>
              <a:rPr lang="en-US" dirty="0" err="1" smtClean="0"/>
              <a:t>adj</a:t>
            </a:r>
            <a:r>
              <a:rPr lang="en-US" dirty="0" smtClean="0"/>
              <a:t> R </a:t>
            </a:r>
            <a:r>
              <a:rPr lang="en-US" dirty="0" err="1" smtClean="0"/>
              <a:t>sq</a:t>
            </a:r>
            <a:endParaRPr lang="en-US"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627791" y="1600200"/>
            <a:ext cx="5888417" cy="4525963"/>
          </a:xfrm>
        </p:spPr>
      </p:pic>
    </p:spTree>
    <p:extLst>
      <p:ext uri="{BB962C8B-B14F-4D97-AF65-F5344CB8AC3E}">
        <p14:creationId xmlns:p14="http://schemas.microsoft.com/office/powerpoint/2010/main" val="41891375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Hierarchical clustering of </a:t>
            </a:r>
            <a:r>
              <a:rPr lang="en-US" dirty="0" err="1" smtClean="0"/>
              <a:t>miRNAs</a:t>
            </a:r>
            <a:r>
              <a:rPr lang="en-US" dirty="0" smtClean="0"/>
              <a:t> (mean </a:t>
            </a:r>
            <a:r>
              <a:rPr lang="en-US" dirty="0" smtClean="0"/>
              <a:t>normalized</a:t>
            </a:r>
            <a:r>
              <a:rPr lang="en-US" dirty="0" smtClean="0"/>
              <a:t>): 0.96 </a:t>
            </a:r>
            <a:r>
              <a:rPr lang="en-US" dirty="0" err="1" smtClean="0"/>
              <a:t>adj</a:t>
            </a:r>
            <a:r>
              <a:rPr lang="en-US" dirty="0" smtClean="0"/>
              <a:t> R </a:t>
            </a:r>
            <a:r>
              <a:rPr lang="en-US" dirty="0" err="1" smtClean="0"/>
              <a:t>sq</a:t>
            </a:r>
            <a:endParaRPr lang="en-US" dirty="0"/>
          </a:p>
        </p:txBody>
      </p:sp>
      <p:pic>
        <p:nvPicPr>
          <p:cNvPr id="5" name="Content Placeholder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09600" y="1600200"/>
            <a:ext cx="7997423" cy="4525963"/>
          </a:xfrm>
        </p:spPr>
      </p:pic>
    </p:spTree>
    <p:extLst>
      <p:ext uri="{BB962C8B-B14F-4D97-AF65-F5344CB8AC3E}">
        <p14:creationId xmlns:p14="http://schemas.microsoft.com/office/powerpoint/2010/main" val="10516924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Differentiating Tissues: Example</a:t>
            </a:r>
            <a:endParaRPr lang="en-US"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76200" y="1524000"/>
            <a:ext cx="4876800" cy="4876800"/>
          </a:xfrm>
        </p:spPr>
      </p:pic>
      <p:pic>
        <p:nvPicPr>
          <p:cNvPr id="5" name="Content Placeholder 3"/>
          <p:cNvPicPr>
            <a:picLocks noChangeAspect="1"/>
          </p:cNvPicPr>
          <p:nvPr/>
        </p:nvPicPr>
        <p:blipFill rotWithShape="1">
          <a:blip r:embed="rId4">
            <a:extLst>
              <a:ext uri="{28A0092B-C50C-407E-A947-70E740481C1C}">
                <a14:useLocalDpi xmlns:a14="http://schemas.microsoft.com/office/drawing/2010/main" val="0"/>
              </a:ext>
            </a:extLst>
          </a:blip>
          <a:srcRect l="5365"/>
          <a:stretch/>
        </p:blipFill>
        <p:spPr>
          <a:xfrm>
            <a:off x="4732576" y="1600200"/>
            <a:ext cx="4543042" cy="4800600"/>
          </a:xfrm>
          <a:prstGeom prst="rect">
            <a:avLst/>
          </a:prstGeom>
        </p:spPr>
      </p:pic>
    </p:spTree>
    <p:extLst>
      <p:ext uri="{BB962C8B-B14F-4D97-AF65-F5344CB8AC3E}">
        <p14:creationId xmlns:p14="http://schemas.microsoft.com/office/powerpoint/2010/main" val="4744604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ChangeAspect="1"/>
          </p:cNvPicPr>
          <p:nvPr/>
        </p:nvPicPr>
        <p:blipFill rotWithShape="1">
          <a:blip r:embed="rId3">
            <a:extLst>
              <a:ext uri="{28A0092B-C50C-407E-A947-70E740481C1C}">
                <a14:useLocalDpi xmlns:a14="http://schemas.microsoft.com/office/drawing/2010/main" val="0"/>
              </a:ext>
            </a:extLst>
          </a:blip>
          <a:srcRect l="3992"/>
          <a:stretch/>
        </p:blipFill>
        <p:spPr>
          <a:xfrm>
            <a:off x="332034" y="15872"/>
            <a:ext cx="2106366" cy="2193928"/>
          </a:xfrm>
          <a:prstGeom prst="rect">
            <a:avLst/>
          </a:prstGeom>
        </p:spPr>
      </p:pic>
      <p:pic>
        <p:nvPicPr>
          <p:cNvPr id="5" name="Content Placeholder 3"/>
          <p:cNvPicPr>
            <a:picLocks noChangeAspect="1"/>
          </p:cNvPicPr>
          <p:nvPr/>
        </p:nvPicPr>
        <p:blipFill rotWithShape="1">
          <a:blip r:embed="rId4">
            <a:extLst>
              <a:ext uri="{28A0092B-C50C-407E-A947-70E740481C1C}">
                <a14:useLocalDpi xmlns:a14="http://schemas.microsoft.com/office/drawing/2010/main" val="0"/>
              </a:ext>
            </a:extLst>
          </a:blip>
          <a:srcRect l="5286"/>
          <a:stretch/>
        </p:blipFill>
        <p:spPr>
          <a:xfrm>
            <a:off x="2514042" y="68540"/>
            <a:ext cx="2091771" cy="2208522"/>
          </a:xfrm>
          <a:prstGeom prst="rect">
            <a:avLst/>
          </a:prstGeom>
        </p:spPr>
      </p:pic>
      <p:pic>
        <p:nvPicPr>
          <p:cNvPr id="6" name="Content Placeholder 3"/>
          <p:cNvPicPr>
            <a:picLocks noChangeAspect="1"/>
          </p:cNvPicPr>
          <p:nvPr/>
        </p:nvPicPr>
        <p:blipFill rotWithShape="1">
          <a:blip r:embed="rId5">
            <a:extLst>
              <a:ext uri="{28A0092B-C50C-407E-A947-70E740481C1C}">
                <a14:useLocalDpi xmlns:a14="http://schemas.microsoft.com/office/drawing/2010/main" val="0"/>
              </a:ext>
            </a:extLst>
          </a:blip>
          <a:srcRect l="5543"/>
          <a:stretch/>
        </p:blipFill>
        <p:spPr>
          <a:xfrm>
            <a:off x="4648200" y="68540"/>
            <a:ext cx="2072314" cy="2193928"/>
          </a:xfrm>
          <a:prstGeom prst="rect">
            <a:avLst/>
          </a:prstGeom>
        </p:spPr>
      </p:pic>
      <p:pic>
        <p:nvPicPr>
          <p:cNvPr id="7" name="Content Placeholder 3"/>
          <p:cNvPicPr>
            <a:picLocks noGrp="1" noChangeAspect="1"/>
          </p:cNvPicPr>
          <p:nvPr>
            <p:ph idx="1"/>
          </p:nvPr>
        </p:nvPicPr>
        <p:blipFill rotWithShape="1">
          <a:blip r:embed="rId6">
            <a:extLst>
              <a:ext uri="{28A0092B-C50C-407E-A947-70E740481C1C}">
                <a14:useLocalDpi xmlns:a14="http://schemas.microsoft.com/office/drawing/2010/main" val="0"/>
              </a:ext>
            </a:extLst>
          </a:blip>
          <a:srcRect l="4409"/>
          <a:stretch/>
        </p:blipFill>
        <p:spPr>
          <a:xfrm>
            <a:off x="392044" y="2286000"/>
            <a:ext cx="1970156" cy="2061013"/>
          </a:xfrm>
        </p:spPr>
      </p:pic>
      <p:pic>
        <p:nvPicPr>
          <p:cNvPr id="8" name="Content Placeholder 3"/>
          <p:cNvPicPr>
            <a:picLocks noChangeAspect="1"/>
          </p:cNvPicPr>
          <p:nvPr/>
        </p:nvPicPr>
        <p:blipFill rotWithShape="1">
          <a:blip r:embed="rId7">
            <a:extLst>
              <a:ext uri="{28A0092B-C50C-407E-A947-70E740481C1C}">
                <a14:useLocalDpi xmlns:a14="http://schemas.microsoft.com/office/drawing/2010/main" val="0"/>
              </a:ext>
            </a:extLst>
          </a:blip>
          <a:srcRect l="4914"/>
          <a:stretch/>
        </p:blipFill>
        <p:spPr>
          <a:xfrm>
            <a:off x="2486333" y="2290917"/>
            <a:ext cx="1989223" cy="2092037"/>
          </a:xfrm>
          <a:prstGeom prst="rect">
            <a:avLst/>
          </a:prstGeom>
        </p:spPr>
      </p:pic>
      <p:pic>
        <p:nvPicPr>
          <p:cNvPr id="9" name="Content Placeholder 3"/>
          <p:cNvPicPr>
            <a:picLocks noChangeAspect="1"/>
          </p:cNvPicPr>
          <p:nvPr/>
        </p:nvPicPr>
        <p:blipFill rotWithShape="1">
          <a:blip r:embed="rId8">
            <a:extLst>
              <a:ext uri="{28A0092B-C50C-407E-A947-70E740481C1C}">
                <a14:useLocalDpi xmlns:a14="http://schemas.microsoft.com/office/drawing/2010/main" val="0"/>
              </a:ext>
            </a:extLst>
          </a:blip>
          <a:srcRect l="5813"/>
          <a:stretch/>
        </p:blipFill>
        <p:spPr>
          <a:xfrm>
            <a:off x="4724400" y="2251364"/>
            <a:ext cx="1970421" cy="2092036"/>
          </a:xfrm>
          <a:prstGeom prst="rect">
            <a:avLst/>
          </a:prstGeom>
        </p:spPr>
      </p:pic>
      <p:pic>
        <p:nvPicPr>
          <p:cNvPr id="10" name="Content Placeholder 3"/>
          <p:cNvPicPr>
            <a:picLocks noChangeAspect="1"/>
          </p:cNvPicPr>
          <p:nvPr/>
        </p:nvPicPr>
        <p:blipFill rotWithShape="1">
          <a:blip r:embed="rId9">
            <a:extLst>
              <a:ext uri="{28A0092B-C50C-407E-A947-70E740481C1C}">
                <a14:useLocalDpi xmlns:a14="http://schemas.microsoft.com/office/drawing/2010/main" val="0"/>
              </a:ext>
            </a:extLst>
          </a:blip>
          <a:srcRect l="5534"/>
          <a:stretch/>
        </p:blipFill>
        <p:spPr>
          <a:xfrm>
            <a:off x="392994" y="4343400"/>
            <a:ext cx="1969206" cy="2084573"/>
          </a:xfrm>
          <a:prstGeom prst="rect">
            <a:avLst/>
          </a:prstGeom>
        </p:spPr>
      </p:pic>
      <p:pic>
        <p:nvPicPr>
          <p:cNvPr id="11" name="Content Placeholder 3"/>
          <p:cNvPicPr>
            <a:picLocks noChangeAspect="1"/>
          </p:cNvPicPr>
          <p:nvPr/>
        </p:nvPicPr>
        <p:blipFill rotWithShape="1">
          <a:blip r:embed="rId10">
            <a:extLst>
              <a:ext uri="{28A0092B-C50C-407E-A947-70E740481C1C}">
                <a14:useLocalDpi xmlns:a14="http://schemas.microsoft.com/office/drawing/2010/main" val="0"/>
              </a:ext>
            </a:extLst>
          </a:blip>
          <a:srcRect l="4008"/>
          <a:stretch/>
        </p:blipFill>
        <p:spPr>
          <a:xfrm>
            <a:off x="2486333" y="4346467"/>
            <a:ext cx="2054350" cy="2140126"/>
          </a:xfrm>
          <a:prstGeom prst="rect">
            <a:avLst/>
          </a:prstGeom>
        </p:spPr>
      </p:pic>
      <p:pic>
        <p:nvPicPr>
          <p:cNvPr id="12" name="Content Placeholder 3"/>
          <p:cNvPicPr>
            <a:picLocks noChangeAspect="1"/>
          </p:cNvPicPr>
          <p:nvPr/>
        </p:nvPicPr>
        <p:blipFill rotWithShape="1">
          <a:blip r:embed="rId11">
            <a:extLst>
              <a:ext uri="{28A0092B-C50C-407E-A947-70E740481C1C}">
                <a14:useLocalDpi xmlns:a14="http://schemas.microsoft.com/office/drawing/2010/main" val="0"/>
              </a:ext>
            </a:extLst>
          </a:blip>
          <a:srcRect l="2735"/>
          <a:stretch/>
        </p:blipFill>
        <p:spPr>
          <a:xfrm>
            <a:off x="4648200" y="4406560"/>
            <a:ext cx="2023145" cy="2080033"/>
          </a:xfrm>
          <a:prstGeom prst="rect">
            <a:avLst/>
          </a:prstGeom>
        </p:spPr>
      </p:pic>
      <p:pic>
        <p:nvPicPr>
          <p:cNvPr id="13" name="Content Placeholder 3"/>
          <p:cNvPicPr>
            <a:picLocks noChangeAspect="1"/>
          </p:cNvPicPr>
          <p:nvPr/>
        </p:nvPicPr>
        <p:blipFill rotWithShape="1">
          <a:blip r:embed="rId12">
            <a:extLst>
              <a:ext uri="{28A0092B-C50C-407E-A947-70E740481C1C}">
                <a14:useLocalDpi xmlns:a14="http://schemas.microsoft.com/office/drawing/2010/main" val="0"/>
              </a:ext>
            </a:extLst>
          </a:blip>
          <a:srcRect l="5607"/>
          <a:stretch/>
        </p:blipFill>
        <p:spPr>
          <a:xfrm>
            <a:off x="6812938" y="81117"/>
            <a:ext cx="2085912" cy="2209800"/>
          </a:xfrm>
          <a:prstGeom prst="rect">
            <a:avLst/>
          </a:prstGeom>
        </p:spPr>
      </p:pic>
      <p:pic>
        <p:nvPicPr>
          <p:cNvPr id="14" name="Content Placeholder 3"/>
          <p:cNvPicPr>
            <a:picLocks noChangeAspect="1"/>
          </p:cNvPicPr>
          <p:nvPr/>
        </p:nvPicPr>
        <p:blipFill rotWithShape="1">
          <a:blip r:embed="rId13">
            <a:extLst>
              <a:ext uri="{28A0092B-C50C-407E-A947-70E740481C1C}">
                <a14:useLocalDpi xmlns:a14="http://schemas.microsoft.com/office/drawing/2010/main" val="0"/>
              </a:ext>
            </a:extLst>
          </a:blip>
          <a:srcRect l="6163"/>
          <a:stretch/>
        </p:blipFill>
        <p:spPr>
          <a:xfrm>
            <a:off x="6874340" y="2284909"/>
            <a:ext cx="1963107" cy="2092038"/>
          </a:xfrm>
          <a:prstGeom prst="rect">
            <a:avLst/>
          </a:prstGeom>
        </p:spPr>
      </p:pic>
      <p:pic>
        <p:nvPicPr>
          <p:cNvPr id="15" name="Content Placeholder 3"/>
          <p:cNvPicPr>
            <a:picLocks noChangeAspect="1"/>
          </p:cNvPicPr>
          <p:nvPr/>
        </p:nvPicPr>
        <p:blipFill rotWithShape="1">
          <a:blip r:embed="rId14">
            <a:extLst>
              <a:ext uri="{28A0092B-C50C-407E-A947-70E740481C1C}">
                <a14:useLocalDpi xmlns:a14="http://schemas.microsoft.com/office/drawing/2010/main" val="0"/>
              </a:ext>
            </a:extLst>
          </a:blip>
          <a:srcRect l="5852"/>
          <a:stretch/>
        </p:blipFill>
        <p:spPr>
          <a:xfrm>
            <a:off x="6904821" y="4433843"/>
            <a:ext cx="1932626" cy="2052750"/>
          </a:xfrm>
          <a:prstGeom prst="rect">
            <a:avLst/>
          </a:prstGeom>
        </p:spPr>
      </p:pic>
    </p:spTree>
    <p:extLst>
      <p:ext uri="{BB962C8B-B14F-4D97-AF65-F5344CB8AC3E}">
        <p14:creationId xmlns:p14="http://schemas.microsoft.com/office/powerpoint/2010/main" val="20031860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7" name="Content Placeholder 6"/>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0" y="0"/>
            <a:ext cx="6705600" cy="6705600"/>
          </a:xfrm>
        </p:spPr>
      </p:pic>
      <p:pic>
        <p:nvPicPr>
          <p:cNvPr id="8" name="Picture 7"/>
          <p:cNvPicPr>
            <a:picLocks noChangeAspect="1"/>
          </p:cNvPicPr>
          <p:nvPr/>
        </p:nvPicPr>
        <p:blipFill rotWithShape="1">
          <a:blip r:embed="rId4">
            <a:extLst>
              <a:ext uri="{28A0092B-C50C-407E-A947-70E740481C1C}">
                <a14:useLocalDpi xmlns:a14="http://schemas.microsoft.com/office/drawing/2010/main" val="0"/>
              </a:ext>
            </a:extLst>
          </a:blip>
          <a:srcRect l="14615" t="17994" r="40736" b="32221"/>
          <a:stretch/>
        </p:blipFill>
        <p:spPr>
          <a:xfrm>
            <a:off x="6456219" y="1524000"/>
            <a:ext cx="2687781" cy="2299854"/>
          </a:xfrm>
          <a:prstGeom prst="rect">
            <a:avLst/>
          </a:prstGeom>
        </p:spPr>
      </p:pic>
    </p:spTree>
    <p:extLst>
      <p:ext uri="{BB962C8B-B14F-4D97-AF65-F5344CB8AC3E}">
        <p14:creationId xmlns:p14="http://schemas.microsoft.com/office/powerpoint/2010/main" val="165718544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1956</TotalTime>
  <Words>1001</Words>
  <Application>Microsoft Office PowerPoint</Application>
  <PresentationFormat>On-screen Show (4:3)</PresentationFormat>
  <Paragraphs>41</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Initial tissue-based miRNA analysis</vt:lpstr>
      <vt:lpstr>Overview</vt:lpstr>
      <vt:lpstr>True Tissue Clusters (PC projected)</vt:lpstr>
      <vt:lpstr>Summary of top R squared values for individual miRNAs:</vt:lpstr>
      <vt:lpstr>Kmeans clustering of miRNAs, mean normalized (top 200). 0.89 adj R sq</vt:lpstr>
      <vt:lpstr>Hierarchical clustering of miRNAs (mean normalized): 0.96 adj R sq</vt:lpstr>
      <vt:lpstr>Differentiating Tissues: Example</vt:lpstr>
      <vt:lpstr>PowerPoint Presentation</vt:lpstr>
      <vt:lpstr>PowerPoint Presentation</vt:lpstr>
      <vt:lpstr>Next steps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Initial tissue-based miRNA analysis</dc:title>
  <dc:creator>Ian</dc:creator>
  <cp:lastModifiedBy>Ian</cp:lastModifiedBy>
  <cp:revision>40</cp:revision>
  <dcterms:created xsi:type="dcterms:W3CDTF">2014-08-04T13:42:48Z</dcterms:created>
  <dcterms:modified xsi:type="dcterms:W3CDTF">2014-08-05T22:18:49Z</dcterms:modified>
</cp:coreProperties>
</file>