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0" r:id="rId4"/>
    <p:sldId id="263" r:id="rId5"/>
    <p:sldId id="262" r:id="rId6"/>
    <p:sldId id="258" r:id="rId7"/>
    <p:sldId id="270" r:id="rId8"/>
    <p:sldId id="271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8" autoAdjust="0"/>
    <p:restoredTop sz="94706" autoAdjust="0"/>
  </p:normalViewPr>
  <p:slideViewPr>
    <p:cSldViewPr snapToGrid="0" snapToObjects="1">
      <p:cViewPr>
        <p:scale>
          <a:sx n="75" d="100"/>
          <a:sy n="75" d="100"/>
        </p:scale>
        <p:origin x="-195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DD77B-F4CD-2147-94A3-5804F967B0C4}" type="datetime1">
              <a:rPr lang="en-US" smtClean="0"/>
              <a:t>7/29/14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C5833-BBD6-ED4B-B219-011C75B2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799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4236A-C668-DE4F-B32B-C7FC20B0C1B6}" type="datetime1">
              <a:rPr lang="en-US" smtClean="0"/>
              <a:t>7/29/14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2EE09-6DEA-C448-BDE2-AB26A9E08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65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2EE09-6DEA-C448-BDE2-AB26A9E084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88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2EE09-6DEA-C448-BDE2-AB26A9E084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07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C637-EBD9-AB46-B734-1EF55C97F741}" type="datetime1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3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7C95-2C24-E14E-861B-EFD5E3FBECF1}" type="datetime1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8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2BA7-EF04-A24C-B8DA-2CB86E90A9C5}" type="datetime1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8C9D-0EB0-314A-B3CF-75803179DD77}" type="datetime1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7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345C-54B9-A149-AA5F-2DB1DBA27D7F}" type="datetime1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0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61B9-C16C-6046-9A38-F974CC154F55}" type="datetime1">
              <a:rPr lang="en-US" smtClean="0"/>
              <a:t>7/29/14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7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323D-13B4-8C4A-AD78-DA06B8694A72}" type="datetime1">
              <a:rPr lang="en-US" smtClean="0"/>
              <a:t>7/29/14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1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A6EB-84A9-EA4C-8D4F-0CA23062EC86}" type="datetime1">
              <a:rPr lang="en-US" smtClean="0"/>
              <a:t>7/29/14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3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0EB0-E64B-DC42-AA4A-BC3483785A06}" type="datetime1">
              <a:rPr lang="en-US" smtClean="0"/>
              <a:t>7/29/14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7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6F1A-863B-2C46-8FD5-B596F7AC5529}" type="datetime1">
              <a:rPr lang="en-US" smtClean="0"/>
              <a:t>7/29/14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1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B119-E0DF-AB40-91A3-5F004C758D38}" type="datetime1">
              <a:rPr lang="en-US" smtClean="0"/>
              <a:t>7/29/14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7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0C954-1623-D648-A33B-A384BAD08EB5}" type="datetime1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2F192-49E3-0C49-A369-9C1B895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OrthoClust</a:t>
            </a:r>
            <a:r>
              <a:rPr lang="en-US" baseline="30000" dirty="0" smtClean="0"/>
              <a:t>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</a:t>
            </a:r>
            <a:r>
              <a:rPr lang="en-US" dirty="0" smtClean="0"/>
              <a:t>Muir</a:t>
            </a:r>
          </a:p>
          <a:p>
            <a:r>
              <a:rPr lang="en-US" dirty="0" smtClean="0"/>
              <a:t>7/31/2014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88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25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8226"/>
            <a:ext cx="6553200" cy="27352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Evaluate clusters for enriched GO terms.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Cluster data from 4+ species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Apply to protein interaction networks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Package the program as a user friendly tool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Add energy term to represent conserved one-to-one-to-one orthologs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Screen Shot 2014-07-28 at 11.47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4476750"/>
            <a:ext cx="8140700" cy="187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3963173"/>
            <a:ext cx="7000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Orthoclust energy function for three species with unique triples included: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64267" y="5520267"/>
            <a:ext cx="2878666" cy="836083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05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OrthoClust: Cross Species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5019"/>
            <a:ext cx="3243117" cy="441222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Inputs: </a:t>
            </a:r>
          </a:p>
          <a:p>
            <a:pPr marL="514350" indent="-514350">
              <a:buAutoNum type="arabicParenBoth"/>
            </a:pPr>
            <a:r>
              <a:rPr lang="en-US" dirty="0" smtClean="0"/>
              <a:t>species-specific co-association networks</a:t>
            </a:r>
          </a:p>
          <a:p>
            <a:pPr marL="514350" indent="-514350">
              <a:buAutoNum type="arabicParenBoth"/>
            </a:pPr>
            <a:r>
              <a:rPr lang="en-US" dirty="0" smtClean="0"/>
              <a:t>orthology relationships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Represents the data as a multi-layer network.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Gene networks are constructed based on co-expression data within species.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Orthologous relationships are used to add edges between nodes in different species.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 descr="Screen Shot 2014-07-29 at 9.49.2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117" y="1219973"/>
            <a:ext cx="5900883" cy="3588970"/>
          </a:xfrm>
          <a:prstGeom prst="rect">
            <a:avLst/>
          </a:prstGeom>
        </p:spPr>
      </p:pic>
      <p:pic>
        <p:nvPicPr>
          <p:cNvPr id="6" name="Picture 5" descr="Screen Shot 2014-07-28 at 11.46.30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883" y="5505450"/>
            <a:ext cx="5499100" cy="850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43117" y="4977986"/>
            <a:ext cx="424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Orthoclust energy function for two species: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1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Extensions of OrthoClust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43" y="1467722"/>
            <a:ext cx="713819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Write the program in </a:t>
            </a:r>
            <a:r>
              <a:rPr lang="en-US" sz="3000" dirty="0" smtClean="0"/>
              <a:t>Python for ease of integration with </a:t>
            </a:r>
            <a:r>
              <a:rPr lang="en-US" sz="3000" dirty="0" err="1" smtClean="0"/>
              <a:t>Kbase</a:t>
            </a:r>
            <a:r>
              <a:rPr lang="en-US" sz="3000" dirty="0" smtClean="0"/>
              <a:t>.</a:t>
            </a:r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/>
              <a:t>Implement a heuristic that speeds up the rate of the calculation </a:t>
            </a:r>
            <a:r>
              <a:rPr lang="en-US" sz="3000" dirty="0" smtClean="0"/>
              <a:t>(steepest </a:t>
            </a:r>
            <a:r>
              <a:rPr lang="en-US" sz="3000" dirty="0"/>
              <a:t>descent)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Extend the algorithm to support </a:t>
            </a:r>
            <a:r>
              <a:rPr lang="en-US" sz="3000" dirty="0" smtClean="0"/>
              <a:t>clustering </a:t>
            </a:r>
            <a:r>
              <a:rPr lang="en-US" sz="3000" dirty="0" smtClean="0"/>
              <a:t>of N </a:t>
            </a:r>
            <a:r>
              <a:rPr lang="en-US" sz="3000" dirty="0" smtClean="0"/>
              <a:t>species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5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Louvian Steepest Descent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283"/>
            <a:ext cx="4429862" cy="389388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Algorithm:</a:t>
            </a:r>
          </a:p>
          <a:p>
            <a:r>
              <a:rPr lang="en-US" dirty="0" smtClean="0"/>
              <a:t>Assign a cluster to each node (gene)</a:t>
            </a:r>
          </a:p>
          <a:p>
            <a:r>
              <a:rPr lang="en-US" dirty="0" smtClean="0"/>
              <a:t>For each node </a:t>
            </a:r>
            <a:r>
              <a:rPr lang="en-US" dirty="0" err="1" smtClean="0"/>
              <a:t>i</a:t>
            </a:r>
            <a:r>
              <a:rPr lang="en-US" dirty="0" smtClean="0"/>
              <a:t>, evaluate whether reassigning it to a the cluster of each of its j neighbors would improve modularity</a:t>
            </a:r>
          </a:p>
          <a:p>
            <a:r>
              <a:rPr lang="en-US" dirty="0" smtClean="0"/>
              <a:t>Reassign node </a:t>
            </a:r>
            <a:r>
              <a:rPr lang="en-US" dirty="0" err="1" smtClean="0"/>
              <a:t>i</a:t>
            </a:r>
            <a:r>
              <a:rPr lang="en-US" dirty="0" smtClean="0"/>
              <a:t> to the cluster with the greatest resultant positive change.</a:t>
            </a:r>
          </a:p>
          <a:p>
            <a:r>
              <a:rPr lang="en-US" dirty="0" smtClean="0"/>
              <a:t>Repeat this calculation until a local maxima in modularity is reached.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r>
              <a:rPr lang="en-US" dirty="0" smtClean="0"/>
              <a:t> Deterministic (seed with a random sequence for each iteration to overcome this)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256467" y="1091441"/>
            <a:ext cx="2651414" cy="5403128"/>
            <a:chOff x="6444366" y="1318347"/>
            <a:chExt cx="2651414" cy="5403128"/>
          </a:xfrm>
        </p:grpSpPr>
        <p:pic>
          <p:nvPicPr>
            <p:cNvPr id="9" name="Picture 8" descr="Screen Shot 2014-07-30 at 4.57.44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3200" y="4237345"/>
              <a:ext cx="2542580" cy="2484130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>
              <a:off x="6444366" y="1318347"/>
              <a:ext cx="2545768" cy="2474658"/>
              <a:chOff x="-830270" y="1266392"/>
              <a:chExt cx="4546600" cy="4419600"/>
            </a:xfrm>
          </p:grpSpPr>
          <p:pic>
            <p:nvPicPr>
              <p:cNvPr id="13" name="Picture 12" descr="Screen Shot 2014-07-30 at 4.57.31 PM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30270" y="1266392"/>
                <a:ext cx="4546600" cy="4419600"/>
              </a:xfrm>
              <a:prstGeom prst="rect">
                <a:avLst/>
              </a:prstGeom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097204" y="1266392"/>
                <a:ext cx="1619126" cy="38857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213147" y="1266392"/>
                <a:ext cx="503183" cy="1042861"/>
              </a:xfrm>
              <a:prstGeom prst="rect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1" name="Picture 10" descr="Screen Shot 2014-07-30 at 4.59.43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3513" y="3793005"/>
              <a:ext cx="844368" cy="380918"/>
            </a:xfrm>
            <a:prstGeom prst="rect">
              <a:avLst/>
            </a:prstGeom>
          </p:spPr>
        </p:pic>
        <p:cxnSp>
          <p:nvCxnSpPr>
            <p:cNvPr id="12" name="Straight Arrow Connector 11"/>
            <p:cNvCxnSpPr/>
            <p:nvPr/>
          </p:nvCxnSpPr>
          <p:spPr>
            <a:xfrm>
              <a:off x="7728290" y="3793005"/>
              <a:ext cx="0" cy="4443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6" name="Picture 15" descr="Screen Shot 2014-07-30 at 4.35.01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0955"/>
            <a:ext cx="5983764" cy="69417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63861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V. D. </a:t>
            </a:r>
            <a:r>
              <a:rPr lang="en-US" sz="1000" dirty="0" err="1"/>
              <a:t>Blondel</a:t>
            </a:r>
            <a:r>
              <a:rPr lang="en-US" sz="1000" dirty="0"/>
              <a:t>, J.-</a:t>
            </a:r>
            <a:r>
              <a:rPr lang="en-US" sz="1000" dirty="0" err="1"/>
              <a:t>loup</a:t>
            </a:r>
            <a:r>
              <a:rPr lang="en-US" sz="1000" dirty="0"/>
              <a:t> Guillaume, R. </a:t>
            </a:r>
            <a:r>
              <a:rPr lang="en-US" sz="1000" dirty="0" err="1"/>
              <a:t>Lambiotte</a:t>
            </a:r>
            <a:r>
              <a:rPr lang="en-US" sz="1000" dirty="0"/>
              <a:t>, E. Lefebvre, Networks , 1-6 (2008).</a:t>
            </a:r>
          </a:p>
        </p:txBody>
      </p:sp>
    </p:spTree>
    <p:extLst>
      <p:ext uri="{BB962C8B-B14F-4D97-AF65-F5344CB8AC3E}">
        <p14:creationId xmlns:p14="http://schemas.microsoft.com/office/powerpoint/2010/main" val="13034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Comparison of steepest descent </a:t>
            </a:r>
            <a:br>
              <a:rPr lang="en-US" dirty="0" smtClean="0"/>
            </a:br>
            <a:r>
              <a:rPr lang="en-US" dirty="0" smtClean="0"/>
              <a:t>to simulated annealing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403" y="1830387"/>
            <a:ext cx="450225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Mutual information was used to compare the similarity of clusters from simulated annealing OrthoClust and steepest descent Orthoclust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results exhibit a high degree of mutual information. </a:t>
            </a:r>
            <a:r>
              <a:rPr lang="en-US" sz="2400" dirty="0" smtClean="0"/>
              <a:t>(Not as high as inter-run comparisons)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Screen Shot 2014-07-29 at 5.29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493" y="3022600"/>
            <a:ext cx="3352640" cy="8754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464669"/>
            <a:ext cx="59488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A. </a:t>
            </a:r>
            <a:r>
              <a:rPr lang="en-US" sz="1000" dirty="0" err="1"/>
              <a:t>Lancichinetti</a:t>
            </a:r>
            <a:r>
              <a:rPr lang="en-US" sz="1000" dirty="0"/>
              <a:t>, S. </a:t>
            </a:r>
            <a:r>
              <a:rPr lang="en-US" sz="1000" dirty="0" err="1"/>
              <a:t>Fortunato</a:t>
            </a:r>
            <a:r>
              <a:rPr lang="en-US" sz="1000" dirty="0"/>
              <a:t>, Physical Review E 80 (2009).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http</a:t>
            </a:r>
            <a:r>
              <a:rPr lang="en-US" sz="1000" dirty="0"/>
              <a:t>://</a:t>
            </a:r>
            <a:r>
              <a:rPr lang="en-US" sz="1000" dirty="0" err="1"/>
              <a:t>physics.stackexchange.com</a:t>
            </a:r>
            <a:r>
              <a:rPr lang="en-US" sz="1000" dirty="0"/>
              <a:t>/questions/36260/quantum-mutual-information-scaling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223740"/>
              </p:ext>
            </p:extLst>
          </p:nvPr>
        </p:nvGraphicFramePr>
        <p:xfrm>
          <a:off x="4882088" y="4106334"/>
          <a:ext cx="3990978" cy="207433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95489"/>
                <a:gridCol w="1995489"/>
              </a:tblGrid>
              <a:tr h="69144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Normalized Mutual Information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1444">
                <a:tc>
                  <a:txBody>
                    <a:bodyPr/>
                    <a:lstStyle/>
                    <a:p>
                      <a:r>
                        <a:rPr lang="en-US" dirty="0" smtClean="0"/>
                        <a:t>Between</a:t>
                      </a:r>
                      <a:r>
                        <a:rPr lang="en-US" baseline="0" dirty="0" smtClean="0"/>
                        <a:t> 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0.7262</a:t>
                      </a:r>
                      <a:endParaRPr lang="en-US" dirty="0"/>
                    </a:p>
                  </a:txBody>
                  <a:tcPr/>
                </a:tc>
              </a:tr>
              <a:tr h="691444">
                <a:tc>
                  <a:txBody>
                    <a:bodyPr/>
                    <a:lstStyle/>
                    <a:p>
                      <a:r>
                        <a:rPr lang="en-US" dirty="0" smtClean="0"/>
                        <a:t>Between</a:t>
                      </a:r>
                      <a:r>
                        <a:rPr lang="en-US" baseline="0" dirty="0" smtClean="0"/>
                        <a:t> runs (steepest descent)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0.9229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FKesZ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39"/>
          <a:stretch/>
        </p:blipFill>
        <p:spPr>
          <a:xfrm>
            <a:off x="5371775" y="1143000"/>
            <a:ext cx="3230358" cy="173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35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" y="0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The cluster </a:t>
            </a:r>
            <a:r>
              <a:rPr lang="en-US" sz="2600" dirty="0" smtClean="0"/>
              <a:t>size </a:t>
            </a:r>
            <a:r>
              <a:rPr lang="en-US" sz="2600" dirty="0"/>
              <a:t>d</a:t>
            </a:r>
            <a:r>
              <a:rPr lang="en-US" sz="2600" dirty="0" smtClean="0"/>
              <a:t>istribution for OrthoClust </a:t>
            </a:r>
            <a:r>
              <a:rPr lang="en-US" sz="2600" dirty="0" smtClean="0"/>
              <a:t>remains similar across many values of kappa. </a:t>
            </a:r>
            <a:endParaRPr lang="en-US" sz="26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6</a:t>
            </a:fld>
            <a:endParaRPr lang="en-US"/>
          </a:p>
        </p:txBody>
      </p:sp>
      <p:pic>
        <p:nvPicPr>
          <p:cNvPr id="15" name="Picture 14" descr="clustersizedis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8631"/>
            <a:ext cx="4538481" cy="3403861"/>
          </a:xfrm>
          <a:prstGeom prst="rect">
            <a:avLst/>
          </a:prstGeom>
        </p:spPr>
      </p:pic>
      <p:pic>
        <p:nvPicPr>
          <p:cNvPr id="16" name="Picture 15" descr="clustsizedist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304" y="2668631"/>
            <a:ext cx="4538481" cy="3403861"/>
          </a:xfrm>
          <a:prstGeom prst="rect">
            <a:avLst/>
          </a:prstGeom>
        </p:spPr>
      </p:pic>
      <p:pic>
        <p:nvPicPr>
          <p:cNvPr id="17" name="Picture 16" descr="Screen Shot 2014-07-28 at 11.46.30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50" y="1407584"/>
            <a:ext cx="54991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80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7129"/>
            <a:ext cx="9144000" cy="61057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Cluster heterogeneity increases with kappa. (3 species)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 descr="k03speccom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4"/>
          <a:stretch/>
        </p:blipFill>
        <p:spPr>
          <a:xfrm>
            <a:off x="173164" y="481089"/>
            <a:ext cx="8677420" cy="2255290"/>
          </a:xfrm>
          <a:prstGeom prst="rect">
            <a:avLst/>
          </a:prstGeom>
        </p:spPr>
      </p:pic>
      <p:pic>
        <p:nvPicPr>
          <p:cNvPr id="10" name="Picture 9" descr="k33speccomp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3" r="7504"/>
          <a:stretch/>
        </p:blipFill>
        <p:spPr>
          <a:xfrm>
            <a:off x="57721" y="4676237"/>
            <a:ext cx="8138690" cy="2201007"/>
          </a:xfrm>
          <a:prstGeom prst="rect">
            <a:avLst/>
          </a:prstGeom>
        </p:spPr>
      </p:pic>
      <p:pic>
        <p:nvPicPr>
          <p:cNvPr id="12" name="Picture 11" descr="k133speccomp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" r="8470"/>
          <a:stretch/>
        </p:blipFill>
        <p:spPr>
          <a:xfrm>
            <a:off x="173163" y="2628491"/>
            <a:ext cx="7864261" cy="212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69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8</a:t>
            </a:fld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24469"/>
            <a:ext cx="9144000" cy="610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100" smtClean="0"/>
              <a:t>Cluster heterogeneity increases with kappa. (3 species)</a:t>
            </a:r>
            <a:endParaRPr lang="en-US" sz="31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4968671" y="752729"/>
            <a:ext cx="3169057" cy="2769052"/>
            <a:chOff x="371178" y="4046085"/>
            <a:chExt cx="3169057" cy="2769052"/>
          </a:xfrm>
        </p:grpSpPr>
        <p:sp>
          <p:nvSpPr>
            <p:cNvPr id="17" name="TextBox 16"/>
            <p:cNvSpPr txBox="1"/>
            <p:nvPr/>
          </p:nvSpPr>
          <p:spPr>
            <a:xfrm>
              <a:off x="1151640" y="4046085"/>
              <a:ext cx="1608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4349 Fly Genes</a:t>
              </a:r>
              <a:endParaRPr lang="en-US" dirty="0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178" y="4438345"/>
              <a:ext cx="3169057" cy="2376792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4968671" y="3521781"/>
            <a:ext cx="3189356" cy="2756455"/>
            <a:chOff x="3540235" y="4066295"/>
            <a:chExt cx="3189356" cy="2756455"/>
          </a:xfrm>
        </p:grpSpPr>
        <p:sp>
          <p:nvSpPr>
            <p:cNvPr id="18" name="TextBox 17"/>
            <p:cNvSpPr txBox="1"/>
            <p:nvPr/>
          </p:nvSpPr>
          <p:spPr>
            <a:xfrm>
              <a:off x="4166789" y="4066295"/>
              <a:ext cx="1941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4486 Worm Genes</a:t>
              </a:r>
              <a:endParaRPr lang="en-US" dirty="0"/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0235" y="4430733"/>
              <a:ext cx="3189356" cy="2392017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152820" y="1297105"/>
            <a:ext cx="4805337" cy="3969162"/>
            <a:chOff x="1692988" y="927773"/>
            <a:chExt cx="3694493" cy="3138522"/>
          </a:xfrm>
        </p:grpSpPr>
        <p:sp>
          <p:nvSpPr>
            <p:cNvPr id="19" name="TextBox 18"/>
            <p:cNvSpPr txBox="1"/>
            <p:nvPr/>
          </p:nvSpPr>
          <p:spPr>
            <a:xfrm>
              <a:off x="2742679" y="927773"/>
              <a:ext cx="2025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5575 Human Genes</a:t>
              </a:r>
              <a:endParaRPr lang="en-US" dirty="0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2988" y="1216514"/>
              <a:ext cx="3694493" cy="28497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044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735"/>
            <a:ext cx="8229600" cy="78899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Increasing kappa leads to an increase in the ortholog composition of clusters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2F192-49E3-0C49-A369-9C1B895AB3EA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 descr="orthocom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35075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4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3824</TotalTime>
  <Words>407</Words>
  <Application>Microsoft Macintosh PowerPoint</Application>
  <PresentationFormat>On-screen Show (4:3)</PresentationFormat>
  <Paragraphs>74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OrthoClustN</vt:lpstr>
      <vt:lpstr>OrthoClust: Cross Species Clustering</vt:lpstr>
      <vt:lpstr>Extensions of OrthoClust</vt:lpstr>
      <vt:lpstr>Louvian Steepest Descent Heuristic</vt:lpstr>
      <vt:lpstr>Comparison of steepest descent  to simulated annealing</vt:lpstr>
      <vt:lpstr>PowerPoint Presentation</vt:lpstr>
      <vt:lpstr>Cluster heterogeneity increases with kappa. (3 species)</vt:lpstr>
      <vt:lpstr>PowerPoint Presentation</vt:lpstr>
      <vt:lpstr>Increasing kappa leads to an increase in the ortholog composition of clusters</vt:lpstr>
      <vt:lpstr>Future Directions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Muir</dc:creator>
  <cp:lastModifiedBy>Paul Muir</cp:lastModifiedBy>
  <cp:revision>61</cp:revision>
  <dcterms:created xsi:type="dcterms:W3CDTF">2014-07-28T15:27:19Z</dcterms:created>
  <dcterms:modified xsi:type="dcterms:W3CDTF">2014-07-31T20:25:12Z</dcterms:modified>
</cp:coreProperties>
</file>