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9" r:id="rId3"/>
    <p:sldId id="260" r:id="rId4"/>
    <p:sldId id="263" r:id="rId5"/>
    <p:sldId id="262" r:id="rId6"/>
    <p:sldId id="258" r:id="rId7"/>
    <p:sldId id="270" r:id="rId8"/>
    <p:sldId id="271" r:id="rId9"/>
    <p:sldId id="264" r:id="rId10"/>
    <p:sldId id="266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68" autoAdjust="0"/>
    <p:restoredTop sz="94706" autoAdjust="0"/>
  </p:normalViewPr>
  <p:slideViewPr>
    <p:cSldViewPr snapToGrid="0" snapToObjects="1">
      <p:cViewPr>
        <p:scale>
          <a:sx n="75" d="100"/>
          <a:sy n="75" d="100"/>
        </p:scale>
        <p:origin x="-1952" y="-3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6424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notesMaster" Target="notesMasters/notesMaster1.xml"/><Relationship Id="rId13" Type="http://schemas.openxmlformats.org/officeDocument/2006/relationships/handoutMaster" Target="handoutMasters/handoutMaster1.xml"/><Relationship Id="rId14" Type="http://schemas.openxmlformats.org/officeDocument/2006/relationships/printerSettings" Target="printerSettings/printerSettings1.bin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0DD77B-F4CD-2147-94A3-5804F967B0C4}" type="datetime1">
              <a:rPr lang="en-US" smtClean="0"/>
              <a:t>7/29/14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FC5833-BBD6-ED4B-B219-011C75B2AE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697992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24236A-C668-DE4F-B32B-C7FC20B0C1B6}" type="datetime1">
              <a:rPr lang="en-US" smtClean="0"/>
              <a:t>7/29/14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72EE09-6DEA-C448-BDE2-AB26A9E084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016582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72EE09-6DEA-C448-BDE2-AB26A9E0848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83889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72EE09-6DEA-C448-BDE2-AB26A9E08483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63071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CC637-EBD9-AB46-B734-1EF55C97F741}" type="datetime1">
              <a:rPr lang="en-US" smtClean="0"/>
              <a:t>7/29/14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2F192-49E3-0C49-A369-9C1B895AB3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50325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E7C95-2C24-E14E-861B-EFD5E3FBECF1}" type="datetime1">
              <a:rPr lang="en-US" smtClean="0"/>
              <a:t>7/29/14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2F192-49E3-0C49-A369-9C1B895AB3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54889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32BA7-EF04-A24C-B8DA-2CB86E90A9C5}" type="datetime1">
              <a:rPr lang="en-US" smtClean="0"/>
              <a:t>7/29/14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2F192-49E3-0C49-A369-9C1B895AB3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0307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E8C9D-0EB0-314A-B3CF-75803179DD77}" type="datetime1">
              <a:rPr lang="en-US" smtClean="0"/>
              <a:t>7/29/14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2F192-49E3-0C49-A369-9C1B895AB3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51732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4345C-54B9-A149-AA5F-2DB1DBA27D7F}" type="datetime1">
              <a:rPr lang="en-US" smtClean="0"/>
              <a:t>7/29/14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2F192-49E3-0C49-A369-9C1B895AB3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93017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A61B9-C16C-6046-9A38-F974CC154F55}" type="datetime1">
              <a:rPr lang="en-US" smtClean="0"/>
              <a:t>7/29/14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2F192-49E3-0C49-A369-9C1B895AB3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80781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A323D-13B4-8C4A-AD78-DA06B8694A72}" type="datetime1">
              <a:rPr lang="en-US" smtClean="0"/>
              <a:t>7/29/14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2F192-49E3-0C49-A369-9C1B895AB3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87136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7A6EB-84A9-EA4C-8D4F-0CA23062EC86}" type="datetime1">
              <a:rPr lang="en-US" smtClean="0"/>
              <a:t>7/29/14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2F192-49E3-0C49-A369-9C1B895AB3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25373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40EB0-E64B-DC42-AA4A-BC3483785A06}" type="datetime1">
              <a:rPr lang="en-US" smtClean="0"/>
              <a:t>7/29/14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2F192-49E3-0C49-A369-9C1B895AB3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44764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2D6F1A-863B-2C46-8FD5-B596F7AC5529}" type="datetime1">
              <a:rPr lang="en-US" smtClean="0"/>
              <a:t>7/29/14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2F192-49E3-0C49-A369-9C1B895AB3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49127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CCB119-E0DF-AB40-91A3-5F004C758D38}" type="datetime1">
              <a:rPr lang="en-US" smtClean="0"/>
              <a:t>7/29/14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2F192-49E3-0C49-A369-9C1B895AB3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07729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F0C954-1623-D648-A33B-A384BAD08EB5}" type="datetime1">
              <a:rPr lang="en-US" smtClean="0"/>
              <a:t>7/29/14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E2F192-49E3-0C49-A369-9C1B895AB3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0845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8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4" Type="http://schemas.openxmlformats.org/officeDocument/2006/relationships/image" Target="../media/image5.png"/><Relationship Id="rId5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Relationship Id="rId3" Type="http://schemas.openxmlformats.org/officeDocument/2006/relationships/image" Target="../media/image8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4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4" Type="http://schemas.openxmlformats.org/officeDocument/2006/relationships/image" Target="../media/image15.png"/><Relationship Id="rId5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OrthoClust</a:t>
            </a:r>
            <a:r>
              <a:rPr lang="en-US" baseline="30000" dirty="0" smtClean="0"/>
              <a:t>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Paul </a:t>
            </a:r>
            <a:r>
              <a:rPr lang="en-US" dirty="0" smtClean="0"/>
              <a:t>Muir</a:t>
            </a:r>
          </a:p>
          <a:p>
            <a:r>
              <a:rPr lang="en-US" dirty="0" smtClean="0"/>
              <a:t>7/31/2014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2F192-49E3-0C49-A369-9C1B895AB3E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79885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5225"/>
            <a:ext cx="8229600" cy="1143000"/>
          </a:xfrm>
        </p:spPr>
        <p:txBody>
          <a:bodyPr/>
          <a:lstStyle/>
          <a:p>
            <a:pPr algn="l"/>
            <a:r>
              <a:rPr lang="en-US" dirty="0" smtClean="0"/>
              <a:t>Future Directions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48226"/>
            <a:ext cx="6553200" cy="2735292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dirty="0" smtClean="0"/>
              <a:t>Evaluate clusters for enriched GO terms.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Cluster data from 4+ species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Apply to protein interaction networks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Package the program as a user friendly tool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/>
              <a:t>Add energy term to represent conserved one-to-one-to-one orthologs</a:t>
            </a: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2F192-49E3-0C49-A369-9C1B895AB3EA}" type="slidenum">
              <a:rPr lang="en-US" smtClean="0"/>
              <a:t>10</a:t>
            </a:fld>
            <a:endParaRPr lang="en-US"/>
          </a:p>
        </p:txBody>
      </p:sp>
      <p:pic>
        <p:nvPicPr>
          <p:cNvPr id="5" name="Picture 4" descr="Screen Shot 2014-07-28 at 11.47.50 A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6100" y="4476750"/>
            <a:ext cx="8140700" cy="18796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457200" y="3963173"/>
            <a:ext cx="70009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Orthoclust energy function for three species with unique triples included: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964267" y="5520267"/>
            <a:ext cx="2878666" cy="836083"/>
          </a:xfrm>
          <a:prstGeom prst="rect">
            <a:avLst/>
          </a:prstGeom>
          <a:solidFill>
            <a:schemeClr val="lt1">
              <a:alpha val="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49051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>OrthoClust: Cross Species Clustering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855019"/>
            <a:ext cx="3243117" cy="4412222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dirty="0" smtClean="0"/>
              <a:t>Inputs: </a:t>
            </a:r>
          </a:p>
          <a:p>
            <a:pPr marL="514350" indent="-514350">
              <a:buAutoNum type="arabicParenBoth"/>
            </a:pPr>
            <a:r>
              <a:rPr lang="en-US" dirty="0" smtClean="0"/>
              <a:t>species-specific co-association networks</a:t>
            </a:r>
          </a:p>
          <a:p>
            <a:pPr marL="514350" indent="-514350">
              <a:buAutoNum type="arabicParenBoth"/>
            </a:pPr>
            <a:r>
              <a:rPr lang="en-US" dirty="0" smtClean="0"/>
              <a:t>orthology relationships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Represents the data as a multi-layer network.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Gene networks are constructed based on co-expression data within species.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Orthologous relationships are used to add edges between nodes in different species.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2F192-49E3-0C49-A369-9C1B895AB3EA}" type="slidenum">
              <a:rPr lang="en-US" smtClean="0"/>
              <a:t>2</a:t>
            </a:fld>
            <a:endParaRPr lang="en-US"/>
          </a:p>
        </p:txBody>
      </p:sp>
      <p:pic>
        <p:nvPicPr>
          <p:cNvPr id="5" name="Picture 4" descr="Screen Shot 2014-07-29 at 9.49.28 P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3117" y="1219973"/>
            <a:ext cx="5900883" cy="3588970"/>
          </a:xfrm>
          <a:prstGeom prst="rect">
            <a:avLst/>
          </a:prstGeom>
        </p:spPr>
      </p:pic>
      <p:pic>
        <p:nvPicPr>
          <p:cNvPr id="6" name="Picture 5" descr="Screen Shot 2014-07-28 at 11.46.30 AM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8883" y="5505450"/>
            <a:ext cx="5499100" cy="8509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3243117" y="4977986"/>
            <a:ext cx="42460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Orthoclust energy function for two species: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71198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1143000"/>
          </a:xfrm>
        </p:spPr>
        <p:txBody>
          <a:bodyPr/>
          <a:lstStyle/>
          <a:p>
            <a:pPr algn="l"/>
            <a:r>
              <a:rPr lang="en-US" dirty="0" smtClean="0"/>
              <a:t>Extensions of OrthoClust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1643" y="1467722"/>
            <a:ext cx="713819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000" dirty="0" smtClean="0"/>
              <a:t>Write the program in </a:t>
            </a:r>
            <a:r>
              <a:rPr lang="en-US" sz="3000" dirty="0" smtClean="0"/>
              <a:t>Python for ease of integration with </a:t>
            </a:r>
            <a:r>
              <a:rPr lang="en-US" sz="3000" dirty="0" err="1" smtClean="0"/>
              <a:t>Kbase</a:t>
            </a:r>
            <a:r>
              <a:rPr lang="en-US" sz="3000" dirty="0" smtClean="0"/>
              <a:t>.</a:t>
            </a:r>
            <a:endParaRPr lang="en-US" sz="3000" dirty="0" smtClean="0"/>
          </a:p>
          <a:p>
            <a:pPr marL="0" indent="0">
              <a:buNone/>
            </a:pPr>
            <a:endParaRPr lang="en-US" sz="3000" dirty="0" smtClean="0"/>
          </a:p>
          <a:p>
            <a:pPr marL="0" indent="0">
              <a:buNone/>
            </a:pPr>
            <a:r>
              <a:rPr lang="en-US" sz="3000" dirty="0"/>
              <a:t>Implement a heuristic that speeds up the rate of the calculation </a:t>
            </a:r>
            <a:r>
              <a:rPr lang="en-US" sz="3000" dirty="0" smtClean="0"/>
              <a:t>(steepest </a:t>
            </a:r>
            <a:r>
              <a:rPr lang="en-US" sz="3000" dirty="0"/>
              <a:t>descent)</a:t>
            </a:r>
          </a:p>
          <a:p>
            <a:pPr marL="0" indent="0">
              <a:buNone/>
            </a:pPr>
            <a:endParaRPr lang="en-US" sz="3000" dirty="0"/>
          </a:p>
          <a:p>
            <a:pPr marL="0" indent="0">
              <a:buNone/>
            </a:pPr>
            <a:r>
              <a:rPr lang="en-US" sz="3000" dirty="0" smtClean="0"/>
              <a:t>Extend the algorithm to support </a:t>
            </a:r>
            <a:r>
              <a:rPr lang="en-US" sz="3000" dirty="0" smtClean="0"/>
              <a:t>clustering </a:t>
            </a:r>
            <a:r>
              <a:rPr lang="en-US" sz="3000" dirty="0" smtClean="0"/>
              <a:t>of N </a:t>
            </a:r>
            <a:r>
              <a:rPr lang="en-US" sz="3000" dirty="0" smtClean="0"/>
              <a:t>species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2F192-49E3-0C49-A369-9C1B895AB3EA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90583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1143000"/>
          </a:xfrm>
        </p:spPr>
        <p:txBody>
          <a:bodyPr/>
          <a:lstStyle/>
          <a:p>
            <a:pPr algn="l"/>
            <a:r>
              <a:rPr lang="en-US" dirty="0" smtClean="0"/>
              <a:t>Louvian Steepest Descent Heuristic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3283"/>
            <a:ext cx="4429862" cy="3893885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dirty="0" smtClean="0"/>
              <a:t>Algorithm:</a:t>
            </a:r>
          </a:p>
          <a:p>
            <a:r>
              <a:rPr lang="en-US" dirty="0" smtClean="0"/>
              <a:t>Assign a cluster to each node (gene)</a:t>
            </a:r>
          </a:p>
          <a:p>
            <a:r>
              <a:rPr lang="en-US" dirty="0" smtClean="0"/>
              <a:t>For each node </a:t>
            </a:r>
            <a:r>
              <a:rPr lang="en-US" dirty="0" err="1" smtClean="0"/>
              <a:t>i</a:t>
            </a:r>
            <a:r>
              <a:rPr lang="en-US" dirty="0" smtClean="0"/>
              <a:t>, evaluate whether reassigning it to a the cluster of each of its j neighbors would improve modularity</a:t>
            </a:r>
          </a:p>
          <a:p>
            <a:r>
              <a:rPr lang="en-US" dirty="0" smtClean="0"/>
              <a:t>Reassign node </a:t>
            </a:r>
            <a:r>
              <a:rPr lang="en-US" dirty="0" err="1" smtClean="0"/>
              <a:t>i</a:t>
            </a:r>
            <a:r>
              <a:rPr lang="en-US" dirty="0" smtClean="0"/>
              <a:t> to the cluster with the greatest resultant positive change.</a:t>
            </a:r>
          </a:p>
          <a:p>
            <a:r>
              <a:rPr lang="en-US" dirty="0" smtClean="0"/>
              <a:t>Repeat this calculation until a local maxima in modularity is reached.</a:t>
            </a:r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Notes:</a:t>
            </a:r>
          </a:p>
          <a:p>
            <a:r>
              <a:rPr lang="en-US" dirty="0" smtClean="0"/>
              <a:t> Deterministic (seed with a random sequence for each iteration to overcome this)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2F192-49E3-0C49-A369-9C1B895AB3EA}" type="slidenum">
              <a:rPr lang="en-US" smtClean="0"/>
              <a:t>4</a:t>
            </a:fld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6256467" y="1091441"/>
            <a:ext cx="2651414" cy="5403128"/>
            <a:chOff x="6444366" y="1318347"/>
            <a:chExt cx="2651414" cy="5403128"/>
          </a:xfrm>
        </p:grpSpPr>
        <p:pic>
          <p:nvPicPr>
            <p:cNvPr id="9" name="Picture 8" descr="Screen Shot 2014-07-30 at 4.57.44 PM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553200" y="4237345"/>
              <a:ext cx="2542580" cy="2484130"/>
            </a:xfrm>
            <a:prstGeom prst="rect">
              <a:avLst/>
            </a:prstGeom>
          </p:spPr>
        </p:pic>
        <p:grpSp>
          <p:nvGrpSpPr>
            <p:cNvPr id="10" name="Group 9"/>
            <p:cNvGrpSpPr/>
            <p:nvPr/>
          </p:nvGrpSpPr>
          <p:grpSpPr>
            <a:xfrm>
              <a:off x="6444366" y="1318347"/>
              <a:ext cx="2545768" cy="2474658"/>
              <a:chOff x="-830270" y="1266392"/>
              <a:chExt cx="4546600" cy="4419600"/>
            </a:xfrm>
          </p:grpSpPr>
          <p:pic>
            <p:nvPicPr>
              <p:cNvPr id="13" name="Picture 12" descr="Screen Shot 2014-07-30 at 4.57.31 PM.png"/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-830270" y="1266392"/>
                <a:ext cx="4546600" cy="4419600"/>
              </a:xfrm>
              <a:prstGeom prst="rect">
                <a:avLst/>
              </a:prstGeom>
            </p:spPr>
          </p:pic>
          <p:sp>
            <p:nvSpPr>
              <p:cNvPr id="14" name="Rectangle 13"/>
              <p:cNvSpPr/>
              <p:nvPr/>
            </p:nvSpPr>
            <p:spPr>
              <a:xfrm>
                <a:off x="2097204" y="1266392"/>
                <a:ext cx="1619126" cy="388573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" name="Rectangle 14"/>
              <p:cNvSpPr/>
              <p:nvPr/>
            </p:nvSpPr>
            <p:spPr>
              <a:xfrm>
                <a:off x="3213147" y="1266392"/>
                <a:ext cx="503183" cy="1042861"/>
              </a:xfrm>
              <a:prstGeom prst="rect">
                <a:avLst/>
              </a:prstGeom>
              <a:ln>
                <a:solidFill>
                  <a:srgbClr val="FFFFFF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pic>
          <p:nvPicPr>
            <p:cNvPr id="11" name="Picture 10" descr="Screen Shot 2014-07-30 at 4.59.43 PM.png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063513" y="3793005"/>
              <a:ext cx="844368" cy="380918"/>
            </a:xfrm>
            <a:prstGeom prst="rect">
              <a:avLst/>
            </a:prstGeom>
          </p:spPr>
        </p:pic>
        <p:cxnSp>
          <p:nvCxnSpPr>
            <p:cNvPr id="12" name="Straight Arrow Connector 11"/>
            <p:cNvCxnSpPr/>
            <p:nvPr/>
          </p:nvCxnSpPr>
          <p:spPr>
            <a:xfrm>
              <a:off x="7728290" y="3793005"/>
              <a:ext cx="0" cy="44434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pic>
        <p:nvPicPr>
          <p:cNvPr id="16" name="Picture 15" descr="Screen Shot 2014-07-30 at 4.35.01 PM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650955"/>
            <a:ext cx="5983764" cy="694172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638610"/>
            <a:ext cx="4572000" cy="24622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000" dirty="0"/>
              <a:t>V. D. </a:t>
            </a:r>
            <a:r>
              <a:rPr lang="en-US" sz="1000" dirty="0" err="1"/>
              <a:t>Blondel</a:t>
            </a:r>
            <a:r>
              <a:rPr lang="en-US" sz="1000" dirty="0"/>
              <a:t>, J.-</a:t>
            </a:r>
            <a:r>
              <a:rPr lang="en-US" sz="1000" dirty="0" err="1"/>
              <a:t>loup</a:t>
            </a:r>
            <a:r>
              <a:rPr lang="en-US" sz="1000" dirty="0"/>
              <a:t> Guillaume, R. </a:t>
            </a:r>
            <a:r>
              <a:rPr lang="en-US" sz="1000" dirty="0" err="1"/>
              <a:t>Lambiotte</a:t>
            </a:r>
            <a:r>
              <a:rPr lang="en-US" sz="1000" dirty="0"/>
              <a:t>, E. Lefebvre, Networks , 1-6 (2008).</a:t>
            </a:r>
          </a:p>
        </p:txBody>
      </p:sp>
    </p:spTree>
    <p:extLst>
      <p:ext uri="{BB962C8B-B14F-4D97-AF65-F5344CB8AC3E}">
        <p14:creationId xmlns:p14="http://schemas.microsoft.com/office/powerpoint/2010/main" val="130346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>Comparison of steepest descent </a:t>
            </a:r>
            <a:br>
              <a:rPr lang="en-US" dirty="0" smtClean="0"/>
            </a:br>
            <a:r>
              <a:rPr lang="en-US" dirty="0" smtClean="0"/>
              <a:t>to simulated annealing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2403" y="1830387"/>
            <a:ext cx="4502255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/>
              <a:t>Mutual information was used to compare the similarity of clusters from simulated annealing OrthoClust and steepest descent Orthoclust</a:t>
            </a:r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The results exhibit a high degree of mutual information. </a:t>
            </a:r>
            <a:r>
              <a:rPr lang="en-US" sz="2400" dirty="0" smtClean="0"/>
              <a:t>(Not as high as inter-run comparisons)</a:t>
            </a:r>
            <a:r>
              <a:rPr lang="en-US" sz="2400" dirty="0" smtClean="0"/>
              <a:t> </a:t>
            </a:r>
          </a:p>
          <a:p>
            <a:pPr marL="0" indent="0">
              <a:buNone/>
            </a:pPr>
            <a:endParaRPr lang="en-US" sz="2600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2F192-49E3-0C49-A369-9C1B895AB3EA}" type="slidenum">
              <a:rPr lang="en-US" smtClean="0"/>
              <a:t>5</a:t>
            </a:fld>
            <a:endParaRPr lang="en-US"/>
          </a:p>
        </p:txBody>
      </p:sp>
      <p:pic>
        <p:nvPicPr>
          <p:cNvPr id="5" name="Picture 4" descr="Screen Shot 2014-07-29 at 5.29.54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49493" y="3022600"/>
            <a:ext cx="3352640" cy="875467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6464669"/>
            <a:ext cx="594889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00" dirty="0"/>
              <a:t>A. </a:t>
            </a:r>
            <a:r>
              <a:rPr lang="en-US" sz="1000" dirty="0" err="1"/>
              <a:t>Lancichinetti</a:t>
            </a:r>
            <a:r>
              <a:rPr lang="en-US" sz="1000" dirty="0"/>
              <a:t>, S. </a:t>
            </a:r>
            <a:r>
              <a:rPr lang="en-US" sz="1000" dirty="0" err="1"/>
              <a:t>Fortunato</a:t>
            </a:r>
            <a:r>
              <a:rPr lang="en-US" sz="1000" dirty="0"/>
              <a:t>, Physical Review E 80 (2009). </a:t>
            </a: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en-US" sz="1000" dirty="0" smtClean="0"/>
              <a:t>http</a:t>
            </a:r>
            <a:r>
              <a:rPr lang="en-US" sz="1000" dirty="0"/>
              <a:t>://</a:t>
            </a:r>
            <a:r>
              <a:rPr lang="en-US" sz="1000" dirty="0" err="1"/>
              <a:t>physics.stackexchange.com</a:t>
            </a:r>
            <a:r>
              <a:rPr lang="en-US" sz="1000" dirty="0"/>
              <a:t>/questions/36260/quantum-mutual-information-scaling</a:t>
            </a: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9223740"/>
              </p:ext>
            </p:extLst>
          </p:nvPr>
        </p:nvGraphicFramePr>
        <p:xfrm>
          <a:off x="4882088" y="4106334"/>
          <a:ext cx="3990978" cy="2074332"/>
        </p:xfrm>
        <a:graphic>
          <a:graphicData uri="http://schemas.openxmlformats.org/drawingml/2006/table">
            <a:tbl>
              <a:tblPr firstRow="1" bandRow="1">
                <a:tableStyleId>{3C2FFA5D-87B4-456A-9821-1D502468CF0F}</a:tableStyleId>
              </a:tblPr>
              <a:tblGrid>
                <a:gridCol w="1995489"/>
                <a:gridCol w="1995489"/>
              </a:tblGrid>
              <a:tr h="691444"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Normalized Mutual Information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691444">
                <a:tc>
                  <a:txBody>
                    <a:bodyPr/>
                    <a:lstStyle/>
                    <a:p>
                      <a:r>
                        <a:rPr lang="en-US" dirty="0" smtClean="0"/>
                        <a:t>Between</a:t>
                      </a:r>
                      <a:r>
                        <a:rPr lang="en-US" baseline="0" dirty="0" smtClean="0"/>
                        <a:t> Methods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0.7262</a:t>
                      </a:r>
                      <a:endParaRPr lang="en-US" dirty="0"/>
                    </a:p>
                  </a:txBody>
                  <a:tcPr/>
                </a:tc>
              </a:tr>
              <a:tr h="691444">
                <a:tc>
                  <a:txBody>
                    <a:bodyPr/>
                    <a:lstStyle/>
                    <a:p>
                      <a:r>
                        <a:rPr lang="en-US" dirty="0" smtClean="0"/>
                        <a:t>Between</a:t>
                      </a:r>
                      <a:r>
                        <a:rPr lang="en-US" baseline="0" dirty="0" smtClean="0"/>
                        <a:t> runs (steepest descent)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0.9229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1" name="Picture 10" descr="FKesZ.jpg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7339"/>
          <a:stretch/>
        </p:blipFill>
        <p:spPr>
          <a:xfrm>
            <a:off x="5371775" y="1143000"/>
            <a:ext cx="3230358" cy="17356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5351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1" y="0"/>
            <a:ext cx="9144000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 smtClean="0"/>
              <a:t>The cluster </a:t>
            </a:r>
            <a:r>
              <a:rPr lang="en-US" sz="2600" dirty="0" smtClean="0"/>
              <a:t>size </a:t>
            </a:r>
            <a:r>
              <a:rPr lang="en-US" sz="2600" dirty="0"/>
              <a:t>d</a:t>
            </a:r>
            <a:r>
              <a:rPr lang="en-US" sz="2600" dirty="0" smtClean="0"/>
              <a:t>istribution for OrthoClust </a:t>
            </a:r>
            <a:r>
              <a:rPr lang="en-US" sz="2600" dirty="0" smtClean="0"/>
              <a:t>remains similar across many values of kappa. </a:t>
            </a:r>
            <a:endParaRPr lang="en-US" sz="2600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2F192-49E3-0C49-A369-9C1B895AB3EA}" type="slidenum">
              <a:rPr lang="en-US" smtClean="0"/>
              <a:t>6</a:t>
            </a:fld>
            <a:endParaRPr lang="en-US"/>
          </a:p>
        </p:txBody>
      </p:sp>
      <p:pic>
        <p:nvPicPr>
          <p:cNvPr id="15" name="Picture 14" descr="clustersizedist2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668631"/>
            <a:ext cx="4538481" cy="3403861"/>
          </a:xfrm>
          <a:prstGeom prst="rect">
            <a:avLst/>
          </a:prstGeom>
        </p:spPr>
      </p:pic>
      <p:pic>
        <p:nvPicPr>
          <p:cNvPr id="16" name="Picture 15" descr="clustsizedist3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08304" y="2668631"/>
            <a:ext cx="4538481" cy="3403861"/>
          </a:xfrm>
          <a:prstGeom prst="rect">
            <a:avLst/>
          </a:prstGeom>
        </p:spPr>
      </p:pic>
      <p:pic>
        <p:nvPicPr>
          <p:cNvPr id="17" name="Picture 16" descr="Screen Shot 2014-07-28 at 11.46.30 AM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9150" y="1407584"/>
            <a:ext cx="5499100" cy="850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93809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77129"/>
            <a:ext cx="9144000" cy="610572"/>
          </a:xfrm>
        </p:spPr>
        <p:txBody>
          <a:bodyPr>
            <a:normAutofit/>
          </a:bodyPr>
          <a:lstStyle/>
          <a:p>
            <a:pPr algn="l"/>
            <a:r>
              <a:rPr lang="en-US" sz="2400" dirty="0" smtClean="0"/>
              <a:t>Cluster heterogeneity increases with kappa. (3 species)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2F192-49E3-0C49-A369-9C1B895AB3EA}" type="slidenum">
              <a:rPr lang="en-US" smtClean="0"/>
              <a:t>7</a:t>
            </a:fld>
            <a:endParaRPr lang="en-US"/>
          </a:p>
        </p:txBody>
      </p:sp>
      <p:pic>
        <p:nvPicPr>
          <p:cNvPr id="9" name="Picture 8" descr="k03speccomp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94"/>
          <a:stretch/>
        </p:blipFill>
        <p:spPr>
          <a:xfrm>
            <a:off x="173164" y="481089"/>
            <a:ext cx="8677420" cy="2255290"/>
          </a:xfrm>
          <a:prstGeom prst="rect">
            <a:avLst/>
          </a:prstGeom>
        </p:spPr>
      </p:pic>
      <p:pic>
        <p:nvPicPr>
          <p:cNvPr id="10" name="Picture 9" descr="k33speccomp.png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03" r="7504"/>
          <a:stretch/>
        </p:blipFill>
        <p:spPr>
          <a:xfrm>
            <a:off x="57721" y="4676237"/>
            <a:ext cx="8138690" cy="2201007"/>
          </a:xfrm>
          <a:prstGeom prst="rect">
            <a:avLst/>
          </a:prstGeom>
        </p:spPr>
      </p:pic>
      <p:pic>
        <p:nvPicPr>
          <p:cNvPr id="12" name="Picture 11" descr="k133speccomp.png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85" r="8470"/>
          <a:stretch/>
        </p:blipFill>
        <p:spPr>
          <a:xfrm>
            <a:off x="173163" y="2628491"/>
            <a:ext cx="7864261" cy="21227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66999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2F192-49E3-0C49-A369-9C1B895AB3EA}" type="slidenum">
              <a:rPr lang="en-US" smtClean="0"/>
              <a:t>8</a:t>
            </a:fld>
            <a:endParaRPr lang="en-US"/>
          </a:p>
        </p:txBody>
      </p:sp>
      <p:sp>
        <p:nvSpPr>
          <p:cNvPr id="16" name="Title 1"/>
          <p:cNvSpPr txBox="1">
            <a:spLocks/>
          </p:cNvSpPr>
          <p:nvPr/>
        </p:nvSpPr>
        <p:spPr>
          <a:xfrm>
            <a:off x="0" y="24469"/>
            <a:ext cx="9144000" cy="6105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100" smtClean="0"/>
              <a:t>Cluster heterogeneity increases with kappa. (3 species)</a:t>
            </a:r>
            <a:endParaRPr lang="en-US" sz="3100" dirty="0"/>
          </a:p>
        </p:txBody>
      </p:sp>
      <p:grpSp>
        <p:nvGrpSpPr>
          <p:cNvPr id="26" name="Group 25"/>
          <p:cNvGrpSpPr/>
          <p:nvPr/>
        </p:nvGrpSpPr>
        <p:grpSpPr>
          <a:xfrm>
            <a:off x="4968671" y="752729"/>
            <a:ext cx="3169057" cy="2769052"/>
            <a:chOff x="371178" y="4046085"/>
            <a:chExt cx="3169057" cy="2769052"/>
          </a:xfrm>
        </p:grpSpPr>
        <p:sp>
          <p:nvSpPr>
            <p:cNvPr id="17" name="TextBox 16"/>
            <p:cNvSpPr txBox="1"/>
            <p:nvPr/>
          </p:nvSpPr>
          <p:spPr>
            <a:xfrm>
              <a:off x="1151640" y="4046085"/>
              <a:ext cx="160813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4349 Fly Genes</a:t>
              </a:r>
              <a:endParaRPr lang="en-US" dirty="0"/>
            </a:p>
          </p:txBody>
        </p:sp>
        <p:pic>
          <p:nvPicPr>
            <p:cNvPr id="23" name="Picture 22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71178" y="4438345"/>
              <a:ext cx="3169057" cy="2376792"/>
            </a:xfrm>
            <a:prstGeom prst="rect">
              <a:avLst/>
            </a:prstGeom>
          </p:spPr>
        </p:pic>
      </p:grpSp>
      <p:grpSp>
        <p:nvGrpSpPr>
          <p:cNvPr id="27" name="Group 26"/>
          <p:cNvGrpSpPr/>
          <p:nvPr/>
        </p:nvGrpSpPr>
        <p:grpSpPr>
          <a:xfrm>
            <a:off x="4968671" y="3521781"/>
            <a:ext cx="3189356" cy="2756455"/>
            <a:chOff x="3540235" y="4066295"/>
            <a:chExt cx="3189356" cy="2756455"/>
          </a:xfrm>
        </p:grpSpPr>
        <p:sp>
          <p:nvSpPr>
            <p:cNvPr id="18" name="TextBox 17"/>
            <p:cNvSpPr txBox="1"/>
            <p:nvPr/>
          </p:nvSpPr>
          <p:spPr>
            <a:xfrm>
              <a:off x="4166789" y="4066295"/>
              <a:ext cx="194155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4486 Worm Genes</a:t>
              </a:r>
              <a:endParaRPr lang="en-US" dirty="0"/>
            </a:p>
          </p:txBody>
        </p:sp>
        <p:pic>
          <p:nvPicPr>
            <p:cNvPr id="24" name="Picture 23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40235" y="4430733"/>
              <a:ext cx="3189356" cy="2392017"/>
            </a:xfrm>
            <a:prstGeom prst="rect">
              <a:avLst/>
            </a:prstGeom>
          </p:spPr>
        </p:pic>
      </p:grpSp>
      <p:grpSp>
        <p:nvGrpSpPr>
          <p:cNvPr id="28" name="Group 27"/>
          <p:cNvGrpSpPr/>
          <p:nvPr/>
        </p:nvGrpSpPr>
        <p:grpSpPr>
          <a:xfrm>
            <a:off x="152820" y="1297105"/>
            <a:ext cx="4805337" cy="3969162"/>
            <a:chOff x="1692988" y="927773"/>
            <a:chExt cx="3694493" cy="3138522"/>
          </a:xfrm>
        </p:grpSpPr>
        <p:sp>
          <p:nvSpPr>
            <p:cNvPr id="19" name="TextBox 18"/>
            <p:cNvSpPr txBox="1"/>
            <p:nvPr/>
          </p:nvSpPr>
          <p:spPr>
            <a:xfrm>
              <a:off x="2742679" y="927773"/>
              <a:ext cx="202523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5575 Human Genes</a:t>
              </a:r>
              <a:endParaRPr lang="en-US" dirty="0"/>
            </a:p>
          </p:txBody>
        </p:sp>
        <p:pic>
          <p:nvPicPr>
            <p:cNvPr id="25" name="Picture 24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692988" y="1216514"/>
              <a:ext cx="3694493" cy="2849781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400443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67735"/>
            <a:ext cx="8229600" cy="788995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>Increasing kappa leads to an increase in the ortholog composition of clusters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2F192-49E3-0C49-A369-9C1B895AB3EA}" type="slidenum">
              <a:rPr lang="en-US" smtClean="0"/>
              <a:t>9</a:t>
            </a:fld>
            <a:endParaRPr lang="en-US"/>
          </a:p>
        </p:txBody>
      </p:sp>
      <p:pic>
        <p:nvPicPr>
          <p:cNvPr id="8" name="Picture 7" descr="orthocomp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1235075"/>
            <a:ext cx="7315200" cy="548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28249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3824</TotalTime>
  <Words>407</Words>
  <Application>Microsoft Macintosh PowerPoint</Application>
  <PresentationFormat>On-screen Show (4:3)</PresentationFormat>
  <Paragraphs>74</Paragraphs>
  <Slides>10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OrthoClustN</vt:lpstr>
      <vt:lpstr>OrthoClust: Cross Species Clustering</vt:lpstr>
      <vt:lpstr>Extensions of OrthoClust</vt:lpstr>
      <vt:lpstr>Louvian Steepest Descent Heuristic</vt:lpstr>
      <vt:lpstr>Comparison of steepest descent  to simulated annealing</vt:lpstr>
      <vt:lpstr>PowerPoint Presentation</vt:lpstr>
      <vt:lpstr>Cluster heterogeneity increases with kappa. (3 species)</vt:lpstr>
      <vt:lpstr>PowerPoint Presentation</vt:lpstr>
      <vt:lpstr>Increasing kappa leads to an increase in the ortholog composition of clusters</vt:lpstr>
      <vt:lpstr>Future Directions</vt:lpstr>
    </vt:vector>
  </TitlesOfParts>
  <Company>Yale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Paul Muir</dc:creator>
  <cp:lastModifiedBy>Paul Muir</cp:lastModifiedBy>
  <cp:revision>61</cp:revision>
  <dcterms:created xsi:type="dcterms:W3CDTF">2014-07-28T15:27:19Z</dcterms:created>
  <dcterms:modified xsi:type="dcterms:W3CDTF">2014-07-31T20:25:12Z</dcterms:modified>
</cp:coreProperties>
</file>