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9" d="100"/>
          <a:sy n="13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36C39-04EF-6547-8AE9-FD1BC25DE3A3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8821-EE3E-6F41-B167-9D622B8FB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90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75547-9DC2-0B44-8976-7862254CA263}" type="datetimeFigureOut">
              <a:rPr lang="en-US" smtClean="0"/>
              <a:t>7/31/14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B738C-068A-4742-B0F4-72F7EABB5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24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FAE7-4744-7E41-BD55-2C89EC981857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2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004A-D4B2-4F4B-BD59-65BC765A0B02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4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FBFD8-0BD6-334F-BDFE-C1C209BF0D21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A6901-0CCF-9E43-9B1F-3C8C9ADA0415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3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C3422-E352-7442-96DA-FB2ECC9775A5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26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5391-E999-9647-9A90-BD693EDBE76F}" type="datetime1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2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F71C-E31D-904D-911E-B1169E2C36D4}" type="datetime1">
              <a:rPr lang="en-US" smtClean="0"/>
              <a:t>7/31/14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9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84B01-6A09-6146-B190-634140EC27FD}" type="datetime1">
              <a:rPr lang="en-US" smtClean="0"/>
              <a:t>7/31/14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7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B912-8F21-034F-A5AE-80C5F91C4D10}" type="datetime1">
              <a:rPr lang="en-US" smtClean="0"/>
              <a:t>7/31/14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2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EEC83-615C-9547-9578-95241159A755}" type="datetime1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AFB1-7D9F-A84B-9653-900E8C61BE54}" type="datetime1">
              <a:rPr lang="en-US" smtClean="0"/>
              <a:t>7/31/14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2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98CB-B816-9C4E-9C39-8FE04FE42FB9}" type="datetime1">
              <a:rPr lang="en-US" smtClean="0"/>
              <a:t>7/31/14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74F99-33AA-5549-9937-B9AEFC33C9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8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Tale of Broad prostate cancer (deep sequenced) WGS variant calls +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Lucas Lochovsky</a:t>
            </a:r>
          </a:p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Annovar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Varnotation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subgroup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July 31, 2014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34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1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Broad Institute has BAM files for 17 tumor/normal pairs of deep sequenced (~30x) prostate cancer whole genomes</a:t>
            </a:r>
          </a:p>
          <a:p>
            <a:r>
              <a:rPr lang="en-US" dirty="0" smtClean="0"/>
              <a:t>Release of variant calls through </a:t>
            </a:r>
            <a:r>
              <a:rPr lang="en-US" dirty="0" err="1" smtClean="0"/>
              <a:t>Firehose</a:t>
            </a:r>
            <a:r>
              <a:rPr lang="en-US" dirty="0" smtClean="0"/>
              <a:t> hasn’t happened</a:t>
            </a:r>
          </a:p>
          <a:p>
            <a:pPr lvl="1"/>
            <a:r>
              <a:rPr lang="en-US" dirty="0" smtClean="0"/>
              <a:t>Took the BAM files off </a:t>
            </a:r>
            <a:r>
              <a:rPr lang="en-US" dirty="0" err="1" smtClean="0"/>
              <a:t>CGHub</a:t>
            </a:r>
            <a:r>
              <a:rPr lang="en-US" dirty="0" smtClean="0"/>
              <a:t> and called the variant ourselves</a:t>
            </a:r>
          </a:p>
          <a:p>
            <a:r>
              <a:rPr lang="en-US" dirty="0" smtClean="0"/>
              <a:t>Applied the GATK Best Practices pipeline to the BAMs</a:t>
            </a:r>
          </a:p>
          <a:p>
            <a:pPr lvl="1"/>
            <a:r>
              <a:rPr lang="en-US" dirty="0" err="1" smtClean="0"/>
              <a:t>Indel</a:t>
            </a:r>
            <a:r>
              <a:rPr lang="en-US" dirty="0" smtClean="0"/>
              <a:t> realignment, base recalibration</a:t>
            </a:r>
          </a:p>
          <a:p>
            <a:r>
              <a:rPr lang="en-US" dirty="0" smtClean="0"/>
              <a:t>Variant calls with </a:t>
            </a:r>
            <a:r>
              <a:rPr lang="en-US" dirty="0" err="1" smtClean="0"/>
              <a:t>MuTect</a:t>
            </a:r>
            <a:endParaRPr lang="en-US" dirty="0" smtClean="0"/>
          </a:p>
          <a:p>
            <a:pPr lvl="1"/>
            <a:r>
              <a:rPr lang="en-US" dirty="0" smtClean="0"/>
              <a:t>Branch of GATK variant caller optimized for calling somatic mutations from tumor/normal pairs</a:t>
            </a:r>
          </a:p>
          <a:p>
            <a:r>
              <a:rPr lang="en-US" dirty="0" smtClean="0"/>
              <a:t>Used variant calls in LARVA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16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filtering for high quality variant calls: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815206"/>
              </p:ext>
            </p:extLst>
          </p:nvPr>
        </p:nvGraphicFramePr>
        <p:xfrm>
          <a:off x="457200" y="2283230"/>
          <a:ext cx="8267418" cy="1005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903"/>
                <a:gridCol w="1377903"/>
                <a:gridCol w="1377903"/>
                <a:gridCol w="1377903"/>
                <a:gridCol w="1377903"/>
                <a:gridCol w="1377903"/>
              </a:tblGrid>
              <a:tr h="502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en-US" sz="2400" baseline="30000" dirty="0" smtClean="0"/>
                        <a:t>st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r>
                        <a:rPr lang="en-US" sz="2400" baseline="30000" dirty="0" smtClean="0"/>
                        <a:t>rd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Qu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</a:tr>
              <a:tr h="5029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4019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5104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6353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6275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7298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9108</a:t>
                      </a:r>
                      <a:endParaRPr lang="en-US" sz="2400" dirty="0"/>
                    </a:p>
                  </a:txBody>
                  <a:tcPr marL="124011" marR="124011" marT="62006" marB="6200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0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LARVA-SAM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Null model still under development</a:t>
            </a:r>
          </a:p>
          <a:p>
            <a:pPr lvl="1"/>
            <a:r>
              <a:rPr lang="en-US" dirty="0" smtClean="0"/>
              <a:t>No real effective way to separate signal from noise</a:t>
            </a:r>
          </a:p>
          <a:p>
            <a:r>
              <a:rPr lang="en-US" dirty="0" smtClean="0"/>
              <a:t>Old null model (using sum of CDFs) was used</a:t>
            </a:r>
          </a:p>
          <a:p>
            <a:pPr lvl="1"/>
            <a:r>
              <a:rPr lang="en-US" dirty="0" smtClean="0"/>
              <a:t>Randomly drops variants anywhere in the genome</a:t>
            </a:r>
          </a:p>
          <a:p>
            <a:pPr lvl="1"/>
            <a:r>
              <a:rPr lang="en-US" dirty="0" smtClean="0"/>
              <a:t>Chances of landing in a specific mutation are virtually zero</a:t>
            </a:r>
          </a:p>
          <a:p>
            <a:pPr lvl="1"/>
            <a:r>
              <a:rPr lang="en-US" dirty="0" smtClean="0"/>
              <a:t>Any annotation that is recurrently mutated, or had recurrent variants, was marked as significant</a:t>
            </a:r>
          </a:p>
          <a:p>
            <a:r>
              <a:rPr lang="en-US" dirty="0" smtClean="0"/>
              <a:t>For this presentation, the top </a:t>
            </a:r>
            <a:r>
              <a:rPr lang="en-US" i="1" dirty="0" smtClean="0"/>
              <a:t>k</a:t>
            </a:r>
            <a:r>
              <a:rPr lang="en-US" dirty="0" smtClean="0"/>
              <a:t> annotations are reported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34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</a:t>
            </a:r>
            <a:r>
              <a:rPr lang="en-US" i="1" dirty="0" smtClean="0"/>
              <a:t>k</a:t>
            </a:r>
            <a:r>
              <a:rPr lang="en-US" dirty="0" smtClean="0"/>
              <a:t> annotations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5662452"/>
              </p:ext>
            </p:extLst>
          </p:nvPr>
        </p:nvGraphicFramePr>
        <p:xfrm>
          <a:off x="1390650" y="1809591"/>
          <a:ext cx="2171700" cy="4107180"/>
        </p:xfrm>
        <a:graphic>
          <a:graphicData uri="http://schemas.openxmlformats.org/drawingml/2006/table">
            <a:tbl>
              <a:tblPr/>
              <a:tblGrid>
                <a:gridCol w="1270000"/>
                <a:gridCol w="5207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Pseudogene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ANKRD36BP2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AP005901.1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RP11-93O17.2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ANKRD20A5P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GOLGA6L7P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CTD-2089O24.1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RP11-60C6.5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WASH2P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POM121L10P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AC092661.2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ADAM21P1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CTAGE3P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OR7E1P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RP11-132G10.2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SDHAP1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AC002055.4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CCDC144C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RP11-566K19.5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GOLGA6L3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CCDC144B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3790896"/>
              </p:ext>
            </p:extLst>
          </p:nvPr>
        </p:nvGraphicFramePr>
        <p:xfrm>
          <a:off x="5537200" y="1809591"/>
          <a:ext cx="2260600" cy="3520440"/>
        </p:xfrm>
        <a:graphic>
          <a:graphicData uri="http://schemas.openxmlformats.org/drawingml/2006/table">
            <a:tbl>
              <a:tblPr/>
              <a:tblGrid>
                <a:gridCol w="1358900"/>
                <a:gridCol w="5207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nvar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RP11-834C11.3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RP11-626K17.3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Metazoa_SRP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RP11-374A4.1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BX571672.2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BX571672.1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RP11-1166P10.9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LINC00388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RP13-735L24.1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AL583842.2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NBPF1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Y_RNA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RP11-480A16.1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RP11-989E6.10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AL583842.1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CTD-2314B22.3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AC069513.3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5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187829" y="1347926"/>
            <a:ext cx="2591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pseudogenes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790020" y="1347926"/>
            <a:ext cx="1774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Top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n-US" sz="2400" dirty="0" err="1" smtClean="0"/>
              <a:t>ncRNA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340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Genes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520330"/>
              </p:ext>
            </p:extLst>
          </p:nvPr>
        </p:nvGraphicFramePr>
        <p:xfrm>
          <a:off x="4572000" y="1600201"/>
          <a:ext cx="4368504" cy="4525961"/>
        </p:xfrm>
        <a:graphic>
          <a:graphicData uri="http://schemas.openxmlformats.org/drawingml/2006/table">
            <a:tbl>
              <a:tblPr/>
              <a:tblGrid>
                <a:gridCol w="624072"/>
                <a:gridCol w="624072"/>
                <a:gridCol w="624072"/>
                <a:gridCol w="624072"/>
                <a:gridCol w="624072"/>
                <a:gridCol w="624072"/>
                <a:gridCol w="624072"/>
              </a:tblGrid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 name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nvar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nsamp mean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nsamp p-value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nvar mean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nvar p-value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MUC21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NACA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GON4L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OGFR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PLIN4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SPDYE3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TRIOBP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FAM108A1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KRTAP10-10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6.48E-14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GGT1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3.57E-11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3.57E-11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DND1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3.53E-01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2.82E-10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HSP90AB1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8.62E-07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TYRO3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0.294117647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9.05987E-05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MUC17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0.35294118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0.00255513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TXNDC2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0.411764706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0.004053655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KRTAP10-6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0.64705882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0.03799119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CDC27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2.117647059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0.004596231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6.48E-14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MUC4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1.41E+00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5.71E-19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1.76E-01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8.62E-07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MST1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0.235294118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0.00060825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611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FCGBP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1.411764706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0.000486011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ANK2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1.38E+01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1.38E-11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2.11764706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0.01915291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5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FOLH1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1.52E+01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2.32E-28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2.05882353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0.01958508</a:t>
                      </a:r>
                    </a:p>
                  </a:txBody>
                  <a:tcPr marL="9601" marR="9601" marT="9601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4866" y="1600200"/>
            <a:ext cx="398441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For genes, using the p-value significance for </a:t>
            </a:r>
            <a:r>
              <a:rPr lang="en-US" sz="2400" i="1" dirty="0" smtClean="0"/>
              <a:t>number of samples mutated</a:t>
            </a:r>
            <a:r>
              <a:rPr lang="en-US" sz="2400" dirty="0" smtClean="0"/>
              <a:t> (</a:t>
            </a:r>
            <a:r>
              <a:rPr lang="en-US" sz="2400" dirty="0" err="1" smtClean="0"/>
              <a:t>nsamp</a:t>
            </a:r>
            <a:r>
              <a:rPr lang="en-US" sz="2400" dirty="0" smtClean="0"/>
              <a:t>) and </a:t>
            </a:r>
            <a:r>
              <a:rPr lang="en-US" sz="2400" i="1" dirty="0" smtClean="0"/>
              <a:t>number of recurrent variants</a:t>
            </a:r>
            <a:r>
              <a:rPr lang="en-US" sz="2400" dirty="0" smtClean="0"/>
              <a:t> (</a:t>
            </a:r>
            <a:r>
              <a:rPr lang="en-US" sz="2400" dirty="0" err="1" smtClean="0"/>
              <a:t>nvar</a:t>
            </a:r>
            <a:r>
              <a:rPr lang="en-US" sz="2400" dirty="0" smtClean="0"/>
              <a:t>) produced a shortlist of 24 genes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Genes used an </a:t>
            </a:r>
            <a:r>
              <a:rPr lang="en-US" sz="2400" dirty="0" err="1" smtClean="0"/>
              <a:t>exome</a:t>
            </a:r>
            <a:r>
              <a:rPr lang="en-US" sz="2400" dirty="0" smtClean="0"/>
              <a:t>-limited version of the null model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Perhaps using a null model for each class of annotations makes more sense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2964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Pathways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849152"/>
              </p:ext>
            </p:extLst>
          </p:nvPr>
        </p:nvGraphicFramePr>
        <p:xfrm>
          <a:off x="3306700" y="1551406"/>
          <a:ext cx="5673780" cy="4804944"/>
        </p:xfrm>
        <a:graphic>
          <a:graphicData uri="http://schemas.openxmlformats.org/drawingml/2006/table">
            <a:tbl>
              <a:tblPr/>
              <a:tblGrid>
                <a:gridCol w="2457278"/>
                <a:gridCol w="530641"/>
                <a:gridCol w="530641"/>
                <a:gridCol w="530641"/>
                <a:gridCol w="775553"/>
                <a:gridCol w="849026"/>
              </a:tblGrid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Pathway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nsamp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nvar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ngene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ngene mean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rand ngene p-value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kegg_progesterone_mediated_oocyte_maturation.txt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0.235294118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0.00060825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kegg_cell_cycle.txt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kegg_ubiquitin_mediated_proteolysis.txt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1.76E-01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8.62E-07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kegg_oocyte_meiosis.txt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0.17647059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0.01537678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kegg_focal_adhesion.txt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0.23529412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0.03571173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kegg_regulation_of_actin_cytoskeleton.txt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0.17647059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0.01537678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kegg_antigen_processing_and_presentation.txt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kegg_pathogenic_escherichia_coli_infection.txt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7.92E-17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kegg_systemic_lupus_erythematosus.txt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kegg_glutathione_metabolism.txt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7.92E-17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kegg_vibrio_cholerae_infection.txt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kegg_notch_signaling_pathway.txt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kegg_prostate_cancer.txt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kegg_dorso_ventral_axis_formation.txt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0.17647059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0.01537678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kegg_arachidonic_acid_metabolism.txt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kegg_selenoamino_acid_metabolism.txt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kegg_taurine_and_hypotaurine_metabolism.txt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kegg_complement_and_coagulation_cascades.txt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kegg_hypertrophic_cardiomyopathy_hcm.txt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kegg_nod_like_receptor_signaling_pathway.txt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5.88E-02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3.17E-05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kegg_dilated_cardiomyopathy.txt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kegg_drug_metabolism_cytochrome_p450.txt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0.03039636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kegg_metabolism_of_xenobiotics_by_cytochrome_p450.txt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0.03039636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kegg_autoimmune_thyroid_disease.txt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kegg_cytosolic_dna_sensing_pathway.txt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kegg_graft_versus_host_disease.txt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kegg_taste_transduction.txt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kegg_folate_biosynthesis.txt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kegg_sphingolipid_metabolism.txt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0.11764706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0.00308495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kegg_apoptosis.txt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kegg_bladder_cancer.txt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kegg_hematopoietic_cell_lineage.txt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kegg_melanoma.txt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kegg_regulation_of_autophagy.txt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21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kegg_renal_cell_carcinoma.txt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164" marR="8164" marT="8164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74F99-33AA-5549-9937-B9AEFC33C9D1}" type="slidenum">
              <a:rPr lang="en-US" smtClean="0"/>
              <a:t>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743" y="1551406"/>
            <a:ext cx="29787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Used significance testing on expected </a:t>
            </a:r>
            <a:r>
              <a:rPr lang="en-US" sz="2400" i="1" dirty="0" smtClean="0"/>
              <a:t>number of recurrently mutated genes</a:t>
            </a:r>
            <a:r>
              <a:rPr lang="en-US" sz="2400" dirty="0" smtClean="0"/>
              <a:t> (</a:t>
            </a:r>
            <a:r>
              <a:rPr lang="en-US" sz="2400" dirty="0" err="1" smtClean="0"/>
              <a:t>ngene</a:t>
            </a:r>
            <a:r>
              <a:rPr lang="en-US" sz="2400" dirty="0" smtClean="0"/>
              <a:t>) to select pathways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Pulled 35 pathways out of a total list of 187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709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937</Words>
  <Application>Microsoft Macintosh PowerPoint</Application>
  <PresentationFormat>On-screen Show (4:3)</PresentationFormat>
  <Paragraphs>560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 Tale of Broad prostate cancer (deep sequenced) WGS variant calls + analysis</vt:lpstr>
      <vt:lpstr>Overview</vt:lpstr>
      <vt:lpstr>Overview</vt:lpstr>
      <vt:lpstr>The LARVA-SAM Issue</vt:lpstr>
      <vt:lpstr>Top k annotations</vt:lpstr>
      <vt:lpstr>Significant Genes</vt:lpstr>
      <vt:lpstr>Significant Pathways</vt:lpstr>
    </vt:vector>
  </TitlesOfParts>
  <Company>The Lochovskys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53</cp:revision>
  <dcterms:created xsi:type="dcterms:W3CDTF">2014-07-31T15:02:37Z</dcterms:created>
  <dcterms:modified xsi:type="dcterms:W3CDTF">2014-07-31T21:55:38Z</dcterms:modified>
</cp:coreProperties>
</file>