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71" r:id="rId4"/>
    <p:sldId id="266" r:id="rId5"/>
    <p:sldId id="265" r:id="rId6"/>
    <p:sldId id="268" r:id="rId7"/>
    <p:sldId id="264" r:id="rId8"/>
    <p:sldId id="272" r:id="rId9"/>
    <p:sldId id="267" r:id="rId10"/>
    <p:sldId id="263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1AD8"/>
    <a:srgbClr val="1AF3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5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5CF41-7FD8-4E49-AFA0-64C5B99D01A9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0E593-6552-4EA5-893D-75A561C43E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1ELW,</a:t>
            </a:r>
            <a:r>
              <a:rPr lang="en-US" baseline="0" dirty="0" smtClean="0"/>
              <a:t> 1ELR </a:t>
            </a:r>
            <a:r>
              <a:rPr lang="en-US" baseline="0" dirty="0" err="1" smtClean="0"/>
              <a:t>schefluer</a:t>
            </a:r>
            <a:r>
              <a:rPr lang="en-US" baseline="0" dirty="0" smtClean="0"/>
              <a:t> 2000</a:t>
            </a:r>
          </a:p>
          <a:p>
            <a:r>
              <a:rPr lang="en-US" baseline="0" dirty="0" smtClean="0"/>
              <a:t>3UPV </a:t>
            </a:r>
            <a:r>
              <a:rPr lang="en-US" baseline="0" dirty="0" err="1" smtClean="0"/>
              <a:t>buchner</a:t>
            </a:r>
            <a:r>
              <a:rPr lang="en-US" baseline="0" dirty="0" smtClean="0"/>
              <a:t> 2012 PTVEEVD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7D088-B494-4452-9C12-DC55B48E903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Clamp residues = cyan</a:t>
            </a:r>
          </a:p>
          <a:p>
            <a:r>
              <a:rPr lang="en-US" dirty="0" smtClean="0"/>
              <a:t>Other</a:t>
            </a:r>
            <a:r>
              <a:rPr lang="en-US" baseline="0" dirty="0" smtClean="0"/>
              <a:t> </a:t>
            </a:r>
            <a:r>
              <a:rPr lang="en-US" dirty="0" smtClean="0"/>
              <a:t>Peptide</a:t>
            </a:r>
            <a:r>
              <a:rPr lang="en-US" baseline="0" dirty="0" smtClean="0"/>
              <a:t> binding = magenta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E593-6552-4EA5-893D-75A561C43E3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Clamp residues = cyan</a:t>
            </a:r>
          </a:p>
          <a:p>
            <a:r>
              <a:rPr lang="en-US" dirty="0" smtClean="0"/>
              <a:t>Other</a:t>
            </a:r>
            <a:r>
              <a:rPr lang="en-US" baseline="0" dirty="0" smtClean="0"/>
              <a:t> </a:t>
            </a:r>
            <a:r>
              <a:rPr lang="en-US" dirty="0" smtClean="0"/>
              <a:t>Peptide</a:t>
            </a:r>
            <a:r>
              <a:rPr lang="en-US" baseline="0" dirty="0" smtClean="0"/>
              <a:t> binding = magenta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E593-6552-4EA5-893D-75A561C43E3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D83A-DBE8-4510-BE45-C72D5F9C8CD1}" type="datetime1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C9-DC57-4C8D-A207-9C5EF142A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10AC-5592-4B64-A70E-DE5FD7BA6F91}" type="datetime1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C9-DC57-4C8D-A207-9C5EF142A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AB0C-3587-4E4E-9D13-D47C4B0ECA9E}" type="datetime1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C9-DC57-4C8D-A207-9C5EF142A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D5AF-B37E-4604-A9D5-BEB24A14F22D}" type="datetime1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C9-DC57-4C8D-A207-9C5EF142A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F068-042C-49D2-9CF6-41EF54047D42}" type="datetime1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C9-DC57-4C8D-A207-9C5EF142A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4E1-0705-4AE9-B8DD-600368BD4B5F}" type="datetime1">
              <a:rPr lang="en-US" smtClean="0"/>
              <a:t>7/23/2014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C9-DC57-4C8D-A207-9C5EF142A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AB73-C8A7-437E-8B8D-B95F9A463D2D}" type="datetime1">
              <a:rPr lang="en-US" smtClean="0"/>
              <a:t>7/23/2014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C9-DC57-4C8D-A207-9C5EF142A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22D-2130-4806-A05E-EF44A4A1624D}" type="datetime1">
              <a:rPr lang="en-US" smtClean="0"/>
              <a:t>7/23/2014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C9-DC57-4C8D-A207-9C5EF142A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7DD6-7F0E-4685-B283-680B79601A10}" type="datetime1">
              <a:rPr lang="en-US" smtClean="0"/>
              <a:t>7/23/2014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C9-DC57-4C8D-A207-9C5EF142A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9042-45E8-412B-87E1-BEDF9D0DCD62}" type="datetime1">
              <a:rPr lang="en-US" smtClean="0"/>
              <a:t>7/23/2014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C9-DC57-4C8D-A207-9C5EF142A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C632-19B4-4F66-9C22-6C2C36A36023}" type="datetime1">
              <a:rPr lang="en-US" smtClean="0"/>
              <a:t>7/23/2014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C9-DC57-4C8D-A207-9C5EF142A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00F8F-5314-45E1-88CD-4BFA853C5E67}" type="datetime1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3D8C9-DC57-4C8D-A207-9C5EF142AE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MotifVar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Jieming</a:t>
            </a:r>
          </a:p>
          <a:p>
            <a:r>
              <a:rPr lang="en-US" dirty="0" smtClean="0"/>
              <a:t>Variation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C9-DC57-4C8D-A207-9C5EF142AE0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3626" b="32882"/>
          <a:stretch>
            <a:fillRect/>
          </a:stretch>
        </p:blipFill>
        <p:spPr bwMode="auto">
          <a:xfrm>
            <a:off x="152400" y="2590800"/>
            <a:ext cx="876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870813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-152400" y="381000"/>
            <a:ext cx="9220200" cy="1447800"/>
            <a:chOff x="716280" y="304800"/>
            <a:chExt cx="7848600" cy="1066800"/>
          </a:xfrm>
        </p:grpSpPr>
        <p:pic>
          <p:nvPicPr>
            <p:cNvPr id="5" name="Picture 5" descr="C:\Users\JM\thesis\lynne_work\motifVar_pNets\tpr\combo.woSingletons.nsOnly.png"/>
            <p:cNvPicPr>
              <a:picLocks noChangeArrowheads="1"/>
            </p:cNvPicPr>
            <p:nvPr/>
          </p:nvPicPr>
          <p:blipFill>
            <a:blip r:embed="rId4" cstate="print"/>
            <a:srcRect l="1465" t="57192" r="4212" b="2854"/>
            <a:stretch>
              <a:fillRect/>
            </a:stretch>
          </p:blipFill>
          <p:spPr bwMode="auto">
            <a:xfrm>
              <a:off x="716280" y="304800"/>
              <a:ext cx="7848600" cy="1066800"/>
            </a:xfrm>
            <a:prstGeom prst="rect">
              <a:avLst/>
            </a:prstGeom>
            <a:noFill/>
          </p:spPr>
        </p:pic>
        <p:pic>
          <p:nvPicPr>
            <p:cNvPr id="6" name="Picture 5" descr="C:\Users\JM\thesis\lynne_work\motifVar_pNets\tpr\combo.woSingletons.nsOnly.png"/>
            <p:cNvPicPr>
              <a:picLocks noChangeArrowheads="1"/>
            </p:cNvPicPr>
            <p:nvPr/>
          </p:nvPicPr>
          <p:blipFill>
            <a:blip r:embed="rId4" cstate="print"/>
            <a:srcRect l="13003" t="25799" r="75092" b="59932"/>
            <a:stretch>
              <a:fillRect/>
            </a:stretch>
          </p:blipFill>
          <p:spPr bwMode="auto">
            <a:xfrm>
              <a:off x="1143000" y="381000"/>
              <a:ext cx="990600" cy="381000"/>
            </a:xfrm>
            <a:prstGeom prst="rect">
              <a:avLst/>
            </a:prstGeom>
            <a:noFill/>
          </p:spPr>
        </p:pic>
      </p:grpSp>
      <p:sp>
        <p:nvSpPr>
          <p:cNvPr id="8" name="Rectangle 7"/>
          <p:cNvSpPr/>
          <p:nvPr/>
        </p:nvSpPr>
        <p:spPr>
          <a:xfrm>
            <a:off x="1371600" y="30480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2200" y="30480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00200" y="44196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58674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58674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95600" y="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TPR2A-Hsp90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3124200" y="3048000"/>
            <a:ext cx="3810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4419600"/>
            <a:ext cx="3810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62200" y="4419600"/>
            <a:ext cx="3810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24200" y="4419600"/>
            <a:ext cx="3048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29000" y="4419600"/>
            <a:ext cx="3048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58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4478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384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004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4290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4582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868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4-Point Star 28"/>
          <p:cNvSpPr/>
          <p:nvPr/>
        </p:nvSpPr>
        <p:spPr>
          <a:xfrm>
            <a:off x="6248400" y="2933700"/>
            <a:ext cx="228600" cy="342900"/>
          </a:xfrm>
          <a:prstGeom prst="star4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C9-DC57-4C8D-A207-9C5EF142AE0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6509"/>
          <a:stretch>
            <a:fillRect/>
          </a:stretch>
        </p:blipFill>
        <p:spPr bwMode="auto">
          <a:xfrm>
            <a:off x="152400" y="2590800"/>
            <a:ext cx="876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870813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/>
          <p:nvPr/>
        </p:nvGrpSpPr>
        <p:grpSpPr>
          <a:xfrm>
            <a:off x="-152400" y="381000"/>
            <a:ext cx="9220200" cy="1447800"/>
            <a:chOff x="716280" y="304800"/>
            <a:chExt cx="7848600" cy="1066800"/>
          </a:xfrm>
        </p:grpSpPr>
        <p:pic>
          <p:nvPicPr>
            <p:cNvPr id="5" name="Picture 5" descr="C:\Users\JM\thesis\lynne_work\motifVar_pNets\tpr\combo.woSingletons.nsOnly.png"/>
            <p:cNvPicPr>
              <a:picLocks noChangeArrowheads="1"/>
            </p:cNvPicPr>
            <p:nvPr/>
          </p:nvPicPr>
          <p:blipFill>
            <a:blip r:embed="rId4" cstate="print"/>
            <a:srcRect l="1465" t="57192" r="4212" b="2854"/>
            <a:stretch>
              <a:fillRect/>
            </a:stretch>
          </p:blipFill>
          <p:spPr bwMode="auto">
            <a:xfrm>
              <a:off x="716280" y="304800"/>
              <a:ext cx="7848600" cy="1066800"/>
            </a:xfrm>
            <a:prstGeom prst="rect">
              <a:avLst/>
            </a:prstGeom>
            <a:noFill/>
          </p:spPr>
        </p:pic>
        <p:pic>
          <p:nvPicPr>
            <p:cNvPr id="6" name="Picture 5" descr="C:\Users\JM\thesis\lynne_work\motifVar_pNets\tpr\combo.woSingletons.nsOnly.png"/>
            <p:cNvPicPr>
              <a:picLocks noChangeArrowheads="1"/>
            </p:cNvPicPr>
            <p:nvPr/>
          </p:nvPicPr>
          <p:blipFill>
            <a:blip r:embed="rId4" cstate="print"/>
            <a:srcRect l="13003" t="25799" r="75092" b="59932"/>
            <a:stretch>
              <a:fillRect/>
            </a:stretch>
          </p:blipFill>
          <p:spPr bwMode="auto">
            <a:xfrm>
              <a:off x="1143000" y="381000"/>
              <a:ext cx="990600" cy="381000"/>
            </a:xfrm>
            <a:prstGeom prst="rect">
              <a:avLst/>
            </a:prstGeom>
            <a:noFill/>
          </p:spPr>
        </p:pic>
      </p:grpSp>
      <p:sp>
        <p:nvSpPr>
          <p:cNvPr id="8" name="Rectangle 7"/>
          <p:cNvSpPr/>
          <p:nvPr/>
        </p:nvSpPr>
        <p:spPr>
          <a:xfrm>
            <a:off x="1371600" y="30480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2200" y="30480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00200" y="44196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58674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58674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95600" y="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TPR2B</a:t>
            </a:r>
            <a:endParaRPr lang="en-US" sz="3200" b="1" dirty="0"/>
          </a:p>
        </p:txBody>
      </p:sp>
      <p:sp>
        <p:nvSpPr>
          <p:cNvPr id="14" name="Oval 13"/>
          <p:cNvSpPr/>
          <p:nvPr/>
        </p:nvSpPr>
        <p:spPr>
          <a:xfrm>
            <a:off x="6858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4478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384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004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290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4582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6868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4-Point Star 20"/>
          <p:cNvSpPr/>
          <p:nvPr/>
        </p:nvSpPr>
        <p:spPr>
          <a:xfrm>
            <a:off x="2743200" y="5867400"/>
            <a:ext cx="228600" cy="342900"/>
          </a:xfrm>
          <a:prstGeom prst="star4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C9-DC57-4C8D-A207-9C5EF142AE0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JM\thesis\lynne_work\motifVar_pNets\tpr\combo.woSingletons.nsOnly.png"/>
          <p:cNvPicPr>
            <a:picLocks noChangeArrowheads="1"/>
          </p:cNvPicPr>
          <p:nvPr/>
        </p:nvPicPr>
        <p:blipFill>
          <a:blip r:embed="rId2" cstate="print"/>
          <a:srcRect t="57192"/>
          <a:stretch>
            <a:fillRect/>
          </a:stretch>
        </p:blipFill>
        <p:spPr bwMode="auto">
          <a:xfrm>
            <a:off x="66502" y="3810000"/>
            <a:ext cx="9077498" cy="12988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Hypervariability</a:t>
            </a:r>
            <a:r>
              <a:rPr lang="en-US" dirty="0" smtClean="0"/>
              <a:t> might infer function</a:t>
            </a:r>
            <a:endParaRPr lang="en-US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542" y="4953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JM\thesis\lynne_work\motifVar_pNets\tpr\combo.woSingletons.nsOnly.png"/>
          <p:cNvPicPr>
            <a:picLocks noChangeArrowheads="1"/>
          </p:cNvPicPr>
          <p:nvPr/>
        </p:nvPicPr>
        <p:blipFill>
          <a:blip r:embed="rId2" cstate="print"/>
          <a:srcRect l="13003" t="25799" r="75092" b="59932"/>
          <a:stretch>
            <a:fillRect/>
          </a:stretch>
        </p:blipFill>
        <p:spPr bwMode="auto">
          <a:xfrm>
            <a:off x="615141" y="3886199"/>
            <a:ext cx="1080655" cy="4329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10668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Magliery</a:t>
            </a:r>
            <a:r>
              <a:rPr lang="en-US" sz="1400" dirty="0" smtClean="0"/>
              <a:t> &amp; Regan, </a:t>
            </a:r>
            <a:r>
              <a:rPr lang="en-US" sz="1400" i="1" dirty="0" smtClean="0"/>
              <a:t>BMC Bioinformatics, </a:t>
            </a:r>
            <a:r>
              <a:rPr lang="en-US" sz="1400" dirty="0" smtClean="0"/>
              <a:t>2005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-76200" y="2555677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Conserved sites: </a:t>
            </a:r>
            <a:r>
              <a:rPr lang="en-US" sz="1600" dirty="0" smtClean="0"/>
              <a:t>8,11,15,20,24,27,32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10024" t="12329" r="6652"/>
          <a:stretch>
            <a:fillRect/>
          </a:stretch>
        </p:blipFill>
        <p:spPr bwMode="auto">
          <a:xfrm>
            <a:off x="3642599" y="1793677"/>
            <a:ext cx="161520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93188" y="1717477"/>
            <a:ext cx="2940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 err="1" smtClean="0"/>
              <a:t>Hypervariable</a:t>
            </a:r>
            <a:r>
              <a:rPr lang="en-US" sz="1600" b="1" dirty="0" smtClean="0"/>
              <a:t>: </a:t>
            </a:r>
            <a:r>
              <a:rPr lang="en-US" sz="1600" dirty="0" smtClean="0"/>
              <a:t>2,5,9,12,13,33,34</a:t>
            </a:r>
            <a:endParaRPr lang="en-US" sz="1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t="26122" b="49787"/>
          <a:stretch>
            <a:fillRect/>
          </a:stretch>
        </p:blipFill>
        <p:spPr bwMode="auto">
          <a:xfrm>
            <a:off x="5334000" y="1374577"/>
            <a:ext cx="3733800" cy="253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C9-DC57-4C8D-A207-9C5EF142AE0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3upv.png"/>
          <p:cNvPicPr>
            <a:picLocks noChangeAspect="1"/>
          </p:cNvPicPr>
          <p:nvPr/>
        </p:nvPicPr>
        <p:blipFill>
          <a:blip r:embed="rId3" cstate="print"/>
          <a:srcRect l="30000" t="14896" r="32500" b="9353"/>
          <a:stretch>
            <a:fillRect/>
          </a:stretch>
        </p:blipFill>
        <p:spPr>
          <a:xfrm>
            <a:off x="6019800" y="3733800"/>
            <a:ext cx="1143000" cy="1562100"/>
          </a:xfrm>
          <a:prstGeom prst="rect">
            <a:avLst/>
          </a:prstGeom>
        </p:spPr>
      </p:pic>
      <p:sp>
        <p:nvSpPr>
          <p:cNvPr id="32" name="Content Placeholder 3"/>
          <p:cNvSpPr txBox="1">
            <a:spLocks/>
          </p:cNvSpPr>
          <p:nvPr/>
        </p:nvSpPr>
        <p:spPr>
          <a:xfrm>
            <a:off x="7162800" y="3810000"/>
            <a:ext cx="2057400" cy="13716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TPR2B (PDB: 3UPV)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i="1" dirty="0" smtClean="0"/>
              <a:t>-binds both Hsp90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i="1" dirty="0" smtClean="0"/>
              <a:t>and Hsp70 (low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i="1" dirty="0" smtClean="0"/>
              <a:t>affinity)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" name="Picture 28" descr="1elr.png"/>
          <p:cNvPicPr>
            <a:picLocks noChangeAspect="1"/>
          </p:cNvPicPr>
          <p:nvPr/>
        </p:nvPicPr>
        <p:blipFill>
          <a:blip r:embed="rId4" cstate="print"/>
          <a:srcRect l="17500" r="23750"/>
          <a:stretch>
            <a:fillRect/>
          </a:stretch>
        </p:blipFill>
        <p:spPr>
          <a:xfrm>
            <a:off x="2998447" y="3657600"/>
            <a:ext cx="1192553" cy="1519237"/>
          </a:xfrm>
          <a:prstGeom prst="rect">
            <a:avLst/>
          </a:prstGeom>
        </p:spPr>
      </p:pic>
      <p:sp>
        <p:nvSpPr>
          <p:cNvPr id="30" name="Content Placeholder 3"/>
          <p:cNvSpPr txBox="1">
            <a:spLocks/>
          </p:cNvSpPr>
          <p:nvPr/>
        </p:nvSpPr>
        <p:spPr>
          <a:xfrm>
            <a:off x="4114800" y="3810000"/>
            <a:ext cx="2057400" cy="13716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TPR2A (PDB: 1ELR)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i="1" dirty="0" smtClean="0"/>
              <a:t>-binds Hsp90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-MEEVD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2" descr="eq.png"/>
          <p:cNvPicPr>
            <a:picLocks noChangeAspect="1"/>
          </p:cNvPicPr>
          <p:nvPr/>
        </p:nvPicPr>
        <p:blipFill>
          <a:blip r:embed="rId5" cstate="print"/>
          <a:srcRect l="27500" r="21250"/>
          <a:stretch>
            <a:fillRect/>
          </a:stretch>
        </p:blipFill>
        <p:spPr>
          <a:xfrm>
            <a:off x="304800" y="3657600"/>
            <a:ext cx="1209368" cy="1600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2286000"/>
          </a:xfrm>
        </p:spPr>
        <p:txBody>
          <a:bodyPr>
            <a:noAutofit/>
          </a:bodyPr>
          <a:lstStyle/>
          <a:p>
            <a:r>
              <a:rPr lang="en-US" sz="1800" dirty="0" smtClean="0">
                <a:sym typeface="Wingdings" pitchFamily="2" charset="2"/>
              </a:rPr>
              <a:t>A co-chaperone that links molecular chaperones Hsp90 and Hsp70 together</a:t>
            </a:r>
          </a:p>
          <a:p>
            <a:r>
              <a:rPr lang="en-US" sz="1800" dirty="0" smtClean="0">
                <a:sym typeface="Wingdings" pitchFamily="2" charset="2"/>
              </a:rPr>
              <a:t>Hsp90 </a:t>
            </a:r>
            <a:br>
              <a:rPr lang="en-US" sz="1800" dirty="0" smtClean="0">
                <a:sym typeface="Wingdings" pitchFamily="2" charset="2"/>
              </a:rPr>
            </a:br>
            <a:r>
              <a:rPr lang="en-US" sz="1800" dirty="0" smtClean="0">
                <a:sym typeface="Wingdings" pitchFamily="2" charset="2"/>
              </a:rPr>
              <a:t> a family of chaperones that assists in protein-folding of particularly many signaling proteins</a:t>
            </a:r>
            <a:br>
              <a:rPr lang="en-US" sz="1800" dirty="0" smtClean="0">
                <a:sym typeface="Wingdings" pitchFamily="2" charset="2"/>
              </a:rPr>
            </a:b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err="1" smtClean="0">
                <a:sym typeface="Wingdings" pitchFamily="2" charset="2"/>
              </a:rPr>
              <a:t>dysregulation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leads to cancer – Hsp90 inhibitors in cancer treatment</a:t>
            </a:r>
          </a:p>
          <a:p>
            <a:r>
              <a:rPr lang="en-US" sz="1800" dirty="0" smtClean="0">
                <a:sym typeface="Wingdings" pitchFamily="2" charset="2"/>
              </a:rPr>
              <a:t>Hsp70 </a:t>
            </a:r>
            <a:r>
              <a:rPr lang="en-US" sz="1800" dirty="0" smtClean="0">
                <a:sym typeface="Wingdings" pitchFamily="2" charset="2"/>
              </a:rPr>
              <a:t/>
            </a:r>
            <a:br>
              <a:rPr lang="en-US" sz="1800" dirty="0" smtClean="0">
                <a:sym typeface="Wingdings" pitchFamily="2" charset="2"/>
              </a:rPr>
            </a:br>
            <a:r>
              <a:rPr lang="en-US" sz="1800" dirty="0" smtClean="0">
                <a:sym typeface="Wingdings" pitchFamily="2" charset="2"/>
              </a:rPr>
              <a:t> a family of chaperones implicated in cell apoptosis (more Hsp70, less apoptosis)</a:t>
            </a:r>
            <a:br>
              <a:rPr lang="en-US" sz="1800" dirty="0" smtClean="0">
                <a:sym typeface="Wingdings" pitchFamily="2" charset="2"/>
              </a:rPr>
            </a:br>
            <a:r>
              <a:rPr lang="en-US" sz="1800" dirty="0" smtClean="0">
                <a:sym typeface="Wingdings" pitchFamily="2" charset="2"/>
              </a:rPr>
              <a:t> also </a:t>
            </a:r>
            <a:r>
              <a:rPr lang="en-US" sz="1800" dirty="0" smtClean="0">
                <a:sym typeface="Wingdings" pitchFamily="2" charset="2"/>
              </a:rPr>
              <a:t>implicated in </a:t>
            </a:r>
            <a:r>
              <a:rPr lang="en-US" sz="1800" dirty="0" smtClean="0">
                <a:sym typeface="Wingdings" pitchFamily="2" charset="2"/>
              </a:rPr>
              <a:t>cancer (assoc with higher Hsp70 levels)</a:t>
            </a:r>
            <a:endParaRPr lang="en-US" sz="18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Hsp70/Hsp90-Organizing Protein (HOP)</a:t>
            </a:r>
            <a:endParaRPr lang="en-US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t="18000" r="86732" b="73619"/>
          <a:stretch>
            <a:fillRect/>
          </a:stretch>
        </p:blipFill>
        <p:spPr bwMode="auto">
          <a:xfrm>
            <a:off x="1295400" y="57150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219200" y="5486400"/>
            <a:ext cx="1447800" cy="10668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7600" y="5486400"/>
            <a:ext cx="1447800" cy="10668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cv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05400" y="5486400"/>
            <a:ext cx="1447800" cy="10668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cv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43000" y="510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TPR1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7600" y="510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TPR2A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400" y="510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TPR2B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1447800" y="3810000"/>
            <a:ext cx="2057400" cy="13716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TPR1 (PDB: 1ELW)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i="1" dirty="0" smtClean="0"/>
              <a:t>-binds Hsp70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-PTIVEED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C9-DC57-4C8D-A207-9C5EF142AE0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Hsp70/Hsp90-Organizing Protein (HOP)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828800"/>
          <a:ext cx="8686798" cy="3669692"/>
        </p:xfrm>
        <a:graphic>
          <a:graphicData uri="http://schemas.openxmlformats.org/drawingml/2006/table">
            <a:tbl>
              <a:tblPr/>
              <a:tblGrid>
                <a:gridCol w="793315"/>
                <a:gridCol w="1249471"/>
                <a:gridCol w="1249471"/>
                <a:gridCol w="978420"/>
                <a:gridCol w="2194837"/>
                <a:gridCol w="1110642"/>
                <a:gridCol w="1110642"/>
              </a:tblGrid>
              <a:tr h="177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start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end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NS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resNum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chr11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63960553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63960554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0.0014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nonsynonymous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TPR1(1)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chr11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63960599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63960600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0.0009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synonymous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TPR1(1)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chr11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63960620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63960621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0.0023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synonymous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TPR1(1)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chr11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63964813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63964814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synonymous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TPR2A(1)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chr11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63970624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63970625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synonymous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TPR2B(3)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chr11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63964746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63964747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0.0005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nonsynonymous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TPR2A(1)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chr11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63961704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63961705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0.0005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synonymous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TPR1(3)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chr11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63960611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63960612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0.0005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synonymous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TPR1</a:t>
                      </a:r>
                      <a:r>
                        <a:rPr lang="en-US" sz="1800" b="0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(1)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chr11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63970658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63970659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0.0005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nonsynonymous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TPR2B(3)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chr11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63967664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63967665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0.0005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nonsynonymous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TPR2B(1)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chr11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63960623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63960624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0.0005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synonymous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TPR1(1)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chr11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63961743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63961744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0.0005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synonymous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TPR1(3)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C9-DC57-4C8D-A207-9C5EF142AE0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66374"/>
          <a:stretch>
            <a:fillRect/>
          </a:stretch>
        </p:blipFill>
        <p:spPr bwMode="auto">
          <a:xfrm>
            <a:off x="152400" y="2573953"/>
            <a:ext cx="8763000" cy="420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200"/>
            <a:ext cx="870813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JM\thesis\lynne_work\motifVar_pNets\tpr\combo.woSingletons.nsOnly.png"/>
          <p:cNvPicPr>
            <a:picLocks noChangeArrowheads="1"/>
          </p:cNvPicPr>
          <p:nvPr/>
        </p:nvPicPr>
        <p:blipFill>
          <a:blip r:embed="rId5" cstate="print"/>
          <a:srcRect l="1465" t="92940" r="4212" b="2854"/>
          <a:stretch>
            <a:fillRect/>
          </a:stretch>
        </p:blipFill>
        <p:spPr bwMode="auto">
          <a:xfrm>
            <a:off x="-152400" y="1828800"/>
            <a:ext cx="9220200" cy="1524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371600" y="30480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62200" y="30480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00200" y="44196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600" y="58674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00200" y="58674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95600" y="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TPR1-Hsp70</a:t>
            </a:r>
            <a:endParaRPr lang="en-US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3124200" y="3048000"/>
            <a:ext cx="3810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" y="4419600"/>
            <a:ext cx="3810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62200" y="4419600"/>
            <a:ext cx="3810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24200" y="4419600"/>
            <a:ext cx="3048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29000" y="4419600"/>
            <a:ext cx="3048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124200" y="5867400"/>
            <a:ext cx="3048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29000" y="5867400"/>
            <a:ext cx="3048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85800" y="1524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447800" y="1524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438400" y="1524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00400" y="1524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29000" y="1524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458200" y="1524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686800" y="1524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656418" y="707628"/>
          <a:ext cx="2030382" cy="663972"/>
        </p:xfrm>
        <a:graphic>
          <a:graphicData uri="http://schemas.openxmlformats.org/drawingml/2006/table">
            <a:tbl>
              <a:tblPr/>
              <a:tblGrid>
                <a:gridCol w="552503"/>
                <a:gridCol w="1241288"/>
                <a:gridCol w="236591"/>
              </a:tblGrid>
              <a:tr h="177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0.0014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nonsynonymous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0.0009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synonymous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0.0023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synonymous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4-Point Star 27"/>
          <p:cNvSpPr/>
          <p:nvPr/>
        </p:nvSpPr>
        <p:spPr>
          <a:xfrm>
            <a:off x="1600200" y="2933700"/>
            <a:ext cx="228600" cy="342900"/>
          </a:xfrm>
          <a:prstGeom prst="star4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4-Point Star 35"/>
          <p:cNvSpPr/>
          <p:nvPr/>
        </p:nvSpPr>
        <p:spPr>
          <a:xfrm>
            <a:off x="4495800" y="2933700"/>
            <a:ext cx="228600" cy="342900"/>
          </a:xfrm>
          <a:prstGeom prst="star4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4-Point Star 36"/>
          <p:cNvSpPr/>
          <p:nvPr/>
        </p:nvSpPr>
        <p:spPr>
          <a:xfrm>
            <a:off x="6248400" y="2933700"/>
            <a:ext cx="228600" cy="342900"/>
          </a:xfrm>
          <a:prstGeom prst="star4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C9-DC57-4C8D-A207-9C5EF142AE0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3626" b="32882"/>
          <a:stretch>
            <a:fillRect/>
          </a:stretch>
        </p:blipFill>
        <p:spPr bwMode="auto">
          <a:xfrm>
            <a:off x="152400" y="2590800"/>
            <a:ext cx="876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870813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JM\thesis\lynne_work\motifVar_pNets\tpr\combo.woSingletons.nsOnly.png"/>
          <p:cNvPicPr>
            <a:picLocks noChangeArrowheads="1"/>
          </p:cNvPicPr>
          <p:nvPr/>
        </p:nvPicPr>
        <p:blipFill>
          <a:blip r:embed="rId4" cstate="print"/>
          <a:srcRect l="1465" t="92940" r="4212" b="2854"/>
          <a:stretch>
            <a:fillRect/>
          </a:stretch>
        </p:blipFill>
        <p:spPr bwMode="auto">
          <a:xfrm>
            <a:off x="-152400" y="1676400"/>
            <a:ext cx="9220200" cy="152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371600" y="30480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2200" y="30480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00200" y="44196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58674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58674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95600" y="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TPR2A-Hsp90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3124200" y="3048000"/>
            <a:ext cx="3810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4419600"/>
            <a:ext cx="3810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62200" y="4419600"/>
            <a:ext cx="3810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24200" y="4419600"/>
            <a:ext cx="3048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29000" y="4419600"/>
            <a:ext cx="3048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58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4478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384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004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4290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4582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868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4-Point Star 28"/>
          <p:cNvSpPr/>
          <p:nvPr/>
        </p:nvSpPr>
        <p:spPr>
          <a:xfrm>
            <a:off x="6248400" y="2933700"/>
            <a:ext cx="228600" cy="342900"/>
          </a:xfrm>
          <a:prstGeom prst="star4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934200" y="762000"/>
          <a:ext cx="1568419" cy="221324"/>
        </p:xfrm>
        <a:graphic>
          <a:graphicData uri="http://schemas.openxmlformats.org/drawingml/2006/table">
            <a:tbl>
              <a:tblPr/>
              <a:tblGrid>
                <a:gridCol w="371528"/>
                <a:gridCol w="960300"/>
                <a:gridCol w="236591"/>
              </a:tblGrid>
              <a:tr h="177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synonymous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C9-DC57-4C8D-A207-9C5EF142AE0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6509"/>
          <a:stretch>
            <a:fillRect/>
          </a:stretch>
        </p:blipFill>
        <p:spPr bwMode="auto">
          <a:xfrm>
            <a:off x="152400" y="2590800"/>
            <a:ext cx="876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870813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JM\thesis\lynne_work\motifVar_pNets\tpr\combo.woSingletons.nsOnly.png"/>
          <p:cNvPicPr>
            <a:picLocks noChangeArrowheads="1"/>
          </p:cNvPicPr>
          <p:nvPr/>
        </p:nvPicPr>
        <p:blipFill>
          <a:blip r:embed="rId4" cstate="print"/>
          <a:srcRect l="1465" t="92940" r="4212" b="2854"/>
          <a:stretch>
            <a:fillRect/>
          </a:stretch>
        </p:blipFill>
        <p:spPr bwMode="auto">
          <a:xfrm>
            <a:off x="-152400" y="1676400"/>
            <a:ext cx="9220200" cy="152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371600" y="30480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2200" y="30480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00200" y="44196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58674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58674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95600" y="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TPR2B</a:t>
            </a:r>
            <a:endParaRPr lang="en-US" sz="3200" b="1" dirty="0"/>
          </a:p>
        </p:txBody>
      </p:sp>
      <p:sp>
        <p:nvSpPr>
          <p:cNvPr id="14" name="Oval 13"/>
          <p:cNvSpPr/>
          <p:nvPr/>
        </p:nvSpPr>
        <p:spPr>
          <a:xfrm>
            <a:off x="6858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4478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384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004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290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4582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686800" y="1752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4-Point Star 20"/>
          <p:cNvSpPr/>
          <p:nvPr/>
        </p:nvSpPr>
        <p:spPr>
          <a:xfrm>
            <a:off x="2743200" y="5867400"/>
            <a:ext cx="228600" cy="342900"/>
          </a:xfrm>
          <a:prstGeom prst="star4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934200" y="762000"/>
          <a:ext cx="1568419" cy="221324"/>
        </p:xfrm>
        <a:graphic>
          <a:graphicData uri="http://schemas.openxmlformats.org/drawingml/2006/table">
            <a:tbl>
              <a:tblPr/>
              <a:tblGrid>
                <a:gridCol w="371528"/>
                <a:gridCol w="960300"/>
                <a:gridCol w="236591"/>
              </a:tblGrid>
              <a:tr h="177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synonymous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C9-DC57-4C8D-A207-9C5EF142AE0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JM\thesis\lynne_work\motifVar_pNets\tpr\relative entropy\relEnt_%rareNS_%NS_%rare.png"/>
          <p:cNvPicPr>
            <a:picLocks noChangeArrowheads="1"/>
          </p:cNvPicPr>
          <p:nvPr/>
        </p:nvPicPr>
        <p:blipFill>
          <a:blip r:embed="rId2" cstate="print"/>
          <a:srcRect r="93310"/>
          <a:stretch>
            <a:fillRect/>
          </a:stretch>
        </p:blipFill>
        <p:spPr bwMode="auto">
          <a:xfrm>
            <a:off x="-344424" y="76200"/>
            <a:ext cx="685800" cy="384962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" y="3810000"/>
            <a:ext cx="89001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5105400"/>
            <a:ext cx="88392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20 8 24 11 27 15 17 4 28 16 7 32 26 30 19 6 21 23 10 3 14 29 1 25 18 34 31 5 33 22 12 13 9 2 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5334000"/>
            <a:ext cx="886053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JM\thesis\lynne_work\motifVar_pNets\tpr\relative entropy\relEnt_%rareNS_%NS_%rare.png"/>
          <p:cNvPicPr>
            <a:picLocks noChangeArrowheads="1"/>
          </p:cNvPicPr>
          <p:nvPr/>
        </p:nvPicPr>
        <p:blipFill>
          <a:blip r:embed="rId2" cstate="print"/>
          <a:srcRect l="8177" r="7820"/>
          <a:stretch>
            <a:fillRect/>
          </a:stretch>
        </p:blipFill>
        <p:spPr bwMode="auto">
          <a:xfrm>
            <a:off x="265176" y="152400"/>
            <a:ext cx="8610600" cy="3849624"/>
          </a:xfrm>
          <a:prstGeom prst="rect">
            <a:avLst/>
          </a:prstGeom>
          <a:noFill/>
        </p:spPr>
      </p:pic>
      <p:pic>
        <p:nvPicPr>
          <p:cNvPr id="10" name="Picture 2" descr="C:\Users\JM\thesis\lynne_work\motifVar_pNets\tpr\relative entropy\relEnt_%rareNS_%NS_%rare.png"/>
          <p:cNvPicPr>
            <a:picLocks noChangeArrowheads="1"/>
          </p:cNvPicPr>
          <p:nvPr/>
        </p:nvPicPr>
        <p:blipFill>
          <a:blip r:embed="rId2" cstate="print"/>
          <a:srcRect l="94410"/>
          <a:stretch>
            <a:fillRect/>
          </a:stretch>
        </p:blipFill>
        <p:spPr bwMode="auto">
          <a:xfrm>
            <a:off x="8875776" y="152400"/>
            <a:ext cx="573024" cy="3849624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C9-DC57-4C8D-A207-9C5EF142AE0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66374"/>
          <a:stretch>
            <a:fillRect/>
          </a:stretch>
        </p:blipFill>
        <p:spPr bwMode="auto">
          <a:xfrm>
            <a:off x="152400" y="2573953"/>
            <a:ext cx="8763000" cy="420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200"/>
            <a:ext cx="870813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/>
          <p:nvPr/>
        </p:nvGrpSpPr>
        <p:grpSpPr>
          <a:xfrm>
            <a:off x="-152400" y="533400"/>
            <a:ext cx="9220200" cy="1447800"/>
            <a:chOff x="716280" y="304800"/>
            <a:chExt cx="7848600" cy="1066800"/>
          </a:xfrm>
        </p:grpSpPr>
        <p:pic>
          <p:nvPicPr>
            <p:cNvPr id="8" name="Picture 5" descr="C:\Users\JM\thesis\lynne_work\motifVar_pNets\tpr\combo.woSingletons.nsOnly.png"/>
            <p:cNvPicPr>
              <a:picLocks noChangeArrowheads="1"/>
            </p:cNvPicPr>
            <p:nvPr/>
          </p:nvPicPr>
          <p:blipFill>
            <a:blip r:embed="rId5" cstate="print"/>
            <a:srcRect l="1465" t="57192" r="4212" b="2854"/>
            <a:stretch>
              <a:fillRect/>
            </a:stretch>
          </p:blipFill>
          <p:spPr bwMode="auto">
            <a:xfrm>
              <a:off x="716280" y="304800"/>
              <a:ext cx="7848600" cy="1066800"/>
            </a:xfrm>
            <a:prstGeom prst="rect">
              <a:avLst/>
            </a:prstGeom>
            <a:noFill/>
          </p:spPr>
        </p:pic>
        <p:pic>
          <p:nvPicPr>
            <p:cNvPr id="9" name="Picture 5" descr="C:\Users\JM\thesis\lynne_work\motifVar_pNets\tpr\combo.woSingletons.nsOnly.png"/>
            <p:cNvPicPr>
              <a:picLocks noChangeArrowheads="1"/>
            </p:cNvPicPr>
            <p:nvPr/>
          </p:nvPicPr>
          <p:blipFill>
            <a:blip r:embed="rId5" cstate="print"/>
            <a:srcRect l="13003" t="25799" r="75092" b="59932"/>
            <a:stretch>
              <a:fillRect/>
            </a:stretch>
          </p:blipFill>
          <p:spPr bwMode="auto">
            <a:xfrm>
              <a:off x="1143000" y="381000"/>
              <a:ext cx="990600" cy="381000"/>
            </a:xfrm>
            <a:prstGeom prst="rect">
              <a:avLst/>
            </a:prstGeom>
            <a:noFill/>
          </p:spPr>
        </p:pic>
      </p:grpSp>
      <p:sp>
        <p:nvSpPr>
          <p:cNvPr id="14" name="Rectangle 13"/>
          <p:cNvSpPr/>
          <p:nvPr/>
        </p:nvSpPr>
        <p:spPr>
          <a:xfrm>
            <a:off x="1371600" y="30480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62200" y="30480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00200" y="44196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600" y="58674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00200" y="5867400"/>
            <a:ext cx="381000" cy="914400"/>
          </a:xfrm>
          <a:prstGeom prst="rect">
            <a:avLst/>
          </a:prstGeom>
          <a:noFill/>
          <a:ln>
            <a:solidFill>
              <a:srgbClr val="1A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95600" y="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TPR1-Hsp70</a:t>
            </a:r>
            <a:endParaRPr lang="en-US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3124200" y="3048000"/>
            <a:ext cx="3810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" y="4419600"/>
            <a:ext cx="3810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62200" y="4419600"/>
            <a:ext cx="3810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24200" y="4419600"/>
            <a:ext cx="3048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29000" y="4419600"/>
            <a:ext cx="3048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124200" y="5867400"/>
            <a:ext cx="3048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29000" y="5867400"/>
            <a:ext cx="304800" cy="914400"/>
          </a:xfrm>
          <a:prstGeom prst="rect">
            <a:avLst/>
          </a:prstGeom>
          <a:noFill/>
          <a:ln>
            <a:solidFill>
              <a:srgbClr val="F81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85800" y="1905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447800" y="1905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438400" y="1905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00400" y="1905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29000" y="1905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458200" y="1905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686800" y="1905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5894418" y="98028"/>
          <a:ext cx="2030382" cy="663972"/>
        </p:xfrm>
        <a:graphic>
          <a:graphicData uri="http://schemas.openxmlformats.org/drawingml/2006/table">
            <a:tbl>
              <a:tblPr/>
              <a:tblGrid>
                <a:gridCol w="552503"/>
                <a:gridCol w="1241288"/>
                <a:gridCol w="236591"/>
              </a:tblGrid>
              <a:tr h="177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0.0014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nonsynonymous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0.0009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synonymous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0.0023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synonymous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964" marR="7964" marT="79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4-Point Star 27"/>
          <p:cNvSpPr/>
          <p:nvPr/>
        </p:nvSpPr>
        <p:spPr>
          <a:xfrm>
            <a:off x="1600200" y="2933700"/>
            <a:ext cx="228600" cy="342900"/>
          </a:xfrm>
          <a:prstGeom prst="star4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4-Point Star 35"/>
          <p:cNvSpPr/>
          <p:nvPr/>
        </p:nvSpPr>
        <p:spPr>
          <a:xfrm>
            <a:off x="4495800" y="2933700"/>
            <a:ext cx="228600" cy="342900"/>
          </a:xfrm>
          <a:prstGeom prst="star4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4-Point Star 36"/>
          <p:cNvSpPr/>
          <p:nvPr/>
        </p:nvSpPr>
        <p:spPr>
          <a:xfrm>
            <a:off x="6248400" y="2933700"/>
            <a:ext cx="228600" cy="342900"/>
          </a:xfrm>
          <a:prstGeom prst="star4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D8C9-DC57-4C8D-A207-9C5EF142AE0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293</Words>
  <Application>Microsoft Office PowerPoint</Application>
  <PresentationFormat>On-screen Show (4:3)</PresentationFormat>
  <Paragraphs>168</Paragraphs>
  <Slides>11</Slides>
  <Notes>3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MotifVar</vt:lpstr>
      <vt:lpstr>Hypervariability might infer function</vt:lpstr>
      <vt:lpstr>Hsp70/Hsp90-Organizing Protein (HOP)</vt:lpstr>
      <vt:lpstr>Hsp70/Hsp90-Organizing Protein (HOP)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</dc:creator>
  <cp:lastModifiedBy>JM</cp:lastModifiedBy>
  <cp:revision>44</cp:revision>
  <dcterms:created xsi:type="dcterms:W3CDTF">2014-07-23T12:48:21Z</dcterms:created>
  <dcterms:modified xsi:type="dcterms:W3CDTF">2014-07-23T21:22:07Z</dcterms:modified>
</cp:coreProperties>
</file>