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wg-signal-tracks:varimp:varimp-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wg-signal-tracks:varimp:varimp-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Importance</a:t>
            </a:r>
            <a:r>
              <a:rPr lang="en-US" baseline="0"/>
              <a:t> of Each Track to Whole Genome Somatic Variant Density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WG!$A$2:$A$11</c:f>
              <c:strCache>
                <c:ptCount val="10"/>
                <c:pt idx="0">
                  <c:v>gc</c:v>
                </c:pt>
                <c:pt idx="1">
                  <c:v>h3k4me1</c:v>
                </c:pt>
                <c:pt idx="2">
                  <c:v>one_kg</c:v>
                </c:pt>
                <c:pt idx="3">
                  <c:v>h3k9me3</c:v>
                </c:pt>
                <c:pt idx="4">
                  <c:v>reptime</c:v>
                </c:pt>
                <c:pt idx="5">
                  <c:v>h3k4me3</c:v>
                </c:pt>
                <c:pt idx="6">
                  <c:v>h3k27ac</c:v>
                </c:pt>
                <c:pt idx="7">
                  <c:v>recomb_rate</c:v>
                </c:pt>
                <c:pt idx="8">
                  <c:v>hic</c:v>
                </c:pt>
                <c:pt idx="9">
                  <c:v>rnaseq</c:v>
                </c:pt>
              </c:strCache>
            </c:strRef>
          </c:cat>
          <c:val>
            <c:numRef>
              <c:f>WG!$B$2:$B$11</c:f>
              <c:numCache>
                <c:formatCode>General</c:formatCode>
                <c:ptCount val="10"/>
                <c:pt idx="0">
                  <c:v>50.2980488043724</c:v>
                </c:pt>
                <c:pt idx="1">
                  <c:v>8.88903063681269</c:v>
                </c:pt>
                <c:pt idx="2">
                  <c:v>8.78886615150873</c:v>
                </c:pt>
                <c:pt idx="3">
                  <c:v>7.08632063845662</c:v>
                </c:pt>
                <c:pt idx="4">
                  <c:v>6.80607767559263</c:v>
                </c:pt>
                <c:pt idx="5">
                  <c:v>4.610591329792698</c:v>
                </c:pt>
                <c:pt idx="6">
                  <c:v>2.58122373513827</c:v>
                </c:pt>
                <c:pt idx="7">
                  <c:v>2.31765122591574</c:v>
                </c:pt>
                <c:pt idx="8">
                  <c:v>0.989208883304901</c:v>
                </c:pt>
                <c:pt idx="9">
                  <c:v>0.541145658847495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0261160"/>
        <c:axId val="-2100266776"/>
      </c:barChart>
      <c:catAx>
        <c:axId val="-2100261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Whole Genome Signal Track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-2100266776"/>
        <c:crosses val="autoZero"/>
        <c:auto val="1"/>
        <c:lblAlgn val="ctr"/>
        <c:lblOffset val="100"/>
        <c:noMultiLvlLbl val="0"/>
      </c:catAx>
      <c:valAx>
        <c:axId val="-21002667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Variable Importance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0261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Importance of Each Track to Exome Somatic</a:t>
            </a:r>
            <a:r>
              <a:rPr lang="en-US" baseline="0"/>
              <a:t> Variant Density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Exome!$A$1:$A$10</c:f>
              <c:strCache>
                <c:ptCount val="10"/>
                <c:pt idx="0">
                  <c:v>one_kg</c:v>
                </c:pt>
                <c:pt idx="1">
                  <c:v>h3k4me1</c:v>
                </c:pt>
                <c:pt idx="2">
                  <c:v>h3k4me3</c:v>
                </c:pt>
                <c:pt idx="3">
                  <c:v>h3k27ac</c:v>
                </c:pt>
                <c:pt idx="4">
                  <c:v>gc</c:v>
                </c:pt>
                <c:pt idx="5">
                  <c:v>reptime</c:v>
                </c:pt>
                <c:pt idx="6">
                  <c:v>hic</c:v>
                </c:pt>
                <c:pt idx="7">
                  <c:v>rnaseq</c:v>
                </c:pt>
                <c:pt idx="8">
                  <c:v>h3k9me3</c:v>
                </c:pt>
                <c:pt idx="9">
                  <c:v>recomb_rate</c:v>
                </c:pt>
              </c:strCache>
            </c:strRef>
          </c:cat>
          <c:val>
            <c:numRef>
              <c:f>Exome!$B$1:$B$10</c:f>
              <c:numCache>
                <c:formatCode>General</c:formatCode>
                <c:ptCount val="10"/>
                <c:pt idx="0">
                  <c:v>0.0226911864640862</c:v>
                </c:pt>
                <c:pt idx="1">
                  <c:v>0.00381157962944656</c:v>
                </c:pt>
                <c:pt idx="2">
                  <c:v>0.00380317345899943</c:v>
                </c:pt>
                <c:pt idx="3">
                  <c:v>0.00260241269375102</c:v>
                </c:pt>
                <c:pt idx="4">
                  <c:v>0.00161597697345977</c:v>
                </c:pt>
                <c:pt idx="5">
                  <c:v>0.00144729355454274</c:v>
                </c:pt>
                <c:pt idx="6">
                  <c:v>0.00136499796515806</c:v>
                </c:pt>
                <c:pt idx="7">
                  <c:v>0.00107772573574741</c:v>
                </c:pt>
                <c:pt idx="8">
                  <c:v>0.000774607651275325</c:v>
                </c:pt>
                <c:pt idx="9">
                  <c:v>0.000684041063578851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6880776"/>
        <c:axId val="-2096875064"/>
      </c:barChart>
      <c:catAx>
        <c:axId val="-2096880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Exome Signal</a:t>
                </a:r>
                <a:r>
                  <a:rPr lang="en-US" baseline="0"/>
                  <a:t> Track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-2096875064"/>
        <c:crosses val="autoZero"/>
        <c:auto val="1"/>
        <c:lblAlgn val="ctr"/>
        <c:lblOffset val="100"/>
        <c:noMultiLvlLbl val="0"/>
      </c:catAx>
      <c:valAx>
        <c:axId val="-2096875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Variable Importance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6880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81D0A-88F3-554F-8447-BE39A9442A55}" type="datetimeFigureOut">
              <a:rPr lang="en-US" smtClean="0"/>
              <a:t>7/16/14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D7CFF-AF0D-804B-8191-ED6C475F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62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E2418-F916-EC48-95EF-DAF2E9C4CABA}" type="datetimeFigureOut">
              <a:rPr lang="en-US" smtClean="0"/>
              <a:t>7/16/14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30357-FE89-3641-9D57-473319700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26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variables are important in the </a:t>
            </a:r>
            <a:r>
              <a:rPr lang="en-US" baseline="0" dirty="0" err="1" smtClean="0"/>
              <a:t>exome</a:t>
            </a:r>
            <a:r>
              <a:rPr lang="en-US" baseline="0" dirty="0" smtClean="0"/>
              <a:t> vs. </a:t>
            </a:r>
            <a:r>
              <a:rPr lang="en-US" baseline="0" dirty="0" err="1" smtClean="0"/>
              <a:t>wg</a:t>
            </a:r>
            <a:r>
              <a:rPr lang="en-US" baseline="0" dirty="0" smtClean="0"/>
              <a:t> 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30357-FE89-3641-9D57-473319700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67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Regardless</a:t>
            </a:r>
            <a:r>
              <a:rPr lang="en-US" baseline="0" dirty="0" smtClean="0"/>
              <a:t> of what parameters are used, the cross-validation error remains remarkably constant. Unsure how to </a:t>
            </a:r>
            <a:r>
              <a:rPr lang="en-US" baseline="0" smtClean="0"/>
              <a:t>proceed from here.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30357-FE89-3641-9D57-4733197006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9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324A-8D94-0441-B86B-0B6165941A62}" type="datetime1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30DD-1237-5F49-B5FA-3B3E713F9C9E}" type="datetime1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1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FE99-4494-394C-940C-8BD107AEB08A}" type="datetime1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C690-34E1-0544-8B54-8493FDAE3FA9}" type="datetime1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6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49ED-82E0-F043-A76E-01A231033BAD}" type="datetime1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1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A03C-4DF8-664A-9568-B865772C4DD1}" type="datetime1">
              <a:rPr lang="en-US" smtClean="0"/>
              <a:t>7/16/14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0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0E62-EB80-244A-B8C9-0D809C025EE4}" type="datetime1">
              <a:rPr lang="en-US" smtClean="0"/>
              <a:t>7/16/14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6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D1CF-E42F-A04E-AD0A-B9F2201782A1}" type="datetime1">
              <a:rPr lang="en-US" smtClean="0"/>
              <a:t>7/16/14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5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A60B-E852-A94C-A284-98FB6ADEFC29}" type="datetime1">
              <a:rPr lang="en-US" smtClean="0"/>
              <a:t>7/16/14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6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68FAA-2049-2848-BC6B-E7853BA4ED95}" type="datetime1">
              <a:rPr lang="en-US" smtClean="0"/>
              <a:t>7/16/14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2BBB-1F1F-4945-887F-98438E22A27D}" type="datetime1">
              <a:rPr lang="en-US" smtClean="0"/>
              <a:t>7/16/14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9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F699-6C4A-7A4E-A9CC-96B189672D0D}" type="datetime1">
              <a:rPr lang="en-US" smtClean="0"/>
              <a:t>7/16/14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109D5-91E8-4A4F-9224-9AAC5395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State of Null Model Validation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Genome Variation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2014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-07-16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94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"/>
            <a:ext cx="8229600" cy="1143000"/>
          </a:xfrm>
        </p:spPr>
        <p:txBody>
          <a:bodyPr/>
          <a:lstStyle/>
          <a:p>
            <a:r>
              <a:rPr lang="en-US" dirty="0" smtClean="0"/>
              <a:t>Distribution Shapes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baca_somatic_histogra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3891"/>
            <a:ext cx="2914317" cy="2914317"/>
          </a:xfrm>
          <a:prstGeom prst="rect">
            <a:avLst/>
          </a:prstGeom>
        </p:spPr>
      </p:pic>
      <p:pic>
        <p:nvPicPr>
          <p:cNvPr id="6" name="Picture 5" descr="gc_histogra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18" y="749375"/>
            <a:ext cx="3033966" cy="3033966"/>
          </a:xfrm>
          <a:prstGeom prst="rect">
            <a:avLst/>
          </a:prstGeom>
        </p:spPr>
      </p:pic>
      <p:pic>
        <p:nvPicPr>
          <p:cNvPr id="7" name="Picture 6" descr="h3k4me1_histogra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215" y="749374"/>
            <a:ext cx="3032503" cy="3032503"/>
          </a:xfrm>
          <a:prstGeom prst="rect">
            <a:avLst/>
          </a:prstGeom>
        </p:spPr>
      </p:pic>
      <p:pic>
        <p:nvPicPr>
          <p:cNvPr id="8" name="Picture 7" descr="h3k4me3_histogram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8510"/>
            <a:ext cx="3239991" cy="3239991"/>
          </a:xfrm>
          <a:prstGeom prst="rect">
            <a:avLst/>
          </a:prstGeom>
        </p:spPr>
      </p:pic>
      <p:pic>
        <p:nvPicPr>
          <p:cNvPr id="9" name="Picture 8" descr="h3k27ac_histogram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18" y="3718510"/>
            <a:ext cx="3252362" cy="3252362"/>
          </a:xfrm>
          <a:prstGeom prst="rect">
            <a:avLst/>
          </a:prstGeom>
        </p:spPr>
      </p:pic>
      <p:pic>
        <p:nvPicPr>
          <p:cNvPr id="10" name="Picture 9" descr="hic_histogram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0" y="3718510"/>
            <a:ext cx="3139490" cy="313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29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46"/>
            <a:ext cx="8229600" cy="1143000"/>
          </a:xfrm>
        </p:spPr>
        <p:txBody>
          <a:bodyPr/>
          <a:lstStyle/>
          <a:p>
            <a:r>
              <a:rPr lang="en-US" dirty="0" smtClean="0"/>
              <a:t>Distribution Shapes</a:t>
            </a:r>
            <a:endParaRPr lang="en-US" dirty="0"/>
          </a:p>
        </p:txBody>
      </p:sp>
      <p:pic>
        <p:nvPicPr>
          <p:cNvPr id="6" name="Picture 5" descr="one_kg_histogra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1102"/>
            <a:ext cx="2896476" cy="2896476"/>
          </a:xfrm>
          <a:prstGeom prst="rect">
            <a:avLst/>
          </a:prstGeom>
        </p:spPr>
      </p:pic>
      <p:pic>
        <p:nvPicPr>
          <p:cNvPr id="7" name="Picture 6" descr="recomb_rate_histogra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345" y="731103"/>
            <a:ext cx="2896476" cy="2896476"/>
          </a:xfrm>
          <a:prstGeom prst="rect">
            <a:avLst/>
          </a:prstGeom>
        </p:spPr>
      </p:pic>
      <p:pic>
        <p:nvPicPr>
          <p:cNvPr id="8" name="Picture 7" descr="reptime_histogra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820" y="731102"/>
            <a:ext cx="2896475" cy="289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6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Keep the histone, 1KG variant density, and DNA recombination rate tracks</a:t>
            </a:r>
          </a:p>
          <a:p>
            <a:pPr lvl="1"/>
            <a:r>
              <a:rPr lang="en-US" dirty="0" smtClean="0"/>
              <a:t>Poisson tracks</a:t>
            </a:r>
          </a:p>
          <a:p>
            <a:r>
              <a:rPr lang="en-US" dirty="0" smtClean="0"/>
              <a:t>Also opted for finer resolution: 1kb bins</a:t>
            </a:r>
          </a:p>
          <a:p>
            <a:pPr lvl="1"/>
            <a:r>
              <a:rPr lang="en-US" dirty="0" smtClean="0"/>
              <a:t>Previously 100kb</a:t>
            </a:r>
          </a:p>
          <a:p>
            <a:r>
              <a:rPr lang="en-US" dirty="0" smtClean="0"/>
              <a:t>Linear fit with these tracks</a:t>
            </a:r>
          </a:p>
          <a:p>
            <a:pPr lvl="1"/>
            <a:r>
              <a:rPr lang="en-US" dirty="0"/>
              <a:t>Estimated Dispersion: 0.184</a:t>
            </a:r>
          </a:p>
          <a:p>
            <a:pPr lvl="1"/>
            <a:r>
              <a:rPr lang="en-US" dirty="0"/>
              <a:t>F-statistic vs. constant model: 880, p-value = </a:t>
            </a:r>
            <a:r>
              <a:rPr lang="en-US" dirty="0" smtClean="0"/>
              <a:t>0</a:t>
            </a:r>
          </a:p>
          <a:p>
            <a:r>
              <a:rPr lang="en-US" dirty="0" smtClean="0"/>
              <a:t>Linear fit with only nonzero bins in Baca somatic variant density track</a:t>
            </a:r>
          </a:p>
          <a:p>
            <a:pPr lvl="1"/>
            <a:r>
              <a:rPr lang="en-US" dirty="0"/>
              <a:t>Estimated Dispersion: 0.599</a:t>
            </a:r>
          </a:p>
          <a:p>
            <a:pPr lvl="1"/>
            <a:r>
              <a:rPr lang="en-US" dirty="0"/>
              <a:t>F-statistic vs. constant model: 419, p-value = </a:t>
            </a:r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Slightly better</a:t>
            </a:r>
          </a:p>
          <a:p>
            <a:r>
              <a:rPr lang="en-US" dirty="0" smtClean="0"/>
              <a:t>Investigating a potential mixture of models…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01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 of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type of annotation or region has a different model</a:t>
            </a:r>
          </a:p>
          <a:p>
            <a:r>
              <a:rPr lang="en-US" dirty="0" smtClean="0"/>
              <a:t>Fit one model to each individual sample</a:t>
            </a:r>
          </a:p>
          <a:p>
            <a:pPr lvl="1"/>
            <a:r>
              <a:rPr lang="en-US" dirty="0" smtClean="0"/>
              <a:t>e.g. for 57 samples, derive 57 lambda’s (assuming Poisson distribution)</a:t>
            </a:r>
          </a:p>
          <a:p>
            <a:pPr lvl="1"/>
            <a:r>
              <a:rPr lang="en-US" dirty="0" smtClean="0"/>
              <a:t>Final model is a sum of these separately fitted distributions</a:t>
            </a:r>
          </a:p>
          <a:p>
            <a:r>
              <a:rPr lang="en-US" dirty="0" smtClean="0"/>
              <a:t>Any other ideas worth investigating?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9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the factors that influence the </a:t>
            </a:r>
            <a:r>
              <a:rPr lang="en-US" dirty="0" err="1" smtClean="0"/>
              <a:t>exome</a:t>
            </a:r>
            <a:r>
              <a:rPr lang="en-US" dirty="0" smtClean="0"/>
              <a:t> somatic mutation rate different from those that influence the whole genome somatic mutation rate?</a:t>
            </a:r>
          </a:p>
          <a:p>
            <a:pPr marL="914400" lvl="1" indent="-514350"/>
            <a:r>
              <a:rPr lang="en-US" dirty="0" smtClean="0"/>
              <a:t>Demonstrate a need for a new model compared to previous </a:t>
            </a:r>
            <a:r>
              <a:rPr lang="en-US" dirty="0" err="1" smtClean="0"/>
              <a:t>exome</a:t>
            </a:r>
            <a:r>
              <a:rPr lang="en-US" dirty="0" smtClean="0"/>
              <a:t> models</a:t>
            </a:r>
          </a:p>
          <a:p>
            <a:pPr marL="914400" lvl="1" indent="-514350"/>
            <a:r>
              <a:rPr lang="en-US" dirty="0" smtClean="0"/>
              <a:t>Also demonstrate that it’s not enough to merely take </a:t>
            </a:r>
            <a:r>
              <a:rPr lang="en-US" dirty="0" err="1" smtClean="0"/>
              <a:t>MutSig’s</a:t>
            </a:r>
            <a:r>
              <a:rPr lang="en-US" dirty="0" smtClean="0"/>
              <a:t> model and apply it to the whole genome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Fit a model of whole genome signal tracks to observed somatic mutation rate in cancer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Whole genome signal tracks </a:t>
            </a:r>
            <a:r>
              <a:rPr lang="en-US" dirty="0" smtClean="0"/>
              <a:t>(averaged over 100,000-bp regions)</a:t>
            </a:r>
          </a:p>
          <a:p>
            <a:r>
              <a:rPr lang="en-US" b="1" dirty="0" smtClean="0"/>
              <a:t>1KG SNV density:</a:t>
            </a:r>
            <a:r>
              <a:rPr lang="en-US" dirty="0" smtClean="0"/>
              <a:t> Derived from phase 1 data. Instead of an average, this track is the sum of all variants in each 100,000-bp region</a:t>
            </a:r>
          </a:p>
          <a:p>
            <a:r>
              <a:rPr lang="en-US" b="1" dirty="0" smtClean="0"/>
              <a:t>GC percent:</a:t>
            </a:r>
            <a:r>
              <a:rPr lang="en-US" dirty="0" smtClean="0"/>
              <a:t> GC 5 base track from UCSC Genome Browser</a:t>
            </a:r>
          </a:p>
          <a:p>
            <a:r>
              <a:rPr lang="en-US" b="1" dirty="0" smtClean="0"/>
              <a:t>H3K4me1 marks:</a:t>
            </a:r>
            <a:r>
              <a:rPr lang="en-US" dirty="0" smtClean="0"/>
              <a:t> Average of 12 cell lines from UCSC Genome Browser</a:t>
            </a:r>
            <a:endParaRPr lang="en-US" b="1" dirty="0" smtClean="0"/>
          </a:p>
          <a:p>
            <a:r>
              <a:rPr lang="en-US" b="1" dirty="0" smtClean="0"/>
              <a:t>H3K4me3 marks:</a:t>
            </a:r>
            <a:r>
              <a:rPr lang="en-US" dirty="0" smtClean="0"/>
              <a:t> Average of 10 cell lines from UCSC Genome Browser</a:t>
            </a:r>
            <a:endParaRPr lang="en-US" b="1" dirty="0" smtClean="0"/>
          </a:p>
          <a:p>
            <a:r>
              <a:rPr lang="en-US" b="1" dirty="0" smtClean="0"/>
              <a:t>H3K9me3 marks:</a:t>
            </a:r>
            <a:r>
              <a:rPr lang="en-US" dirty="0" smtClean="0"/>
              <a:t> Average of 6 cell lines from UCSC Genome Browser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6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403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H3K27ac marks:</a:t>
            </a:r>
            <a:r>
              <a:rPr lang="en-US" dirty="0" smtClean="0"/>
              <a:t> Average of 17 cell lines from UCSC Genome Browser</a:t>
            </a:r>
            <a:endParaRPr lang="en-US" b="1" dirty="0" smtClean="0"/>
          </a:p>
          <a:p>
            <a:r>
              <a:rPr lang="en-US" b="1" dirty="0" err="1" smtClean="0"/>
              <a:t>HiC</a:t>
            </a:r>
            <a:r>
              <a:rPr lang="en-US" b="1" dirty="0" smtClean="0"/>
              <a:t> chromatin state:</a:t>
            </a:r>
            <a:r>
              <a:rPr lang="en-US" dirty="0" smtClean="0"/>
              <a:t> Derived from Lieberman-Aiden </a:t>
            </a:r>
            <a:r>
              <a:rPr lang="en-US" i="1" dirty="0" smtClean="0"/>
              <a:t>et al</a:t>
            </a:r>
            <a:r>
              <a:rPr lang="en-US" baseline="30000" dirty="0" smtClean="0"/>
              <a:t>1</a:t>
            </a:r>
            <a:r>
              <a:rPr lang="en-US" dirty="0" smtClean="0"/>
              <a:t> data (also used in </a:t>
            </a:r>
            <a:r>
              <a:rPr lang="en-US" dirty="0" err="1" smtClean="0"/>
              <a:t>MutSig</a:t>
            </a:r>
            <a:r>
              <a:rPr lang="en-US" dirty="0" smtClean="0"/>
              <a:t>)</a:t>
            </a:r>
            <a:endParaRPr lang="en-US" b="1" baseline="30000" dirty="0" smtClean="0"/>
          </a:p>
          <a:p>
            <a:r>
              <a:rPr lang="en-US" b="1" dirty="0" smtClean="0"/>
              <a:t>DNA recombination rate:</a:t>
            </a:r>
            <a:r>
              <a:rPr lang="en-US" dirty="0" smtClean="0"/>
              <a:t> </a:t>
            </a:r>
            <a:r>
              <a:rPr lang="en-US" dirty="0" err="1" smtClean="0"/>
              <a:t>deCODE</a:t>
            </a:r>
            <a:r>
              <a:rPr lang="en-US" dirty="0" smtClean="0"/>
              <a:t> recombination rate from UCSC Genome Browser</a:t>
            </a:r>
            <a:endParaRPr lang="en-US" b="1" dirty="0" smtClean="0"/>
          </a:p>
          <a:p>
            <a:r>
              <a:rPr lang="en-US" b="1" dirty="0" smtClean="0"/>
              <a:t>DNA replication timing:</a:t>
            </a:r>
            <a:r>
              <a:rPr lang="en-US" dirty="0" smtClean="0"/>
              <a:t> Derived from Chen </a:t>
            </a:r>
            <a:r>
              <a:rPr lang="en-US" i="1" dirty="0" smtClean="0"/>
              <a:t>et al</a:t>
            </a:r>
            <a:r>
              <a:rPr lang="en-US" baseline="30000" dirty="0" smtClean="0"/>
              <a:t>2</a:t>
            </a:r>
            <a:r>
              <a:rPr lang="en-US" dirty="0" smtClean="0"/>
              <a:t> data (also used in </a:t>
            </a:r>
            <a:r>
              <a:rPr lang="en-US" dirty="0" err="1" smtClean="0"/>
              <a:t>MutSig</a:t>
            </a:r>
            <a:r>
              <a:rPr lang="en-US" dirty="0" smtClean="0"/>
              <a:t>) </a:t>
            </a:r>
            <a:endParaRPr lang="en-US" b="1" dirty="0" smtClean="0"/>
          </a:p>
          <a:p>
            <a:r>
              <a:rPr lang="en-US" b="1" strike="sngStrike" dirty="0" smtClean="0"/>
              <a:t>Whole genome RNA-</a:t>
            </a:r>
            <a:r>
              <a:rPr lang="en-US" b="1" strike="sngStrike" dirty="0" err="1" smtClean="0"/>
              <a:t>seq</a:t>
            </a:r>
            <a:r>
              <a:rPr lang="en-US" b="1" strike="sngStrike" dirty="0" smtClean="0"/>
              <a:t>: </a:t>
            </a:r>
            <a:r>
              <a:rPr lang="en-US" strike="sngStrike" dirty="0" smtClean="0"/>
              <a:t>Average of cell lines in CCLE (Cancer Cell Line Encyclopedia)</a:t>
            </a:r>
            <a:endParaRPr lang="en-US" b="1" strike="sngStrike" dirty="0" smtClean="0"/>
          </a:p>
          <a:p>
            <a:pPr marL="0" indent="0">
              <a:buNone/>
            </a:pPr>
            <a:r>
              <a:rPr lang="en-US" b="1" dirty="0" smtClean="0"/>
              <a:t>Target data:</a:t>
            </a:r>
          </a:p>
          <a:p>
            <a:r>
              <a:rPr lang="en-US" b="1" dirty="0" smtClean="0"/>
              <a:t>Baca </a:t>
            </a:r>
            <a:r>
              <a:rPr lang="en-US" b="1" i="1" dirty="0" smtClean="0"/>
              <a:t>et al</a:t>
            </a:r>
            <a:r>
              <a:rPr lang="en-US" b="1" baseline="30000" dirty="0" smtClean="0"/>
              <a:t>3</a:t>
            </a:r>
            <a:r>
              <a:rPr lang="en-US" b="1" dirty="0" smtClean="0"/>
              <a:t> WG prostate cancer variants:</a:t>
            </a:r>
            <a:r>
              <a:rPr lang="en-US" dirty="0" smtClean="0"/>
              <a:t> 57 samples, ~350,000 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458" y="5663852"/>
            <a:ext cx="85056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1. Lieberman</a:t>
            </a:r>
            <a:r>
              <a:rPr lang="en-US" sz="1400" dirty="0"/>
              <a:t>-Aiden, E. </a:t>
            </a:r>
            <a:r>
              <a:rPr lang="en-US" sz="1400" i="1" dirty="0"/>
              <a:t>et al.</a:t>
            </a:r>
            <a:r>
              <a:rPr lang="en-US" sz="1400" dirty="0"/>
              <a:t> Comprehensive Mapping of Long-Range Interactions Reveals Folding Principles of </a:t>
            </a:r>
            <a:r>
              <a:rPr lang="en-US" sz="1400" dirty="0" smtClean="0"/>
              <a:t>the</a:t>
            </a:r>
          </a:p>
          <a:p>
            <a:r>
              <a:rPr lang="en-US" sz="1400" dirty="0" smtClean="0"/>
              <a:t>Human </a:t>
            </a:r>
            <a:r>
              <a:rPr lang="en-US" sz="1400" dirty="0"/>
              <a:t>Genome. </a:t>
            </a:r>
            <a:r>
              <a:rPr lang="en-US" sz="1400" i="1" dirty="0"/>
              <a:t>Science</a:t>
            </a:r>
            <a:r>
              <a:rPr lang="en-US" sz="1400" dirty="0"/>
              <a:t> </a:t>
            </a:r>
            <a:r>
              <a:rPr lang="en-US" sz="1400" b="1" dirty="0"/>
              <a:t>326,</a:t>
            </a:r>
            <a:r>
              <a:rPr lang="en-US" sz="1400" dirty="0"/>
              <a:t> 289–293 (2009)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2. Chen</a:t>
            </a:r>
            <a:r>
              <a:rPr lang="en-US" sz="1400" dirty="0"/>
              <a:t>, C. L. </a:t>
            </a:r>
            <a:r>
              <a:rPr lang="en-US" sz="1400" i="1" dirty="0"/>
              <a:t>et al.</a:t>
            </a:r>
            <a:r>
              <a:rPr lang="en-US" sz="1400" dirty="0"/>
              <a:t> Impact of replication timing on non-</a:t>
            </a:r>
            <a:r>
              <a:rPr lang="en-US" sz="1400" dirty="0" err="1"/>
              <a:t>CpG</a:t>
            </a:r>
            <a:r>
              <a:rPr lang="en-US" sz="1400" dirty="0"/>
              <a:t> and </a:t>
            </a:r>
            <a:r>
              <a:rPr lang="en-US" sz="1400" dirty="0" err="1"/>
              <a:t>CpG</a:t>
            </a:r>
            <a:r>
              <a:rPr lang="en-US" sz="1400" dirty="0"/>
              <a:t> substitution rates in mammalian </a:t>
            </a:r>
            <a:r>
              <a:rPr lang="en-US" sz="1400" dirty="0" smtClean="0"/>
              <a:t>genomes.</a:t>
            </a:r>
          </a:p>
          <a:p>
            <a:r>
              <a:rPr lang="en-US" sz="1400" i="1" dirty="0" smtClean="0"/>
              <a:t>Genome </a:t>
            </a:r>
            <a:r>
              <a:rPr lang="en-US" sz="1400" i="1" dirty="0"/>
              <a:t>Research</a:t>
            </a:r>
            <a:r>
              <a:rPr lang="en-US" sz="1400" dirty="0"/>
              <a:t> </a:t>
            </a:r>
            <a:r>
              <a:rPr lang="en-US" sz="1400" b="1" dirty="0"/>
              <a:t>20,</a:t>
            </a:r>
            <a:r>
              <a:rPr lang="en-US" sz="1400" dirty="0"/>
              <a:t> 447–457 (2010)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3. Baca</a:t>
            </a:r>
            <a:r>
              <a:rPr lang="en-US" sz="1400" dirty="0"/>
              <a:t>, S. C. </a:t>
            </a:r>
            <a:r>
              <a:rPr lang="en-US" sz="1400" i="1" dirty="0"/>
              <a:t>et al.</a:t>
            </a:r>
            <a:r>
              <a:rPr lang="en-US" sz="1400" dirty="0"/>
              <a:t> Punctuated Evolution of Prostate Cancer Genomes. </a:t>
            </a:r>
            <a:r>
              <a:rPr lang="en-US" sz="1400" i="1" dirty="0"/>
              <a:t>Cell</a:t>
            </a:r>
            <a:r>
              <a:rPr lang="en-US" sz="1400" dirty="0"/>
              <a:t> </a:t>
            </a:r>
            <a:r>
              <a:rPr lang="en-US" sz="1400" b="1" dirty="0"/>
              <a:t>153,</a:t>
            </a:r>
            <a:r>
              <a:rPr lang="en-US" sz="1400" dirty="0"/>
              <a:t> 666–677 (2013).</a:t>
            </a:r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5710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 Importance: </a:t>
            </a:r>
            <a:r>
              <a:rPr lang="en-US" dirty="0" err="1" smtClean="0"/>
              <a:t>Exome</a:t>
            </a:r>
            <a:r>
              <a:rPr lang="en-US" dirty="0" smtClean="0"/>
              <a:t> vs. Whole Genome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Trained a random forest classifier to a formula where Baca variant density is a function of the whole genome signal tracks</a:t>
            </a:r>
          </a:p>
          <a:p>
            <a:r>
              <a:rPr lang="en-US" dirty="0" smtClean="0"/>
              <a:t>For comparison, extracted the intersection of each track for the portion that spans known exons (according to GENCODE v15)</a:t>
            </a:r>
          </a:p>
          <a:p>
            <a:pPr lvl="1"/>
            <a:r>
              <a:rPr lang="en-US" dirty="0" smtClean="0"/>
              <a:t>Train random forest </a:t>
            </a:r>
            <a:r>
              <a:rPr lang="en-US" dirty="0" err="1" smtClean="0"/>
              <a:t>exome</a:t>
            </a:r>
            <a:r>
              <a:rPr lang="en-US" dirty="0" smtClean="0"/>
              <a:t> model</a:t>
            </a:r>
          </a:p>
          <a:p>
            <a:r>
              <a:rPr lang="en-US" dirty="0" smtClean="0"/>
              <a:t>Training done in R with Party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4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 Importance: </a:t>
            </a:r>
            <a:r>
              <a:rPr lang="en-US" dirty="0" err="1" smtClean="0"/>
              <a:t>Exome</a:t>
            </a:r>
            <a:r>
              <a:rPr lang="en-US" dirty="0" smtClean="0"/>
              <a:t> vs. Whole Genome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89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 Importance: </a:t>
            </a:r>
            <a:r>
              <a:rPr lang="en-US" dirty="0" err="1" smtClean="0"/>
              <a:t>Exome</a:t>
            </a:r>
            <a:r>
              <a:rPr lang="en-US" dirty="0" smtClean="0"/>
              <a:t> vs. Whole Genome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1773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Generalized linear model fitting wasn’t working out well</a:t>
            </a:r>
          </a:p>
          <a:p>
            <a:pPr lvl="1"/>
            <a:r>
              <a:rPr lang="en-US" dirty="0" smtClean="0"/>
              <a:t>Step up to support vector machines</a:t>
            </a:r>
          </a:p>
          <a:p>
            <a:r>
              <a:rPr lang="en-US" dirty="0" smtClean="0"/>
              <a:t>R package “</a:t>
            </a:r>
            <a:r>
              <a:rPr lang="en-US" dirty="0" err="1" smtClean="0"/>
              <a:t>kernlab</a:t>
            </a:r>
            <a:r>
              <a:rPr lang="en-US" dirty="0" smtClean="0"/>
              <a:t>” supports a number of kernels</a:t>
            </a:r>
          </a:p>
          <a:p>
            <a:r>
              <a:rPr lang="en-US" dirty="0" smtClean="0"/>
              <a:t>Conducted C-svc training using the aforementioned data (results on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6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Fitting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109D5-91E8-4A4F-9224-9AAC5395D0B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008456"/>
              </p:ext>
            </p:extLst>
          </p:nvPr>
        </p:nvGraphicFramePr>
        <p:xfrm>
          <a:off x="457200" y="1849852"/>
          <a:ext cx="3441700" cy="3716020"/>
        </p:xfrm>
        <a:graphic>
          <a:graphicData uri="http://schemas.openxmlformats.org/drawingml/2006/table">
            <a:tbl>
              <a:tblPr/>
              <a:tblGrid>
                <a:gridCol w="825500"/>
                <a:gridCol w="965200"/>
                <a:gridCol w="825500"/>
                <a:gridCol w="825500"/>
              </a:tblGrid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C-svc, C=1, scaled = TRUE, cross = 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kernel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Training error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CV error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vanilladot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0.8479219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0.8491719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1.6970938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polydot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0.8479219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0.8499706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1.6978925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rbfdot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0.8214645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0.8534773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1.6749418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tanhdot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0.9244123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0.9161139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1.8405262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laplacedot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0.8043124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0.8530954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1.6574078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besseldot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0.842818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0.8526437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1.6954617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splinedot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0.9697233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0.9679179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1.9376412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C-svc, C=-10, scaled = TRUE, cross = 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kernel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laplacedot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rbfdot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polydot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vanilladot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tanhdot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besseldot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tanhdot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support vectors found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32904"/>
              </p:ext>
            </p:extLst>
          </p:nvPr>
        </p:nvGraphicFramePr>
        <p:xfrm>
          <a:off x="4832350" y="2358005"/>
          <a:ext cx="3441700" cy="2334260"/>
        </p:xfrm>
        <a:graphic>
          <a:graphicData uri="http://schemas.openxmlformats.org/drawingml/2006/table">
            <a:tbl>
              <a:tblPr/>
              <a:tblGrid>
                <a:gridCol w="825500"/>
                <a:gridCol w="965200"/>
                <a:gridCol w="825500"/>
                <a:gridCol w="825500"/>
              </a:tblGrid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C-svc, C=15, scaled = TRUE, cross = 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kernel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Training error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CV error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rbfdot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0.7567446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0.8581649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1.6149095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polydot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0.8468456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0.8517411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1.6985867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vanilladot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0.8468109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0.8515674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1.6983783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besseldot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0.8595882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0.8787194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1.7383076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laplacedot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0.08649005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0.8607338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0.94722385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C-svc, C=1, scaled = TRUE, cross = 5, take out recomb rate, hic, rnaseq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kernel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Training error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CV error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laplacedot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0.7779591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0.8550399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1.632999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9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898</Words>
  <Application>Microsoft Macintosh PowerPoint</Application>
  <PresentationFormat>On-screen Show (4:3)</PresentationFormat>
  <Paragraphs>179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Current State of Null Model Validation</vt:lpstr>
      <vt:lpstr>Primary Questions</vt:lpstr>
      <vt:lpstr>Data Involved</vt:lpstr>
      <vt:lpstr>Data Involved</vt:lpstr>
      <vt:lpstr>Variable Importance: Exome vs. Whole Genome</vt:lpstr>
      <vt:lpstr>Variable Importance: Exome vs. Whole Genome</vt:lpstr>
      <vt:lpstr>Variable Importance: Exome vs. Whole Genome</vt:lpstr>
      <vt:lpstr>Model Fitting</vt:lpstr>
      <vt:lpstr>Model Fitting</vt:lpstr>
      <vt:lpstr>Distribution Shapes</vt:lpstr>
      <vt:lpstr>Distribution Shapes</vt:lpstr>
      <vt:lpstr>Currently…</vt:lpstr>
      <vt:lpstr>Mixture of Models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State of Null Model Validation</dc:title>
  <dc:creator>Lucas Lochovsky</dc:creator>
  <cp:lastModifiedBy>Lucas Lochovsky</cp:lastModifiedBy>
  <cp:revision>121</cp:revision>
  <dcterms:created xsi:type="dcterms:W3CDTF">2014-06-25T19:01:31Z</dcterms:created>
  <dcterms:modified xsi:type="dcterms:W3CDTF">2014-07-16T21:06:15Z</dcterms:modified>
</cp:coreProperties>
</file>