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1" r:id="rId4"/>
    <p:sldId id="263" r:id="rId5"/>
    <p:sldId id="269" r:id="rId6"/>
    <p:sldId id="273" r:id="rId7"/>
    <p:sldId id="274" r:id="rId8"/>
    <p:sldId id="275" r:id="rId9"/>
    <p:sldId id="276" r:id="rId10"/>
    <p:sldId id="258" r:id="rId11"/>
    <p:sldId id="272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5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8643F-074E-D946-A4C1-7A782769CD24}" type="datetimeFigureOut">
              <a:rPr lang="en-US" smtClean="0"/>
              <a:t>7/14/14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14047-EBC5-6B4D-8546-3BCFA87D4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83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(7/14/14 18:48) -----</a:t>
            </a:r>
          </a:p>
          <a:p>
            <a:r>
              <a:rPr lang="en-US"/>
              <a:t>Coverage? -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14047-EBC5-6B4D-8546-3BCFA87D4A9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591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</a:t>
            </a:r>
            <a:r>
              <a:rPr lang="en-US" dirty="0" err="1" smtClean="0"/>
              <a:t>cghub.ucsc.edu</a:t>
            </a:r>
            <a:r>
              <a:rPr lang="en-US" dirty="0" smtClean="0"/>
              <a:t>/docs/</a:t>
            </a:r>
            <a:r>
              <a:rPr lang="en-US" dirty="0" err="1" smtClean="0"/>
              <a:t>tcga</a:t>
            </a:r>
            <a:r>
              <a:rPr lang="en-US" dirty="0" smtClean="0"/>
              <a:t>/</a:t>
            </a:r>
            <a:r>
              <a:rPr lang="en-US" dirty="0" err="1" smtClean="0"/>
              <a:t>UNC_mRNAseq_summary.pdf</a:t>
            </a:r>
          </a:p>
          <a:p>
            <a:r>
              <a:rPr lang="en-US" dirty="0" err="1" smtClean="0"/>
              <a:t>----- Meeting Notes (7/14/14 18:48) -----</a:t>
            </a:r>
          </a:p>
          <a:p>
            <a:r>
              <a:rPr lang="en-US" dirty="0" err="1" smtClean="0"/>
              <a:t>All prostate, all breast, all kidney (all types)?</a:t>
            </a:r>
          </a:p>
          <a:p>
            <a:r>
              <a:rPr lang="en-US" dirty="0" err="1" smtClean="0"/>
              <a:t>WGS TN - coverage (~30X)</a:t>
            </a:r>
          </a:p>
          <a:p>
            <a:r>
              <a:rPr lang="en-US" dirty="0" err="1" smtClean="0"/>
              <a:t>Exome TN</a:t>
            </a:r>
          </a:p>
          <a:p>
            <a:r>
              <a:rPr lang="en-US" dirty="0" err="1" smtClean="0"/>
              <a:t>RNA TN +</a:t>
            </a:r>
          </a:p>
          <a:p>
            <a:r>
              <a:rPr lang="en-US" dirty="0" err="1" smtClean="0"/>
              <a:t>miRNA-Seq</a:t>
            </a:r>
          </a:p>
          <a:p>
            <a:r>
              <a:rPr lang="en-US" dirty="0" err="1" smtClean="0"/>
              <a:t>miRNA (?)</a:t>
            </a:r>
          </a:p>
          <a:p>
            <a:r>
              <a:rPr lang="en-US" dirty="0" err="1" smtClean="0"/>
              <a:t>Mutations, Indels, SV</a:t>
            </a:r>
          </a:p>
          <a:p>
            <a:r>
              <a:rPr lang="en-US" dirty="0" err="1" smtClean="0"/>
              <a:t>RNA-Seq</a:t>
            </a:r>
          </a:p>
          <a:p>
            <a:r>
              <a:rPr lang="en-US" dirty="0" err="1" smtClean="0"/>
              <a:t>miRNA-Seq</a:t>
            </a:r>
          </a:p>
          <a:p>
            <a:r>
              <a:rPr lang="en-US" dirty="0" err="1" smtClean="0"/>
              <a:t>(matched)</a:t>
            </a:r>
          </a:p>
          <a:p>
            <a:r>
              <a:rPr lang="en-US" dirty="0" err="1" smtClean="0"/>
              <a:t>(all)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14047-EBC5-6B4D-8546-3BCFA87D4A9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39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14047-EBC5-6B4D-8546-3BCFA87D4A9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05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96970-112D-C547-B755-B6DD7355538C}" type="datetimeFigureOut">
              <a:rPr lang="en-US" smtClean="0"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4D7A-8FD3-AC4A-BCCE-85DB0492F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6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96970-112D-C547-B755-B6DD7355538C}" type="datetimeFigureOut">
              <a:rPr lang="en-US" smtClean="0"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4D7A-8FD3-AC4A-BCCE-85DB0492F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273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96970-112D-C547-B755-B6DD7355538C}" type="datetimeFigureOut">
              <a:rPr lang="en-US" smtClean="0"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4D7A-8FD3-AC4A-BCCE-85DB0492F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34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96970-112D-C547-B755-B6DD7355538C}" type="datetimeFigureOut">
              <a:rPr lang="en-US" smtClean="0"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4D7A-8FD3-AC4A-BCCE-85DB0492F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42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96970-112D-C547-B755-B6DD7355538C}" type="datetimeFigureOut">
              <a:rPr lang="en-US" smtClean="0"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4D7A-8FD3-AC4A-BCCE-85DB0492F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663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96970-112D-C547-B755-B6DD7355538C}" type="datetimeFigureOut">
              <a:rPr lang="en-US" smtClean="0"/>
              <a:t>7/14/14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4D7A-8FD3-AC4A-BCCE-85DB0492F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14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96970-112D-C547-B755-B6DD7355538C}" type="datetimeFigureOut">
              <a:rPr lang="en-US" smtClean="0"/>
              <a:t>7/14/14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4D7A-8FD3-AC4A-BCCE-85DB0492F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1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96970-112D-C547-B755-B6DD7355538C}" type="datetimeFigureOut">
              <a:rPr lang="en-US" smtClean="0"/>
              <a:t>7/14/14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4D7A-8FD3-AC4A-BCCE-85DB0492F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771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96970-112D-C547-B755-B6DD7355538C}" type="datetimeFigureOut">
              <a:rPr lang="en-US" smtClean="0"/>
              <a:t>7/14/14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4D7A-8FD3-AC4A-BCCE-85DB0492F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63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96970-112D-C547-B755-B6DD7355538C}" type="datetimeFigureOut">
              <a:rPr lang="en-US" smtClean="0"/>
              <a:t>7/14/14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4D7A-8FD3-AC4A-BCCE-85DB0492F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82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96970-112D-C547-B755-B6DD7355538C}" type="datetimeFigureOut">
              <a:rPr lang="en-US" smtClean="0"/>
              <a:t>7/14/14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4D7A-8FD3-AC4A-BCCE-85DB0492F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9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96970-112D-C547-B755-B6DD7355538C}" type="datetimeFigureOut">
              <a:rPr lang="en-US" smtClean="0"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04D7A-8FD3-AC4A-BCCE-85DB0492F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53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ghub.ucsc.edu/summary_stats.html" TargetMode="External"/><Relationship Id="rId3" Type="http://schemas.openxmlformats.org/officeDocument/2006/relationships/hyperlink" Target="https://cghub.ucsc.edu/manifest_description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TCGA data organization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OR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How to fill up Grace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62500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Michael Rutenberg Schoenberg</a:t>
            </a:r>
          </a:p>
          <a:p>
            <a:r>
              <a:rPr lang="en-US" dirty="0" smtClean="0"/>
              <a:t>P2-Variation</a:t>
            </a:r>
          </a:p>
          <a:p>
            <a:r>
              <a:rPr lang="en-US" dirty="0" smtClean="0"/>
              <a:t>14 July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920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Patient-centric stats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Samples with all four major </a:t>
            </a:r>
            <a:r>
              <a:rPr lang="en-US" dirty="0" err="1" smtClean="0"/>
              <a:t>expts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1709 cancer only</a:t>
            </a:r>
          </a:p>
          <a:p>
            <a:pPr lvl="2"/>
            <a:r>
              <a:rPr lang="en-US" dirty="0" smtClean="0"/>
              <a:t>530 TB </a:t>
            </a:r>
          </a:p>
          <a:p>
            <a:pPr lvl="1"/>
            <a:r>
              <a:rPr lang="en-US" dirty="0" smtClean="0"/>
              <a:t>182 normal</a:t>
            </a:r>
          </a:p>
          <a:p>
            <a:pPr lvl="2"/>
            <a:r>
              <a:rPr lang="en-US" dirty="0" smtClean="0"/>
              <a:t>71 TB</a:t>
            </a:r>
          </a:p>
          <a:p>
            <a:pPr lvl="1"/>
            <a:r>
              <a:rPr lang="en-US" dirty="0" smtClean="0"/>
              <a:t>173 </a:t>
            </a:r>
            <a:r>
              <a:rPr lang="en-US" dirty="0" err="1" smtClean="0"/>
              <a:t>cancer+normal</a:t>
            </a:r>
            <a:endParaRPr lang="en-US" dirty="0" smtClean="0"/>
          </a:p>
          <a:p>
            <a:pPr lvl="2"/>
            <a:r>
              <a:rPr lang="en-US" dirty="0" smtClean="0"/>
              <a:t>67 TB</a:t>
            </a:r>
          </a:p>
          <a:p>
            <a:pPr lvl="2"/>
            <a:r>
              <a:rPr lang="en-US" b="1" dirty="0" smtClean="0"/>
              <a:t>153 samples not under embargo!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071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8622" y="0"/>
            <a:ext cx="5735378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319999"/>
            <a:ext cx="35152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Publication Moratoria?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38161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Patient-centric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TCGA_full_tumor.txt</a:t>
            </a:r>
            <a:endParaRPr lang="en-US" dirty="0" smtClean="0"/>
          </a:p>
          <a:p>
            <a:pPr lvl="1"/>
            <a:r>
              <a:rPr lang="en-US" dirty="0" smtClean="0"/>
              <a:t>Stats for # of samples/patient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err="1" smtClean="0"/>
              <a:t>TCGA_full_tumor</a:t>
            </a:r>
            <a:r>
              <a:rPr lang="en-US" dirty="0" err="1"/>
              <a:t>+</a:t>
            </a:r>
            <a:r>
              <a:rPr lang="en-US" dirty="0" err="1" smtClean="0"/>
              <a:t>normal_analysis_ids.txt</a:t>
            </a:r>
            <a:endParaRPr lang="en-US" dirty="0" smtClean="0"/>
          </a:p>
          <a:p>
            <a:pPr lvl="1"/>
            <a:r>
              <a:rPr lang="en-US" dirty="0" smtClean="0"/>
              <a:t>Same file, but with </a:t>
            </a:r>
            <a:r>
              <a:rPr lang="en-US" dirty="0" err="1" smtClean="0"/>
              <a:t>analysis_ids</a:t>
            </a:r>
            <a:r>
              <a:rPr lang="en-US" dirty="0" smtClean="0"/>
              <a:t> (unique identifier for each </a:t>
            </a:r>
            <a:r>
              <a:rPr lang="en-US" dirty="0" err="1" smtClean="0"/>
              <a:t>expt</a:t>
            </a:r>
            <a:r>
              <a:rPr lang="en-US" dirty="0" smtClean="0"/>
              <a:t>), for each.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729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possible analyses</a:t>
            </a:r>
          </a:p>
          <a:p>
            <a:pPr lvl="1"/>
            <a:r>
              <a:rPr lang="en-US" dirty="0" smtClean="0"/>
              <a:t>Primary Tumor vs. Metastatic</a:t>
            </a:r>
          </a:p>
          <a:p>
            <a:pPr lvl="1"/>
            <a:r>
              <a:rPr lang="en-US" dirty="0" smtClean="0"/>
              <a:t>Patient </a:t>
            </a:r>
            <a:r>
              <a:rPr lang="en-US" dirty="0"/>
              <a:t>O</a:t>
            </a:r>
            <a:r>
              <a:rPr lang="en-US" dirty="0" smtClean="0"/>
              <a:t>utcome Metadata</a:t>
            </a:r>
          </a:p>
          <a:p>
            <a:r>
              <a:rPr lang="en-US" dirty="0" smtClean="0"/>
              <a:t>Organizing calculations</a:t>
            </a:r>
          </a:p>
          <a:p>
            <a:pPr lvl="1"/>
            <a:r>
              <a:rPr lang="en-US" dirty="0" smtClean="0"/>
              <a:t>Grace</a:t>
            </a:r>
          </a:p>
          <a:p>
            <a:pPr lvl="1"/>
            <a:r>
              <a:rPr lang="en-US" dirty="0" smtClean="0"/>
              <a:t>Download/analyze, then delete?</a:t>
            </a:r>
          </a:p>
          <a:p>
            <a:pPr lvl="1"/>
            <a:r>
              <a:rPr lang="en-US" dirty="0" smtClean="0"/>
              <a:t>Benchmark pipelines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507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Whole Genome Sequencing (WGS)</a:t>
            </a:r>
          </a:p>
          <a:p>
            <a:r>
              <a:rPr lang="en-US" dirty="0" smtClean="0"/>
              <a:t>Whole </a:t>
            </a:r>
            <a:r>
              <a:rPr lang="en-US" dirty="0" err="1" smtClean="0"/>
              <a:t>Exome</a:t>
            </a:r>
            <a:r>
              <a:rPr lang="en-US" dirty="0" smtClean="0"/>
              <a:t> Sequencing</a:t>
            </a:r>
          </a:p>
          <a:p>
            <a:r>
              <a:rPr lang="en-US" dirty="0" smtClean="0"/>
              <a:t>RNA-</a:t>
            </a:r>
            <a:r>
              <a:rPr lang="en-US" dirty="0" err="1" smtClean="0"/>
              <a:t>Seq</a:t>
            </a:r>
            <a:endParaRPr lang="en-US" dirty="0" smtClean="0"/>
          </a:p>
          <a:p>
            <a:r>
              <a:rPr lang="en-US" dirty="0" err="1" smtClean="0"/>
              <a:t>miRNA-Seq</a:t>
            </a:r>
            <a:endParaRPr lang="en-US" dirty="0" smtClean="0"/>
          </a:p>
          <a:p>
            <a:r>
              <a:rPr lang="en-US" dirty="0" smtClean="0"/>
              <a:t>(Bisulfite-</a:t>
            </a:r>
            <a:r>
              <a:rPr lang="en-US" dirty="0" err="1" smtClean="0"/>
              <a:t>Seq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956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of a single data type</a:t>
            </a:r>
          </a:p>
          <a:p>
            <a:r>
              <a:rPr lang="en-US" dirty="0" smtClean="0"/>
              <a:t>All data types in specific cancers</a:t>
            </a:r>
          </a:p>
          <a:p>
            <a:r>
              <a:rPr lang="en-US" dirty="0" smtClean="0"/>
              <a:t>All data types for as many individuals as possible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50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Getting information on TCGA Resource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CGHub</a:t>
            </a:r>
            <a:r>
              <a:rPr lang="en-US" dirty="0" smtClean="0"/>
              <a:t> Summary stats</a:t>
            </a:r>
          </a:p>
          <a:p>
            <a:pPr lvl="1"/>
            <a:r>
              <a:rPr lang="en-US" dirty="0" smtClean="0">
                <a:hlinkClick r:id="rId2"/>
              </a:rPr>
              <a:t>https://cghub.ucsc.edu/summary_stats.html</a:t>
            </a:r>
            <a:r>
              <a:rPr lang="en-US" dirty="0" smtClean="0"/>
              <a:t> </a:t>
            </a:r>
          </a:p>
          <a:p>
            <a:r>
              <a:rPr lang="en-US" dirty="0" smtClean="0"/>
              <a:t>Data manifest</a:t>
            </a:r>
          </a:p>
          <a:p>
            <a:pPr lvl="1"/>
            <a:r>
              <a:rPr lang="en-US" dirty="0" smtClean="0">
                <a:hlinkClick r:id="rId3"/>
              </a:rPr>
              <a:t>https://cghub.ucsc.edu/manifest_description.html</a:t>
            </a:r>
            <a:endParaRPr lang="en-US" dirty="0" smtClean="0"/>
          </a:p>
          <a:p>
            <a:pPr lvl="1"/>
            <a:r>
              <a:rPr lang="en-US" dirty="0" smtClean="0"/>
              <a:t>Easy to analyze, then download using </a:t>
            </a:r>
            <a:r>
              <a:rPr lang="en-US" dirty="0" err="1" smtClean="0"/>
              <a:t>cgquery</a:t>
            </a:r>
            <a:r>
              <a:rPr lang="en-US" dirty="0" smtClean="0"/>
              <a:t>/</a:t>
            </a:r>
            <a:r>
              <a:rPr lang="en-US" dirty="0" err="1" smtClean="0"/>
              <a:t>gtdownload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568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data by cancer type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10772" b="10772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7915067" y="1232972"/>
            <a:ext cx="455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GB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38277" y="6506065"/>
            <a:ext cx="839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CGHub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000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Whole Genomes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Everything</a:t>
            </a:r>
          </a:p>
          <a:p>
            <a:pPr lvl="1"/>
            <a:r>
              <a:rPr lang="en-US" dirty="0" smtClean="0"/>
              <a:t>959.59 TB, 7,183 samples</a:t>
            </a:r>
          </a:p>
          <a:p>
            <a:r>
              <a:rPr lang="en-US" dirty="0" smtClean="0"/>
              <a:t>PRAD</a:t>
            </a:r>
          </a:p>
          <a:p>
            <a:pPr lvl="1"/>
            <a:r>
              <a:rPr lang="en-US" dirty="0" smtClean="0"/>
              <a:t>16 TB, 312 samples</a:t>
            </a:r>
          </a:p>
          <a:p>
            <a:r>
              <a:rPr lang="en-US" dirty="0" smtClean="0"/>
              <a:t>BRCA</a:t>
            </a:r>
          </a:p>
          <a:p>
            <a:pPr lvl="1"/>
            <a:r>
              <a:rPr lang="en-US" dirty="0" smtClean="0"/>
              <a:t>47.4 TB, 457 samples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219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Whole </a:t>
            </a:r>
            <a:r>
              <a:rPr lang="en-US" dirty="0" err="1" smtClean="0"/>
              <a:t>Exomes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Everything</a:t>
            </a:r>
          </a:p>
          <a:p>
            <a:pPr lvl="1"/>
            <a:r>
              <a:rPr lang="en-US" dirty="0" smtClean="0"/>
              <a:t>309.2 TB, 27,721 Samples</a:t>
            </a:r>
          </a:p>
          <a:p>
            <a:r>
              <a:rPr lang="en-US" dirty="0" smtClean="0"/>
              <a:t>PRAD</a:t>
            </a:r>
          </a:p>
          <a:p>
            <a:pPr lvl="1"/>
            <a:r>
              <a:rPr lang="en-US" dirty="0" smtClean="0"/>
              <a:t>9.6 TB, 1,009 Samples</a:t>
            </a:r>
          </a:p>
          <a:p>
            <a:r>
              <a:rPr lang="en-US" dirty="0" smtClean="0"/>
              <a:t>BRCA</a:t>
            </a:r>
          </a:p>
          <a:p>
            <a:pPr lvl="1"/>
            <a:r>
              <a:rPr lang="en-US" dirty="0" smtClean="0"/>
              <a:t>21.4 TB, 2,177 Samples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1481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RNA-</a:t>
            </a:r>
            <a:r>
              <a:rPr lang="en-US" dirty="0" err="1" smtClean="0"/>
              <a:t>Seq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Everything</a:t>
            </a:r>
          </a:p>
          <a:p>
            <a:pPr lvl="1"/>
            <a:r>
              <a:rPr lang="en-US" dirty="0" smtClean="0"/>
              <a:t>137.6 TB, 22,221 samples</a:t>
            </a:r>
          </a:p>
          <a:p>
            <a:r>
              <a:rPr lang="en-US" dirty="0" smtClean="0"/>
              <a:t>PRAD</a:t>
            </a:r>
          </a:p>
          <a:p>
            <a:pPr lvl="1"/>
            <a:r>
              <a:rPr lang="en-US" dirty="0" smtClean="0"/>
              <a:t>4.7 TB, 777 samples</a:t>
            </a:r>
          </a:p>
          <a:p>
            <a:r>
              <a:rPr lang="en-US" dirty="0" smtClean="0"/>
              <a:t>BRCA</a:t>
            </a:r>
          </a:p>
          <a:p>
            <a:pPr lvl="1"/>
            <a:r>
              <a:rPr lang="en-US" dirty="0" smtClean="0"/>
              <a:t>15.7 TB, 2,486 samples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239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miRNA-Seq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Everything</a:t>
            </a:r>
          </a:p>
          <a:p>
            <a:pPr lvl="1"/>
            <a:r>
              <a:rPr lang="en-US" dirty="0" smtClean="0"/>
              <a:t>4TB, 17,926 Samples</a:t>
            </a:r>
          </a:p>
          <a:p>
            <a:r>
              <a:rPr lang="en-US" dirty="0" smtClean="0"/>
              <a:t>PRAD</a:t>
            </a:r>
          </a:p>
          <a:p>
            <a:pPr lvl="1"/>
            <a:r>
              <a:rPr lang="en-US" dirty="0" smtClean="0"/>
              <a:t>219.19 TB, 708 Samples</a:t>
            </a:r>
          </a:p>
          <a:p>
            <a:r>
              <a:rPr lang="en-US" dirty="0" smtClean="0"/>
              <a:t>BRCA</a:t>
            </a:r>
          </a:p>
          <a:p>
            <a:pPr lvl="1"/>
            <a:r>
              <a:rPr lang="en-US" dirty="0" smtClean="0"/>
              <a:t>335.22 TB, 2,207 Samples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639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380</Words>
  <Application>Microsoft Macintosh PowerPoint</Application>
  <PresentationFormat>On-screen Show (4:3)</PresentationFormat>
  <Paragraphs>96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TCGA data organization  OR  How to fill up Grace</vt:lpstr>
      <vt:lpstr>Data types</vt:lpstr>
      <vt:lpstr>Stategies</vt:lpstr>
      <vt:lpstr>Getting information on TCGA Resource</vt:lpstr>
      <vt:lpstr>Total data by cancer type</vt:lpstr>
      <vt:lpstr>Whole Genomes</vt:lpstr>
      <vt:lpstr>Whole Exomes</vt:lpstr>
      <vt:lpstr>RNA-Seq</vt:lpstr>
      <vt:lpstr>miRNA-Seq</vt:lpstr>
      <vt:lpstr>Patient-centric stats</vt:lpstr>
      <vt:lpstr>PowerPoint Presentation</vt:lpstr>
      <vt:lpstr>Patient-centric info</vt:lpstr>
      <vt:lpstr>Discussion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TCGA data organization</dc:title>
  <dc:creator>Michael Rutenberg Schoenberg</dc:creator>
  <cp:lastModifiedBy>Michael Rutenberg Schoenberg</cp:lastModifiedBy>
  <cp:revision>20</cp:revision>
  <dcterms:created xsi:type="dcterms:W3CDTF">2014-07-14T17:09:23Z</dcterms:created>
  <dcterms:modified xsi:type="dcterms:W3CDTF">2014-07-14T22:49:57Z</dcterms:modified>
</cp:coreProperties>
</file>