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3" r:id="rId9"/>
    <p:sldId id="267" r:id="rId10"/>
    <p:sldId id="257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5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4" Type="http://schemas.openxmlformats.org/officeDocument/2006/relationships/image" Target="../media/image6.emf"/><Relationship Id="rId5" Type="http://schemas.openxmlformats.org/officeDocument/2006/relationships/image" Target="../media/image7.emf"/><Relationship Id="rId1" Type="http://schemas.openxmlformats.org/officeDocument/2006/relationships/image" Target="../media/image3.emf"/><Relationship Id="rId2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AF807E-FC5E-6A44-81E8-F270EB4613EB}" type="datetimeFigureOut">
              <a:rPr lang="en-US" smtClean="0"/>
              <a:t>6/27/14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B12B2-6FEC-BC4E-AE9B-B459CFCEC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268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12CC0F-F42A-224C-87A3-BE4B977B2C21}" type="datetimeFigureOut">
              <a:rPr lang="en-US" smtClean="0"/>
              <a:t>6/27/14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944D8-B77E-1F48-970D-E56713CBF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0327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015B6-BE99-B042-B191-27B75D22925E}" type="datetime1">
              <a:rPr lang="en-US" smtClean="0"/>
              <a:t>6/27/14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5274-568B-EF40-9A4C-474A1D154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050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BBCA3-257F-4843-9E81-0894295E2F82}" type="datetime1">
              <a:rPr lang="en-US" smtClean="0"/>
              <a:t>6/27/14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5274-568B-EF40-9A4C-474A1D154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475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54B23-20C7-DA4B-B0B3-5F98CDE09CB4}" type="datetime1">
              <a:rPr lang="en-US" smtClean="0"/>
              <a:t>6/27/14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5274-568B-EF40-9A4C-474A1D154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915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0AF5F-5A3E-664C-AF1F-CEB28C5E8DA7}" type="datetime1">
              <a:rPr lang="en-US" smtClean="0"/>
              <a:t>6/27/14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5274-568B-EF40-9A4C-474A1D154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531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B8388-63DF-8E44-9B67-D8BD7188F77B}" type="datetime1">
              <a:rPr lang="en-US" smtClean="0"/>
              <a:t>6/27/14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5274-568B-EF40-9A4C-474A1D154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276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D8991-92AE-C843-97FA-5ECD2DDB57E2}" type="datetime1">
              <a:rPr lang="en-US" smtClean="0"/>
              <a:t>6/27/14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5274-568B-EF40-9A4C-474A1D154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544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FE85D-9CBF-5F46-B1C8-EAF0A6768F61}" type="datetime1">
              <a:rPr lang="en-US" smtClean="0"/>
              <a:t>6/27/14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5274-568B-EF40-9A4C-474A1D154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260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167B-93B0-8442-A1EC-1BA42D46391E}" type="datetime1">
              <a:rPr lang="en-US" smtClean="0"/>
              <a:t>6/27/14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5274-568B-EF40-9A4C-474A1D154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538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43381-313E-2E4D-93B1-C7F19FD8CCB0}" type="datetime1">
              <a:rPr lang="en-US" smtClean="0"/>
              <a:t>6/27/14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5274-568B-EF40-9A4C-474A1D154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680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9D48F-4EC1-C84F-BC48-54C895C44E66}" type="datetime1">
              <a:rPr lang="en-US" smtClean="0"/>
              <a:t>6/27/14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5274-568B-EF40-9A4C-474A1D154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248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8CD88-841D-4E41-ABB6-23E437AED638}" type="datetime1">
              <a:rPr lang="en-US" smtClean="0"/>
              <a:t>6/27/14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5274-568B-EF40-9A4C-474A1D154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293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A031C-6631-DB45-AF5C-B97260FB752A}" type="datetime1">
              <a:rPr lang="en-US" smtClean="0"/>
              <a:t>6/27/14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95274-568B-EF40-9A4C-474A1D154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213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5.bin"/><Relationship Id="rId12" Type="http://schemas.openxmlformats.org/officeDocument/2006/relationships/image" Target="../media/image7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.bin"/><Relationship Id="rId4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4.e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5.emf"/><Relationship Id="rId9" Type="http://schemas.openxmlformats.org/officeDocument/2006/relationships/oleObject" Target="../embeddings/oleObject4.bin"/><Relationship Id="rId10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emf"/><Relationship Id="rId3" Type="http://schemas.openxmlformats.org/officeDocument/2006/relationships/image" Target="../media/image11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“SV” </a:t>
            </a:r>
            <a:r>
              <a:rPr lang="en-US" dirty="0" err="1" smtClean="0"/>
              <a:t>eQTL</a:t>
            </a:r>
            <a:r>
              <a:rPr lang="en-US" dirty="0" smtClean="0"/>
              <a:t> based on Linear Mixed model (preliminary)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June 26</a:t>
            </a:r>
            <a:r>
              <a:rPr lang="en-US" baseline="30000" dirty="0" smtClean="0"/>
              <a:t>th</a:t>
            </a:r>
            <a:r>
              <a:rPr lang="en-US" dirty="0" smtClean="0"/>
              <a:t>, 2014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B9DBF-1137-CE4A-8018-CA683C5354E9}" type="datetime1">
              <a:rPr lang="en-US" smtClean="0"/>
              <a:t>6/27/14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5274-568B-EF40-9A4C-474A1D15420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997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t="15395" r="1791"/>
          <a:stretch/>
        </p:blipFill>
        <p:spPr>
          <a:xfrm>
            <a:off x="258812" y="765299"/>
            <a:ext cx="8133651" cy="3077188"/>
          </a:xfrm>
          <a:prstGeom prst="rect">
            <a:avLst/>
          </a:prstGeom>
        </p:spPr>
      </p:pic>
      <p:pic>
        <p:nvPicPr>
          <p:cNvPr id="8" name="Picture 7" descr="Screen Shot 2014-06-24 at 9.35.06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170" y="3509471"/>
            <a:ext cx="7200482" cy="3348529"/>
          </a:xfrm>
          <a:prstGeom prst="rect">
            <a:avLst/>
          </a:prstGeom>
        </p:spPr>
      </p:pic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1F1C-9302-254A-9B72-840670AFA5F6}" type="datetime1">
              <a:rPr lang="en-US" smtClean="0"/>
              <a:t>6/27/14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5274-568B-EF40-9A4C-474A1D15420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3776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Next Step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Reliable SV calls (other than phase 1 data?)</a:t>
            </a:r>
          </a:p>
          <a:p>
            <a:r>
              <a:rPr lang="en-US" dirty="0" err="1" smtClean="0"/>
              <a:t>Missingness</a:t>
            </a:r>
            <a:r>
              <a:rPr lang="en-US" dirty="0" smtClean="0"/>
              <a:t>: no way to avoid, just remove some or directly use anything from imputation</a:t>
            </a:r>
          </a:p>
          <a:p>
            <a:r>
              <a:rPr lang="en-US" dirty="0" smtClean="0"/>
              <a:t>Rare variants: pooled regression within a whole region</a:t>
            </a:r>
          </a:p>
          <a:p>
            <a:r>
              <a:rPr lang="en-US" dirty="0" smtClean="0"/>
              <a:t>Repressor used?</a:t>
            </a:r>
          </a:p>
          <a:p>
            <a:pPr lvl="1"/>
            <a:r>
              <a:rPr lang="en-US" dirty="0" smtClean="0"/>
              <a:t>SV length as x? not a good option for longer SVs</a:t>
            </a:r>
          </a:p>
          <a:p>
            <a:pPr lvl="1"/>
            <a:r>
              <a:rPr lang="en-US" dirty="0" smtClean="0"/>
              <a:t>Functional impact score? Max/average/impact score, such as single base resolution </a:t>
            </a:r>
            <a:r>
              <a:rPr lang="en-US" dirty="0" err="1" smtClean="0"/>
              <a:t>Funseq</a:t>
            </a:r>
            <a:r>
              <a:rPr lang="en-US" dirty="0" smtClean="0"/>
              <a:t> scores?</a:t>
            </a:r>
          </a:p>
          <a:p>
            <a:r>
              <a:rPr lang="en-US" dirty="0" smtClean="0"/>
              <a:t>Model comparison: before and after the stratification correction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43381-313E-2E4D-93B1-C7F19FD8CCB0}" type="datetime1">
              <a:rPr lang="en-US" smtClean="0"/>
              <a:t>6/27/14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5274-568B-EF40-9A4C-474A1D15420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114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The main blame in GWAS : population stratification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A simple example for </a:t>
            </a:r>
            <a:r>
              <a:rPr lang="en-GB" sz="2400" dirty="0" smtClean="0">
                <a:solidFill>
                  <a:srgbClr val="FF0000"/>
                </a:solidFill>
              </a:rPr>
              <a:t>spurious </a:t>
            </a:r>
            <a:r>
              <a:rPr lang="en-GB" sz="2400" dirty="0" smtClean="0"/>
              <a:t>association</a:t>
            </a:r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Then all the variations that is population specific would be under significant association! (up to 10000+) </a:t>
            </a:r>
            <a:endParaRPr lang="en-US" sz="2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F50CB-D1DA-7940-B3DB-6063FAE340C1}" type="datetime1">
              <a:rPr lang="en-US" smtClean="0"/>
              <a:t>6/27/14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5274-568B-EF40-9A4C-474A1D15420D}" type="slidenum">
              <a:rPr lang="en-US" smtClean="0"/>
              <a:t>2</a:t>
            </a:fld>
            <a:endParaRPr lang="en-US"/>
          </a:p>
        </p:txBody>
      </p:sp>
      <p:grpSp>
        <p:nvGrpSpPr>
          <p:cNvPr id="76" name="Group 75"/>
          <p:cNvGrpSpPr/>
          <p:nvPr/>
        </p:nvGrpSpPr>
        <p:grpSpPr>
          <a:xfrm>
            <a:off x="1334851" y="2304378"/>
            <a:ext cx="2794000" cy="2937753"/>
            <a:chOff x="1334851" y="2396246"/>
            <a:chExt cx="2794000" cy="2937753"/>
          </a:xfrm>
        </p:grpSpPr>
        <p:sp>
          <p:nvSpPr>
            <p:cNvPr id="8" name="Oval 7"/>
            <p:cNvSpPr/>
            <p:nvPr/>
          </p:nvSpPr>
          <p:spPr>
            <a:xfrm>
              <a:off x="1334851" y="2821020"/>
              <a:ext cx="2794000" cy="2512979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080639" y="2396246"/>
              <a:ext cx="13901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Population A</a:t>
              </a:r>
              <a:endParaRPr lang="en-US" dirty="0"/>
            </a:p>
          </p:txBody>
        </p:sp>
        <p:sp>
          <p:nvSpPr>
            <p:cNvPr id="16" name="Diamond 15"/>
            <p:cNvSpPr/>
            <p:nvPr/>
          </p:nvSpPr>
          <p:spPr>
            <a:xfrm>
              <a:off x="2537839" y="3086153"/>
              <a:ext cx="162884" cy="157480"/>
            </a:xfrm>
            <a:prstGeom prst="diamond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1" name="Diamond 30"/>
            <p:cNvSpPr/>
            <p:nvPr/>
          </p:nvSpPr>
          <p:spPr>
            <a:xfrm>
              <a:off x="3065997" y="3632262"/>
              <a:ext cx="162884" cy="157480"/>
            </a:xfrm>
            <a:prstGeom prst="diamond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2" name="Diamond 31"/>
            <p:cNvSpPr/>
            <p:nvPr/>
          </p:nvSpPr>
          <p:spPr>
            <a:xfrm>
              <a:off x="2044511" y="3474782"/>
              <a:ext cx="162884" cy="157480"/>
            </a:xfrm>
            <a:prstGeom prst="diamond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3" name="Diamond 32"/>
            <p:cNvSpPr/>
            <p:nvPr/>
          </p:nvSpPr>
          <p:spPr>
            <a:xfrm>
              <a:off x="2293513" y="3548442"/>
              <a:ext cx="162884" cy="157480"/>
            </a:xfrm>
            <a:prstGeom prst="diamond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4" name="Diamond 33"/>
            <p:cNvSpPr/>
            <p:nvPr/>
          </p:nvSpPr>
          <p:spPr>
            <a:xfrm>
              <a:off x="1836313" y="4010722"/>
              <a:ext cx="162884" cy="157480"/>
            </a:xfrm>
            <a:prstGeom prst="diamond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5" name="Diamond 34"/>
            <p:cNvSpPr/>
            <p:nvPr/>
          </p:nvSpPr>
          <p:spPr>
            <a:xfrm>
              <a:off x="2771681" y="3469702"/>
              <a:ext cx="162884" cy="157480"/>
            </a:xfrm>
            <a:prstGeom prst="diamond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6" name="Diamond 35"/>
            <p:cNvSpPr/>
            <p:nvPr/>
          </p:nvSpPr>
          <p:spPr>
            <a:xfrm>
              <a:off x="2020165" y="4241862"/>
              <a:ext cx="162884" cy="157480"/>
            </a:xfrm>
            <a:prstGeom prst="diamond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7" name="Diamond 36"/>
            <p:cNvSpPr/>
            <p:nvPr/>
          </p:nvSpPr>
          <p:spPr>
            <a:xfrm>
              <a:off x="2466881" y="3931982"/>
              <a:ext cx="162884" cy="157480"/>
            </a:xfrm>
            <a:prstGeom prst="diamond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8" name="Diamond 37"/>
            <p:cNvSpPr/>
            <p:nvPr/>
          </p:nvSpPr>
          <p:spPr>
            <a:xfrm>
              <a:off x="3274607" y="4241862"/>
              <a:ext cx="162884" cy="157480"/>
            </a:xfrm>
            <a:prstGeom prst="diamond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9" name="Diamond 38"/>
            <p:cNvSpPr/>
            <p:nvPr/>
          </p:nvSpPr>
          <p:spPr>
            <a:xfrm>
              <a:off x="2771681" y="4236782"/>
              <a:ext cx="162884" cy="157480"/>
            </a:xfrm>
            <a:prstGeom prst="diamond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40" name="Diamond 39"/>
            <p:cNvSpPr/>
            <p:nvPr/>
          </p:nvSpPr>
          <p:spPr>
            <a:xfrm>
              <a:off x="2456397" y="4620322"/>
              <a:ext cx="162884" cy="157480"/>
            </a:xfrm>
            <a:prstGeom prst="diamond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41" name="Diamond 40"/>
            <p:cNvSpPr/>
            <p:nvPr/>
          </p:nvSpPr>
          <p:spPr>
            <a:xfrm>
              <a:off x="3076481" y="4541582"/>
              <a:ext cx="162884" cy="157480"/>
            </a:xfrm>
            <a:prstGeom prst="diamond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42" name="Diamond 41"/>
            <p:cNvSpPr/>
            <p:nvPr/>
          </p:nvSpPr>
          <p:spPr>
            <a:xfrm>
              <a:off x="2853123" y="4851462"/>
              <a:ext cx="162884" cy="157480"/>
            </a:xfrm>
            <a:prstGeom prst="diamond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43" name="Diamond 42"/>
            <p:cNvSpPr/>
            <p:nvPr/>
          </p:nvSpPr>
          <p:spPr>
            <a:xfrm>
              <a:off x="3638570" y="4079302"/>
              <a:ext cx="162884" cy="157480"/>
            </a:xfrm>
            <a:prstGeom prst="diamond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44" name="Diamond 43"/>
            <p:cNvSpPr/>
            <p:nvPr/>
          </p:nvSpPr>
          <p:spPr>
            <a:xfrm>
              <a:off x="3299839" y="3937062"/>
              <a:ext cx="162884" cy="157480"/>
            </a:xfrm>
            <a:prstGeom prst="diamond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45" name="Isosceles Triangle 44"/>
            <p:cNvSpPr/>
            <p:nvPr/>
          </p:nvSpPr>
          <p:spPr>
            <a:xfrm>
              <a:off x="3008193" y="3326807"/>
              <a:ext cx="136576" cy="107760"/>
            </a:xfrm>
            <a:prstGeom prst="triangle">
              <a:avLst>
                <a:gd name="adj" fmla="val 51842"/>
              </a:avLst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Isosceles Triangle 45"/>
            <p:cNvSpPr/>
            <p:nvPr/>
          </p:nvSpPr>
          <p:spPr>
            <a:xfrm>
              <a:off x="2771681" y="3839211"/>
              <a:ext cx="136576" cy="107760"/>
            </a:xfrm>
            <a:prstGeom prst="triangle">
              <a:avLst>
                <a:gd name="adj" fmla="val 51842"/>
              </a:avLst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Diamond 48"/>
            <p:cNvSpPr/>
            <p:nvPr/>
          </p:nvSpPr>
          <p:spPr>
            <a:xfrm>
              <a:off x="3437491" y="3548442"/>
              <a:ext cx="162884" cy="157480"/>
            </a:xfrm>
            <a:prstGeom prst="diamond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0" name="Isosceles Triangle 49"/>
            <p:cNvSpPr/>
            <p:nvPr/>
          </p:nvSpPr>
          <p:spPr>
            <a:xfrm>
              <a:off x="2992369" y="4134102"/>
              <a:ext cx="136576" cy="107760"/>
            </a:xfrm>
            <a:prstGeom prst="triangle">
              <a:avLst>
                <a:gd name="adj" fmla="val 51842"/>
              </a:avLst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4448782" y="2293570"/>
            <a:ext cx="2794000" cy="2948561"/>
            <a:chOff x="4448782" y="2385438"/>
            <a:chExt cx="2794000" cy="2948561"/>
          </a:xfrm>
        </p:grpSpPr>
        <p:sp>
          <p:nvSpPr>
            <p:cNvPr id="9" name="Oval 8"/>
            <p:cNvSpPr/>
            <p:nvPr/>
          </p:nvSpPr>
          <p:spPr>
            <a:xfrm>
              <a:off x="4448782" y="2821020"/>
              <a:ext cx="2794000" cy="2512979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108113" y="2385438"/>
              <a:ext cx="13901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Population B</a:t>
              </a:r>
              <a:endParaRPr lang="en-US" dirty="0"/>
            </a:p>
          </p:txBody>
        </p:sp>
        <p:sp>
          <p:nvSpPr>
            <p:cNvPr id="17" name="Diamond 16"/>
            <p:cNvSpPr/>
            <p:nvPr/>
          </p:nvSpPr>
          <p:spPr>
            <a:xfrm>
              <a:off x="5351156" y="3322373"/>
              <a:ext cx="162884" cy="157480"/>
            </a:xfrm>
            <a:prstGeom prst="diamond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" name="Isosceles Triangle 50"/>
            <p:cNvSpPr/>
            <p:nvPr/>
          </p:nvSpPr>
          <p:spPr>
            <a:xfrm>
              <a:off x="4971537" y="3492506"/>
              <a:ext cx="136576" cy="107760"/>
            </a:xfrm>
            <a:prstGeom prst="triangle">
              <a:avLst>
                <a:gd name="adj" fmla="val 51842"/>
              </a:avLst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Isosceles Triangle 51"/>
            <p:cNvSpPr/>
            <p:nvPr/>
          </p:nvSpPr>
          <p:spPr>
            <a:xfrm>
              <a:off x="5108113" y="4114322"/>
              <a:ext cx="136576" cy="107760"/>
            </a:xfrm>
            <a:prstGeom prst="triangle">
              <a:avLst>
                <a:gd name="adj" fmla="val 51842"/>
              </a:avLst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Isosceles Triangle 52"/>
            <p:cNvSpPr/>
            <p:nvPr/>
          </p:nvSpPr>
          <p:spPr>
            <a:xfrm>
              <a:off x="5817649" y="3632262"/>
              <a:ext cx="136576" cy="107760"/>
            </a:xfrm>
            <a:prstGeom prst="triangle">
              <a:avLst>
                <a:gd name="adj" fmla="val 51842"/>
              </a:avLst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Isosceles Triangle 53"/>
            <p:cNvSpPr/>
            <p:nvPr/>
          </p:nvSpPr>
          <p:spPr>
            <a:xfrm>
              <a:off x="5428737" y="3949706"/>
              <a:ext cx="136576" cy="107760"/>
            </a:xfrm>
            <a:prstGeom prst="triangle">
              <a:avLst>
                <a:gd name="adj" fmla="val 51842"/>
              </a:avLst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Isosceles Triangle 54"/>
            <p:cNvSpPr/>
            <p:nvPr/>
          </p:nvSpPr>
          <p:spPr>
            <a:xfrm>
              <a:off x="5108113" y="4433822"/>
              <a:ext cx="136576" cy="107760"/>
            </a:xfrm>
            <a:prstGeom prst="triangle">
              <a:avLst>
                <a:gd name="adj" fmla="val 51842"/>
              </a:avLst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Isosceles Triangle 55"/>
            <p:cNvSpPr/>
            <p:nvPr/>
          </p:nvSpPr>
          <p:spPr>
            <a:xfrm>
              <a:off x="6632113" y="3681982"/>
              <a:ext cx="136576" cy="107760"/>
            </a:xfrm>
            <a:prstGeom prst="triangle">
              <a:avLst>
                <a:gd name="adj" fmla="val 51842"/>
              </a:avLst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Isosceles Triangle 56"/>
            <p:cNvSpPr/>
            <p:nvPr/>
          </p:nvSpPr>
          <p:spPr>
            <a:xfrm>
              <a:off x="6063383" y="3986782"/>
              <a:ext cx="136576" cy="107760"/>
            </a:xfrm>
            <a:prstGeom prst="triangle">
              <a:avLst>
                <a:gd name="adj" fmla="val 51842"/>
              </a:avLst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Isosceles Triangle 57"/>
            <p:cNvSpPr/>
            <p:nvPr/>
          </p:nvSpPr>
          <p:spPr>
            <a:xfrm>
              <a:off x="6700401" y="4025422"/>
              <a:ext cx="136576" cy="107760"/>
            </a:xfrm>
            <a:prstGeom prst="triangle">
              <a:avLst>
                <a:gd name="adj" fmla="val 51842"/>
              </a:avLst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Isosceles Triangle 58"/>
            <p:cNvSpPr/>
            <p:nvPr/>
          </p:nvSpPr>
          <p:spPr>
            <a:xfrm>
              <a:off x="5565313" y="4851462"/>
              <a:ext cx="136576" cy="107760"/>
            </a:xfrm>
            <a:prstGeom prst="triangle">
              <a:avLst>
                <a:gd name="adj" fmla="val 51842"/>
              </a:avLst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Isosceles Triangle 59"/>
            <p:cNvSpPr/>
            <p:nvPr/>
          </p:nvSpPr>
          <p:spPr>
            <a:xfrm>
              <a:off x="6190737" y="3272927"/>
              <a:ext cx="136576" cy="107760"/>
            </a:xfrm>
            <a:prstGeom prst="triangle">
              <a:avLst>
                <a:gd name="adj" fmla="val 51842"/>
              </a:avLst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Isosceles Triangle 60"/>
            <p:cNvSpPr/>
            <p:nvPr/>
          </p:nvSpPr>
          <p:spPr>
            <a:xfrm>
              <a:off x="5929117" y="4866198"/>
              <a:ext cx="136576" cy="107760"/>
            </a:xfrm>
            <a:prstGeom prst="triangle">
              <a:avLst>
                <a:gd name="adj" fmla="val 51842"/>
              </a:avLst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Diamond 61"/>
            <p:cNvSpPr/>
            <p:nvPr/>
          </p:nvSpPr>
          <p:spPr>
            <a:xfrm>
              <a:off x="5565313" y="3685084"/>
              <a:ext cx="162884" cy="157480"/>
            </a:xfrm>
            <a:prstGeom prst="diamond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63" name="Isosceles Triangle 62"/>
            <p:cNvSpPr/>
            <p:nvPr/>
          </p:nvSpPr>
          <p:spPr>
            <a:xfrm>
              <a:off x="6215783" y="4139182"/>
              <a:ext cx="136576" cy="107760"/>
            </a:xfrm>
            <a:prstGeom prst="triangle">
              <a:avLst>
                <a:gd name="adj" fmla="val 51842"/>
              </a:avLst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Isosceles Triangle 63"/>
            <p:cNvSpPr/>
            <p:nvPr/>
          </p:nvSpPr>
          <p:spPr>
            <a:xfrm>
              <a:off x="5806367" y="4222082"/>
              <a:ext cx="136576" cy="107760"/>
            </a:xfrm>
            <a:prstGeom prst="triangle">
              <a:avLst>
                <a:gd name="adj" fmla="val 51842"/>
              </a:avLst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Isosceles Triangle 64"/>
            <p:cNvSpPr/>
            <p:nvPr/>
          </p:nvSpPr>
          <p:spPr>
            <a:xfrm>
              <a:off x="6487451" y="4587039"/>
              <a:ext cx="136576" cy="107760"/>
            </a:xfrm>
            <a:prstGeom prst="triangle">
              <a:avLst>
                <a:gd name="adj" fmla="val 51842"/>
              </a:avLst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Isosceles Triangle 65"/>
            <p:cNvSpPr/>
            <p:nvPr/>
          </p:nvSpPr>
          <p:spPr>
            <a:xfrm>
              <a:off x="6147495" y="4797582"/>
              <a:ext cx="136576" cy="107760"/>
            </a:xfrm>
            <a:prstGeom prst="triangle">
              <a:avLst>
                <a:gd name="adj" fmla="val 51842"/>
              </a:avLst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Isosceles Triangle 66"/>
            <p:cNvSpPr/>
            <p:nvPr/>
          </p:nvSpPr>
          <p:spPr>
            <a:xfrm>
              <a:off x="6299895" y="4399342"/>
              <a:ext cx="136576" cy="107760"/>
            </a:xfrm>
            <a:prstGeom prst="triangle">
              <a:avLst>
                <a:gd name="adj" fmla="val 51842"/>
              </a:avLst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Isosceles Triangle 67"/>
            <p:cNvSpPr/>
            <p:nvPr/>
          </p:nvSpPr>
          <p:spPr>
            <a:xfrm>
              <a:off x="5242007" y="3740870"/>
              <a:ext cx="136576" cy="107760"/>
            </a:xfrm>
            <a:prstGeom prst="triangle">
              <a:avLst>
                <a:gd name="adj" fmla="val 51842"/>
              </a:avLst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Isosceles Triangle 68"/>
            <p:cNvSpPr/>
            <p:nvPr/>
          </p:nvSpPr>
          <p:spPr>
            <a:xfrm>
              <a:off x="6215783" y="3627182"/>
              <a:ext cx="136576" cy="107760"/>
            </a:xfrm>
            <a:prstGeom prst="triangle">
              <a:avLst>
                <a:gd name="adj" fmla="val 51842"/>
              </a:avLst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Isosceles Triangle 69"/>
            <p:cNvSpPr/>
            <p:nvPr/>
          </p:nvSpPr>
          <p:spPr>
            <a:xfrm>
              <a:off x="5733233" y="3956842"/>
              <a:ext cx="136576" cy="107760"/>
            </a:xfrm>
            <a:prstGeom prst="triangle">
              <a:avLst>
                <a:gd name="adj" fmla="val 51842"/>
              </a:avLst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Isosceles Triangle 70"/>
            <p:cNvSpPr/>
            <p:nvPr/>
          </p:nvSpPr>
          <p:spPr>
            <a:xfrm>
              <a:off x="5860829" y="3175853"/>
              <a:ext cx="136576" cy="107760"/>
            </a:xfrm>
            <a:prstGeom prst="triangle">
              <a:avLst>
                <a:gd name="adj" fmla="val 51842"/>
              </a:avLst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Isosceles Triangle 71"/>
            <p:cNvSpPr/>
            <p:nvPr/>
          </p:nvSpPr>
          <p:spPr>
            <a:xfrm>
              <a:off x="5162437" y="4812318"/>
              <a:ext cx="136576" cy="107760"/>
            </a:xfrm>
            <a:prstGeom prst="triangle">
              <a:avLst>
                <a:gd name="adj" fmla="val 51842"/>
              </a:avLst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Isosceles Triangle 72"/>
            <p:cNvSpPr/>
            <p:nvPr/>
          </p:nvSpPr>
          <p:spPr>
            <a:xfrm>
              <a:off x="5230725" y="4330690"/>
              <a:ext cx="136576" cy="107760"/>
            </a:xfrm>
            <a:prstGeom prst="triangle">
              <a:avLst>
                <a:gd name="adj" fmla="val 51842"/>
              </a:avLst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Isosceles Triangle 73"/>
            <p:cNvSpPr/>
            <p:nvPr/>
          </p:nvSpPr>
          <p:spPr>
            <a:xfrm>
              <a:off x="6025002" y="4566442"/>
              <a:ext cx="136576" cy="107760"/>
            </a:xfrm>
            <a:prstGeom prst="triangle">
              <a:avLst>
                <a:gd name="adj" fmla="val 51842"/>
              </a:avLst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Isosceles Triangle 74"/>
            <p:cNvSpPr/>
            <p:nvPr/>
          </p:nvSpPr>
          <p:spPr>
            <a:xfrm>
              <a:off x="5724253" y="4507950"/>
              <a:ext cx="136576" cy="107760"/>
            </a:xfrm>
            <a:prstGeom prst="triangle">
              <a:avLst>
                <a:gd name="adj" fmla="val 51842"/>
              </a:avLst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1237574" y="256702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84" name="Group 83"/>
          <p:cNvGrpSpPr/>
          <p:nvPr/>
        </p:nvGrpSpPr>
        <p:grpSpPr>
          <a:xfrm>
            <a:off x="7181147" y="2414789"/>
            <a:ext cx="1412306" cy="973196"/>
            <a:chOff x="7887300" y="2952734"/>
            <a:chExt cx="1412306" cy="973196"/>
          </a:xfrm>
        </p:grpSpPr>
        <p:grpSp>
          <p:nvGrpSpPr>
            <p:cNvPr id="47" name="Group 46"/>
            <p:cNvGrpSpPr/>
            <p:nvPr/>
          </p:nvGrpSpPr>
          <p:grpSpPr>
            <a:xfrm>
              <a:off x="7941340" y="2952734"/>
              <a:ext cx="945118" cy="276999"/>
              <a:chOff x="7941340" y="2952734"/>
              <a:chExt cx="945118" cy="276999"/>
            </a:xfrm>
          </p:grpSpPr>
          <p:sp>
            <p:nvSpPr>
              <p:cNvPr id="12" name="Diamond 11"/>
              <p:cNvSpPr/>
              <p:nvPr/>
            </p:nvSpPr>
            <p:spPr>
              <a:xfrm>
                <a:off x="7941340" y="3012493"/>
                <a:ext cx="162884" cy="157480"/>
              </a:xfrm>
              <a:prstGeom prst="diamond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8111787" y="2952734"/>
                <a:ext cx="77467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Ref Allele</a:t>
                </a:r>
                <a:endParaRPr lang="en-US" sz="1200" dirty="0"/>
              </a:p>
            </p:txBody>
          </p:sp>
        </p:grpSp>
        <p:grpSp>
          <p:nvGrpSpPr>
            <p:cNvPr id="48" name="Group 47"/>
            <p:cNvGrpSpPr/>
            <p:nvPr/>
          </p:nvGrpSpPr>
          <p:grpSpPr>
            <a:xfrm>
              <a:off x="7954494" y="3169982"/>
              <a:ext cx="918112" cy="276999"/>
              <a:chOff x="7954494" y="3169982"/>
              <a:chExt cx="918112" cy="276999"/>
            </a:xfrm>
          </p:grpSpPr>
          <p:sp>
            <p:nvSpPr>
              <p:cNvPr id="13" name="Isosceles Triangle 12"/>
              <p:cNvSpPr/>
              <p:nvPr/>
            </p:nvSpPr>
            <p:spPr>
              <a:xfrm>
                <a:off x="7954494" y="3254601"/>
                <a:ext cx="136576" cy="107760"/>
              </a:xfrm>
              <a:prstGeom prst="triangle">
                <a:avLst>
                  <a:gd name="adj" fmla="val 51842"/>
                </a:avLst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8123683" y="3169982"/>
                <a:ext cx="74892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Alt Allele</a:t>
                </a:r>
                <a:endParaRPr lang="en-US" sz="1200" dirty="0"/>
              </a:p>
            </p:txBody>
          </p:sp>
        </p:grpSp>
        <p:cxnSp>
          <p:nvCxnSpPr>
            <p:cNvPr id="80" name="Straight Connector 79"/>
            <p:cNvCxnSpPr/>
            <p:nvPr/>
          </p:nvCxnSpPr>
          <p:spPr>
            <a:xfrm>
              <a:off x="7887300" y="3614054"/>
              <a:ext cx="294745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/>
            <p:cNvSpPr txBox="1"/>
            <p:nvPr/>
          </p:nvSpPr>
          <p:spPr>
            <a:xfrm>
              <a:off x="8123683" y="3469511"/>
              <a:ext cx="11759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High expression</a:t>
              </a:r>
              <a:endParaRPr lang="en-US" sz="1200" dirty="0"/>
            </a:p>
          </p:txBody>
        </p:sp>
        <p:cxnSp>
          <p:nvCxnSpPr>
            <p:cNvPr id="82" name="Straight Connector 81"/>
            <p:cNvCxnSpPr/>
            <p:nvPr/>
          </p:nvCxnSpPr>
          <p:spPr>
            <a:xfrm>
              <a:off x="7893792" y="3793474"/>
              <a:ext cx="29474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TextBox 82"/>
            <p:cNvSpPr txBox="1"/>
            <p:nvPr/>
          </p:nvSpPr>
          <p:spPr>
            <a:xfrm>
              <a:off x="8130175" y="3648931"/>
              <a:ext cx="11472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Low expression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09812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Stratification Correction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Matched case and control association</a:t>
            </a:r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Not possible in </a:t>
            </a:r>
            <a:r>
              <a:rPr lang="en-US" sz="2000" dirty="0" err="1" smtClean="0">
                <a:solidFill>
                  <a:srgbClr val="0000FF"/>
                </a:solidFill>
              </a:rPr>
              <a:t>eQTL</a:t>
            </a:r>
            <a:r>
              <a:rPr lang="en-US" sz="2000" dirty="0" smtClean="0">
                <a:solidFill>
                  <a:srgbClr val="0000FF"/>
                </a:solidFill>
              </a:rPr>
              <a:t> studies…</a:t>
            </a:r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Remove samples? hidden relatedness, sub-population structures, reduced statistical power</a:t>
            </a:r>
          </a:p>
          <a:p>
            <a:r>
              <a:rPr lang="en-US" sz="2400" dirty="0" smtClean="0"/>
              <a:t>PCA based association studies (after 2007)</a:t>
            </a:r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Not enough for complicated population structures</a:t>
            </a:r>
          </a:p>
          <a:p>
            <a:r>
              <a:rPr lang="en-US" sz="2400" dirty="0" smtClean="0"/>
              <a:t>Linear Mixed Models (</a:t>
            </a:r>
            <a:r>
              <a:rPr lang="en-US" sz="2000" dirty="0" smtClean="0">
                <a:solidFill>
                  <a:srgbClr val="0000FF"/>
                </a:solidFill>
              </a:rPr>
              <a:t>pioneer paper on 2007, simplified but still under extensive computation</a:t>
            </a:r>
            <a:r>
              <a:rPr lang="en-US" sz="2400" dirty="0" smtClean="0"/>
              <a:t>)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0AF5F-5A3E-664C-AF1F-CEB28C5E8DA7}" type="datetime1">
              <a:rPr lang="en-US" smtClean="0"/>
              <a:t>6/27/14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5274-568B-EF40-9A4C-474A1D15420D}" type="slidenum">
              <a:rPr lang="en-US" smtClean="0"/>
              <a:t>3</a:t>
            </a:fld>
            <a:endParaRPr lang="en-US" dirty="0"/>
          </a:p>
        </p:txBody>
      </p:sp>
      <p:pic>
        <p:nvPicPr>
          <p:cNvPr id="6" name="Picture 5" descr="Screen Shot 2014-06-24 at 10.27.59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178" y="4966932"/>
            <a:ext cx="4031431" cy="1294032"/>
          </a:xfrm>
          <a:prstGeom prst="rect">
            <a:avLst/>
          </a:prstGeom>
        </p:spPr>
      </p:pic>
      <p:pic>
        <p:nvPicPr>
          <p:cNvPr id="8" name="Picture 7" descr="Screen Shot 2014-06-24 at 10.33.47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7924" y="4828891"/>
            <a:ext cx="3872084" cy="1297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484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Linear Mixed Model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0AF5F-5A3E-664C-AF1F-CEB28C5E8DA7}" type="datetime1">
              <a:rPr lang="en-US" smtClean="0"/>
              <a:t>6/27/14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5274-568B-EF40-9A4C-474A1D15420D}" type="slidenum">
              <a:rPr lang="en-US" smtClean="0"/>
              <a:t>4</a:t>
            </a:fld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618456" y="1775922"/>
            <a:ext cx="2844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Parameters for </a:t>
            </a:r>
            <a:r>
              <a:rPr lang="en-US" dirty="0" err="1" smtClean="0"/>
              <a:t>eQTL</a:t>
            </a:r>
            <a:r>
              <a:rPr lang="en-US" dirty="0" smtClean="0"/>
              <a:t> studies</a:t>
            </a:r>
            <a:endParaRPr lang="en-US" dirty="0"/>
          </a:p>
        </p:txBody>
      </p:sp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2650191"/>
              </p:ext>
            </p:extLst>
          </p:nvPr>
        </p:nvGraphicFramePr>
        <p:xfrm>
          <a:off x="3960911" y="1480503"/>
          <a:ext cx="289486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711"/>
                <a:gridCol w="234215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Log(gene</a:t>
                      </a:r>
                      <a:r>
                        <a:rPr lang="en-US" sz="1200" baseline="0" dirty="0" smtClean="0"/>
                        <a:t> expression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Genotype info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Indicator</a:t>
                      </a:r>
                      <a:r>
                        <a:rPr lang="en-US" sz="1200" baseline="0" dirty="0" smtClean="0"/>
                        <a:t> function for population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4962138"/>
              </p:ext>
            </p:extLst>
          </p:nvPr>
        </p:nvGraphicFramePr>
        <p:xfrm>
          <a:off x="4227755" y="1559878"/>
          <a:ext cx="1524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5" name="Equation" r:id="rId3" imgW="152400" imgH="203200" progId="Equation.3">
                  <p:embed/>
                </p:oleObj>
              </mc:Choice>
              <mc:Fallback>
                <p:oleObj name="Equation" r:id="rId3" imgW="1524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27755" y="1559878"/>
                        <a:ext cx="152400" cy="20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7528690"/>
              </p:ext>
            </p:extLst>
          </p:nvPr>
        </p:nvGraphicFramePr>
        <p:xfrm>
          <a:off x="4227755" y="1934528"/>
          <a:ext cx="1524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6" name="Equation" r:id="rId5" imgW="152400" imgH="165100" progId="Equation.3">
                  <p:embed/>
                </p:oleObj>
              </mc:Choice>
              <mc:Fallback>
                <p:oleObj name="Equation" r:id="rId5" imgW="152400" imgH="165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227755" y="1934528"/>
                        <a:ext cx="152400" cy="16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2156439"/>
              </p:ext>
            </p:extLst>
          </p:nvPr>
        </p:nvGraphicFramePr>
        <p:xfrm>
          <a:off x="4234105" y="2326641"/>
          <a:ext cx="139700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7" name="Equation" r:id="rId7" imgW="139700" imgH="152400" progId="Equation.3">
                  <p:embed/>
                </p:oleObj>
              </mc:Choice>
              <mc:Fallback>
                <p:oleObj name="Equation" r:id="rId7" imgW="139700" imgH="15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234105" y="2326641"/>
                        <a:ext cx="139700" cy="152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8" name="Group 57"/>
          <p:cNvGrpSpPr/>
          <p:nvPr/>
        </p:nvGrpSpPr>
        <p:grpSpPr>
          <a:xfrm>
            <a:off x="1698571" y="3001597"/>
            <a:ext cx="5004474" cy="991905"/>
            <a:chOff x="1698571" y="3001597"/>
            <a:chExt cx="5004474" cy="991905"/>
          </a:xfrm>
        </p:grpSpPr>
        <p:sp>
          <p:nvSpPr>
            <p:cNvPr id="14" name="TextBox 13"/>
            <p:cNvSpPr txBox="1"/>
            <p:nvPr/>
          </p:nvSpPr>
          <p:spPr>
            <a:xfrm>
              <a:off x="5401712" y="3716503"/>
              <a:ext cx="130133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00FF"/>
                  </a:solidFill>
                </a:rPr>
                <a:t>Random variables</a:t>
              </a:r>
              <a:endParaRPr lang="en-US" sz="1200" dirty="0">
                <a:solidFill>
                  <a:srgbClr val="0000FF"/>
                </a:solidFill>
              </a:endParaRPr>
            </a:p>
          </p:txBody>
        </p:sp>
        <p:grpSp>
          <p:nvGrpSpPr>
            <p:cNvPr id="49" name="Group 48"/>
            <p:cNvGrpSpPr/>
            <p:nvPr/>
          </p:nvGrpSpPr>
          <p:grpSpPr>
            <a:xfrm>
              <a:off x="1698571" y="3608100"/>
              <a:ext cx="2289715" cy="385402"/>
              <a:chOff x="1797901" y="3728715"/>
              <a:chExt cx="2289715" cy="385402"/>
            </a:xfrm>
          </p:grpSpPr>
          <p:cxnSp>
            <p:nvCxnSpPr>
              <p:cNvPr id="18" name="Straight Arrow Connector 17"/>
              <p:cNvCxnSpPr/>
              <p:nvPr/>
            </p:nvCxnSpPr>
            <p:spPr>
              <a:xfrm flipH="1">
                <a:off x="2925676" y="3728715"/>
                <a:ext cx="246340" cy="17001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9" name="Group 28"/>
              <p:cNvGrpSpPr/>
              <p:nvPr/>
            </p:nvGrpSpPr>
            <p:grpSpPr>
              <a:xfrm>
                <a:off x="1797901" y="3736935"/>
                <a:ext cx="2289715" cy="377182"/>
                <a:chOff x="2396217" y="2605794"/>
                <a:chExt cx="2289715" cy="377182"/>
              </a:xfrm>
            </p:grpSpPr>
            <p:cxnSp>
              <p:nvCxnSpPr>
                <p:cNvPr id="16" name="Straight Connector 15"/>
                <p:cNvCxnSpPr/>
                <p:nvPr/>
              </p:nvCxnSpPr>
              <p:spPr>
                <a:xfrm>
                  <a:off x="3766263" y="2605794"/>
                  <a:ext cx="361299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TextBox 18"/>
                <p:cNvSpPr txBox="1"/>
                <p:nvPr/>
              </p:nvSpPr>
              <p:spPr>
                <a:xfrm>
                  <a:off x="2396217" y="2705977"/>
                  <a:ext cx="2289715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dirty="0" smtClean="0">
                      <a:solidFill>
                        <a:srgbClr val="0000FF"/>
                      </a:solidFill>
                    </a:rPr>
                    <a:t>Fixed coefficient to be estimated</a:t>
                  </a:r>
                  <a:endParaRPr lang="en-US" sz="1200" dirty="0">
                    <a:solidFill>
                      <a:srgbClr val="0000FF"/>
                    </a:solidFill>
                  </a:endParaRPr>
                </a:p>
              </p:txBody>
            </p:sp>
          </p:grpSp>
        </p:grpSp>
        <p:graphicFrame>
          <p:nvGraphicFramePr>
            <p:cNvPr id="48" name="Content Placeholder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29071601"/>
                </p:ext>
              </p:extLst>
            </p:nvPr>
          </p:nvGraphicFramePr>
          <p:xfrm>
            <a:off x="2207036" y="3001597"/>
            <a:ext cx="4207912" cy="7262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8" name="Equation" r:id="rId9" imgW="1473200" imgH="254000" progId="Equation.3">
                    <p:embed/>
                  </p:oleObj>
                </mc:Choice>
                <mc:Fallback>
                  <p:oleObj name="Equation" r:id="rId9" imgW="1473200" imgH="2540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2207036" y="3001597"/>
                          <a:ext cx="4207912" cy="7262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0" name="Oval 49"/>
            <p:cNvSpPr/>
            <p:nvPr/>
          </p:nvSpPr>
          <p:spPr>
            <a:xfrm>
              <a:off x="3842856" y="3084218"/>
              <a:ext cx="384899" cy="677680"/>
            </a:xfrm>
            <a:prstGeom prst="ellipse">
              <a:avLst/>
            </a:prstGeom>
            <a:solidFill>
              <a:schemeClr val="accent3">
                <a:lumMod val="75000"/>
                <a:alpha val="20000"/>
              </a:schemeClr>
            </a:solidFill>
            <a:ln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4969121" y="3084218"/>
              <a:ext cx="384899" cy="677680"/>
            </a:xfrm>
            <a:prstGeom prst="ellipse">
              <a:avLst/>
            </a:prstGeom>
            <a:solidFill>
              <a:schemeClr val="accent3">
                <a:lumMod val="75000"/>
                <a:alpha val="20000"/>
              </a:schemeClr>
            </a:solidFill>
            <a:ln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grpSp>
          <p:nvGrpSpPr>
            <p:cNvPr id="56" name="Group 55"/>
            <p:cNvGrpSpPr/>
            <p:nvPr/>
          </p:nvGrpSpPr>
          <p:grpSpPr>
            <a:xfrm>
              <a:off x="4035306" y="3761898"/>
              <a:ext cx="1605416" cy="0"/>
              <a:chOff x="4035306" y="3761898"/>
              <a:chExt cx="1605416" cy="0"/>
            </a:xfrm>
          </p:grpSpPr>
          <p:cxnSp>
            <p:nvCxnSpPr>
              <p:cNvPr id="53" name="Straight Arrow Connector 52"/>
              <p:cNvCxnSpPr>
                <a:stCxn id="51" idx="4"/>
              </p:cNvCxnSpPr>
              <p:nvPr/>
            </p:nvCxnSpPr>
            <p:spPr>
              <a:xfrm>
                <a:off x="5161571" y="3761898"/>
                <a:ext cx="479151" cy="0"/>
              </a:xfrm>
              <a:prstGeom prst="straightConnector1">
                <a:avLst/>
              </a:prstGeom>
              <a:ln>
                <a:solidFill>
                  <a:srgbClr val="008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>
                <a:stCxn id="50" idx="4"/>
                <a:endCxn id="51" idx="4"/>
              </p:cNvCxnSpPr>
              <p:nvPr/>
            </p:nvCxnSpPr>
            <p:spPr>
              <a:xfrm>
                <a:off x="4035306" y="3761898"/>
                <a:ext cx="1126265" cy="0"/>
              </a:xfrm>
              <a:prstGeom prst="line">
                <a:avLst/>
              </a:prstGeom>
              <a:ln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1" name="Group 60"/>
          <p:cNvGrpSpPr/>
          <p:nvPr/>
        </p:nvGrpSpPr>
        <p:grpSpPr>
          <a:xfrm>
            <a:off x="618456" y="4242678"/>
            <a:ext cx="6854007" cy="2308324"/>
            <a:chOff x="532144" y="4597423"/>
            <a:chExt cx="6854007" cy="2308324"/>
          </a:xfrm>
        </p:grpSpPr>
        <p:sp>
          <p:nvSpPr>
            <p:cNvPr id="59" name="TextBox 58"/>
            <p:cNvSpPr txBox="1"/>
            <p:nvPr/>
          </p:nvSpPr>
          <p:spPr>
            <a:xfrm>
              <a:off x="532144" y="4597423"/>
              <a:ext cx="6854007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Assumptions:</a:t>
              </a:r>
            </a:p>
            <a:p>
              <a:pPr marL="285750" indent="-285750">
                <a:buFont typeface="Courier New"/>
                <a:buChar char="o"/>
              </a:pPr>
              <a:r>
                <a:rPr lang="en-US" dirty="0" smtClean="0"/>
                <a:t>Genotype effect is fixed across all populations</a:t>
              </a:r>
            </a:p>
            <a:p>
              <a:pPr marL="285750" indent="-285750">
                <a:buFont typeface="Courier New"/>
                <a:buChar char="o"/>
              </a:pPr>
              <a:r>
                <a:rPr lang="en-US" dirty="0" smtClean="0"/>
                <a:t>b</a:t>
              </a:r>
              <a:r>
                <a:rPr lang="en-US" baseline="-25000" dirty="0" smtClean="0"/>
                <a:t>1</a:t>
              </a:r>
              <a:r>
                <a:rPr lang="en-US" dirty="0" smtClean="0"/>
                <a:t> and b</a:t>
              </a:r>
              <a:r>
                <a:rPr lang="en-US" baseline="-25000" dirty="0" smtClean="0"/>
                <a:t>2 </a:t>
              </a:r>
              <a:r>
                <a:rPr lang="en-US" dirty="0" smtClean="0"/>
                <a:t>are multivariable normally distributed, basically we are assuming different intercept for different population groups to control population difference</a:t>
              </a:r>
            </a:p>
            <a:p>
              <a:pPr marL="285750" indent="-285750">
                <a:buFont typeface="Courier New"/>
                <a:buChar char="o"/>
              </a:pPr>
              <a:r>
                <a:rPr lang="en-US" dirty="0" smtClean="0"/>
                <a:t>     is the </a:t>
              </a:r>
              <a:r>
                <a:rPr lang="en-US" dirty="0" err="1" smtClean="0"/>
                <a:t>i.i.d</a:t>
              </a:r>
              <a:r>
                <a:rPr lang="en-US" dirty="0" smtClean="0"/>
                <a:t>. random variables for the error items</a:t>
              </a:r>
            </a:p>
            <a:p>
              <a:pPr marL="285750" indent="-285750">
                <a:buFont typeface="Courier New"/>
                <a:buChar char="o"/>
              </a:pPr>
              <a:r>
                <a:rPr lang="en-US" dirty="0" smtClean="0"/>
                <a:t>To test whether β=0 or not</a:t>
              </a:r>
            </a:p>
            <a:p>
              <a:endParaRPr lang="en-US" dirty="0"/>
            </a:p>
          </p:txBody>
        </p:sp>
        <p:graphicFrame>
          <p:nvGraphicFramePr>
            <p:cNvPr id="60" name="Object 5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35649771"/>
                </p:ext>
              </p:extLst>
            </p:nvPr>
          </p:nvGraphicFramePr>
          <p:xfrm>
            <a:off x="900617" y="6041517"/>
            <a:ext cx="228005" cy="2694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9" name="Equation" r:id="rId11" imgW="139700" imgH="165100" progId="Equation.3">
                    <p:embed/>
                  </p:oleObj>
                </mc:Choice>
                <mc:Fallback>
                  <p:oleObj name="Equation" r:id="rId11" imgW="139700" imgH="1651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900617" y="6041517"/>
                          <a:ext cx="228005" cy="26946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95701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at first glance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How many populations could we assume?</a:t>
            </a:r>
          </a:p>
          <a:p>
            <a:pPr marL="742950" lvl="2" indent="-342900"/>
            <a:r>
              <a:rPr lang="en-US" sz="2000" dirty="0">
                <a:solidFill>
                  <a:srgbClr val="0000FF"/>
                </a:solidFill>
              </a:rPr>
              <a:t>Dimension of z equal to # of </a:t>
            </a:r>
            <a:r>
              <a:rPr lang="en-US" sz="2000" dirty="0" smtClean="0">
                <a:solidFill>
                  <a:srgbClr val="0000FF"/>
                </a:solidFill>
              </a:rPr>
              <a:t>samples </a:t>
            </a:r>
            <a:r>
              <a:rPr lang="en-US" sz="2000" b="1" i="1" u="sng" dirty="0" smtClean="0">
                <a:solidFill>
                  <a:srgbClr val="FF0000"/>
                </a:solidFill>
              </a:rPr>
              <a:t>(Different from the Lobster </a:t>
            </a:r>
            <a:r>
              <a:rPr lang="en-US" sz="2000" b="1" i="1" u="sng" dirty="0" err="1" smtClean="0">
                <a:solidFill>
                  <a:srgbClr val="FF0000"/>
                </a:solidFill>
              </a:rPr>
              <a:t>eQTLs</a:t>
            </a:r>
            <a:r>
              <a:rPr lang="en-US" sz="2000" b="1" i="1" u="sng" dirty="0" smtClean="0">
                <a:solidFill>
                  <a:srgbClr val="FF0000"/>
                </a:solidFill>
              </a:rPr>
              <a:t> where just 2 groups are used)</a:t>
            </a:r>
            <a:endParaRPr lang="en-US" sz="2000" b="1" i="1" u="sng" dirty="0">
              <a:solidFill>
                <a:srgbClr val="FF0000"/>
              </a:solidFill>
            </a:endParaRPr>
          </a:p>
          <a:p>
            <a:r>
              <a:rPr lang="en-US" dirty="0" smtClean="0"/>
              <a:t>Computational Burden</a:t>
            </a:r>
          </a:p>
          <a:p>
            <a:endParaRPr lang="en-US" dirty="0" smtClean="0"/>
          </a:p>
          <a:p>
            <a:endParaRPr lang="en-US" dirty="0" smtClean="0"/>
          </a:p>
          <a:p>
            <a:pPr marL="742950" lvl="2" indent="-342900"/>
            <a:r>
              <a:rPr lang="en-US" sz="2000" dirty="0" smtClean="0">
                <a:solidFill>
                  <a:srgbClr val="0000FF"/>
                </a:solidFill>
              </a:rPr>
              <a:t>Large </a:t>
            </a:r>
            <a:r>
              <a:rPr lang="en-US" sz="2000" dirty="0">
                <a:solidFill>
                  <a:srgbClr val="0000FF"/>
                </a:solidFill>
              </a:rPr>
              <a:t>Matrix inversion during Newton-</a:t>
            </a:r>
            <a:r>
              <a:rPr lang="en-US" sz="2000" dirty="0" err="1">
                <a:solidFill>
                  <a:srgbClr val="0000FF"/>
                </a:solidFill>
              </a:rPr>
              <a:t>Raphson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 smtClean="0">
                <a:solidFill>
                  <a:srgbClr val="0000FF"/>
                </a:solidFill>
              </a:rPr>
              <a:t>Method</a:t>
            </a:r>
          </a:p>
          <a:p>
            <a:pPr marL="742950" lvl="2" indent="-342900"/>
            <a:r>
              <a:rPr lang="en-US" sz="2000" dirty="0" smtClean="0">
                <a:solidFill>
                  <a:srgbClr val="0000FF"/>
                </a:solidFill>
              </a:rPr>
              <a:t>SVD decomposition for the matrix inversion steps with predefined relatedness matrix estimation</a:t>
            </a:r>
            <a:endParaRPr lang="en-US" sz="2000" dirty="0">
              <a:solidFill>
                <a:srgbClr val="0000FF"/>
              </a:solidFill>
            </a:endParaRPr>
          </a:p>
          <a:p>
            <a:r>
              <a:rPr lang="en-US" dirty="0" smtClean="0"/>
              <a:t>Relatedness Matrix Computation</a:t>
            </a:r>
          </a:p>
          <a:p>
            <a:pPr marL="742950" lvl="2" indent="-342900"/>
            <a:r>
              <a:rPr lang="en-US" sz="2000" dirty="0">
                <a:solidFill>
                  <a:srgbClr val="0000FF"/>
                </a:solidFill>
              </a:rPr>
              <a:t>use the common SNPs to calculate the matrix (</a:t>
            </a:r>
            <a:r>
              <a:rPr lang="en-US" sz="2000" dirty="0" smtClean="0">
                <a:solidFill>
                  <a:srgbClr val="0000FF"/>
                </a:solidFill>
              </a:rPr>
              <a:t>tentative, suggested)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0AF5F-5A3E-664C-AF1F-CEB28C5E8DA7}" type="datetime1">
              <a:rPr lang="en-US" smtClean="0"/>
              <a:t>6/27/14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5274-568B-EF40-9A4C-474A1D15420D}" type="slidenum">
              <a:rPr lang="en-US" smtClean="0"/>
              <a:t>5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70714" y="2872443"/>
            <a:ext cx="5937466" cy="1008371"/>
            <a:chOff x="1170714" y="3134951"/>
            <a:chExt cx="5937466" cy="1008371"/>
          </a:xfrm>
        </p:grpSpPr>
        <p:pic>
          <p:nvPicPr>
            <p:cNvPr id="6" name="Picture 5" descr="Screen Shot 2014-06-24 at 11.37.28 AM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0714" y="3202028"/>
              <a:ext cx="1821199" cy="941294"/>
            </a:xfrm>
            <a:prstGeom prst="rect">
              <a:avLst/>
            </a:prstGeom>
          </p:spPr>
        </p:pic>
        <p:pic>
          <p:nvPicPr>
            <p:cNvPr id="7" name="Picture 6" descr="Screen Shot 2014-06-24 at 11.38.57 AM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62479" y="3134951"/>
              <a:ext cx="3645701" cy="89485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72324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non SNV variants overview - length</a:t>
            </a: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0AF5F-5A3E-664C-AF1F-CEB28C5E8DA7}" type="datetime1">
              <a:rPr lang="en-US" smtClean="0"/>
              <a:t>6/27/14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5274-568B-EF40-9A4C-474A1D15420D}" type="slidenum">
              <a:rPr lang="en-US" smtClean="0"/>
              <a:t>6</a:t>
            </a:fld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97421"/>
            <a:ext cx="9144000" cy="326571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619" y="3455761"/>
            <a:ext cx="9144000" cy="326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958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The non SNV variants overview - </a:t>
            </a:r>
            <a:r>
              <a:rPr lang="en-US" sz="3200" dirty="0" err="1" smtClean="0"/>
              <a:t>missingness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0AF5F-5A3E-664C-AF1F-CEB28C5E8DA7}" type="datetime1">
              <a:rPr lang="en-US" smtClean="0"/>
              <a:t>6/27/14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5274-568B-EF40-9A4C-474A1D15420D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48" y="1112561"/>
            <a:ext cx="9144000" cy="330805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27049" y="4498588"/>
            <a:ext cx="8705868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en-US" dirty="0" smtClean="0"/>
              <a:t>High </a:t>
            </a:r>
            <a:r>
              <a:rPr lang="en-US" dirty="0" err="1" smtClean="0"/>
              <a:t>Missingness</a:t>
            </a:r>
            <a:r>
              <a:rPr lang="en-US" dirty="0" smtClean="0"/>
              <a:t> != rare, since </a:t>
            </a:r>
            <a:r>
              <a:rPr lang="en-US" dirty="0" err="1" smtClean="0"/>
              <a:t>missingness</a:t>
            </a:r>
            <a:r>
              <a:rPr lang="en-US" dirty="0" smtClean="0"/>
              <a:t> = </a:t>
            </a:r>
            <a:r>
              <a:rPr lang="en-US" dirty="0" err="1" smtClean="0"/>
              <a:t>uncertein</a:t>
            </a:r>
            <a:r>
              <a:rPr lang="en-US" dirty="0" smtClean="0"/>
              <a:t> due to coverage or other issue</a:t>
            </a:r>
          </a:p>
          <a:p>
            <a:pPr marL="285750" indent="-285750">
              <a:buFont typeface="Wingdings" charset="2"/>
              <a:buChar char="§"/>
            </a:pPr>
            <a:r>
              <a:rPr lang="en-US" dirty="0" smtClean="0"/>
              <a:t>Around half of the variants have imputation rate &gt; 0.15, which are not believable for further association test (although can be used anyway)</a:t>
            </a:r>
          </a:p>
          <a:p>
            <a:pPr marL="285750" indent="-285750">
              <a:buFont typeface="Wingdings" charset="2"/>
              <a:buChar char="§"/>
            </a:pPr>
            <a:r>
              <a:rPr lang="en-US" dirty="0" smtClean="0"/>
              <a:t>Somehow: the length&gt;500 variants all with imputation rate = 0.128 (need to be checked up later) </a:t>
            </a:r>
          </a:p>
          <a:p>
            <a:pPr marL="285750" indent="-285750">
              <a:buFont typeface="Wingdings" charset="2"/>
              <a:buChar char="§"/>
            </a:pPr>
            <a:r>
              <a:rPr lang="en-US" dirty="0" smtClean="0"/>
              <a:t>Longer variants are supposed to have larger number of </a:t>
            </a:r>
            <a:r>
              <a:rPr lang="en-US" altLang="zh-CN" dirty="0" err="1" smtClean="0"/>
              <a:t>missingness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908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0AF5F-5A3E-664C-AF1F-CEB28C5E8DA7}" type="datetime1">
              <a:rPr lang="en-US" smtClean="0"/>
              <a:t>6/27/14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5274-568B-EF40-9A4C-474A1D15420D}" type="slidenum">
              <a:rPr lang="en-US" smtClean="0"/>
              <a:t>8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/>
              <a:t>The non SNV variants overview – rare alleles</a:t>
            </a:r>
            <a:endParaRPr lang="en-US" sz="3200" dirty="0"/>
          </a:p>
        </p:txBody>
      </p:sp>
      <p:pic>
        <p:nvPicPr>
          <p:cNvPr id="12" name="Picture 11" descr="Screen Shot 2014-06-24 at 2.14.4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39" y="1858833"/>
            <a:ext cx="3981308" cy="377176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555148" y="2092963"/>
            <a:ext cx="4079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Larger SVs are usually rare (even after ignoring of </a:t>
            </a:r>
            <a:r>
              <a:rPr lang="en-US" dirty="0" err="1" smtClean="0"/>
              <a:t>missingness</a:t>
            </a:r>
            <a:r>
              <a:rPr lang="en-US" dirty="0" smtClean="0"/>
              <a:t>), how to do the association study? (</a:t>
            </a:r>
            <a:r>
              <a:rPr lang="en-US" dirty="0" smtClean="0">
                <a:solidFill>
                  <a:srgbClr val="FF0000"/>
                </a:solidFill>
              </a:rPr>
              <a:t>collapsed tests?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2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</a:t>
            </a:r>
            <a:r>
              <a:rPr lang="en-US" dirty="0" smtClean="0"/>
              <a:t>Scheme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Relatedness matrix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Search all SNVs</a:t>
            </a:r>
          </a:p>
          <a:p>
            <a:r>
              <a:rPr lang="en-US" dirty="0" smtClean="0"/>
              <a:t>Require imputation rate &lt; 0.7 (probably too high…, would decrease)</a:t>
            </a:r>
          </a:p>
          <a:p>
            <a:r>
              <a:rPr lang="en-US" dirty="0" smtClean="0"/>
              <a:t>Require MAF &gt;= 0.05, common SNP definition</a:t>
            </a:r>
          </a:p>
          <a:p>
            <a:r>
              <a:rPr lang="en-US" dirty="0" smtClean="0"/>
              <a:t>Centralized covariant matrix used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SVs used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Search all non-SNV variants</a:t>
            </a:r>
          </a:p>
          <a:p>
            <a:r>
              <a:rPr lang="en-US" dirty="0" smtClean="0"/>
              <a:t>Just use genotype for association</a:t>
            </a:r>
          </a:p>
          <a:p>
            <a:r>
              <a:rPr lang="en-US" dirty="0" smtClean="0"/>
              <a:t>Imputation rate filter: &lt;0.70</a:t>
            </a:r>
          </a:p>
          <a:p>
            <a:r>
              <a:rPr lang="en-US" dirty="0" smtClean="0"/>
              <a:t>MAF filter: &gt;=0.05</a:t>
            </a:r>
          </a:p>
          <a:p>
            <a:r>
              <a:rPr lang="en-US" dirty="0" err="1" smtClean="0"/>
              <a:t>Cis</a:t>
            </a:r>
            <a:r>
              <a:rPr lang="en-US" dirty="0" smtClean="0"/>
              <a:t>-element association: for each gene search the region within up and downstream 100kbp (and inside gene body and introns)</a:t>
            </a:r>
          </a:p>
          <a:p>
            <a:r>
              <a:rPr lang="en-US" dirty="0" smtClean="0"/>
              <a:t>BH correction for P values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43381-313E-2E4D-93B1-C7F19FD8CCB0}" type="datetime1">
              <a:rPr lang="en-US" smtClean="0"/>
              <a:t>6/27/14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5274-568B-EF40-9A4C-474A1D15420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757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578</Words>
  <Application>Microsoft Macintosh PowerPoint</Application>
  <PresentationFormat>On-screen Show (4:3)</PresentationFormat>
  <Paragraphs>100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Equation</vt:lpstr>
      <vt:lpstr>“SV” eQTL based on Linear Mixed model (preliminary)</vt:lpstr>
      <vt:lpstr>The main blame in GWAS : population stratification</vt:lpstr>
      <vt:lpstr>Stratification Correction Options</vt:lpstr>
      <vt:lpstr>A Simple Linear Mixed Model</vt:lpstr>
      <vt:lpstr>Challenges at first glance</vt:lpstr>
      <vt:lpstr>The non SNV variants overview - length</vt:lpstr>
      <vt:lpstr>The non SNV variants overview - missingness</vt:lpstr>
      <vt:lpstr>PowerPoint Presentation</vt:lpstr>
      <vt:lpstr>Current Scheme</vt:lpstr>
      <vt:lpstr>PowerPoint Presentation</vt:lpstr>
      <vt:lpstr>Next Step</vt:lpstr>
    </vt:vector>
  </TitlesOfParts>
  <Company>Yale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“SV” eQTL based on Linear Mixed model (preliminary)</dc:title>
  <dc:creator>Jing Zhang</dc:creator>
  <cp:lastModifiedBy>Jing Zhang</cp:lastModifiedBy>
  <cp:revision>48</cp:revision>
  <dcterms:created xsi:type="dcterms:W3CDTF">2014-06-24T13:28:37Z</dcterms:created>
  <dcterms:modified xsi:type="dcterms:W3CDTF">2014-06-27T13:35:52Z</dcterms:modified>
</cp:coreProperties>
</file>