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7" r:id="rId10"/>
    <p:sldId id="25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807E-FC5E-6A44-81E8-F270EB4613EB}" type="datetimeFigureOut">
              <a:rPr lang="en-US" smtClean="0"/>
              <a:t>6/27/14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12B2-6FEC-BC4E-AE9B-B459CFCE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2CC0F-F42A-224C-87A3-BE4B977B2C21}" type="datetimeFigureOut">
              <a:rPr lang="en-US" smtClean="0"/>
              <a:t>6/27/14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44D8-B77E-1F48-970D-E56713CB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32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5B6-BE99-B042-B191-27B75D22925E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5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BCA3-257F-4843-9E81-0894295E2F82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54B23-20C7-DA4B-B0B3-5F98CDE09CB4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8388-63DF-8E44-9B67-D8BD7188F77B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D8991-92AE-C843-97FA-5ECD2DDB57E2}" type="datetime1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4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E85D-9CBF-5F46-B1C8-EAF0A6768F61}" type="datetime1">
              <a:rPr lang="en-US" smtClean="0"/>
              <a:t>6/27/14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167B-93B0-8442-A1EC-1BA42D46391E}" type="datetime1">
              <a:rPr lang="en-US" smtClean="0"/>
              <a:t>6/27/14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3381-313E-2E4D-93B1-C7F19FD8CCB0}" type="datetime1">
              <a:rPr lang="en-US" smtClean="0"/>
              <a:t>6/27/14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8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D48F-4EC1-C84F-BC48-54C895C44E66}" type="datetime1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CD88-841D-4E41-ABB6-23E437AED638}" type="datetime1">
              <a:rPr lang="en-US" smtClean="0"/>
              <a:t>6/27/14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031C-6631-DB45-AF5C-B97260FB752A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5274-568B-EF40-9A4C-474A1D154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“SV” </a:t>
            </a:r>
            <a:r>
              <a:rPr lang="en-US" dirty="0" err="1" smtClean="0"/>
              <a:t>eQTL</a:t>
            </a:r>
            <a:r>
              <a:rPr lang="en-US" dirty="0" smtClean="0"/>
              <a:t> based on Linear Mixed model (preliminary)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9DBF-1137-CE4A-8018-CA683C5354E9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5395" r="1791"/>
          <a:stretch/>
        </p:blipFill>
        <p:spPr>
          <a:xfrm>
            <a:off x="258812" y="765299"/>
            <a:ext cx="8133651" cy="3077188"/>
          </a:xfrm>
          <a:prstGeom prst="rect">
            <a:avLst/>
          </a:prstGeom>
        </p:spPr>
      </p:pic>
      <p:pic>
        <p:nvPicPr>
          <p:cNvPr id="8" name="Picture 7" descr="Screen Shot 2014-06-24 at 9.35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70" y="3509471"/>
            <a:ext cx="7200482" cy="334852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1F1C-9302-254A-9B72-840670AFA5F6}" type="datetime1">
              <a:rPr lang="en-US" smtClean="0"/>
              <a:t>6/27/14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7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Reliable SV calls (other than phase 1 data?)</a:t>
            </a:r>
          </a:p>
          <a:p>
            <a:r>
              <a:rPr lang="en-US" dirty="0" err="1" smtClean="0"/>
              <a:t>Missingness</a:t>
            </a:r>
            <a:r>
              <a:rPr lang="en-US" dirty="0" smtClean="0"/>
              <a:t>: no way to avoid, just remove some or directly use anything from imputation</a:t>
            </a:r>
          </a:p>
          <a:p>
            <a:r>
              <a:rPr lang="en-US" dirty="0" smtClean="0"/>
              <a:t>Rare variants: pooled regression within a whole region</a:t>
            </a:r>
          </a:p>
          <a:p>
            <a:r>
              <a:rPr lang="en-US" dirty="0" smtClean="0"/>
              <a:t>Repressor used?</a:t>
            </a:r>
          </a:p>
          <a:p>
            <a:pPr lvl="1"/>
            <a:r>
              <a:rPr lang="en-US" dirty="0" smtClean="0"/>
              <a:t>SV length as x? not a good option for longer SVs</a:t>
            </a:r>
          </a:p>
          <a:p>
            <a:pPr lvl="1"/>
            <a:r>
              <a:rPr lang="en-US" dirty="0" smtClean="0"/>
              <a:t>Functional impact score? Max/average/impact score, such as single base resolution </a:t>
            </a:r>
            <a:r>
              <a:rPr lang="en-US" dirty="0" err="1" smtClean="0"/>
              <a:t>Funseq</a:t>
            </a:r>
            <a:r>
              <a:rPr lang="en-US" dirty="0" smtClean="0"/>
              <a:t> scores?</a:t>
            </a:r>
          </a:p>
          <a:p>
            <a:r>
              <a:rPr lang="en-US" dirty="0" smtClean="0"/>
              <a:t>Model comparison: before and after the stratification correction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3381-313E-2E4D-93B1-C7F19FD8CCB0}" type="datetime1">
              <a:rPr lang="en-US" smtClean="0"/>
              <a:t>6/27/14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main blame in GWAS : population stratification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 simple example for </a:t>
            </a:r>
            <a:r>
              <a:rPr lang="en-GB" sz="2400" dirty="0" smtClean="0">
                <a:solidFill>
                  <a:srgbClr val="FF0000"/>
                </a:solidFill>
              </a:rPr>
              <a:t>spurious </a:t>
            </a:r>
            <a:r>
              <a:rPr lang="en-GB" sz="2400" dirty="0" smtClean="0"/>
              <a:t>association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Then all the variations that is population specific would be under significant association! (up to 10000+) 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50CB-D1DA-7940-B3DB-6063FAE340C1}" type="datetime1">
              <a:rPr lang="en-US" smtClean="0"/>
              <a:t>6/27/14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2</a:t>
            </a:fld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334851" y="2304378"/>
            <a:ext cx="2794000" cy="2937753"/>
            <a:chOff x="1334851" y="2396246"/>
            <a:chExt cx="2794000" cy="2937753"/>
          </a:xfrm>
        </p:grpSpPr>
        <p:sp>
          <p:nvSpPr>
            <p:cNvPr id="8" name="Oval 7"/>
            <p:cNvSpPr/>
            <p:nvPr/>
          </p:nvSpPr>
          <p:spPr>
            <a:xfrm>
              <a:off x="1334851" y="2821020"/>
              <a:ext cx="2794000" cy="2512979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80639" y="239624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Population A</a:t>
              </a:r>
              <a:endParaRPr lang="en-US" dirty="0"/>
            </a:p>
          </p:txBody>
        </p:sp>
        <p:sp>
          <p:nvSpPr>
            <p:cNvPr id="16" name="Diamond 15"/>
            <p:cNvSpPr/>
            <p:nvPr/>
          </p:nvSpPr>
          <p:spPr>
            <a:xfrm>
              <a:off x="2537839" y="3086153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Diamond 30"/>
            <p:cNvSpPr/>
            <p:nvPr/>
          </p:nvSpPr>
          <p:spPr>
            <a:xfrm>
              <a:off x="3065997" y="363226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Diamond 31"/>
            <p:cNvSpPr/>
            <p:nvPr/>
          </p:nvSpPr>
          <p:spPr>
            <a:xfrm>
              <a:off x="2044511" y="347478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Diamond 32"/>
            <p:cNvSpPr/>
            <p:nvPr/>
          </p:nvSpPr>
          <p:spPr>
            <a:xfrm>
              <a:off x="2293513" y="354844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Diamond 33"/>
            <p:cNvSpPr/>
            <p:nvPr/>
          </p:nvSpPr>
          <p:spPr>
            <a:xfrm>
              <a:off x="1836313" y="401072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Diamond 34"/>
            <p:cNvSpPr/>
            <p:nvPr/>
          </p:nvSpPr>
          <p:spPr>
            <a:xfrm>
              <a:off x="2771681" y="346970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Diamond 35"/>
            <p:cNvSpPr/>
            <p:nvPr/>
          </p:nvSpPr>
          <p:spPr>
            <a:xfrm>
              <a:off x="2020165" y="424186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Diamond 36"/>
            <p:cNvSpPr/>
            <p:nvPr/>
          </p:nvSpPr>
          <p:spPr>
            <a:xfrm>
              <a:off x="2466881" y="393198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Diamond 37"/>
            <p:cNvSpPr/>
            <p:nvPr/>
          </p:nvSpPr>
          <p:spPr>
            <a:xfrm>
              <a:off x="3274607" y="424186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Diamond 38"/>
            <p:cNvSpPr/>
            <p:nvPr/>
          </p:nvSpPr>
          <p:spPr>
            <a:xfrm>
              <a:off x="2771681" y="423678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Diamond 39"/>
            <p:cNvSpPr/>
            <p:nvPr/>
          </p:nvSpPr>
          <p:spPr>
            <a:xfrm>
              <a:off x="2456397" y="462032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Diamond 40"/>
            <p:cNvSpPr/>
            <p:nvPr/>
          </p:nvSpPr>
          <p:spPr>
            <a:xfrm>
              <a:off x="3076481" y="454158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Diamond 41"/>
            <p:cNvSpPr/>
            <p:nvPr/>
          </p:nvSpPr>
          <p:spPr>
            <a:xfrm>
              <a:off x="2853123" y="485146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Diamond 42"/>
            <p:cNvSpPr/>
            <p:nvPr/>
          </p:nvSpPr>
          <p:spPr>
            <a:xfrm>
              <a:off x="3638570" y="407930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Diamond 43"/>
            <p:cNvSpPr/>
            <p:nvPr/>
          </p:nvSpPr>
          <p:spPr>
            <a:xfrm>
              <a:off x="3299839" y="393706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3008193" y="3326807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2771681" y="3839211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Diamond 48"/>
            <p:cNvSpPr/>
            <p:nvPr/>
          </p:nvSpPr>
          <p:spPr>
            <a:xfrm>
              <a:off x="3437491" y="3548442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2992369" y="413410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48782" y="2293570"/>
            <a:ext cx="2794000" cy="2948561"/>
            <a:chOff x="4448782" y="2385438"/>
            <a:chExt cx="2794000" cy="2948561"/>
          </a:xfrm>
        </p:grpSpPr>
        <p:sp>
          <p:nvSpPr>
            <p:cNvPr id="9" name="Oval 8"/>
            <p:cNvSpPr/>
            <p:nvPr/>
          </p:nvSpPr>
          <p:spPr>
            <a:xfrm>
              <a:off x="4448782" y="2821020"/>
              <a:ext cx="2794000" cy="251297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8113" y="2385438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Population B</a:t>
              </a:r>
              <a:endParaRPr lang="en-US" dirty="0"/>
            </a:p>
          </p:txBody>
        </p:sp>
        <p:sp>
          <p:nvSpPr>
            <p:cNvPr id="17" name="Diamond 16"/>
            <p:cNvSpPr/>
            <p:nvPr/>
          </p:nvSpPr>
          <p:spPr>
            <a:xfrm>
              <a:off x="5351156" y="3322373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4971537" y="3492506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5108113" y="411432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/>
            <p:cNvSpPr/>
            <p:nvPr/>
          </p:nvSpPr>
          <p:spPr>
            <a:xfrm>
              <a:off x="5817649" y="363226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/>
            <p:cNvSpPr/>
            <p:nvPr/>
          </p:nvSpPr>
          <p:spPr>
            <a:xfrm>
              <a:off x="5428737" y="3949706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/>
            <p:cNvSpPr/>
            <p:nvPr/>
          </p:nvSpPr>
          <p:spPr>
            <a:xfrm>
              <a:off x="5108113" y="443382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6632113" y="36819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6063383" y="39867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6700401" y="402542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5565313" y="485146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6190737" y="3272927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5929117" y="4866198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Diamond 61"/>
            <p:cNvSpPr/>
            <p:nvPr/>
          </p:nvSpPr>
          <p:spPr>
            <a:xfrm>
              <a:off x="5565313" y="3685084"/>
              <a:ext cx="162884" cy="157480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6215783" y="41391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Isosceles Triangle 63"/>
            <p:cNvSpPr/>
            <p:nvPr/>
          </p:nvSpPr>
          <p:spPr>
            <a:xfrm>
              <a:off x="5806367" y="42220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/>
            <p:cNvSpPr/>
            <p:nvPr/>
          </p:nvSpPr>
          <p:spPr>
            <a:xfrm>
              <a:off x="6487451" y="4587039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6147495" y="47975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299895" y="439934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>
              <a:off x="5242007" y="3740870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6215783" y="362718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5733233" y="395684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5860829" y="3175853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5162437" y="4812318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5230725" y="4330690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6025002" y="4566442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>
              <a:off x="5724253" y="4507950"/>
              <a:ext cx="136576" cy="107760"/>
            </a:xfrm>
            <a:prstGeom prst="triangle">
              <a:avLst>
                <a:gd name="adj" fmla="val 5184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237574" y="25670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7181147" y="2414789"/>
            <a:ext cx="1412306" cy="973196"/>
            <a:chOff x="7887300" y="2952734"/>
            <a:chExt cx="1412306" cy="973196"/>
          </a:xfrm>
        </p:grpSpPr>
        <p:grpSp>
          <p:nvGrpSpPr>
            <p:cNvPr id="47" name="Group 46"/>
            <p:cNvGrpSpPr/>
            <p:nvPr/>
          </p:nvGrpSpPr>
          <p:grpSpPr>
            <a:xfrm>
              <a:off x="7941340" y="2952734"/>
              <a:ext cx="945118" cy="276999"/>
              <a:chOff x="7941340" y="2952734"/>
              <a:chExt cx="945118" cy="276999"/>
            </a:xfrm>
          </p:grpSpPr>
          <p:sp>
            <p:nvSpPr>
              <p:cNvPr id="12" name="Diamond 11"/>
              <p:cNvSpPr/>
              <p:nvPr/>
            </p:nvSpPr>
            <p:spPr>
              <a:xfrm>
                <a:off x="7941340" y="3012493"/>
                <a:ext cx="162884" cy="157480"/>
              </a:xfrm>
              <a:prstGeom prst="diamon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8111787" y="2952734"/>
                <a:ext cx="7746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Ref Allele</a:t>
                </a:r>
                <a:endParaRPr lang="en-US" sz="12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954494" y="3169982"/>
              <a:ext cx="918112" cy="276999"/>
              <a:chOff x="7954494" y="3169982"/>
              <a:chExt cx="918112" cy="276999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7954494" y="3254601"/>
                <a:ext cx="136576" cy="107760"/>
              </a:xfrm>
              <a:prstGeom prst="triangle">
                <a:avLst>
                  <a:gd name="adj" fmla="val 51842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123683" y="3169982"/>
                <a:ext cx="748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Alt Allele</a:t>
                </a:r>
                <a:endParaRPr lang="en-US" sz="1200" dirty="0"/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>
              <a:off x="7887300" y="3614054"/>
              <a:ext cx="2947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8123683" y="3469511"/>
              <a:ext cx="1175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High expression</a:t>
              </a:r>
              <a:endParaRPr lang="en-US" sz="12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7893792" y="3793474"/>
              <a:ext cx="2947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8130175" y="3648931"/>
              <a:ext cx="11472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Low expression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0981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Stratification Correction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Matched case and control association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Not possible in </a:t>
            </a:r>
            <a:r>
              <a:rPr lang="en-US" sz="2000" dirty="0" err="1" smtClean="0">
                <a:solidFill>
                  <a:srgbClr val="0000FF"/>
                </a:solidFill>
              </a:rPr>
              <a:t>eQTL</a:t>
            </a:r>
            <a:r>
              <a:rPr lang="en-US" sz="2000" dirty="0" smtClean="0">
                <a:solidFill>
                  <a:srgbClr val="0000FF"/>
                </a:solidFill>
              </a:rPr>
              <a:t> studies…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Remove samples? hidden relatedness, sub-population structures, reduced statistical power</a:t>
            </a:r>
          </a:p>
          <a:p>
            <a:r>
              <a:rPr lang="en-US" sz="2400" dirty="0" smtClean="0"/>
              <a:t>PCA based association studies (after 2007)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Not enough for complicated population structures</a:t>
            </a:r>
          </a:p>
          <a:p>
            <a:r>
              <a:rPr lang="en-US" sz="2400" dirty="0" smtClean="0"/>
              <a:t>Linear Mixed Models (</a:t>
            </a:r>
            <a:r>
              <a:rPr lang="en-US" sz="2000" dirty="0" smtClean="0">
                <a:solidFill>
                  <a:srgbClr val="0000FF"/>
                </a:solidFill>
              </a:rPr>
              <a:t>pioneer paper on 2007, simplified but still under extensive computation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Screen Shot 2014-06-24 at 10.27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78" y="4966932"/>
            <a:ext cx="4031431" cy="1294032"/>
          </a:xfrm>
          <a:prstGeom prst="rect">
            <a:avLst/>
          </a:prstGeom>
        </p:spPr>
      </p:pic>
      <p:pic>
        <p:nvPicPr>
          <p:cNvPr id="8" name="Picture 7" descr="Screen Shot 2014-06-24 at 10.33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24" y="4828891"/>
            <a:ext cx="3872084" cy="129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8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Linear Mixed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4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18456" y="1775922"/>
            <a:ext cx="284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for </a:t>
            </a:r>
            <a:r>
              <a:rPr lang="en-US" dirty="0" err="1" smtClean="0"/>
              <a:t>eQTL</a:t>
            </a:r>
            <a:r>
              <a:rPr lang="en-US" dirty="0" smtClean="0"/>
              <a:t> studies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50191"/>
              </p:ext>
            </p:extLst>
          </p:nvPr>
        </p:nvGraphicFramePr>
        <p:xfrm>
          <a:off x="3960911" y="1480503"/>
          <a:ext cx="289486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11"/>
                <a:gridCol w="23421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Log(gene</a:t>
                      </a:r>
                      <a:r>
                        <a:rPr lang="en-US" sz="1200" baseline="0" dirty="0" smtClean="0"/>
                        <a:t> expression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Genotype info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Indicator</a:t>
                      </a:r>
                      <a:r>
                        <a:rPr lang="en-US" sz="1200" baseline="0" dirty="0" smtClean="0"/>
                        <a:t> function for population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62138"/>
              </p:ext>
            </p:extLst>
          </p:nvPr>
        </p:nvGraphicFramePr>
        <p:xfrm>
          <a:off x="4227755" y="1559878"/>
          <a:ext cx="152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3" imgW="152400" imgH="203200" progId="Equation.3">
                  <p:embed/>
                </p:oleObj>
              </mc:Choice>
              <mc:Fallback>
                <p:oleObj name="Equation" r:id="rId3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7755" y="1559878"/>
                        <a:ext cx="1524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28690"/>
              </p:ext>
            </p:extLst>
          </p:nvPr>
        </p:nvGraphicFramePr>
        <p:xfrm>
          <a:off x="4227755" y="1934528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5" imgW="152400" imgH="165100" progId="Equation.3">
                  <p:embed/>
                </p:oleObj>
              </mc:Choice>
              <mc:Fallback>
                <p:oleObj name="Equation" r:id="rId5" imgW="1524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27755" y="1934528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156439"/>
              </p:ext>
            </p:extLst>
          </p:nvPr>
        </p:nvGraphicFramePr>
        <p:xfrm>
          <a:off x="4234105" y="2326641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7" imgW="139700" imgH="152400" progId="Equation.3">
                  <p:embed/>
                </p:oleObj>
              </mc:Choice>
              <mc:Fallback>
                <p:oleObj name="Equation" r:id="rId7" imgW="1397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34105" y="2326641"/>
                        <a:ext cx="139700" cy="1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1698571" y="3001597"/>
            <a:ext cx="5004474" cy="991905"/>
            <a:chOff x="1698571" y="3001597"/>
            <a:chExt cx="5004474" cy="991905"/>
          </a:xfrm>
        </p:grpSpPr>
        <p:sp>
          <p:nvSpPr>
            <p:cNvPr id="14" name="TextBox 13"/>
            <p:cNvSpPr txBox="1"/>
            <p:nvPr/>
          </p:nvSpPr>
          <p:spPr>
            <a:xfrm>
              <a:off x="5401712" y="3716503"/>
              <a:ext cx="13013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FF"/>
                  </a:solidFill>
                </a:rPr>
                <a:t>Random variables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698571" y="3608100"/>
              <a:ext cx="2289715" cy="385402"/>
              <a:chOff x="1797901" y="3728715"/>
              <a:chExt cx="2289715" cy="38540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2925676" y="3728715"/>
                <a:ext cx="246340" cy="17001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>
                <a:off x="1797901" y="3736935"/>
                <a:ext cx="2289715" cy="377182"/>
                <a:chOff x="2396217" y="2605794"/>
                <a:chExt cx="2289715" cy="377182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766263" y="2605794"/>
                  <a:ext cx="361299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2396217" y="2705977"/>
                  <a:ext cx="228971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rgbClr val="0000FF"/>
                      </a:solidFill>
                    </a:rPr>
                    <a:t>Fixed coefficient to be estimated</a:t>
                  </a:r>
                  <a:endParaRPr lang="en-US" sz="1200" dirty="0">
                    <a:solidFill>
                      <a:srgbClr val="0000FF"/>
                    </a:solidFill>
                  </a:endParaRPr>
                </a:p>
              </p:txBody>
            </p:sp>
          </p:grpSp>
        </p:grpSp>
        <p:graphicFrame>
          <p:nvGraphicFramePr>
            <p:cNvPr id="48" name="Content Placeholder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9071601"/>
                </p:ext>
              </p:extLst>
            </p:nvPr>
          </p:nvGraphicFramePr>
          <p:xfrm>
            <a:off x="2207036" y="3001597"/>
            <a:ext cx="4207912" cy="72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8" name="Equation" r:id="rId9" imgW="1473200" imgH="254000" progId="Equation.3">
                    <p:embed/>
                  </p:oleObj>
                </mc:Choice>
                <mc:Fallback>
                  <p:oleObj name="Equation" r:id="rId9" imgW="1473200" imgH="254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207036" y="3001597"/>
                          <a:ext cx="4207912" cy="726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Oval 49"/>
            <p:cNvSpPr/>
            <p:nvPr/>
          </p:nvSpPr>
          <p:spPr>
            <a:xfrm>
              <a:off x="3842856" y="3084218"/>
              <a:ext cx="384899" cy="677680"/>
            </a:xfrm>
            <a:prstGeom prst="ellipse">
              <a:avLst/>
            </a:prstGeom>
            <a:solidFill>
              <a:schemeClr val="accent3">
                <a:lumMod val="75000"/>
                <a:alpha val="2000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969121" y="3084218"/>
              <a:ext cx="384899" cy="677680"/>
            </a:xfrm>
            <a:prstGeom prst="ellipse">
              <a:avLst/>
            </a:prstGeom>
            <a:solidFill>
              <a:schemeClr val="accent3">
                <a:lumMod val="75000"/>
                <a:alpha val="2000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4035306" y="3761898"/>
              <a:ext cx="1605416" cy="0"/>
              <a:chOff x="4035306" y="3761898"/>
              <a:chExt cx="1605416" cy="0"/>
            </a:xfrm>
          </p:grpSpPr>
          <p:cxnSp>
            <p:nvCxnSpPr>
              <p:cNvPr id="53" name="Straight Arrow Connector 52"/>
              <p:cNvCxnSpPr>
                <a:stCxn id="51" idx="4"/>
              </p:cNvCxnSpPr>
              <p:nvPr/>
            </p:nvCxnSpPr>
            <p:spPr>
              <a:xfrm>
                <a:off x="5161571" y="3761898"/>
                <a:ext cx="479151" cy="0"/>
              </a:xfrm>
              <a:prstGeom prst="straightConnector1">
                <a:avLst/>
              </a:prstGeom>
              <a:ln>
                <a:solidFill>
                  <a:srgbClr val="008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1" idx="4"/>
              </p:cNvCxnSpPr>
              <p:nvPr/>
            </p:nvCxnSpPr>
            <p:spPr>
              <a:xfrm>
                <a:off x="4035306" y="3761898"/>
                <a:ext cx="1126265" cy="0"/>
              </a:xfrm>
              <a:prstGeom prst="line">
                <a:avLst/>
              </a:prstGeom>
              <a:ln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Group 60"/>
          <p:cNvGrpSpPr/>
          <p:nvPr/>
        </p:nvGrpSpPr>
        <p:grpSpPr>
          <a:xfrm>
            <a:off x="618456" y="4242678"/>
            <a:ext cx="6854007" cy="2308324"/>
            <a:chOff x="532144" y="4597423"/>
            <a:chExt cx="6854007" cy="2308324"/>
          </a:xfrm>
        </p:grpSpPr>
        <p:sp>
          <p:nvSpPr>
            <p:cNvPr id="59" name="TextBox 58"/>
            <p:cNvSpPr txBox="1"/>
            <p:nvPr/>
          </p:nvSpPr>
          <p:spPr>
            <a:xfrm>
              <a:off x="532144" y="4597423"/>
              <a:ext cx="685400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Assumptions:</a:t>
              </a:r>
            </a:p>
            <a:p>
              <a:pPr marL="285750" indent="-285750">
                <a:buFont typeface="Courier New"/>
                <a:buChar char="o"/>
              </a:pPr>
              <a:r>
                <a:rPr lang="en-US" dirty="0" smtClean="0"/>
                <a:t>Genotype effect is fixed across all populations</a:t>
              </a:r>
            </a:p>
            <a:p>
              <a:pPr marL="285750" indent="-285750">
                <a:buFont typeface="Courier New"/>
                <a:buChar char="o"/>
              </a:pPr>
              <a:r>
                <a:rPr lang="en-US" dirty="0" smtClean="0"/>
                <a:t>b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and b</a:t>
              </a:r>
              <a:r>
                <a:rPr lang="en-US" baseline="-25000" dirty="0" smtClean="0"/>
                <a:t>2 </a:t>
              </a:r>
              <a:r>
                <a:rPr lang="en-US" dirty="0" smtClean="0"/>
                <a:t>are multivariable normally distributed, basically we are assuming different intercept for different population groups to control population difference</a:t>
              </a:r>
            </a:p>
            <a:p>
              <a:pPr marL="285750" indent="-285750">
                <a:buFont typeface="Courier New"/>
                <a:buChar char="o"/>
              </a:pPr>
              <a:r>
                <a:rPr lang="en-US" dirty="0" smtClean="0"/>
                <a:t>     is the </a:t>
              </a:r>
              <a:r>
                <a:rPr lang="en-US" dirty="0" err="1" smtClean="0"/>
                <a:t>i.i.d</a:t>
              </a:r>
              <a:r>
                <a:rPr lang="en-US" dirty="0" smtClean="0"/>
                <a:t>. random variables for the error items</a:t>
              </a:r>
            </a:p>
            <a:p>
              <a:pPr marL="285750" indent="-285750">
                <a:buFont typeface="Courier New"/>
                <a:buChar char="o"/>
              </a:pPr>
              <a:r>
                <a:rPr lang="en-US" dirty="0" smtClean="0"/>
                <a:t>To test whether β=0 or not</a:t>
              </a:r>
            </a:p>
            <a:p>
              <a:endParaRPr lang="en-US" dirty="0"/>
            </a:p>
          </p:txBody>
        </p:sp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649771"/>
                </p:ext>
              </p:extLst>
            </p:nvPr>
          </p:nvGraphicFramePr>
          <p:xfrm>
            <a:off x="900617" y="6041517"/>
            <a:ext cx="228005" cy="269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name="Equation" r:id="rId11" imgW="139700" imgH="165100" progId="Equation.3">
                    <p:embed/>
                  </p:oleObj>
                </mc:Choice>
                <mc:Fallback>
                  <p:oleObj name="Equation" r:id="rId11" imgW="139700" imgH="1651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00617" y="6041517"/>
                          <a:ext cx="228005" cy="2694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570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at first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 populations could we assume?</a:t>
            </a:r>
          </a:p>
          <a:p>
            <a:pPr marL="742950" lvl="2" indent="-342900"/>
            <a:r>
              <a:rPr lang="en-US" sz="2000" dirty="0">
                <a:solidFill>
                  <a:srgbClr val="0000FF"/>
                </a:solidFill>
              </a:rPr>
              <a:t>Dimension of z equal to # of </a:t>
            </a:r>
            <a:r>
              <a:rPr lang="en-US" sz="2000" dirty="0" smtClean="0">
                <a:solidFill>
                  <a:srgbClr val="0000FF"/>
                </a:solidFill>
              </a:rPr>
              <a:t>samples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(Different from the Lobster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eQTLs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where just 2 groups are used)</a:t>
            </a:r>
            <a:endParaRPr lang="en-US" sz="2000" b="1" i="1" u="sng" dirty="0">
              <a:solidFill>
                <a:srgbClr val="FF0000"/>
              </a:solidFill>
            </a:endParaRPr>
          </a:p>
          <a:p>
            <a:r>
              <a:rPr lang="en-US" dirty="0" smtClean="0"/>
              <a:t>Computational Burden</a:t>
            </a:r>
          </a:p>
          <a:p>
            <a:endParaRPr lang="en-US" dirty="0" smtClean="0"/>
          </a:p>
          <a:p>
            <a:endParaRPr lang="en-US" dirty="0" smtClean="0"/>
          </a:p>
          <a:p>
            <a:pPr marL="742950" lvl="2" indent="-342900"/>
            <a:r>
              <a:rPr lang="en-US" sz="2000" dirty="0" smtClean="0">
                <a:solidFill>
                  <a:srgbClr val="0000FF"/>
                </a:solidFill>
              </a:rPr>
              <a:t>Large </a:t>
            </a:r>
            <a:r>
              <a:rPr lang="en-US" sz="2000" dirty="0">
                <a:solidFill>
                  <a:srgbClr val="0000FF"/>
                </a:solidFill>
              </a:rPr>
              <a:t>Matrix inversion during Newton-</a:t>
            </a:r>
            <a:r>
              <a:rPr lang="en-US" sz="2000" dirty="0" err="1">
                <a:solidFill>
                  <a:srgbClr val="0000FF"/>
                </a:solidFill>
              </a:rPr>
              <a:t>Raphson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Method</a:t>
            </a:r>
          </a:p>
          <a:p>
            <a:pPr marL="742950" lvl="2" indent="-342900"/>
            <a:r>
              <a:rPr lang="en-US" sz="2000" dirty="0" smtClean="0">
                <a:solidFill>
                  <a:srgbClr val="0000FF"/>
                </a:solidFill>
              </a:rPr>
              <a:t>SVD decomposition for the matrix inversion steps with predefined relatedness matrix estimation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dirty="0" smtClean="0"/>
              <a:t>Relatedness Matrix Computation</a:t>
            </a:r>
          </a:p>
          <a:p>
            <a:pPr marL="742950" lvl="2" indent="-342900"/>
            <a:r>
              <a:rPr lang="en-US" sz="2000" dirty="0">
                <a:solidFill>
                  <a:srgbClr val="0000FF"/>
                </a:solidFill>
              </a:rPr>
              <a:t>use the common SNPs to calculate the matrix (</a:t>
            </a:r>
            <a:r>
              <a:rPr lang="en-US" sz="2000" dirty="0" smtClean="0">
                <a:solidFill>
                  <a:srgbClr val="0000FF"/>
                </a:solidFill>
              </a:rPr>
              <a:t>tentative, suggested)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70714" y="2872443"/>
            <a:ext cx="5937466" cy="1008371"/>
            <a:chOff x="1170714" y="3134951"/>
            <a:chExt cx="5937466" cy="1008371"/>
          </a:xfrm>
        </p:grpSpPr>
        <p:pic>
          <p:nvPicPr>
            <p:cNvPr id="6" name="Picture 5" descr="Screen Shot 2014-06-24 at 11.37.28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0714" y="3202028"/>
              <a:ext cx="1821199" cy="941294"/>
            </a:xfrm>
            <a:prstGeom prst="rect">
              <a:avLst/>
            </a:prstGeom>
          </p:spPr>
        </p:pic>
        <p:pic>
          <p:nvPicPr>
            <p:cNvPr id="7" name="Picture 6" descr="Screen Shot 2014-06-24 at 11.38.57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479" y="3134951"/>
              <a:ext cx="3645701" cy="8948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32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non SNV variants overview - length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6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7421"/>
            <a:ext cx="9144000" cy="32657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19" y="3455761"/>
            <a:ext cx="9144000" cy="32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5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non SNV variants overview - </a:t>
            </a:r>
            <a:r>
              <a:rPr lang="en-US" sz="3200" dirty="0" err="1" smtClean="0"/>
              <a:t>missingness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8" y="1112561"/>
            <a:ext cx="9144000" cy="33080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049" y="4498588"/>
            <a:ext cx="87058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High </a:t>
            </a:r>
            <a:r>
              <a:rPr lang="en-US" dirty="0" err="1" smtClean="0"/>
              <a:t>Missingness</a:t>
            </a:r>
            <a:r>
              <a:rPr lang="en-US" dirty="0" smtClean="0"/>
              <a:t> != rare, since </a:t>
            </a:r>
            <a:r>
              <a:rPr lang="en-US" dirty="0" err="1" smtClean="0"/>
              <a:t>missingness</a:t>
            </a:r>
            <a:r>
              <a:rPr lang="en-US" dirty="0" smtClean="0"/>
              <a:t> = </a:t>
            </a:r>
            <a:r>
              <a:rPr lang="en-US" dirty="0" err="1" smtClean="0"/>
              <a:t>uncertein</a:t>
            </a:r>
            <a:r>
              <a:rPr lang="en-US" dirty="0" smtClean="0"/>
              <a:t> due to coverage or other issue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Around half of the variants have imputation rate &gt; 0.15, which are not believable for further association test (although can be used anyway)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Somehow: the length&gt;500 variants all with imputation rate = 0.128 (need to be checked up later)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Longer variants are supposed to have larger number of </a:t>
            </a:r>
            <a:r>
              <a:rPr lang="en-US" altLang="zh-CN" dirty="0" err="1" smtClean="0"/>
              <a:t>missingness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08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AF5F-5A3E-664C-AF1F-CEB28C5E8DA7}" type="datetime1">
              <a:rPr lang="en-US" smtClean="0"/>
              <a:t>6/27/14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 non SNV variants overview – rare alleles</a:t>
            </a:r>
            <a:endParaRPr lang="en-US" sz="3200" dirty="0"/>
          </a:p>
        </p:txBody>
      </p:sp>
      <p:pic>
        <p:nvPicPr>
          <p:cNvPr id="12" name="Picture 11" descr="Screen Shot 2014-06-24 at 2.14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39" y="1858833"/>
            <a:ext cx="3981308" cy="37717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55148" y="2092963"/>
            <a:ext cx="4079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Larger SVs are usually rare (even after ignoring of </a:t>
            </a:r>
            <a:r>
              <a:rPr lang="en-US" dirty="0" err="1" smtClean="0"/>
              <a:t>missingness</a:t>
            </a:r>
            <a:r>
              <a:rPr lang="en-US" dirty="0" smtClean="0"/>
              <a:t>), how to do the association study? (</a:t>
            </a:r>
            <a:r>
              <a:rPr lang="en-US" dirty="0" smtClean="0">
                <a:solidFill>
                  <a:srgbClr val="FF0000"/>
                </a:solidFill>
              </a:rPr>
              <a:t>collapsed tests?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Relatedness matrix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Search all SNVs</a:t>
            </a:r>
          </a:p>
          <a:p>
            <a:r>
              <a:rPr lang="en-US" dirty="0" smtClean="0"/>
              <a:t>Require imputation rate &lt; 0.7 (probably too high…, would decrease)</a:t>
            </a:r>
          </a:p>
          <a:p>
            <a:r>
              <a:rPr lang="en-US" dirty="0" smtClean="0"/>
              <a:t>Require MAF &gt;= 0.05, common SNP definition</a:t>
            </a:r>
          </a:p>
          <a:p>
            <a:r>
              <a:rPr lang="en-US" dirty="0" smtClean="0"/>
              <a:t>Centralized covariant matrix used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SVs used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Search all non-SNV variants</a:t>
            </a:r>
          </a:p>
          <a:p>
            <a:r>
              <a:rPr lang="en-US" dirty="0" smtClean="0"/>
              <a:t>Just use genotype for association</a:t>
            </a:r>
          </a:p>
          <a:p>
            <a:r>
              <a:rPr lang="en-US" dirty="0" smtClean="0"/>
              <a:t>Imputation rate filter: &lt;0.70</a:t>
            </a:r>
          </a:p>
          <a:p>
            <a:r>
              <a:rPr lang="en-US" dirty="0" smtClean="0"/>
              <a:t>MAF filter: &gt;=0.05</a:t>
            </a:r>
          </a:p>
          <a:p>
            <a:r>
              <a:rPr lang="en-US" dirty="0" err="1" smtClean="0"/>
              <a:t>Cis</a:t>
            </a:r>
            <a:r>
              <a:rPr lang="en-US" dirty="0" smtClean="0"/>
              <a:t>-element association: for each gene search the region within up and downstream 100kbp (and inside gene body and introns)</a:t>
            </a:r>
          </a:p>
          <a:p>
            <a:r>
              <a:rPr lang="en-US" dirty="0" smtClean="0"/>
              <a:t>BH correction for P values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3381-313E-2E4D-93B1-C7F19FD8CCB0}" type="datetime1">
              <a:rPr lang="en-US" smtClean="0"/>
              <a:t>6/27/14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5274-568B-EF40-9A4C-474A1D1542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578</Words>
  <Application>Microsoft Macintosh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“SV” eQTL based on Linear Mixed model (preliminary)</vt:lpstr>
      <vt:lpstr>The main blame in GWAS : population stratification</vt:lpstr>
      <vt:lpstr>Stratification Correction Options</vt:lpstr>
      <vt:lpstr>A Simple Linear Mixed Model</vt:lpstr>
      <vt:lpstr>Challenges at first glance</vt:lpstr>
      <vt:lpstr>The non SNV variants overview - length</vt:lpstr>
      <vt:lpstr>The non SNV variants overview - missingness</vt:lpstr>
      <vt:lpstr>PowerPoint Presentation</vt:lpstr>
      <vt:lpstr>Current Scheme</vt:lpstr>
      <vt:lpstr>PowerPoint Presentation</vt:lpstr>
      <vt:lpstr>Next Step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“SV” eQTL based on Linear Mixed model (preliminary)</dc:title>
  <dc:creator>Jing Zhang</dc:creator>
  <cp:lastModifiedBy>Jing Zhang</cp:lastModifiedBy>
  <cp:revision>48</cp:revision>
  <dcterms:created xsi:type="dcterms:W3CDTF">2014-06-24T13:28:37Z</dcterms:created>
  <dcterms:modified xsi:type="dcterms:W3CDTF">2014-06-27T13:35:52Z</dcterms:modified>
</cp:coreProperties>
</file>