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5" r:id="rId2"/>
    <p:sldId id="357" r:id="rId3"/>
    <p:sldId id="338" r:id="rId4"/>
    <p:sldId id="339" r:id="rId5"/>
    <p:sldId id="350" r:id="rId6"/>
    <p:sldId id="346" r:id="rId7"/>
    <p:sldId id="364" r:id="rId8"/>
    <p:sldId id="342" r:id="rId9"/>
    <p:sldId id="351" r:id="rId10"/>
    <p:sldId id="352" r:id="rId11"/>
    <p:sldId id="305" r:id="rId12"/>
    <p:sldId id="327" r:id="rId13"/>
    <p:sldId id="330" r:id="rId14"/>
    <p:sldId id="331" r:id="rId15"/>
    <p:sldId id="362" r:id="rId16"/>
    <p:sldId id="329" r:id="rId17"/>
    <p:sldId id="306" r:id="rId18"/>
    <p:sldId id="332" r:id="rId19"/>
    <p:sldId id="363" r:id="rId20"/>
    <p:sldId id="328" r:id="rId21"/>
    <p:sldId id="333" r:id="rId22"/>
    <p:sldId id="344" r:id="rId23"/>
    <p:sldId id="353" r:id="rId24"/>
    <p:sldId id="354" r:id="rId25"/>
    <p:sldId id="365" r:id="rId26"/>
    <p:sldId id="308" r:id="rId27"/>
    <p:sldId id="361" r:id="rId28"/>
    <p:sldId id="3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6796" autoAdjust="0"/>
  </p:normalViewPr>
  <p:slideViewPr>
    <p:cSldViewPr showGuides="1">
      <p:cViewPr>
        <p:scale>
          <a:sx n="66" d="100"/>
          <a:sy n="66" d="100"/>
        </p:scale>
        <p:origin x="-1506" y="-78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71070-454E-4C83-BE09-D02B62956E8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F50827-30A3-4CE6-ACC6-F2B01853B2F7}">
      <dgm:prSet phldrT="[Text]"/>
      <dgm:spPr/>
      <dgm:t>
        <a:bodyPr/>
        <a:lstStyle/>
        <a:p>
          <a:r>
            <a:rPr lang="en-US" dirty="0" smtClean="0"/>
            <a:t>1018</a:t>
          </a:r>
          <a:endParaRPr lang="en-US" dirty="0"/>
        </a:p>
      </dgm:t>
    </dgm:pt>
    <dgm:pt modelId="{6F560A05-3A1E-4906-BE86-E8C2A1CF0FC6}" type="parTrans" cxnId="{6A51ABD4-5CD0-4DDC-ADDA-A533455D8CB9}">
      <dgm:prSet/>
      <dgm:spPr/>
      <dgm:t>
        <a:bodyPr/>
        <a:lstStyle/>
        <a:p>
          <a:endParaRPr lang="en-US"/>
        </a:p>
      </dgm:t>
    </dgm:pt>
    <dgm:pt modelId="{395978ED-C97B-445C-95BD-219115EC566C}" type="sibTrans" cxnId="{6A51ABD4-5CD0-4DDC-ADDA-A533455D8CB9}">
      <dgm:prSet/>
      <dgm:spPr/>
      <dgm:t>
        <a:bodyPr/>
        <a:lstStyle/>
        <a:p>
          <a:endParaRPr lang="en-US"/>
        </a:p>
      </dgm:t>
    </dgm:pt>
    <dgm:pt modelId="{21F02FD8-23E4-466B-A345-3F4A59E163B3}">
      <dgm:prSet phldrT="[Text]"/>
      <dgm:spPr/>
      <dgm:t>
        <a:bodyPr/>
        <a:lstStyle/>
        <a:p>
          <a:r>
            <a:rPr lang="en-US" dirty="0" smtClean="0"/>
            <a:t>All SMART domains </a:t>
          </a:r>
          <a:br>
            <a:rPr lang="en-US" dirty="0" smtClean="0"/>
          </a:br>
          <a:r>
            <a:rPr lang="en-US" dirty="0" smtClean="0"/>
            <a:t>(June 2012)</a:t>
          </a:r>
          <a:endParaRPr lang="en-US" dirty="0"/>
        </a:p>
      </dgm:t>
    </dgm:pt>
    <dgm:pt modelId="{4E4F168D-F75C-4120-BB62-82505872C957}" type="parTrans" cxnId="{9EB91CEB-82FB-4E91-AC9A-EFF0B2E46AEE}">
      <dgm:prSet/>
      <dgm:spPr/>
      <dgm:t>
        <a:bodyPr/>
        <a:lstStyle/>
        <a:p>
          <a:endParaRPr lang="en-US"/>
        </a:p>
      </dgm:t>
    </dgm:pt>
    <dgm:pt modelId="{8E53BEE4-57D4-471D-97A7-E2B38867A0C2}" type="sibTrans" cxnId="{9EB91CEB-82FB-4E91-AC9A-EFF0B2E46AEE}">
      <dgm:prSet/>
      <dgm:spPr/>
      <dgm:t>
        <a:bodyPr/>
        <a:lstStyle/>
        <a:p>
          <a:endParaRPr lang="en-US"/>
        </a:p>
      </dgm:t>
    </dgm:pt>
    <dgm:pt modelId="{B63329D5-D33D-45B3-877B-DF480C813B9C}">
      <dgm:prSet/>
      <dgm:spPr/>
      <dgm:t>
        <a:bodyPr/>
        <a:lstStyle/>
        <a:p>
          <a:r>
            <a:rPr lang="en-US" dirty="0" smtClean="0"/>
            <a:t>41</a:t>
          </a:r>
          <a:endParaRPr lang="en-US" dirty="0"/>
        </a:p>
      </dgm:t>
    </dgm:pt>
    <dgm:pt modelId="{6DC428FA-4666-4ED3-92A7-65FC4C1D1B2A}" type="parTrans" cxnId="{8E17D0FB-FA69-4AD2-9648-6BC1BD4B33C2}">
      <dgm:prSet/>
      <dgm:spPr/>
      <dgm:t>
        <a:bodyPr/>
        <a:lstStyle/>
        <a:p>
          <a:endParaRPr lang="en-US"/>
        </a:p>
      </dgm:t>
    </dgm:pt>
    <dgm:pt modelId="{61E3A66A-E7C7-470C-9D36-F6323B10A521}" type="sibTrans" cxnId="{8E17D0FB-FA69-4AD2-9648-6BC1BD4B33C2}">
      <dgm:prSet/>
      <dgm:spPr/>
      <dgm:t>
        <a:bodyPr/>
        <a:lstStyle/>
        <a:p>
          <a:endParaRPr lang="en-US"/>
        </a:p>
      </dgm:t>
    </dgm:pt>
    <dgm:pt modelId="{8D76A919-A3F6-42A6-8FE4-1DA409A0BE8F}">
      <dgm:prSet/>
      <dgm:spPr/>
      <dgm:t>
        <a:bodyPr/>
        <a:lstStyle/>
        <a:p>
          <a:r>
            <a:rPr lang="en-US" dirty="0" smtClean="0"/>
            <a:t>Manually identify protein interaction domains</a:t>
          </a:r>
          <a:endParaRPr lang="en-US" dirty="0"/>
        </a:p>
      </dgm:t>
    </dgm:pt>
    <dgm:pt modelId="{66DE6ED5-DD2B-47E6-8CB2-7CD2A52FAF80}" type="parTrans" cxnId="{40B16D1C-C0B2-4CF1-AFE2-663CCB583A7F}">
      <dgm:prSet/>
      <dgm:spPr/>
      <dgm:t>
        <a:bodyPr/>
        <a:lstStyle/>
        <a:p>
          <a:endParaRPr lang="en-US"/>
        </a:p>
      </dgm:t>
    </dgm:pt>
    <dgm:pt modelId="{43513A04-79C6-4ABE-B2BD-8922435869A4}" type="sibTrans" cxnId="{40B16D1C-C0B2-4CF1-AFE2-663CCB583A7F}">
      <dgm:prSet/>
      <dgm:spPr/>
      <dgm:t>
        <a:bodyPr/>
        <a:lstStyle/>
        <a:p>
          <a:endParaRPr lang="en-US"/>
        </a:p>
      </dgm:t>
    </dgm:pt>
    <dgm:pt modelId="{F1F4480A-4F17-455A-90F9-C4533E57A359}">
      <dgm:prSet/>
      <dgm:spPr/>
      <dgm:t>
        <a:bodyPr/>
        <a:lstStyle/>
        <a:p>
          <a:r>
            <a:rPr lang="en-US" dirty="0" smtClean="0"/>
            <a:t>Found in </a:t>
          </a:r>
          <a:r>
            <a:rPr lang="en-US" dirty="0" err="1" smtClean="0"/>
            <a:t>Ensembl</a:t>
          </a:r>
          <a:r>
            <a:rPr lang="en-US" dirty="0" smtClean="0"/>
            <a:t> Human</a:t>
          </a:r>
          <a:endParaRPr lang="en-US" dirty="0"/>
        </a:p>
      </dgm:t>
    </dgm:pt>
    <dgm:pt modelId="{E69F3D7F-23AA-478F-89BB-4428587FA7AB}" type="parTrans" cxnId="{D4BACF85-C313-4E0D-8703-0DAA336E9EDC}">
      <dgm:prSet/>
      <dgm:spPr/>
      <dgm:t>
        <a:bodyPr/>
        <a:lstStyle/>
        <a:p>
          <a:endParaRPr lang="en-US"/>
        </a:p>
      </dgm:t>
    </dgm:pt>
    <dgm:pt modelId="{A52DDA71-FAD0-47DE-AD29-432FAD6F100B}" type="sibTrans" cxnId="{D4BACF85-C313-4E0D-8703-0DAA336E9EDC}">
      <dgm:prSet/>
      <dgm:spPr/>
      <dgm:t>
        <a:bodyPr/>
        <a:lstStyle/>
        <a:p>
          <a:endParaRPr lang="en-US"/>
        </a:p>
      </dgm:t>
    </dgm:pt>
    <dgm:pt modelId="{7874F058-870A-404E-AB2A-BE44B3F423E9}">
      <dgm:prSet/>
      <dgm:spPr/>
      <dgm:t>
        <a:bodyPr/>
        <a:lstStyle/>
        <a:p>
          <a:endParaRPr lang="en-US" dirty="0"/>
        </a:p>
      </dgm:t>
    </dgm:pt>
    <dgm:pt modelId="{B8CC7D4B-1757-4BFF-9D36-C3A54CC7FE3F}" type="parTrans" cxnId="{EE297DE8-4865-4576-819E-77C19F9A092D}">
      <dgm:prSet/>
      <dgm:spPr/>
      <dgm:t>
        <a:bodyPr/>
        <a:lstStyle/>
        <a:p>
          <a:endParaRPr lang="en-US"/>
        </a:p>
      </dgm:t>
    </dgm:pt>
    <dgm:pt modelId="{77A2EF36-E815-4C70-80ED-AB1BBF46739E}" type="sibTrans" cxnId="{EE297DE8-4865-4576-819E-77C19F9A092D}">
      <dgm:prSet/>
      <dgm:spPr/>
      <dgm:t>
        <a:bodyPr/>
        <a:lstStyle/>
        <a:p>
          <a:endParaRPr lang="en-US"/>
        </a:p>
      </dgm:t>
    </dgm:pt>
    <dgm:pt modelId="{3CFA9A24-B6DE-4D62-8357-FA4635E177DA}">
      <dgm:prSet/>
      <dgm:spPr>
        <a:ln w="3175"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18 </a:t>
          </a:r>
        </a:p>
        <a:p>
          <a:r>
            <a:rPr lang="en-US" dirty="0" smtClean="0"/>
            <a:t>Repeat domains	</a:t>
          </a:r>
          <a:endParaRPr lang="en-US" dirty="0"/>
        </a:p>
      </dgm:t>
    </dgm:pt>
    <dgm:pt modelId="{07BF8C58-3E84-42D3-8573-85226B9A5BB1}" type="parTrans" cxnId="{BB84D7A2-3B55-49EE-A74A-145599ECCBE0}">
      <dgm:prSet/>
      <dgm:spPr/>
      <dgm:t>
        <a:bodyPr/>
        <a:lstStyle/>
        <a:p>
          <a:endParaRPr lang="en-US"/>
        </a:p>
      </dgm:t>
    </dgm:pt>
    <dgm:pt modelId="{8EF09F03-9DCC-47B5-88DB-F392B2BE21F7}" type="sibTrans" cxnId="{BB84D7A2-3B55-49EE-A74A-145599ECCBE0}">
      <dgm:prSet/>
      <dgm:spPr/>
      <dgm:t>
        <a:bodyPr/>
        <a:lstStyle/>
        <a:p>
          <a:endParaRPr lang="en-US"/>
        </a:p>
      </dgm:t>
    </dgm:pt>
    <dgm:pt modelId="{CF577EDA-C761-4328-A2C8-0EB9E0B8A765}">
      <dgm:prSet/>
      <dgm:spPr/>
      <dgm:t>
        <a:bodyPr/>
        <a:lstStyle/>
        <a:p>
          <a:r>
            <a:rPr lang="en-US" dirty="0" smtClean="0"/>
            <a:t>16</a:t>
          </a:r>
        </a:p>
        <a:p>
          <a:r>
            <a:rPr lang="en-US" dirty="0" smtClean="0"/>
            <a:t>Non-repeat domains</a:t>
          </a:r>
          <a:endParaRPr lang="en-US" dirty="0"/>
        </a:p>
      </dgm:t>
    </dgm:pt>
    <dgm:pt modelId="{35810DF7-AD0F-42A9-894E-EF9A5155D6F6}" type="parTrans" cxnId="{37723AF5-EF72-4CC6-8907-C73B93F5AEE4}">
      <dgm:prSet/>
      <dgm:spPr/>
      <dgm:t>
        <a:bodyPr/>
        <a:lstStyle/>
        <a:p>
          <a:endParaRPr lang="en-US"/>
        </a:p>
      </dgm:t>
    </dgm:pt>
    <dgm:pt modelId="{DAE4296D-222D-4505-BECA-ED01873E97FE}" type="sibTrans" cxnId="{37723AF5-EF72-4CC6-8907-C73B93F5AEE4}">
      <dgm:prSet/>
      <dgm:spPr/>
      <dgm:t>
        <a:bodyPr/>
        <a:lstStyle/>
        <a:p>
          <a:endParaRPr lang="en-US"/>
        </a:p>
      </dgm:t>
    </dgm:pt>
    <dgm:pt modelId="{D2687568-DFC7-44C1-A770-8D41675F2A00}">
      <dgm:prSet/>
      <dgm:spPr/>
      <dgm:t>
        <a:bodyPr/>
        <a:lstStyle/>
        <a:p>
          <a:r>
            <a:rPr lang="en-US" dirty="0" smtClean="0"/>
            <a:t>34</a:t>
          </a:r>
        </a:p>
      </dgm:t>
    </dgm:pt>
    <dgm:pt modelId="{5199022D-4090-49EB-BC2C-DE859D4B9827}" type="sibTrans" cxnId="{61F27D1B-DBE4-4C53-8882-D0A3A993ED9A}">
      <dgm:prSet/>
      <dgm:spPr/>
      <dgm:t>
        <a:bodyPr/>
        <a:lstStyle/>
        <a:p>
          <a:endParaRPr lang="en-US"/>
        </a:p>
      </dgm:t>
    </dgm:pt>
    <dgm:pt modelId="{DE667C01-7E69-43FA-B239-91B48031E876}" type="parTrans" cxnId="{61F27D1B-DBE4-4C53-8882-D0A3A993ED9A}">
      <dgm:prSet/>
      <dgm:spPr/>
      <dgm:t>
        <a:bodyPr/>
        <a:lstStyle/>
        <a:p>
          <a:endParaRPr lang="en-US"/>
        </a:p>
      </dgm:t>
    </dgm:pt>
    <dgm:pt modelId="{502E86F0-D407-4654-B748-253F912AA3BB}" type="pres">
      <dgm:prSet presAssocID="{4F271070-454E-4C83-BE09-D02B62956E8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3D0245-BAA4-4732-A8F6-B794FE36DBF0}" type="pres">
      <dgm:prSet presAssocID="{4F271070-454E-4C83-BE09-D02B62956E89}" presName="hierFlow" presStyleCnt="0"/>
      <dgm:spPr/>
    </dgm:pt>
    <dgm:pt modelId="{0C02CE04-9017-4558-ACD8-33566BAA569C}" type="pres">
      <dgm:prSet presAssocID="{4F271070-454E-4C83-BE09-D02B62956E89}" presName="firstBuf" presStyleCnt="0"/>
      <dgm:spPr/>
    </dgm:pt>
    <dgm:pt modelId="{ADDA597A-FA72-452B-A932-FD7F67E7E3FD}" type="pres">
      <dgm:prSet presAssocID="{4F271070-454E-4C83-BE09-D02B62956E8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46B4C7-DA09-4C86-ADCD-64508CC3952E}" type="pres">
      <dgm:prSet presAssocID="{09F50827-30A3-4CE6-ACC6-F2B01853B2F7}" presName="Name14" presStyleCnt="0"/>
      <dgm:spPr/>
    </dgm:pt>
    <dgm:pt modelId="{874FFADD-D173-4320-B606-3586EF798ED7}" type="pres">
      <dgm:prSet presAssocID="{09F50827-30A3-4CE6-ACC6-F2B01853B2F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2054B-5803-4290-B146-C0400AF76674}" type="pres">
      <dgm:prSet presAssocID="{09F50827-30A3-4CE6-ACC6-F2B01853B2F7}" presName="hierChild2" presStyleCnt="0"/>
      <dgm:spPr/>
    </dgm:pt>
    <dgm:pt modelId="{ED63F842-E8F3-4D71-A230-8128FEA8D479}" type="pres">
      <dgm:prSet presAssocID="{6DC428FA-4666-4ED3-92A7-65FC4C1D1B2A}" presName="Name19" presStyleLbl="parChTrans1D2" presStyleIdx="0" presStyleCnt="1"/>
      <dgm:spPr/>
      <dgm:t>
        <a:bodyPr/>
        <a:lstStyle/>
        <a:p>
          <a:endParaRPr lang="en-US"/>
        </a:p>
      </dgm:t>
    </dgm:pt>
    <dgm:pt modelId="{CDBDE4D7-91F4-4850-9646-EEDA5D89D66E}" type="pres">
      <dgm:prSet presAssocID="{B63329D5-D33D-45B3-877B-DF480C813B9C}" presName="Name21" presStyleCnt="0"/>
      <dgm:spPr/>
    </dgm:pt>
    <dgm:pt modelId="{CDB3BFFF-42DD-421D-B909-81F8562900B1}" type="pres">
      <dgm:prSet presAssocID="{B63329D5-D33D-45B3-877B-DF480C813B9C}" presName="level2Shape" presStyleLbl="node2" presStyleIdx="0" presStyleCnt="1"/>
      <dgm:spPr/>
      <dgm:t>
        <a:bodyPr/>
        <a:lstStyle/>
        <a:p>
          <a:endParaRPr lang="en-US"/>
        </a:p>
      </dgm:t>
    </dgm:pt>
    <dgm:pt modelId="{BA5E5EA2-9E68-44C5-B32E-2BD9ED0A5066}" type="pres">
      <dgm:prSet presAssocID="{B63329D5-D33D-45B3-877B-DF480C813B9C}" presName="hierChild3" presStyleCnt="0"/>
      <dgm:spPr/>
    </dgm:pt>
    <dgm:pt modelId="{CFA73023-720B-4980-9A34-B3FADA53C454}" type="pres">
      <dgm:prSet presAssocID="{DE667C01-7E69-43FA-B239-91B48031E876}" presName="Name19" presStyleLbl="parChTrans1D3" presStyleIdx="0" presStyleCnt="1"/>
      <dgm:spPr/>
      <dgm:t>
        <a:bodyPr/>
        <a:lstStyle/>
        <a:p>
          <a:endParaRPr lang="en-US"/>
        </a:p>
      </dgm:t>
    </dgm:pt>
    <dgm:pt modelId="{8AB686B8-7B9D-435C-9F08-6ABD4DB97641}" type="pres">
      <dgm:prSet presAssocID="{D2687568-DFC7-44C1-A770-8D41675F2A00}" presName="Name21" presStyleCnt="0"/>
      <dgm:spPr/>
    </dgm:pt>
    <dgm:pt modelId="{0294BE15-ED32-4061-9E04-98FCF9A9EC35}" type="pres">
      <dgm:prSet presAssocID="{D2687568-DFC7-44C1-A770-8D41675F2A00}" presName="level2Shape" presStyleLbl="node3" presStyleIdx="0" presStyleCnt="1"/>
      <dgm:spPr/>
      <dgm:t>
        <a:bodyPr/>
        <a:lstStyle/>
        <a:p>
          <a:endParaRPr lang="en-US"/>
        </a:p>
      </dgm:t>
    </dgm:pt>
    <dgm:pt modelId="{5248C590-E848-4049-8923-353FF4A1EC83}" type="pres">
      <dgm:prSet presAssocID="{D2687568-DFC7-44C1-A770-8D41675F2A00}" presName="hierChild3" presStyleCnt="0"/>
      <dgm:spPr/>
    </dgm:pt>
    <dgm:pt modelId="{A1520E54-0F6A-4ACA-8850-4DC715877668}" type="pres">
      <dgm:prSet presAssocID="{07BF8C58-3E84-42D3-8573-85226B9A5BB1}" presName="Name19" presStyleLbl="parChTrans1D4" presStyleIdx="0" presStyleCnt="2"/>
      <dgm:spPr/>
      <dgm:t>
        <a:bodyPr/>
        <a:lstStyle/>
        <a:p>
          <a:endParaRPr lang="en-US"/>
        </a:p>
      </dgm:t>
    </dgm:pt>
    <dgm:pt modelId="{B875B3AF-77A1-49F3-820B-20B0B74E3AA1}" type="pres">
      <dgm:prSet presAssocID="{3CFA9A24-B6DE-4D62-8357-FA4635E177DA}" presName="Name21" presStyleCnt="0"/>
      <dgm:spPr/>
    </dgm:pt>
    <dgm:pt modelId="{7AC9E990-E23F-43A0-8572-F5C8CB9EB293}" type="pres">
      <dgm:prSet presAssocID="{3CFA9A24-B6DE-4D62-8357-FA4635E177DA}" presName="level2Shape" presStyleLbl="node4" presStyleIdx="0" presStyleCnt="2"/>
      <dgm:spPr/>
      <dgm:t>
        <a:bodyPr/>
        <a:lstStyle/>
        <a:p>
          <a:endParaRPr lang="en-US"/>
        </a:p>
      </dgm:t>
    </dgm:pt>
    <dgm:pt modelId="{432D1E77-8C77-4F03-9C6D-F0759FA7A7E1}" type="pres">
      <dgm:prSet presAssocID="{3CFA9A24-B6DE-4D62-8357-FA4635E177DA}" presName="hierChild3" presStyleCnt="0"/>
      <dgm:spPr/>
    </dgm:pt>
    <dgm:pt modelId="{AA5C802F-163C-4672-9AA2-AFDAB4A45816}" type="pres">
      <dgm:prSet presAssocID="{35810DF7-AD0F-42A9-894E-EF9A5155D6F6}" presName="Name19" presStyleLbl="parChTrans1D4" presStyleIdx="1" presStyleCnt="2"/>
      <dgm:spPr/>
      <dgm:t>
        <a:bodyPr/>
        <a:lstStyle/>
        <a:p>
          <a:endParaRPr lang="en-US"/>
        </a:p>
      </dgm:t>
    </dgm:pt>
    <dgm:pt modelId="{81B26DFC-0895-4B95-BE60-F6384C067994}" type="pres">
      <dgm:prSet presAssocID="{CF577EDA-C761-4328-A2C8-0EB9E0B8A765}" presName="Name21" presStyleCnt="0"/>
      <dgm:spPr/>
    </dgm:pt>
    <dgm:pt modelId="{D4D7D7BC-562C-4900-AB22-1836A05570E0}" type="pres">
      <dgm:prSet presAssocID="{CF577EDA-C761-4328-A2C8-0EB9E0B8A765}" presName="level2Shape" presStyleLbl="node4" presStyleIdx="1" presStyleCnt="2"/>
      <dgm:spPr/>
      <dgm:t>
        <a:bodyPr/>
        <a:lstStyle/>
        <a:p>
          <a:endParaRPr lang="en-US"/>
        </a:p>
      </dgm:t>
    </dgm:pt>
    <dgm:pt modelId="{B4B19D8D-C392-4837-A0C4-766AE6DD1087}" type="pres">
      <dgm:prSet presAssocID="{CF577EDA-C761-4328-A2C8-0EB9E0B8A765}" presName="hierChild3" presStyleCnt="0"/>
      <dgm:spPr/>
    </dgm:pt>
    <dgm:pt modelId="{4956465D-B91C-481A-9CAE-00AC04C22154}" type="pres">
      <dgm:prSet presAssocID="{4F271070-454E-4C83-BE09-D02B62956E89}" presName="bgShapesFlow" presStyleCnt="0"/>
      <dgm:spPr/>
    </dgm:pt>
    <dgm:pt modelId="{95EABA30-DB10-44EF-A028-630B55627225}" type="pres">
      <dgm:prSet presAssocID="{21F02FD8-23E4-466B-A345-3F4A59E163B3}" presName="rectComp" presStyleCnt="0"/>
      <dgm:spPr/>
    </dgm:pt>
    <dgm:pt modelId="{AF74C447-8450-4E7E-AA4A-43704D4BB411}" type="pres">
      <dgm:prSet presAssocID="{21F02FD8-23E4-466B-A345-3F4A59E163B3}" presName="bgRect" presStyleLbl="bgShp" presStyleIdx="0" presStyleCnt="4" custLinFactNeighborY="-6953"/>
      <dgm:spPr/>
      <dgm:t>
        <a:bodyPr/>
        <a:lstStyle/>
        <a:p>
          <a:endParaRPr lang="en-US"/>
        </a:p>
      </dgm:t>
    </dgm:pt>
    <dgm:pt modelId="{F4477084-328E-42A7-8F25-F77DDEB43EB9}" type="pres">
      <dgm:prSet presAssocID="{21F02FD8-23E4-466B-A345-3F4A59E163B3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0558-1F51-4EF2-BCD3-2185D8BF1528}" type="pres">
      <dgm:prSet presAssocID="{21F02FD8-23E4-466B-A345-3F4A59E163B3}" presName="spComp" presStyleCnt="0"/>
      <dgm:spPr/>
    </dgm:pt>
    <dgm:pt modelId="{D206CD09-9998-4CC9-BCF9-2BF630556EA9}" type="pres">
      <dgm:prSet presAssocID="{21F02FD8-23E4-466B-A345-3F4A59E163B3}" presName="vSp" presStyleCnt="0"/>
      <dgm:spPr/>
    </dgm:pt>
    <dgm:pt modelId="{19E7DB54-8964-470B-B4AC-4711B4011F79}" type="pres">
      <dgm:prSet presAssocID="{8D76A919-A3F6-42A6-8FE4-1DA409A0BE8F}" presName="rectComp" presStyleCnt="0"/>
      <dgm:spPr/>
    </dgm:pt>
    <dgm:pt modelId="{2E69CC21-86E9-4B96-A7B2-3A7B37120667}" type="pres">
      <dgm:prSet presAssocID="{8D76A919-A3F6-42A6-8FE4-1DA409A0BE8F}" presName="bgRect" presStyleLbl="bgShp" presStyleIdx="1" presStyleCnt="4"/>
      <dgm:spPr/>
      <dgm:t>
        <a:bodyPr/>
        <a:lstStyle/>
        <a:p>
          <a:endParaRPr lang="en-US"/>
        </a:p>
      </dgm:t>
    </dgm:pt>
    <dgm:pt modelId="{9E404C22-3F52-49E7-8261-14C8C2A073C7}" type="pres">
      <dgm:prSet presAssocID="{8D76A919-A3F6-42A6-8FE4-1DA409A0BE8F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4D77B-759A-43EF-9247-4AAD1231C45C}" type="pres">
      <dgm:prSet presAssocID="{8D76A919-A3F6-42A6-8FE4-1DA409A0BE8F}" presName="spComp" presStyleCnt="0"/>
      <dgm:spPr/>
    </dgm:pt>
    <dgm:pt modelId="{7AB70967-DBBB-42A5-9B6B-27553EE1CDB8}" type="pres">
      <dgm:prSet presAssocID="{8D76A919-A3F6-42A6-8FE4-1DA409A0BE8F}" presName="vSp" presStyleCnt="0"/>
      <dgm:spPr/>
    </dgm:pt>
    <dgm:pt modelId="{4648EEDC-6D26-411D-B222-D183EABDD64C}" type="pres">
      <dgm:prSet presAssocID="{F1F4480A-4F17-455A-90F9-C4533E57A359}" presName="rectComp" presStyleCnt="0"/>
      <dgm:spPr/>
    </dgm:pt>
    <dgm:pt modelId="{23E3AEBE-E9CA-42DC-8BE8-691FD9C743BB}" type="pres">
      <dgm:prSet presAssocID="{F1F4480A-4F17-455A-90F9-C4533E57A359}" presName="bgRect" presStyleLbl="bgShp" presStyleIdx="2" presStyleCnt="4"/>
      <dgm:spPr/>
      <dgm:t>
        <a:bodyPr/>
        <a:lstStyle/>
        <a:p>
          <a:endParaRPr lang="en-US"/>
        </a:p>
      </dgm:t>
    </dgm:pt>
    <dgm:pt modelId="{7B50F55A-EA9E-491C-9893-0E40C878FA8E}" type="pres">
      <dgm:prSet presAssocID="{F1F4480A-4F17-455A-90F9-C4533E57A359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ADCDD-E0D1-44CA-B629-40E1CE0637D8}" type="pres">
      <dgm:prSet presAssocID="{F1F4480A-4F17-455A-90F9-C4533E57A359}" presName="spComp" presStyleCnt="0"/>
      <dgm:spPr/>
    </dgm:pt>
    <dgm:pt modelId="{630EBCB6-DCCF-46ED-8518-C85879364FA9}" type="pres">
      <dgm:prSet presAssocID="{F1F4480A-4F17-455A-90F9-C4533E57A359}" presName="vSp" presStyleCnt="0"/>
      <dgm:spPr/>
    </dgm:pt>
    <dgm:pt modelId="{BAD98557-973D-49BC-979B-DA977A57C18B}" type="pres">
      <dgm:prSet presAssocID="{7874F058-870A-404E-AB2A-BE44B3F423E9}" presName="rectComp" presStyleCnt="0"/>
      <dgm:spPr/>
    </dgm:pt>
    <dgm:pt modelId="{9B3AB600-1BD0-4C93-882C-20B48A3FA5D9}" type="pres">
      <dgm:prSet presAssocID="{7874F058-870A-404E-AB2A-BE44B3F423E9}" presName="bgRect" presStyleLbl="bgShp" presStyleIdx="3" presStyleCnt="4"/>
      <dgm:spPr/>
      <dgm:t>
        <a:bodyPr/>
        <a:lstStyle/>
        <a:p>
          <a:endParaRPr lang="en-US"/>
        </a:p>
      </dgm:t>
    </dgm:pt>
    <dgm:pt modelId="{17553C8A-DA2C-4D9C-926A-5BCAE3E03717}" type="pres">
      <dgm:prSet presAssocID="{7874F058-870A-404E-AB2A-BE44B3F423E9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16D1C-C0B2-4CF1-AFE2-663CCB583A7F}" srcId="{4F271070-454E-4C83-BE09-D02B62956E89}" destId="{8D76A919-A3F6-42A6-8FE4-1DA409A0BE8F}" srcOrd="2" destOrd="0" parTransId="{66DE6ED5-DD2B-47E6-8CB2-7CD2A52FAF80}" sibTransId="{43513A04-79C6-4ABE-B2BD-8922435869A4}"/>
    <dgm:cxn modelId="{61F27D1B-DBE4-4C53-8882-D0A3A993ED9A}" srcId="{B63329D5-D33D-45B3-877B-DF480C813B9C}" destId="{D2687568-DFC7-44C1-A770-8D41675F2A00}" srcOrd="0" destOrd="0" parTransId="{DE667C01-7E69-43FA-B239-91B48031E876}" sibTransId="{5199022D-4090-49EB-BC2C-DE859D4B9827}"/>
    <dgm:cxn modelId="{9EB91CEB-82FB-4E91-AC9A-EFF0B2E46AEE}" srcId="{4F271070-454E-4C83-BE09-D02B62956E89}" destId="{21F02FD8-23E4-466B-A345-3F4A59E163B3}" srcOrd="1" destOrd="0" parTransId="{4E4F168D-F75C-4120-BB62-82505872C957}" sibTransId="{8E53BEE4-57D4-471D-97A7-E2B38867A0C2}"/>
    <dgm:cxn modelId="{21F2A799-5FCC-4B69-9AB0-57774D24C299}" type="presOf" srcId="{B63329D5-D33D-45B3-877B-DF480C813B9C}" destId="{CDB3BFFF-42DD-421D-B909-81F8562900B1}" srcOrd="0" destOrd="0" presId="urn:microsoft.com/office/officeart/2005/8/layout/hierarchy6"/>
    <dgm:cxn modelId="{8E17D0FB-FA69-4AD2-9648-6BC1BD4B33C2}" srcId="{09F50827-30A3-4CE6-ACC6-F2B01853B2F7}" destId="{B63329D5-D33D-45B3-877B-DF480C813B9C}" srcOrd="0" destOrd="0" parTransId="{6DC428FA-4666-4ED3-92A7-65FC4C1D1B2A}" sibTransId="{61E3A66A-E7C7-470C-9D36-F6323B10A521}"/>
    <dgm:cxn modelId="{DA6468DF-AEA7-406F-8F97-B49D5657A990}" type="presOf" srcId="{21F02FD8-23E4-466B-A345-3F4A59E163B3}" destId="{F4477084-328E-42A7-8F25-F77DDEB43EB9}" srcOrd="1" destOrd="0" presId="urn:microsoft.com/office/officeart/2005/8/layout/hierarchy6"/>
    <dgm:cxn modelId="{6A51ABD4-5CD0-4DDC-ADDA-A533455D8CB9}" srcId="{4F271070-454E-4C83-BE09-D02B62956E89}" destId="{09F50827-30A3-4CE6-ACC6-F2B01853B2F7}" srcOrd="0" destOrd="0" parTransId="{6F560A05-3A1E-4906-BE86-E8C2A1CF0FC6}" sibTransId="{395978ED-C97B-445C-95BD-219115EC566C}"/>
    <dgm:cxn modelId="{EE297DE8-4865-4576-819E-77C19F9A092D}" srcId="{4F271070-454E-4C83-BE09-D02B62956E89}" destId="{7874F058-870A-404E-AB2A-BE44B3F423E9}" srcOrd="4" destOrd="0" parTransId="{B8CC7D4B-1757-4BFF-9D36-C3A54CC7FE3F}" sibTransId="{77A2EF36-E815-4C70-80ED-AB1BBF46739E}"/>
    <dgm:cxn modelId="{AF7E2217-B7DB-4554-ACDA-6925460CA34A}" type="presOf" srcId="{35810DF7-AD0F-42A9-894E-EF9A5155D6F6}" destId="{AA5C802F-163C-4672-9AA2-AFDAB4A45816}" srcOrd="0" destOrd="0" presId="urn:microsoft.com/office/officeart/2005/8/layout/hierarchy6"/>
    <dgm:cxn modelId="{37723AF5-EF72-4CC6-8907-C73B93F5AEE4}" srcId="{D2687568-DFC7-44C1-A770-8D41675F2A00}" destId="{CF577EDA-C761-4328-A2C8-0EB9E0B8A765}" srcOrd="1" destOrd="0" parTransId="{35810DF7-AD0F-42A9-894E-EF9A5155D6F6}" sibTransId="{DAE4296D-222D-4505-BECA-ED01873E97FE}"/>
    <dgm:cxn modelId="{8C6002E4-C378-45F6-AC99-3AAF1F7D4853}" type="presOf" srcId="{6DC428FA-4666-4ED3-92A7-65FC4C1D1B2A}" destId="{ED63F842-E8F3-4D71-A230-8128FEA8D479}" srcOrd="0" destOrd="0" presId="urn:microsoft.com/office/officeart/2005/8/layout/hierarchy6"/>
    <dgm:cxn modelId="{791D504F-8872-4958-BCE0-A8A24B61C5A7}" type="presOf" srcId="{F1F4480A-4F17-455A-90F9-C4533E57A359}" destId="{7B50F55A-EA9E-491C-9893-0E40C878FA8E}" srcOrd="1" destOrd="0" presId="urn:microsoft.com/office/officeart/2005/8/layout/hierarchy6"/>
    <dgm:cxn modelId="{C19C4D5B-717A-4975-8910-2E7F91158E65}" type="presOf" srcId="{4F271070-454E-4C83-BE09-D02B62956E89}" destId="{502E86F0-D407-4654-B748-253F912AA3BB}" srcOrd="0" destOrd="0" presId="urn:microsoft.com/office/officeart/2005/8/layout/hierarchy6"/>
    <dgm:cxn modelId="{F2CEBA64-811D-400D-8093-D8B92AFC4365}" type="presOf" srcId="{3CFA9A24-B6DE-4D62-8357-FA4635E177DA}" destId="{7AC9E990-E23F-43A0-8572-F5C8CB9EB293}" srcOrd="0" destOrd="0" presId="urn:microsoft.com/office/officeart/2005/8/layout/hierarchy6"/>
    <dgm:cxn modelId="{C1A96241-1766-499E-BEDA-E4A070193ED7}" type="presOf" srcId="{D2687568-DFC7-44C1-A770-8D41675F2A00}" destId="{0294BE15-ED32-4061-9E04-98FCF9A9EC35}" srcOrd="0" destOrd="0" presId="urn:microsoft.com/office/officeart/2005/8/layout/hierarchy6"/>
    <dgm:cxn modelId="{C87A641D-F7D1-4E21-8C3F-E7A51E27FCB0}" type="presOf" srcId="{7874F058-870A-404E-AB2A-BE44B3F423E9}" destId="{17553C8A-DA2C-4D9C-926A-5BCAE3E03717}" srcOrd="1" destOrd="0" presId="urn:microsoft.com/office/officeart/2005/8/layout/hierarchy6"/>
    <dgm:cxn modelId="{89BB7558-E1D6-4234-8F9E-1ECB8AA635D4}" type="presOf" srcId="{F1F4480A-4F17-455A-90F9-C4533E57A359}" destId="{23E3AEBE-E9CA-42DC-8BE8-691FD9C743BB}" srcOrd="0" destOrd="0" presId="urn:microsoft.com/office/officeart/2005/8/layout/hierarchy6"/>
    <dgm:cxn modelId="{41F94624-0BFC-42FC-B4EC-F9857FE2472D}" type="presOf" srcId="{07BF8C58-3E84-42D3-8573-85226B9A5BB1}" destId="{A1520E54-0F6A-4ACA-8850-4DC715877668}" srcOrd="0" destOrd="0" presId="urn:microsoft.com/office/officeart/2005/8/layout/hierarchy6"/>
    <dgm:cxn modelId="{AEAFE2C2-F869-44FA-97F8-84FA5BE64459}" type="presOf" srcId="{09F50827-30A3-4CE6-ACC6-F2B01853B2F7}" destId="{874FFADD-D173-4320-B606-3586EF798ED7}" srcOrd="0" destOrd="0" presId="urn:microsoft.com/office/officeart/2005/8/layout/hierarchy6"/>
    <dgm:cxn modelId="{7BDCD0F9-88CE-4310-8DDF-CDC465C1F5CF}" type="presOf" srcId="{8D76A919-A3F6-42A6-8FE4-1DA409A0BE8F}" destId="{2E69CC21-86E9-4B96-A7B2-3A7B37120667}" srcOrd="0" destOrd="0" presId="urn:microsoft.com/office/officeart/2005/8/layout/hierarchy6"/>
    <dgm:cxn modelId="{A88D2B8F-0BBF-46A1-97B3-2FABCEA77C04}" type="presOf" srcId="{7874F058-870A-404E-AB2A-BE44B3F423E9}" destId="{9B3AB600-1BD0-4C93-882C-20B48A3FA5D9}" srcOrd="0" destOrd="0" presId="urn:microsoft.com/office/officeart/2005/8/layout/hierarchy6"/>
    <dgm:cxn modelId="{F58557C8-B07A-4CBD-8B86-A579B709D44F}" type="presOf" srcId="{21F02FD8-23E4-466B-A345-3F4A59E163B3}" destId="{AF74C447-8450-4E7E-AA4A-43704D4BB411}" srcOrd="0" destOrd="0" presId="urn:microsoft.com/office/officeart/2005/8/layout/hierarchy6"/>
    <dgm:cxn modelId="{BB84D7A2-3B55-49EE-A74A-145599ECCBE0}" srcId="{D2687568-DFC7-44C1-A770-8D41675F2A00}" destId="{3CFA9A24-B6DE-4D62-8357-FA4635E177DA}" srcOrd="0" destOrd="0" parTransId="{07BF8C58-3E84-42D3-8573-85226B9A5BB1}" sibTransId="{8EF09F03-9DCC-47B5-88DB-F392B2BE21F7}"/>
    <dgm:cxn modelId="{2DDCD339-B763-493F-AE60-17F162165CAE}" type="presOf" srcId="{8D76A919-A3F6-42A6-8FE4-1DA409A0BE8F}" destId="{9E404C22-3F52-49E7-8261-14C8C2A073C7}" srcOrd="1" destOrd="0" presId="urn:microsoft.com/office/officeart/2005/8/layout/hierarchy6"/>
    <dgm:cxn modelId="{D4BACF85-C313-4E0D-8703-0DAA336E9EDC}" srcId="{4F271070-454E-4C83-BE09-D02B62956E89}" destId="{F1F4480A-4F17-455A-90F9-C4533E57A359}" srcOrd="3" destOrd="0" parTransId="{E69F3D7F-23AA-478F-89BB-4428587FA7AB}" sibTransId="{A52DDA71-FAD0-47DE-AD29-432FAD6F100B}"/>
    <dgm:cxn modelId="{571B1058-4B8B-4A79-A969-753A78BDD495}" type="presOf" srcId="{DE667C01-7E69-43FA-B239-91B48031E876}" destId="{CFA73023-720B-4980-9A34-B3FADA53C454}" srcOrd="0" destOrd="0" presId="urn:microsoft.com/office/officeart/2005/8/layout/hierarchy6"/>
    <dgm:cxn modelId="{14C3CB7F-DCA5-431C-91E1-AF86B14992FA}" type="presOf" srcId="{CF577EDA-C761-4328-A2C8-0EB9E0B8A765}" destId="{D4D7D7BC-562C-4900-AB22-1836A05570E0}" srcOrd="0" destOrd="0" presId="urn:microsoft.com/office/officeart/2005/8/layout/hierarchy6"/>
    <dgm:cxn modelId="{1696E3D9-E218-4E4D-BE9C-776A9F77E531}" type="presParOf" srcId="{502E86F0-D407-4654-B748-253F912AA3BB}" destId="{CD3D0245-BAA4-4732-A8F6-B794FE36DBF0}" srcOrd="0" destOrd="0" presId="urn:microsoft.com/office/officeart/2005/8/layout/hierarchy6"/>
    <dgm:cxn modelId="{E7430651-6D43-4515-8124-CB877E7D05F5}" type="presParOf" srcId="{CD3D0245-BAA4-4732-A8F6-B794FE36DBF0}" destId="{0C02CE04-9017-4558-ACD8-33566BAA569C}" srcOrd="0" destOrd="0" presId="urn:microsoft.com/office/officeart/2005/8/layout/hierarchy6"/>
    <dgm:cxn modelId="{ED4330AE-5094-4846-A316-341CB398195F}" type="presParOf" srcId="{CD3D0245-BAA4-4732-A8F6-B794FE36DBF0}" destId="{ADDA597A-FA72-452B-A932-FD7F67E7E3FD}" srcOrd="1" destOrd="0" presId="urn:microsoft.com/office/officeart/2005/8/layout/hierarchy6"/>
    <dgm:cxn modelId="{63959734-1210-48C0-8A48-4A17E8BEFE17}" type="presParOf" srcId="{ADDA597A-FA72-452B-A932-FD7F67E7E3FD}" destId="{BC46B4C7-DA09-4C86-ADCD-64508CC3952E}" srcOrd="0" destOrd="0" presId="urn:microsoft.com/office/officeart/2005/8/layout/hierarchy6"/>
    <dgm:cxn modelId="{4F425470-74ED-470E-959F-A0A921EE138C}" type="presParOf" srcId="{BC46B4C7-DA09-4C86-ADCD-64508CC3952E}" destId="{874FFADD-D173-4320-B606-3586EF798ED7}" srcOrd="0" destOrd="0" presId="urn:microsoft.com/office/officeart/2005/8/layout/hierarchy6"/>
    <dgm:cxn modelId="{6033DB12-60C3-4540-94AC-8CD55BE3915F}" type="presParOf" srcId="{BC46B4C7-DA09-4C86-ADCD-64508CC3952E}" destId="{7D62054B-5803-4290-B146-C0400AF76674}" srcOrd="1" destOrd="0" presId="urn:microsoft.com/office/officeart/2005/8/layout/hierarchy6"/>
    <dgm:cxn modelId="{E9F34F2D-4BF5-41D3-8E29-6885AFEB7F3B}" type="presParOf" srcId="{7D62054B-5803-4290-B146-C0400AF76674}" destId="{ED63F842-E8F3-4D71-A230-8128FEA8D479}" srcOrd="0" destOrd="0" presId="urn:microsoft.com/office/officeart/2005/8/layout/hierarchy6"/>
    <dgm:cxn modelId="{081A82B9-53A6-4B60-8E7C-AE4F4A6E48FA}" type="presParOf" srcId="{7D62054B-5803-4290-B146-C0400AF76674}" destId="{CDBDE4D7-91F4-4850-9646-EEDA5D89D66E}" srcOrd="1" destOrd="0" presId="urn:microsoft.com/office/officeart/2005/8/layout/hierarchy6"/>
    <dgm:cxn modelId="{9AE8A1EC-3341-4F40-9C99-8D34896C0F38}" type="presParOf" srcId="{CDBDE4D7-91F4-4850-9646-EEDA5D89D66E}" destId="{CDB3BFFF-42DD-421D-B909-81F8562900B1}" srcOrd="0" destOrd="0" presId="urn:microsoft.com/office/officeart/2005/8/layout/hierarchy6"/>
    <dgm:cxn modelId="{77F2CD1F-7197-4DAE-8958-561EF132770F}" type="presParOf" srcId="{CDBDE4D7-91F4-4850-9646-EEDA5D89D66E}" destId="{BA5E5EA2-9E68-44C5-B32E-2BD9ED0A5066}" srcOrd="1" destOrd="0" presId="urn:microsoft.com/office/officeart/2005/8/layout/hierarchy6"/>
    <dgm:cxn modelId="{899C5B3E-6FD8-44E7-8FB2-72545460495F}" type="presParOf" srcId="{BA5E5EA2-9E68-44C5-B32E-2BD9ED0A5066}" destId="{CFA73023-720B-4980-9A34-B3FADA53C454}" srcOrd="0" destOrd="0" presId="urn:microsoft.com/office/officeart/2005/8/layout/hierarchy6"/>
    <dgm:cxn modelId="{FD6E0D74-2441-466B-A6B1-45417628835D}" type="presParOf" srcId="{BA5E5EA2-9E68-44C5-B32E-2BD9ED0A5066}" destId="{8AB686B8-7B9D-435C-9F08-6ABD4DB97641}" srcOrd="1" destOrd="0" presId="urn:microsoft.com/office/officeart/2005/8/layout/hierarchy6"/>
    <dgm:cxn modelId="{7D67879D-0CA2-4C0F-A8EF-CE4CB5838585}" type="presParOf" srcId="{8AB686B8-7B9D-435C-9F08-6ABD4DB97641}" destId="{0294BE15-ED32-4061-9E04-98FCF9A9EC35}" srcOrd="0" destOrd="0" presId="urn:microsoft.com/office/officeart/2005/8/layout/hierarchy6"/>
    <dgm:cxn modelId="{E293C83D-55C1-4CA2-86ED-9B70C8F36E70}" type="presParOf" srcId="{8AB686B8-7B9D-435C-9F08-6ABD4DB97641}" destId="{5248C590-E848-4049-8923-353FF4A1EC83}" srcOrd="1" destOrd="0" presId="urn:microsoft.com/office/officeart/2005/8/layout/hierarchy6"/>
    <dgm:cxn modelId="{389C9B76-4DEC-4D2C-97CC-04B315E67FF2}" type="presParOf" srcId="{5248C590-E848-4049-8923-353FF4A1EC83}" destId="{A1520E54-0F6A-4ACA-8850-4DC715877668}" srcOrd="0" destOrd="0" presId="urn:microsoft.com/office/officeart/2005/8/layout/hierarchy6"/>
    <dgm:cxn modelId="{25986D10-6CEC-4441-9AD0-5C0C5C27E963}" type="presParOf" srcId="{5248C590-E848-4049-8923-353FF4A1EC83}" destId="{B875B3AF-77A1-49F3-820B-20B0B74E3AA1}" srcOrd="1" destOrd="0" presId="urn:microsoft.com/office/officeart/2005/8/layout/hierarchy6"/>
    <dgm:cxn modelId="{D4049F2B-B33A-47A3-8DFD-FC76EA825BB1}" type="presParOf" srcId="{B875B3AF-77A1-49F3-820B-20B0B74E3AA1}" destId="{7AC9E990-E23F-43A0-8572-F5C8CB9EB293}" srcOrd="0" destOrd="0" presId="urn:microsoft.com/office/officeart/2005/8/layout/hierarchy6"/>
    <dgm:cxn modelId="{F3E3EDD4-E448-4036-8161-A2913D760ECF}" type="presParOf" srcId="{B875B3AF-77A1-49F3-820B-20B0B74E3AA1}" destId="{432D1E77-8C77-4F03-9C6D-F0759FA7A7E1}" srcOrd="1" destOrd="0" presId="urn:microsoft.com/office/officeart/2005/8/layout/hierarchy6"/>
    <dgm:cxn modelId="{B1FF17FC-535B-42E7-B9B7-50861430D03F}" type="presParOf" srcId="{5248C590-E848-4049-8923-353FF4A1EC83}" destId="{AA5C802F-163C-4672-9AA2-AFDAB4A45816}" srcOrd="2" destOrd="0" presId="urn:microsoft.com/office/officeart/2005/8/layout/hierarchy6"/>
    <dgm:cxn modelId="{71FF7B77-A7E9-42DF-9EF8-8F5E114EE3AE}" type="presParOf" srcId="{5248C590-E848-4049-8923-353FF4A1EC83}" destId="{81B26DFC-0895-4B95-BE60-F6384C067994}" srcOrd="3" destOrd="0" presId="urn:microsoft.com/office/officeart/2005/8/layout/hierarchy6"/>
    <dgm:cxn modelId="{97DCEB8D-724C-4C79-A82D-5803F134B17E}" type="presParOf" srcId="{81B26DFC-0895-4B95-BE60-F6384C067994}" destId="{D4D7D7BC-562C-4900-AB22-1836A05570E0}" srcOrd="0" destOrd="0" presId="urn:microsoft.com/office/officeart/2005/8/layout/hierarchy6"/>
    <dgm:cxn modelId="{BAF3791B-1752-45CB-8211-4D84AE4675A1}" type="presParOf" srcId="{81B26DFC-0895-4B95-BE60-F6384C067994}" destId="{B4B19D8D-C392-4837-A0C4-766AE6DD1087}" srcOrd="1" destOrd="0" presId="urn:microsoft.com/office/officeart/2005/8/layout/hierarchy6"/>
    <dgm:cxn modelId="{D66D8345-9976-451C-B036-3135A0A62EC5}" type="presParOf" srcId="{502E86F0-D407-4654-B748-253F912AA3BB}" destId="{4956465D-B91C-481A-9CAE-00AC04C22154}" srcOrd="1" destOrd="0" presId="urn:microsoft.com/office/officeart/2005/8/layout/hierarchy6"/>
    <dgm:cxn modelId="{48C84F19-E881-467D-AD90-6D925F962296}" type="presParOf" srcId="{4956465D-B91C-481A-9CAE-00AC04C22154}" destId="{95EABA30-DB10-44EF-A028-630B55627225}" srcOrd="0" destOrd="0" presId="urn:microsoft.com/office/officeart/2005/8/layout/hierarchy6"/>
    <dgm:cxn modelId="{4F317409-5EF0-40AF-A33B-7871BBB8E35D}" type="presParOf" srcId="{95EABA30-DB10-44EF-A028-630B55627225}" destId="{AF74C447-8450-4E7E-AA4A-43704D4BB411}" srcOrd="0" destOrd="0" presId="urn:microsoft.com/office/officeart/2005/8/layout/hierarchy6"/>
    <dgm:cxn modelId="{FE912232-EC53-4714-B1FC-B007360C08FA}" type="presParOf" srcId="{95EABA30-DB10-44EF-A028-630B55627225}" destId="{F4477084-328E-42A7-8F25-F77DDEB43EB9}" srcOrd="1" destOrd="0" presId="urn:microsoft.com/office/officeart/2005/8/layout/hierarchy6"/>
    <dgm:cxn modelId="{4C1478E5-347F-4C50-A3BB-11BDD22FB057}" type="presParOf" srcId="{4956465D-B91C-481A-9CAE-00AC04C22154}" destId="{3DC60558-1F51-4EF2-BCD3-2185D8BF1528}" srcOrd="1" destOrd="0" presId="urn:microsoft.com/office/officeart/2005/8/layout/hierarchy6"/>
    <dgm:cxn modelId="{85861C8E-A66E-4B8F-B4D4-1B5E3B60CC5E}" type="presParOf" srcId="{3DC60558-1F51-4EF2-BCD3-2185D8BF1528}" destId="{D206CD09-9998-4CC9-BCF9-2BF630556EA9}" srcOrd="0" destOrd="0" presId="urn:microsoft.com/office/officeart/2005/8/layout/hierarchy6"/>
    <dgm:cxn modelId="{2AAF5AA1-06D6-4B76-96AF-643964E1F3B5}" type="presParOf" srcId="{4956465D-B91C-481A-9CAE-00AC04C22154}" destId="{19E7DB54-8964-470B-B4AC-4711B4011F79}" srcOrd="2" destOrd="0" presId="urn:microsoft.com/office/officeart/2005/8/layout/hierarchy6"/>
    <dgm:cxn modelId="{FB02D57B-BDC8-4F21-A6CF-A9ECB3653B83}" type="presParOf" srcId="{19E7DB54-8964-470B-B4AC-4711B4011F79}" destId="{2E69CC21-86E9-4B96-A7B2-3A7B37120667}" srcOrd="0" destOrd="0" presId="urn:microsoft.com/office/officeart/2005/8/layout/hierarchy6"/>
    <dgm:cxn modelId="{29A6AFC3-1BBE-4680-A3A6-CFDB3AB68B49}" type="presParOf" srcId="{19E7DB54-8964-470B-B4AC-4711B4011F79}" destId="{9E404C22-3F52-49E7-8261-14C8C2A073C7}" srcOrd="1" destOrd="0" presId="urn:microsoft.com/office/officeart/2005/8/layout/hierarchy6"/>
    <dgm:cxn modelId="{B319BD81-0FE0-4933-9AF6-8DBC81E1F9CD}" type="presParOf" srcId="{4956465D-B91C-481A-9CAE-00AC04C22154}" destId="{4264D77B-759A-43EF-9247-4AAD1231C45C}" srcOrd="3" destOrd="0" presId="urn:microsoft.com/office/officeart/2005/8/layout/hierarchy6"/>
    <dgm:cxn modelId="{8C478B49-2FD7-4264-A11F-94EC2123A1D6}" type="presParOf" srcId="{4264D77B-759A-43EF-9247-4AAD1231C45C}" destId="{7AB70967-DBBB-42A5-9B6B-27553EE1CDB8}" srcOrd="0" destOrd="0" presId="urn:microsoft.com/office/officeart/2005/8/layout/hierarchy6"/>
    <dgm:cxn modelId="{A1493E44-65A6-4B4E-ADB5-31402772306E}" type="presParOf" srcId="{4956465D-B91C-481A-9CAE-00AC04C22154}" destId="{4648EEDC-6D26-411D-B222-D183EABDD64C}" srcOrd="4" destOrd="0" presId="urn:microsoft.com/office/officeart/2005/8/layout/hierarchy6"/>
    <dgm:cxn modelId="{59FDCB4C-DC31-4AA6-9DDE-11A66F214BC0}" type="presParOf" srcId="{4648EEDC-6D26-411D-B222-D183EABDD64C}" destId="{23E3AEBE-E9CA-42DC-8BE8-691FD9C743BB}" srcOrd="0" destOrd="0" presId="urn:microsoft.com/office/officeart/2005/8/layout/hierarchy6"/>
    <dgm:cxn modelId="{3685095F-3F96-4F18-BA55-BB8B743C0401}" type="presParOf" srcId="{4648EEDC-6D26-411D-B222-D183EABDD64C}" destId="{7B50F55A-EA9E-491C-9893-0E40C878FA8E}" srcOrd="1" destOrd="0" presId="urn:microsoft.com/office/officeart/2005/8/layout/hierarchy6"/>
    <dgm:cxn modelId="{5A94FF67-776A-403A-9AA6-DFBC7CAAABFE}" type="presParOf" srcId="{4956465D-B91C-481A-9CAE-00AC04C22154}" destId="{806ADCDD-E0D1-44CA-B629-40E1CE0637D8}" srcOrd="5" destOrd="0" presId="urn:microsoft.com/office/officeart/2005/8/layout/hierarchy6"/>
    <dgm:cxn modelId="{F4FB69BD-651E-43E5-BE17-528563FC7542}" type="presParOf" srcId="{806ADCDD-E0D1-44CA-B629-40E1CE0637D8}" destId="{630EBCB6-DCCF-46ED-8518-C85879364FA9}" srcOrd="0" destOrd="0" presId="urn:microsoft.com/office/officeart/2005/8/layout/hierarchy6"/>
    <dgm:cxn modelId="{EBA8A4EA-E6E5-4FDB-B603-4488C843FB45}" type="presParOf" srcId="{4956465D-B91C-481A-9CAE-00AC04C22154}" destId="{BAD98557-973D-49BC-979B-DA977A57C18B}" srcOrd="6" destOrd="0" presId="urn:microsoft.com/office/officeart/2005/8/layout/hierarchy6"/>
    <dgm:cxn modelId="{9038CACB-8B1B-4289-8425-09CB520A5FF2}" type="presParOf" srcId="{BAD98557-973D-49BC-979B-DA977A57C18B}" destId="{9B3AB600-1BD0-4C93-882C-20B48A3FA5D9}" srcOrd="0" destOrd="0" presId="urn:microsoft.com/office/officeart/2005/8/layout/hierarchy6"/>
    <dgm:cxn modelId="{041D11E3-D6FA-4907-AF08-18E914987159}" type="presParOf" srcId="{BAD98557-973D-49BC-979B-DA977A57C18B}" destId="{17553C8A-DA2C-4D9C-926A-5BCAE3E0371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3AB600-1BD0-4C93-882C-20B48A3FA5D9}">
      <dsp:nvSpPr>
        <dsp:cNvPr id="0" name=""/>
        <dsp:cNvSpPr/>
      </dsp:nvSpPr>
      <dsp:spPr>
        <a:xfrm>
          <a:off x="0" y="4086685"/>
          <a:ext cx="7674924" cy="11662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4086685"/>
        <a:ext cx="2302477" cy="1166228"/>
      </dsp:txXfrm>
    </dsp:sp>
    <dsp:sp modelId="{23E3AEBE-E9CA-42DC-8BE8-691FD9C743BB}">
      <dsp:nvSpPr>
        <dsp:cNvPr id="0" name=""/>
        <dsp:cNvSpPr/>
      </dsp:nvSpPr>
      <dsp:spPr>
        <a:xfrm>
          <a:off x="0" y="2726085"/>
          <a:ext cx="7674924" cy="11662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Found in </a:t>
          </a:r>
          <a:r>
            <a:rPr lang="en-US" sz="2000" kern="1200" dirty="0" err="1" smtClean="0"/>
            <a:t>Ensembl</a:t>
          </a:r>
          <a:r>
            <a:rPr lang="en-US" sz="2000" kern="1200" dirty="0" smtClean="0"/>
            <a:t> Human</a:t>
          </a:r>
          <a:endParaRPr lang="en-US" sz="2000" kern="1200" dirty="0"/>
        </a:p>
      </dsp:txBody>
      <dsp:txXfrm>
        <a:off x="0" y="2726085"/>
        <a:ext cx="2302477" cy="1166228"/>
      </dsp:txXfrm>
    </dsp:sp>
    <dsp:sp modelId="{2E69CC21-86E9-4B96-A7B2-3A7B37120667}">
      <dsp:nvSpPr>
        <dsp:cNvPr id="0" name=""/>
        <dsp:cNvSpPr/>
      </dsp:nvSpPr>
      <dsp:spPr>
        <a:xfrm>
          <a:off x="0" y="1365485"/>
          <a:ext cx="7674924" cy="11662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Manually identify protein interaction domains</a:t>
          </a:r>
          <a:endParaRPr lang="en-US" sz="2000" kern="1200" dirty="0"/>
        </a:p>
      </dsp:txBody>
      <dsp:txXfrm>
        <a:off x="0" y="1365485"/>
        <a:ext cx="2302477" cy="1166228"/>
      </dsp:txXfrm>
    </dsp:sp>
    <dsp:sp modelId="{AF74C447-8450-4E7E-AA4A-43704D4BB411}">
      <dsp:nvSpPr>
        <dsp:cNvPr id="0" name=""/>
        <dsp:cNvSpPr/>
      </dsp:nvSpPr>
      <dsp:spPr>
        <a:xfrm>
          <a:off x="0" y="0"/>
          <a:ext cx="7674924" cy="11662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 SMART domains </a:t>
          </a:r>
          <a:br>
            <a:rPr lang="en-US" sz="2000" kern="1200" dirty="0" smtClean="0"/>
          </a:br>
          <a:r>
            <a:rPr lang="en-US" sz="2000" kern="1200" dirty="0" smtClean="0"/>
            <a:t>(June 2012)</a:t>
          </a:r>
          <a:endParaRPr lang="en-US" sz="2000" kern="1200" dirty="0"/>
        </a:p>
      </dsp:txBody>
      <dsp:txXfrm>
        <a:off x="0" y="0"/>
        <a:ext cx="2302477" cy="1166228"/>
      </dsp:txXfrm>
    </dsp:sp>
    <dsp:sp modelId="{874FFADD-D173-4320-B606-3586EF798ED7}">
      <dsp:nvSpPr>
        <dsp:cNvPr id="0" name=""/>
        <dsp:cNvSpPr/>
      </dsp:nvSpPr>
      <dsp:spPr>
        <a:xfrm>
          <a:off x="4183058" y="102071"/>
          <a:ext cx="1457785" cy="971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1018</a:t>
          </a:r>
          <a:endParaRPr lang="en-US" sz="1600" kern="1200" dirty="0"/>
        </a:p>
      </dsp:txBody>
      <dsp:txXfrm>
        <a:off x="4183058" y="102071"/>
        <a:ext cx="1457785" cy="971857"/>
      </dsp:txXfrm>
    </dsp:sp>
    <dsp:sp modelId="{ED63F842-E8F3-4D71-A230-8128FEA8D479}">
      <dsp:nvSpPr>
        <dsp:cNvPr id="0" name=""/>
        <dsp:cNvSpPr/>
      </dsp:nvSpPr>
      <dsp:spPr>
        <a:xfrm>
          <a:off x="4866231" y="1073928"/>
          <a:ext cx="91440" cy="388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7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3BFFF-42DD-421D-B909-81F8562900B1}">
      <dsp:nvSpPr>
        <dsp:cNvPr id="0" name=""/>
        <dsp:cNvSpPr/>
      </dsp:nvSpPr>
      <dsp:spPr>
        <a:xfrm>
          <a:off x="4183058" y="1462671"/>
          <a:ext cx="1457785" cy="971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41</a:t>
          </a:r>
          <a:endParaRPr lang="en-US" sz="1600" kern="1200" dirty="0"/>
        </a:p>
      </dsp:txBody>
      <dsp:txXfrm>
        <a:off x="4183058" y="1462671"/>
        <a:ext cx="1457785" cy="971857"/>
      </dsp:txXfrm>
    </dsp:sp>
    <dsp:sp modelId="{CFA73023-720B-4980-9A34-B3FADA53C454}">
      <dsp:nvSpPr>
        <dsp:cNvPr id="0" name=""/>
        <dsp:cNvSpPr/>
      </dsp:nvSpPr>
      <dsp:spPr>
        <a:xfrm>
          <a:off x="4866231" y="2434528"/>
          <a:ext cx="91440" cy="388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7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4BE15-ED32-4061-9E04-98FCF9A9EC35}">
      <dsp:nvSpPr>
        <dsp:cNvPr id="0" name=""/>
        <dsp:cNvSpPr/>
      </dsp:nvSpPr>
      <dsp:spPr>
        <a:xfrm>
          <a:off x="4183058" y="2823271"/>
          <a:ext cx="1457785" cy="971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34</a:t>
          </a:r>
        </a:p>
      </dsp:txBody>
      <dsp:txXfrm>
        <a:off x="4183058" y="2823271"/>
        <a:ext cx="1457785" cy="971857"/>
      </dsp:txXfrm>
    </dsp:sp>
    <dsp:sp modelId="{A1520E54-0F6A-4ACA-8850-4DC715877668}">
      <dsp:nvSpPr>
        <dsp:cNvPr id="0" name=""/>
        <dsp:cNvSpPr/>
      </dsp:nvSpPr>
      <dsp:spPr>
        <a:xfrm>
          <a:off x="3964390" y="3795128"/>
          <a:ext cx="947560" cy="388742"/>
        </a:xfrm>
        <a:custGeom>
          <a:avLst/>
          <a:gdLst/>
          <a:ahLst/>
          <a:cxnLst/>
          <a:rect l="0" t="0" r="0" b="0"/>
          <a:pathLst>
            <a:path>
              <a:moveTo>
                <a:pt x="947560" y="0"/>
              </a:moveTo>
              <a:lnTo>
                <a:pt x="947560" y="194371"/>
              </a:lnTo>
              <a:lnTo>
                <a:pt x="0" y="194371"/>
              </a:lnTo>
              <a:lnTo>
                <a:pt x="0" y="3887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9E990-E23F-43A0-8572-F5C8CB9EB293}">
      <dsp:nvSpPr>
        <dsp:cNvPr id="0" name=""/>
        <dsp:cNvSpPr/>
      </dsp:nvSpPr>
      <dsp:spPr>
        <a:xfrm>
          <a:off x="3235497" y="4183871"/>
          <a:ext cx="1457785" cy="9718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18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Repeat domains	</a:t>
          </a:r>
          <a:endParaRPr lang="en-US" sz="1600" kern="1200" dirty="0"/>
        </a:p>
      </dsp:txBody>
      <dsp:txXfrm>
        <a:off x="3235497" y="4183871"/>
        <a:ext cx="1457785" cy="971857"/>
      </dsp:txXfrm>
    </dsp:sp>
    <dsp:sp modelId="{AA5C802F-163C-4672-9AA2-AFDAB4A45816}">
      <dsp:nvSpPr>
        <dsp:cNvPr id="0" name=""/>
        <dsp:cNvSpPr/>
      </dsp:nvSpPr>
      <dsp:spPr>
        <a:xfrm>
          <a:off x="4911951" y="3795128"/>
          <a:ext cx="947560" cy="388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71"/>
              </a:lnTo>
              <a:lnTo>
                <a:pt x="947560" y="194371"/>
              </a:lnTo>
              <a:lnTo>
                <a:pt x="947560" y="3887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7D7BC-562C-4900-AB22-1836A05570E0}">
      <dsp:nvSpPr>
        <dsp:cNvPr id="0" name=""/>
        <dsp:cNvSpPr/>
      </dsp:nvSpPr>
      <dsp:spPr>
        <a:xfrm>
          <a:off x="5130619" y="4183871"/>
          <a:ext cx="1457785" cy="9718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Non-repeat domains</a:t>
          </a:r>
          <a:endParaRPr lang="en-US" sz="1600" kern="1200" dirty="0"/>
        </a:p>
      </dsp:txBody>
      <dsp:txXfrm>
        <a:off x="5130619" y="4183871"/>
        <a:ext cx="1457785" cy="97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CF2F7-CF3F-4EBC-8D9A-BC12B8A0A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2506E-7697-4BAD-89C9-805462FC8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Range of interactions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Short range </a:t>
            </a:r>
            <a:r>
              <a:rPr lang="en-US" dirty="0" err="1" smtClean="0"/>
              <a:t>vs</a:t>
            </a:r>
            <a:r>
              <a:rPr lang="en-US" dirty="0" smtClean="0"/>
              <a:t> long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***What is the average number</a:t>
            </a:r>
            <a:r>
              <a:rPr lang="en-US" baseline="0" dirty="0" smtClean="0"/>
              <a:t> of motifs in the repeat domains?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Took out LRRCT, LRRNT, </a:t>
            </a:r>
            <a:r>
              <a:rPr lang="en-US" baseline="0" dirty="0" err="1" smtClean="0"/>
              <a:t>LRRcap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Added LRR_TYP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Motif alignment across all TPRs from all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Motif alignment across all TPRs from all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proteins,</a:t>
            </a:r>
            <a:r>
              <a:rPr lang="en-US" baseline="0" dirty="0" smtClean="0"/>
              <a:t> not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distribution of motif number?</a:t>
            </a:r>
          </a:p>
          <a:p>
            <a:r>
              <a:rPr lang="en-US" dirty="0" smtClean="0"/>
              <a:t>Human motif </a:t>
            </a:r>
            <a:r>
              <a:rPr lang="en-US" dirty="0" err="1" smtClean="0"/>
              <a:t>vs</a:t>
            </a:r>
            <a:r>
              <a:rPr lang="en-US" dirty="0" smtClean="0"/>
              <a:t> smart</a:t>
            </a:r>
          </a:p>
          <a:p>
            <a:endParaRPr lang="en-US" dirty="0" smtClean="0"/>
          </a:p>
          <a:p>
            <a:r>
              <a:rPr lang="en-US" dirty="0" smtClean="0"/>
              <a:t>Differences between </a:t>
            </a:r>
            <a:r>
              <a:rPr lang="en-US" dirty="0" err="1" smtClean="0"/>
              <a:t>ensembl</a:t>
            </a:r>
            <a:r>
              <a:rPr lang="en-US" baseline="0" dirty="0" smtClean="0"/>
              <a:t> and smart </a:t>
            </a:r>
            <a:r>
              <a:rPr lang="en-US" baseline="0" dirty="0" err="1" smtClean="0"/>
              <a:t>interms</a:t>
            </a:r>
            <a:r>
              <a:rPr lang="en-US" baseline="0" dirty="0" smtClean="0"/>
              <a:t> of number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427 proteins = have TPRs that may be != 34  but not included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Including </a:t>
            </a:r>
            <a:r>
              <a:rPr lang="en-US" dirty="0" err="1" smtClean="0"/>
              <a:t>prematureStop</a:t>
            </a:r>
            <a:r>
              <a:rPr lang="en-US" dirty="0" smtClean="0"/>
              <a:t>, </a:t>
            </a:r>
            <a:r>
              <a:rPr lang="en-US" dirty="0" err="1" smtClean="0"/>
              <a:t>splicePverlap</a:t>
            </a:r>
            <a:r>
              <a:rPr lang="en-US" dirty="0" smtClean="0"/>
              <a:t> and </a:t>
            </a:r>
            <a:r>
              <a:rPr lang="en-US" dirty="0" err="1" smtClean="0"/>
              <a:t>deletionFS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premature stop and </a:t>
            </a:r>
            <a:r>
              <a:rPr lang="en-US" dirty="0" err="1" smtClean="0"/>
              <a:t>splce</a:t>
            </a:r>
            <a:r>
              <a:rPr lang="en-US" dirty="0" smtClean="0"/>
              <a:t> are singletons (thus</a:t>
            </a:r>
            <a:r>
              <a:rPr lang="en-US" baseline="0" dirty="0" smtClean="0"/>
              <a:t> removed in pink)</a:t>
            </a:r>
          </a:p>
          <a:p>
            <a:r>
              <a:rPr lang="en-US" baseline="0" dirty="0" smtClean="0"/>
              <a:t>But the </a:t>
            </a:r>
            <a:r>
              <a:rPr lang="en-US" baseline="0" dirty="0" err="1" smtClean="0"/>
              <a:t>deletionFS</a:t>
            </a:r>
            <a:r>
              <a:rPr lang="en-US" baseline="0" dirty="0" smtClean="0"/>
              <a:t> is NOT a singleton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premature stop and </a:t>
            </a:r>
            <a:r>
              <a:rPr lang="en-US" dirty="0" err="1" smtClean="0"/>
              <a:t>splce</a:t>
            </a:r>
            <a:r>
              <a:rPr lang="en-US" dirty="0" smtClean="0"/>
              <a:t> are singletons (thus</a:t>
            </a:r>
            <a:r>
              <a:rPr lang="en-US" baseline="0" dirty="0" smtClean="0"/>
              <a:t> removed in pink)</a:t>
            </a:r>
          </a:p>
          <a:p>
            <a:r>
              <a:rPr lang="en-US" baseline="0" dirty="0" smtClean="0"/>
              <a:t>But the </a:t>
            </a:r>
            <a:r>
              <a:rPr lang="en-US" baseline="0" dirty="0" err="1" smtClean="0"/>
              <a:t>deletionFS</a:t>
            </a:r>
            <a:r>
              <a:rPr lang="en-US" baseline="0" dirty="0" smtClean="0"/>
              <a:t> is NOT a singleton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singletons = red and pink shrink</a:t>
            </a:r>
          </a:p>
          <a:p>
            <a:endParaRPr lang="en-US" dirty="0" smtClean="0"/>
          </a:p>
          <a:p>
            <a:r>
              <a:rPr lang="en-US" dirty="0" smtClean="0"/>
              <a:t>expected</a:t>
            </a:r>
          </a:p>
          <a:p>
            <a:r>
              <a:rPr lang="en-US" dirty="0" smtClean="0"/>
              <a:t>Pos 20,24 – no </a:t>
            </a:r>
            <a:r>
              <a:rPr lang="en-US" dirty="0" err="1" smtClean="0"/>
              <a:t>rare,</a:t>
            </a:r>
            <a:r>
              <a:rPr lang="en-US" baseline="0" dirty="0" err="1" smtClean="0"/>
              <a:t>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unexpected</a:t>
            </a:r>
          </a:p>
          <a:p>
            <a:r>
              <a:rPr lang="en-US" dirty="0" smtClean="0"/>
              <a:t>Pos</a:t>
            </a:r>
            <a:r>
              <a:rPr lang="en-US" baseline="0" dirty="0" smtClean="0"/>
              <a:t> 25 – all rare</a:t>
            </a:r>
          </a:p>
          <a:p>
            <a:r>
              <a:rPr lang="en-US" baseline="0" dirty="0" smtClean="0"/>
              <a:t>Pos 6,12,14,27 – why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NS in all other pos?? I expect no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NS in most pos if functional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DE350-FE72-49F6-AEB8-59D0394C04AD}" type="datetimeFigureOut">
              <a:rPr lang="en-US" smtClean="0"/>
              <a:pPr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BEF3-C0DA-4629-92C8-CFDB63045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Repeat proteins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i="1" dirty="0" smtClean="0"/>
              <a:t>motif variation analysis -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Jieming</a:t>
            </a:r>
          </a:p>
          <a:p>
            <a:r>
              <a:rPr lang="en-US" dirty="0" smtClean="0"/>
              <a:t>Variation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76800"/>
            <a:ext cx="75438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Question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371600" y="1981200"/>
            <a:ext cx="74022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99015" y="2057400"/>
            <a:ext cx="27758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21728" y="1905000"/>
            <a:ext cx="12028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33357" y="2209800"/>
            <a:ext cx="46264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12954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Hypervariable</a:t>
            </a:r>
            <a:r>
              <a:rPr lang="en-US" sz="2400" b="1" dirty="0" smtClean="0"/>
              <a:t> sites:</a:t>
            </a:r>
            <a:r>
              <a:rPr lang="en-US" sz="2400" dirty="0" smtClean="0"/>
              <a:t> 2,5,9,12,13,33,34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Random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Functional (structural or for interaction)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Mix of both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Q: Can we distinguish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b="1" u="sng" dirty="0" smtClean="0"/>
              <a:t>features</a:t>
            </a:r>
            <a:r>
              <a:rPr lang="en-US" dirty="0" smtClean="0"/>
              <a:t> of the variants can we use for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Mapping population and mutation features onto human reference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Allele frequency </a:t>
            </a:r>
            <a:br>
              <a:rPr lang="en-US" dirty="0" smtClean="0"/>
            </a:br>
            <a:r>
              <a:rPr lang="en-US" dirty="0" smtClean="0"/>
              <a:t>(do we see an accumulation of rare variants?)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Non-synonymous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variants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JM\thesis\lynne_work\motifVar_pNets\tpr\tot.va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30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 – </a:t>
            </a:r>
            <a:r>
              <a:rPr lang="en-US" dirty="0" smtClean="0"/>
              <a:t>0.5%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JM\thesis\lynne_work\motifVar_pNets\tpr\tot.var.rar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3058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Singletons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JM\thesis\lynne_work\motifVar_pNets\tpr\tot.var.rare.noSingl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30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Singletons (1 chromosome in 2184)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7800" y="6096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Position 25 has no common SNVs</a:t>
            </a:r>
          </a:p>
          <a:p>
            <a:r>
              <a:rPr lang="en-US" dirty="0" smtClean="0"/>
              <a:t>-- No obvious trend</a:t>
            </a:r>
            <a:endParaRPr lang="en-US" dirty="0"/>
          </a:p>
        </p:txBody>
      </p:sp>
      <p:pic>
        <p:nvPicPr>
          <p:cNvPr id="7170" name="Picture 2" descr="C:\Users\JM\thesis\lynne_work\motifVar_pNets\tpr\tot.var.rare.noSingl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305800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4600" y="1828800"/>
            <a:ext cx="304800" cy="4343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1828800"/>
            <a:ext cx="304800" cy="4343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1828800"/>
            <a:ext cx="304800" cy="4343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variants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JM\thesis\lynne_work\motifVar_pNets\tpr\tot.va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30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Non-synonymous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JM\thesis\lynne_work\motifVar_pNets\tpr\tot.var.NS.png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8" y="1828800"/>
            <a:ext cx="8302752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Singletons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JM\thesis\lynne_work\motifVar_pNets\tpr\tot.var.NS.noSingle.withSpliceSuch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8305799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Singletons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61354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Position 20, all non-synonymous are singletons</a:t>
            </a:r>
          </a:p>
          <a:p>
            <a:r>
              <a:rPr lang="en-US" dirty="0" smtClean="0"/>
              <a:t>-- Position 24, low number of non-synonymous</a:t>
            </a:r>
            <a:endParaRPr lang="en-US" dirty="0"/>
          </a:p>
        </p:txBody>
      </p:sp>
      <p:pic>
        <p:nvPicPr>
          <p:cNvPr id="8194" name="Picture 2" descr="C:\Users\JM\thesis\lynne_work\motifVar_pNets\tpr\tot.var.NS.noSingle.withSpliceSuch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8305799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4600" y="1828800"/>
            <a:ext cx="304800" cy="4343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1828800"/>
            <a:ext cx="304800" cy="4343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1828800"/>
            <a:ext cx="304800" cy="4343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828800"/>
            <a:ext cx="304800" cy="4343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Genomic </a:t>
            </a:r>
            <a:r>
              <a:rPr lang="en-US" dirty="0" smtClean="0"/>
              <a:t>annotation of SNVs associated with </a:t>
            </a:r>
            <a:r>
              <a:rPr lang="en-US" b="1" u="sng" dirty="0" smtClean="0"/>
              <a:t>protein-protein interactions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b="1" u="sng" dirty="0" smtClean="0"/>
              <a:t>coding region</a:t>
            </a:r>
          </a:p>
          <a:p>
            <a:pPr marL="514350" indent="-514350">
              <a:buFont typeface="Wingdings"/>
              <a:buChar char="à"/>
            </a:pPr>
            <a:r>
              <a:rPr lang="en-US" dirty="0" smtClean="0"/>
              <a:t>To see if we can identify variations involved in protein-protein interactions</a:t>
            </a:r>
          </a:p>
          <a:p>
            <a:pPr marL="514350" indent="-514350">
              <a:buFont typeface="Wingdings"/>
              <a:buChar char="à"/>
            </a:pPr>
            <a:r>
              <a:rPr lang="en-US" dirty="0" smtClean="0"/>
              <a:t>Using repeat protein motif analyses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variants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JM\thesis\lynne_work\motifVar_pNets\tpr\tot.va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3058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– freq + effect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JM\thesis\lynne_work\motifVar_pNets\tpr\combo.withSingleton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3058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JM\thesis\lynne_work\motifVar_pNets\tpr\combo.woSingleton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68562"/>
            <a:ext cx="8305800" cy="26701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983162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Combination – freq + </a:t>
            </a:r>
            <a:r>
              <a:rPr lang="en-US" dirty="0" smtClean="0"/>
              <a:t>effect</a:t>
            </a:r>
            <a:br>
              <a:rPr lang="en-US" dirty="0" smtClean="0"/>
            </a:br>
            <a:r>
              <a:rPr lang="en-US" dirty="0" smtClean="0"/>
              <a:t>Remove </a:t>
            </a:r>
            <a:r>
              <a:rPr lang="en-US" dirty="0" smtClean="0"/>
              <a:t>singletons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JM\thesis\lynne_work\motifVar_pNets\tpr\combo.woSingletons.nsOnly.png"/>
          <p:cNvPicPr>
            <a:picLocks noChangeArrowheads="1"/>
          </p:cNvPicPr>
          <p:nvPr/>
        </p:nvPicPr>
        <p:blipFill>
          <a:blip r:embed="rId3" cstate="print"/>
          <a:srcRect t="25799"/>
          <a:stretch>
            <a:fillRect/>
          </a:stretch>
        </p:blipFill>
        <p:spPr bwMode="auto">
          <a:xfrm>
            <a:off x="594360" y="2667000"/>
            <a:ext cx="8321040" cy="19812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Combination – freq + effect, NS only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Positive control: </a:t>
            </a:r>
            <a:r>
              <a:rPr lang="en-US" dirty="0" smtClean="0"/>
              <a:t>8, 20, 24, 27</a:t>
            </a:r>
          </a:p>
          <a:p>
            <a:r>
              <a:rPr lang="en-US" b="1" dirty="0" err="1" smtClean="0"/>
              <a:t>Hypervariable</a:t>
            </a:r>
            <a:r>
              <a:rPr lang="en-US" b="1" dirty="0" smtClean="0"/>
              <a:t>: </a:t>
            </a:r>
            <a:r>
              <a:rPr lang="en-US" dirty="0" smtClean="0"/>
              <a:t>2,5,9,12,13,33,34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V&gt;M – 33% MAF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48400" y="35814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JM\thesis\lynne_work\motifVar_pNets\tpr\combo.woSingletons.nsOnly.png"/>
          <p:cNvPicPr>
            <a:picLocks noChangeArrowheads="1"/>
          </p:cNvPicPr>
          <p:nvPr/>
        </p:nvPicPr>
        <p:blipFill>
          <a:blip r:embed="rId2" cstate="print"/>
          <a:srcRect t="25799"/>
          <a:stretch>
            <a:fillRect/>
          </a:stretch>
        </p:blipFill>
        <p:spPr bwMode="auto">
          <a:xfrm>
            <a:off x="594360" y="2667000"/>
            <a:ext cx="8321040" cy="19812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Combination – freq + effect, NS only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Positive control: </a:t>
            </a:r>
            <a:r>
              <a:rPr lang="en-US" dirty="0" smtClean="0"/>
              <a:t>8, 20</a:t>
            </a:r>
            <a:r>
              <a:rPr lang="en-US" smtClean="0"/>
              <a:t>, 24</a:t>
            </a:r>
            <a:endParaRPr lang="en-US" dirty="0" smtClean="0"/>
          </a:p>
          <a:p>
            <a:r>
              <a:rPr lang="en-US" b="1" dirty="0" err="1" smtClean="0"/>
              <a:t>Hypervariable</a:t>
            </a:r>
            <a:r>
              <a:rPr lang="en-US" b="1" dirty="0" smtClean="0"/>
              <a:t>: </a:t>
            </a:r>
            <a:r>
              <a:rPr lang="en-US" dirty="0" smtClean="0"/>
              <a:t>2,5,9,12,13,33,34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V&gt;M – 33% MAF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48400" y="35814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4607" t="12666" r="62751" b="78667"/>
          <a:stretch>
            <a:fillRect/>
          </a:stretch>
        </p:blipFill>
        <p:spPr bwMode="auto">
          <a:xfrm>
            <a:off x="1179576" y="57912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3962400" y="3048000"/>
            <a:ext cx="0" cy="3581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648200" y="3048000"/>
            <a:ext cx="0" cy="3581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0000" y="3048000"/>
            <a:ext cx="0" cy="3581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JM\thesis\lynne_work\motifVar_pNets\tpr\combo.woSingletons.nsOnly.png"/>
          <p:cNvPicPr>
            <a:picLocks noChangeArrowheads="1"/>
          </p:cNvPicPr>
          <p:nvPr/>
        </p:nvPicPr>
        <p:blipFill>
          <a:blip r:embed="rId3" cstate="print"/>
          <a:srcRect t="25799"/>
          <a:stretch>
            <a:fillRect/>
          </a:stretch>
        </p:blipFill>
        <p:spPr bwMode="auto">
          <a:xfrm>
            <a:off x="594360" y="2667000"/>
            <a:ext cx="8321040" cy="19812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0"/>
            <a:ext cx="7543800" cy="1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Combination – freq + effect, NS only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Positive control: </a:t>
            </a:r>
            <a:r>
              <a:rPr lang="en-US" dirty="0" smtClean="0"/>
              <a:t>8, 20, 24, 27</a:t>
            </a:r>
          </a:p>
          <a:p>
            <a:r>
              <a:rPr lang="en-US" b="1" dirty="0" err="1" smtClean="0"/>
              <a:t>Hypervariable</a:t>
            </a:r>
            <a:r>
              <a:rPr lang="en-US" b="1" dirty="0" smtClean="0"/>
              <a:t>: </a:t>
            </a:r>
            <a:r>
              <a:rPr lang="en-US" dirty="0" smtClean="0"/>
              <a:t>2,5,9,12,13,33,34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7000" y="2971800"/>
            <a:ext cx="304800" cy="3276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V&gt;M – 33% MAF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48400" y="35814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Position 8 </a:t>
            </a:r>
            <a:br>
              <a:rPr lang="en-US" sz="2400" dirty="0" smtClean="0"/>
            </a:br>
            <a:r>
              <a:rPr lang="en-US" sz="2400" dirty="0" smtClean="0"/>
              <a:t>– BLOSUM score and #transcripts affected seem to be predictive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540529"/>
          <a:ext cx="8978422" cy="2117071"/>
        </p:xfrm>
        <a:graphic>
          <a:graphicData uri="http://schemas.openxmlformats.org/drawingml/2006/table">
            <a:tbl>
              <a:tblPr/>
              <a:tblGrid>
                <a:gridCol w="366123"/>
                <a:gridCol w="596821"/>
                <a:gridCol w="483804"/>
                <a:gridCol w="1255279"/>
                <a:gridCol w="1255279"/>
                <a:gridCol w="1255279"/>
                <a:gridCol w="1255279"/>
                <a:gridCol w="1255279"/>
                <a:gridCol w="1255279"/>
              </a:tblGrid>
              <a:tr h="191607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BLOSUM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MAF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A-&gt;S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ENST00000371809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A-&gt;T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ENST00000245105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ENST00000539824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A-&gt;T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0.0041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ENST00000337331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G-&gt;D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0.0027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ENST00000408939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A-&gt;V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0.0023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ENST00000470402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ENST00000391946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ENST00000585434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G-&gt;R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0.0009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ENST00000553443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G-&gt;S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ENST00000324266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ENST00000382110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A-&gt;V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ENST00000261819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ENST00000541887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ENST00000344395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ENST00000441917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ENST00000535482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ENST00000544314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A-&gt;T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ENST00000338104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ENST00000345383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ENST00000346301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ENST00000380656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ENST00000358622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ENST00000536576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G-&gt;V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0.0005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ENST00000373289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ENST00000393748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81" marR="9581" marT="9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038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 singletons = MAF </a:t>
            </a:r>
            <a:r>
              <a:rPr lang="en-US" sz="2400" dirty="0" smtClean="0"/>
              <a:t>≤ </a:t>
            </a:r>
            <a:r>
              <a:rPr lang="en-US" sz="2400" dirty="0" smtClean="0"/>
              <a:t>0.0005 (*2184=1.092)</a:t>
            </a:r>
          </a:p>
          <a:p>
            <a:r>
              <a:rPr lang="en-US" sz="2400" dirty="0" smtClean="0"/>
              <a:t>-&gt; more transcripts affected </a:t>
            </a:r>
            <a:r>
              <a:rPr lang="en-US" sz="2400" dirty="0" smtClean="0"/>
              <a:t>singletons</a:t>
            </a:r>
            <a:endParaRPr lang="en-US" sz="2400" dirty="0" smtClean="0"/>
          </a:p>
          <a:p>
            <a:r>
              <a:rPr lang="en-US" sz="2400" dirty="0" smtClean="0"/>
              <a:t>-&gt; BLOSUM62 score &gt; </a:t>
            </a:r>
            <a:r>
              <a:rPr lang="en-US" sz="2400" dirty="0" smtClean="0"/>
              <a:t>should we use BLOSUM </a:t>
            </a:r>
            <a:r>
              <a:rPr lang="en-US" sz="2400" dirty="0" smtClean="0"/>
              <a:t>matrix with higher </a:t>
            </a:r>
            <a:r>
              <a:rPr lang="en-US" sz="2400" dirty="0" err="1" smtClean="0"/>
              <a:t>seq</a:t>
            </a:r>
            <a:r>
              <a:rPr lang="en-US" sz="2400" dirty="0" smtClean="0"/>
              <a:t> identity?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a) 	</a:t>
            </a:r>
            <a:r>
              <a:rPr lang="en-US" b="1" u="sng" dirty="0" smtClean="0"/>
              <a:t>Workflow: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conserved versus </a:t>
            </a:r>
            <a:r>
              <a:rPr lang="en-US" dirty="0" err="1" smtClean="0"/>
              <a:t>hypervariable</a:t>
            </a:r>
            <a:r>
              <a:rPr lang="en-US" dirty="0" smtClean="0"/>
              <a:t> positions based on information content of alignment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Form some sort of predictor with features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BLOSUM score or a combination of features (e.g. rare, non-synonymous) to predict </a:t>
            </a:r>
            <a:r>
              <a:rPr lang="en-US" dirty="0" smtClean="0"/>
              <a:t>effect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b</a:t>
            </a:r>
            <a:r>
              <a:rPr lang="en-US" dirty="0" smtClean="0"/>
              <a:t>) 	</a:t>
            </a:r>
            <a:r>
              <a:rPr lang="en-US" b="1" u="sng" dirty="0" smtClean="0"/>
              <a:t>Compare results</a:t>
            </a:r>
            <a:r>
              <a:rPr lang="en-US" dirty="0" smtClean="0"/>
              <a:t> with existing functional prediction software, e.g. SIFT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c) 	</a:t>
            </a:r>
            <a:r>
              <a:rPr lang="en-US" b="1" u="sng" dirty="0" smtClean="0"/>
              <a:t>Apply</a:t>
            </a:r>
            <a:r>
              <a:rPr lang="en-US" dirty="0" smtClean="0"/>
              <a:t> to other repeat and non-repeat motifs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767492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domains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7993" y="6477000"/>
            <a:ext cx="22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Everett Sussman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3484p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2320p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6295-C87C-4E11-86DE-80DAF44D2D3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r="5556"/>
          <a:stretch>
            <a:fillRect/>
          </a:stretch>
        </p:blipFill>
        <p:spPr bwMode="auto">
          <a:xfrm>
            <a:off x="381000" y="21490"/>
            <a:ext cx="5181600" cy="67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6059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Kajava</a:t>
            </a:r>
            <a:r>
              <a:rPr lang="en-US" dirty="0" smtClean="0"/>
              <a:t>, </a:t>
            </a:r>
            <a:r>
              <a:rPr lang="en-US" i="1" dirty="0" smtClean="0"/>
              <a:t>Journal of </a:t>
            </a:r>
            <a:r>
              <a:rPr lang="en-US" i="1" dirty="0" err="1" smtClean="0"/>
              <a:t>Struct</a:t>
            </a:r>
            <a:r>
              <a:rPr lang="en-US" i="1" dirty="0" smtClean="0"/>
              <a:t> </a:t>
            </a:r>
            <a:r>
              <a:rPr lang="en-US" i="1" dirty="0" err="1" smtClean="0"/>
              <a:t>Biol</a:t>
            </a:r>
            <a:r>
              <a:rPr lang="en-US" i="1" dirty="0" smtClean="0"/>
              <a:t>, 2012</a:t>
            </a:r>
            <a:endParaRPr lang="en-US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19800" y="274638"/>
            <a:ext cx="297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14478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Many types of repeat motifs in proteins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varied length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varied complexity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2.	Categorized by structural classes</a:t>
            </a:r>
          </a:p>
          <a:p>
            <a:pPr marL="342900" indent="-342900"/>
            <a:r>
              <a:rPr lang="en-US" sz="2400" dirty="0" smtClean="0"/>
              <a:t>- 	varied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6295-C87C-4E11-86DE-80DAF44D2D3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2778" t="9847" r="8333" b="46103"/>
          <a:stretch>
            <a:fillRect/>
          </a:stretch>
        </p:blipFill>
        <p:spPr bwMode="auto">
          <a:xfrm>
            <a:off x="3276600" y="6858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167" t="37878" r="6944" b="15813"/>
          <a:stretch>
            <a:fillRect/>
          </a:stretch>
        </p:blipFill>
        <p:spPr bwMode="auto">
          <a:xfrm>
            <a:off x="609600" y="25908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19800" y="274638"/>
            <a:ext cx="297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1447800"/>
            <a:ext cx="2819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3.	Focus on a group of repeat proteins</a:t>
            </a:r>
          </a:p>
          <a:p>
            <a:pPr marL="342900" indent="-342900"/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Modular </a:t>
            </a:r>
            <a:r>
              <a:rPr lang="en-US" sz="2400" b="1" dirty="0" smtClean="0"/>
              <a:t>(motifs)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h</a:t>
            </a:r>
            <a:r>
              <a:rPr lang="en-US" sz="2400" dirty="0" smtClean="0"/>
              <a:t>igher sequence complexity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/>
              <a:t>Repeat </a:t>
            </a:r>
            <a:r>
              <a:rPr lang="en-US" sz="2400" dirty="0" err="1" smtClean="0"/>
              <a:t>cooperativity</a:t>
            </a:r>
            <a:r>
              <a:rPr lang="en-US" sz="2400" dirty="0" smtClean="0"/>
              <a:t> in function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4.	Primary function: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/>
              <a:t>protein-protein interactions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6059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Kajava</a:t>
            </a:r>
            <a:r>
              <a:rPr lang="en-US" dirty="0" smtClean="0"/>
              <a:t>, </a:t>
            </a:r>
            <a:r>
              <a:rPr lang="en-US" i="1" dirty="0" smtClean="0"/>
              <a:t>Journal of </a:t>
            </a:r>
            <a:r>
              <a:rPr lang="en-US" i="1" dirty="0" err="1" smtClean="0"/>
              <a:t>Struct</a:t>
            </a:r>
            <a:r>
              <a:rPr lang="en-US" i="1" dirty="0" smtClean="0"/>
              <a:t> </a:t>
            </a:r>
            <a:r>
              <a:rPr lang="en-US" i="1" dirty="0" err="1" smtClean="0"/>
              <a:t>Biol</a:t>
            </a:r>
            <a:r>
              <a:rPr lang="en-US" i="1" dirty="0" smtClean="0"/>
              <a:t>, 2012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858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Class III </a:t>
            </a:r>
          </a:p>
          <a:p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non-globular solenoid structures </a:t>
            </a:r>
            <a:br>
              <a:rPr lang="en-US" sz="1600" dirty="0" smtClean="0"/>
            </a:br>
            <a:r>
              <a:rPr lang="en-US" sz="1600" dirty="0" smtClean="0"/>
              <a:t>e.g. TPR, </a:t>
            </a:r>
            <a:r>
              <a:rPr lang="en-US" sz="1600" dirty="0" err="1" smtClean="0"/>
              <a:t>ankyrins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Class IV</a:t>
            </a:r>
          </a:p>
          <a:p>
            <a:pPr>
              <a:buFont typeface="Wingdings"/>
              <a:buChar char="à"/>
            </a:pPr>
            <a:r>
              <a:rPr lang="en-US" sz="1600" dirty="0" smtClean="0"/>
              <a:t>globular structures</a:t>
            </a:r>
          </a:p>
          <a:p>
            <a:r>
              <a:rPr lang="en-US" sz="1600" dirty="0" smtClean="0"/>
              <a:t>e.g. WD40, beta-barrel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9"/>
          <p:cNvGrpSpPr/>
          <p:nvPr/>
        </p:nvGrpSpPr>
        <p:grpSpPr>
          <a:xfrm>
            <a:off x="493776" y="2819400"/>
            <a:ext cx="5010082" cy="3601243"/>
            <a:chOff x="3524318" y="1961363"/>
            <a:chExt cx="5010082" cy="3601243"/>
          </a:xfrm>
        </p:grpSpPr>
        <p:pic>
          <p:nvPicPr>
            <p:cNvPr id="8" name="Picture 3" descr="C:\Users\JM\thesis\lynne_work\3TPR\manuscript\fig1\3TPR_ribbon-PDB_1EL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4318" y="1961363"/>
              <a:ext cx="2284099" cy="3601243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096000" y="4812268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MOTIF/</a:t>
              </a:r>
            </a:p>
            <a:p>
              <a:r>
                <a:rPr lang="en-US" dirty="0" smtClean="0"/>
                <a:t>REPEAT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5867400" y="4572000"/>
              <a:ext cx="228600" cy="8382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6934200" y="1981200"/>
              <a:ext cx="228600" cy="34290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0" y="3505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DOMAIN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Repeats domains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Example: </a:t>
            </a:r>
            <a:r>
              <a:rPr lang="en-US" sz="3200" dirty="0" err="1" smtClean="0"/>
              <a:t>tetratricopeptide</a:t>
            </a:r>
            <a:r>
              <a:rPr lang="en-US" sz="3200" dirty="0" smtClean="0"/>
              <a:t> repeat (TPR)</a:t>
            </a:r>
            <a:endParaRPr lang="en-US" sz="3200" dirty="0"/>
          </a:p>
        </p:txBody>
      </p:sp>
      <p:pic>
        <p:nvPicPr>
          <p:cNvPr id="15" name="Picture 3" descr="C:\Users\JM\thesis\lynne_work\3TPR\manuscript\fig1\3TPR_ribbon-PDB_1ELW.png"/>
          <p:cNvPicPr>
            <a:picLocks noChangeAspect="1" noChangeArrowheads="1"/>
          </p:cNvPicPr>
          <p:nvPr/>
        </p:nvPicPr>
        <p:blipFill>
          <a:blip r:embed="rId2" cstate="print"/>
          <a:srcRect t="70377"/>
          <a:stretch>
            <a:fillRect/>
          </a:stretch>
        </p:blipFill>
        <p:spPr bwMode="auto">
          <a:xfrm>
            <a:off x="490960" y="5334001"/>
            <a:ext cx="2284099" cy="1066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Motif variation analysis</a:t>
            </a:r>
            <a:br>
              <a:rPr lang="en-US" sz="3200" dirty="0" smtClean="0"/>
            </a:br>
            <a:r>
              <a:rPr lang="en-US" sz="3200" dirty="0" err="1" smtClean="0"/>
              <a:t>Hypervariability</a:t>
            </a:r>
            <a:r>
              <a:rPr lang="en-US" sz="3200" dirty="0" smtClean="0"/>
              <a:t> suggests functional residues</a:t>
            </a:r>
            <a:endParaRPr lang="en-US" sz="3200" dirty="0"/>
          </a:p>
        </p:txBody>
      </p:sp>
      <p:pic>
        <p:nvPicPr>
          <p:cNvPr id="15" name="Picture 3" descr="C:\Users\JM\thesis\lynne_work\3TPR\manuscript\fig1\3TPR_ribbon-PDB_1ELW.png"/>
          <p:cNvPicPr>
            <a:picLocks noChangeAspect="1" noChangeArrowheads="1"/>
          </p:cNvPicPr>
          <p:nvPr/>
        </p:nvPicPr>
        <p:blipFill>
          <a:blip r:embed="rId3" cstate="print"/>
          <a:srcRect t="70377"/>
          <a:stretch>
            <a:fillRect/>
          </a:stretch>
        </p:blipFill>
        <p:spPr bwMode="auto">
          <a:xfrm>
            <a:off x="490960" y="5334000"/>
            <a:ext cx="2284099" cy="106680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3048000" y="4343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43400" y="4419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72200" y="4267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532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38200" y="17436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Motifs across proteins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4457700" y="3276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57700" y="28194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57700" y="30480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382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Align</a:t>
            </a:r>
            <a:endParaRPr lang="en-US" b="1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362200" y="2057400"/>
            <a:ext cx="594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8100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4958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1816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09600" y="16002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09600" y="26670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770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2390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146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Motif variation analysis</a:t>
            </a:r>
            <a:br>
              <a:rPr lang="en-US" sz="3200" dirty="0" smtClean="0"/>
            </a:br>
            <a:r>
              <a:rPr lang="en-US" sz="3200" dirty="0" err="1" smtClean="0"/>
              <a:t>Hypervariability</a:t>
            </a:r>
            <a:r>
              <a:rPr lang="en-US" sz="3200" dirty="0" smtClean="0"/>
              <a:t> suggests functional residues</a:t>
            </a:r>
            <a:endParaRPr lang="en-US" sz="3200" dirty="0"/>
          </a:p>
        </p:txBody>
      </p:sp>
      <p:pic>
        <p:nvPicPr>
          <p:cNvPr id="15" name="Picture 3" descr="C:\Users\JM\thesis\lynne_work\3TPR\manuscript\fig1\3TPR_ribbon-PDB_1ELW.png"/>
          <p:cNvPicPr>
            <a:picLocks noChangeAspect="1" noChangeArrowheads="1"/>
          </p:cNvPicPr>
          <p:nvPr/>
        </p:nvPicPr>
        <p:blipFill>
          <a:blip r:embed="rId3" cstate="print"/>
          <a:srcRect t="70377"/>
          <a:stretch>
            <a:fillRect/>
          </a:stretch>
        </p:blipFill>
        <p:spPr bwMode="auto">
          <a:xfrm>
            <a:off x="490960" y="5334000"/>
            <a:ext cx="2284099" cy="106680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3048000" y="4343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43400" y="4419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72200" y="4267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532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38200" y="17436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Motifs across proteins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4457700" y="3276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57700" y="28194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57700" y="30480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382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Align</a:t>
            </a:r>
            <a:endParaRPr lang="en-US" b="1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362200" y="2057400"/>
            <a:ext cx="594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8100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4958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1816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09600" y="16002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09600" y="26670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770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2390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146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TPR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8200" y="381000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" y="3657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sites are really highly conserved, some aren’t.</a:t>
            </a:r>
            <a:endParaRPr lang="en-US" b="1" dirty="0"/>
          </a:p>
        </p:txBody>
      </p:sp>
      <p:pic>
        <p:nvPicPr>
          <p:cNvPr id="24" name="Picture 2"/>
          <p:cNvPicPr>
            <a:picLocks noChangeArrowheads="1"/>
          </p:cNvPicPr>
          <p:nvPr/>
        </p:nvPicPr>
        <p:blipFill>
          <a:blip r:embed="rId4" cstate="print"/>
          <a:srcRect t="26667"/>
          <a:stretch>
            <a:fillRect/>
          </a:stretch>
        </p:blipFill>
        <p:spPr bwMode="auto">
          <a:xfrm>
            <a:off x="2819400" y="50292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715000" y="3810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With Rahim Hashim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90800" y="4419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Human only (</a:t>
            </a:r>
            <a:r>
              <a:rPr lang="en-US" dirty="0" err="1" smtClean="0"/>
              <a:t>Ensembl</a:t>
            </a:r>
            <a:r>
              <a:rPr lang="en-US" dirty="0" smtClean="0"/>
              <a:t>/SMART):</a:t>
            </a:r>
          </a:p>
          <a:p>
            <a:pPr algn="r"/>
            <a:r>
              <a:rPr lang="en-US" dirty="0" smtClean="0"/>
              <a:t>623 </a:t>
            </a:r>
            <a:r>
              <a:rPr lang="en-US" dirty="0" err="1" smtClean="0"/>
              <a:t>uniq</a:t>
            </a:r>
            <a:r>
              <a:rPr lang="en-US" dirty="0" smtClean="0"/>
              <a:t> motif sequences in 377 proteins</a:t>
            </a:r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 l="14607" t="12666" r="62751" b="78667"/>
          <a:stretch>
            <a:fillRect/>
          </a:stretch>
        </p:blipFill>
        <p:spPr bwMode="auto">
          <a:xfrm>
            <a:off x="2971800" y="5943600"/>
            <a:ext cx="599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 l="8333" t="23571" b="73062"/>
          <a:stretch>
            <a:fillRect/>
          </a:stretch>
        </p:blipFill>
        <p:spPr bwMode="auto">
          <a:xfrm>
            <a:off x="3048000" y="5791200"/>
            <a:ext cx="5867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886201" y="64578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64578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152711" y="6010249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1" y="593405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14607" t="12666" r="62751" b="78667"/>
          <a:stretch>
            <a:fillRect/>
          </a:stretch>
        </p:blipFill>
        <p:spPr bwMode="auto">
          <a:xfrm>
            <a:off x="2971800" y="5943600"/>
            <a:ext cx="599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Motif variation analysis</a:t>
            </a:r>
            <a:br>
              <a:rPr lang="en-US" sz="3200" dirty="0" smtClean="0"/>
            </a:br>
            <a:r>
              <a:rPr lang="en-US" sz="3200" dirty="0" err="1" smtClean="0"/>
              <a:t>Hypervariability</a:t>
            </a:r>
            <a:r>
              <a:rPr lang="en-US" sz="3200" dirty="0" smtClean="0"/>
              <a:t> suggests functional residues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3886201" y="64578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1800" y="64578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B1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1444823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Magliery</a:t>
            </a:r>
            <a:r>
              <a:rPr lang="en-US" sz="1400" dirty="0" smtClean="0"/>
              <a:t> &amp; Regan, </a:t>
            </a:r>
            <a:r>
              <a:rPr lang="en-US" sz="1400" i="1" dirty="0" smtClean="0"/>
              <a:t>BMC Bioinformatics, </a:t>
            </a:r>
            <a:r>
              <a:rPr lang="en-US" sz="1400" dirty="0" smtClean="0"/>
              <a:t>2005 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-76200" y="29337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Conserved sites: </a:t>
            </a:r>
            <a:r>
              <a:rPr lang="en-US" sz="1600" dirty="0" smtClean="0"/>
              <a:t>8,11,15,20,24,27,32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 l="10024" t="12329" r="6652"/>
          <a:stretch>
            <a:fillRect/>
          </a:stretch>
        </p:blipFill>
        <p:spPr bwMode="auto">
          <a:xfrm>
            <a:off x="3642599" y="2171700"/>
            <a:ext cx="16152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793188" y="2095500"/>
            <a:ext cx="2940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err="1" smtClean="0"/>
              <a:t>Hypervariable</a:t>
            </a:r>
            <a:r>
              <a:rPr lang="en-US" sz="1600" b="1" dirty="0" smtClean="0"/>
              <a:t>: </a:t>
            </a:r>
            <a:r>
              <a:rPr lang="en-US" sz="1600" dirty="0" smtClean="0"/>
              <a:t>2,5,9,12,13,33,34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3048000" y="4343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43400" y="4419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72200" y="4267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532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 t="26122" b="49787"/>
          <a:stretch>
            <a:fillRect/>
          </a:stretch>
        </p:blipFill>
        <p:spPr bwMode="auto">
          <a:xfrm>
            <a:off x="5334000" y="1752600"/>
            <a:ext cx="3733800" cy="253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>
          <a:xfrm rot="16200000">
            <a:off x="1109676" y="4681525"/>
            <a:ext cx="1076358" cy="2381309"/>
            <a:chOff x="4257649" y="1490241"/>
            <a:chExt cx="1076358" cy="2381309"/>
          </a:xfrm>
        </p:grpSpPr>
        <p:pic>
          <p:nvPicPr>
            <p:cNvPr id="15" name="Picture 3" descr="C:\Users\JM\thesis\lynne_work\3TPR\manuscript\fig1\3TPR_ribbon-PDB_1ELW.png"/>
            <p:cNvPicPr>
              <a:picLocks noChangeAspect="1" noChangeArrowheads="1"/>
            </p:cNvPicPr>
            <p:nvPr/>
          </p:nvPicPr>
          <p:blipFill>
            <a:blip r:embed="rId5" cstate="print"/>
            <a:srcRect t="70377"/>
            <a:stretch>
              <a:fillRect/>
            </a:stretch>
          </p:blipFill>
          <p:spPr bwMode="auto">
            <a:xfrm rot="5400000">
              <a:off x="3658554" y="2132647"/>
              <a:ext cx="2284099" cy="106680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 rot="5400000">
              <a:off x="4114804" y="332859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A1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191003" y="163308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B1</a:t>
              </a:r>
              <a:endParaRPr lang="en-US" sz="2000" dirty="0"/>
            </a:p>
          </p:txBody>
        </p:sp>
      </p:grpSp>
      <p:pic>
        <p:nvPicPr>
          <p:cNvPr id="23" name="Picture 2"/>
          <p:cNvPicPr>
            <a:picLocks noChangeArrowheads="1"/>
          </p:cNvPicPr>
          <p:nvPr/>
        </p:nvPicPr>
        <p:blipFill>
          <a:blip r:embed="rId6" cstate="print"/>
          <a:srcRect t="26667"/>
          <a:stretch>
            <a:fillRect/>
          </a:stretch>
        </p:blipFill>
        <p:spPr bwMode="auto">
          <a:xfrm>
            <a:off x="2819400" y="50292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TPR motifs in human genome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371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Bars  : 377 proteins</a:t>
            </a:r>
          </a:p>
          <a:p>
            <a:r>
              <a:rPr lang="en-US" dirty="0" smtClean="0"/>
              <a:t>Lines : 128 genes</a:t>
            </a:r>
            <a:endParaRPr lang="en-US" dirty="0"/>
          </a:p>
        </p:txBody>
      </p:sp>
      <p:pic>
        <p:nvPicPr>
          <p:cNvPr id="1026" name="Picture 2" descr="C:\Users\JM\thesis\lynne_work\motifVar_pNets\tpr\align\tpr.chr.bypro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94722"/>
            <a:ext cx="8001000" cy="4076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20837</TotalTime>
  <Words>684</Words>
  <Application>Microsoft Office PowerPoint</Application>
  <PresentationFormat>On-screen Show (4:3)</PresentationFormat>
  <Paragraphs>277</Paragraphs>
  <Slides>28</Slides>
  <Notes>12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Repeat proteins - motif variation analysis - </vt:lpstr>
      <vt:lpstr>Objective</vt:lpstr>
      <vt:lpstr>Background</vt:lpstr>
      <vt:lpstr>Background</vt:lpstr>
      <vt:lpstr>Repeats domains Example: tetratricopeptide repeat (TPR)</vt:lpstr>
      <vt:lpstr>Motif variation analysis Hypervariability suggests functional residues</vt:lpstr>
      <vt:lpstr>Motif variation analysis Hypervariability suggests functional residues</vt:lpstr>
      <vt:lpstr>Motif variation analysis Hypervariability suggests functional residues</vt:lpstr>
      <vt:lpstr>TPR motifs in human genome</vt:lpstr>
      <vt:lpstr>Question</vt:lpstr>
      <vt:lpstr>What features of the variants can we use for prediction</vt:lpstr>
      <vt:lpstr>Total variants</vt:lpstr>
      <vt:lpstr>Rare – 0.5%</vt:lpstr>
      <vt:lpstr>Singletons</vt:lpstr>
      <vt:lpstr>Singletons (1 chromosome in 2184)</vt:lpstr>
      <vt:lpstr>Total variants</vt:lpstr>
      <vt:lpstr>Non-synonymous</vt:lpstr>
      <vt:lpstr>Remove Singletons</vt:lpstr>
      <vt:lpstr>Remove Singletons</vt:lpstr>
      <vt:lpstr>Total variants</vt:lpstr>
      <vt:lpstr>Combination – freq + effect</vt:lpstr>
      <vt:lpstr>Combination – freq + effect Remove singletons</vt:lpstr>
      <vt:lpstr>Combination – freq + effect, NS only</vt:lpstr>
      <vt:lpstr>Combination – freq + effect, NS only</vt:lpstr>
      <vt:lpstr>Combination – freq + effect, NS only</vt:lpstr>
      <vt:lpstr>Position 8  – BLOSUM score and #transcripts affected seem to be predictive</vt:lpstr>
      <vt:lpstr>Future directions</vt:lpstr>
      <vt:lpstr>Which domains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</dc:creator>
  <cp:lastModifiedBy>JM</cp:lastModifiedBy>
  <cp:revision>383</cp:revision>
  <dcterms:created xsi:type="dcterms:W3CDTF">2014-02-17T03:14:28Z</dcterms:created>
  <dcterms:modified xsi:type="dcterms:W3CDTF">2014-06-27T13:54:21Z</dcterms:modified>
</cp:coreProperties>
</file>