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7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3" r:id="rId18"/>
    <p:sldId id="274" r:id="rId19"/>
    <p:sldId id="280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20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inaYale:Documents:modEncode:Supplemental%20Information:AnnotationOct2013revis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[AnnotationOct2013revised.xlsx]Sheet1!$B$1</c:f>
              <c:strCache>
                <c:ptCount val="1"/>
                <c:pt idx="0">
                  <c:v>Human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[AnnotationOct2013revised.xlsx]Sheet1!$A$2:$A$83</c:f>
              <c:strCache>
                <c:ptCount val="82"/>
                <c:pt idx="0">
                  <c:v>Sep03</c:v>
                </c:pt>
                <c:pt idx="1">
                  <c:v>Nov03</c:v>
                </c:pt>
                <c:pt idx="2">
                  <c:v>Feb04</c:v>
                </c:pt>
                <c:pt idx="3">
                  <c:v>Apr04</c:v>
                </c:pt>
                <c:pt idx="4">
                  <c:v>Aug04</c:v>
                </c:pt>
                <c:pt idx="5">
                  <c:v>Oct04</c:v>
                </c:pt>
                <c:pt idx="6">
                  <c:v>Dec04</c:v>
                </c:pt>
                <c:pt idx="7">
                  <c:v>Feb05</c:v>
                </c:pt>
                <c:pt idx="8">
                  <c:v>May05</c:v>
                </c:pt>
                <c:pt idx="9">
                  <c:v>Jul05</c:v>
                </c:pt>
                <c:pt idx="10">
                  <c:v>Aug05</c:v>
                </c:pt>
                <c:pt idx="11">
                  <c:v>Sep05</c:v>
                </c:pt>
                <c:pt idx="12">
                  <c:v>Oct05</c:v>
                </c:pt>
                <c:pt idx="13">
                  <c:v>Nov05</c:v>
                </c:pt>
                <c:pt idx="14">
                  <c:v>Jun06</c:v>
                </c:pt>
                <c:pt idx="15">
                  <c:v>Jul06</c:v>
                </c:pt>
                <c:pt idx="16">
                  <c:v>Sep06</c:v>
                </c:pt>
                <c:pt idx="17">
                  <c:v>Dec06</c:v>
                </c:pt>
                <c:pt idx="18">
                  <c:v>Jan07</c:v>
                </c:pt>
                <c:pt idx="19">
                  <c:v>Feb07</c:v>
                </c:pt>
                <c:pt idx="20">
                  <c:v>Mar05</c:v>
                </c:pt>
                <c:pt idx="21">
                  <c:v>Apr07</c:v>
                </c:pt>
                <c:pt idx="22">
                  <c:v>May07</c:v>
                </c:pt>
                <c:pt idx="23">
                  <c:v>Jun07</c:v>
                </c:pt>
                <c:pt idx="24">
                  <c:v>Jul07</c:v>
                </c:pt>
                <c:pt idx="25">
                  <c:v>Aug07</c:v>
                </c:pt>
                <c:pt idx="26">
                  <c:v>Sep07</c:v>
                </c:pt>
                <c:pt idx="27">
                  <c:v>Nov07</c:v>
                </c:pt>
                <c:pt idx="28">
                  <c:v>Dec07</c:v>
                </c:pt>
                <c:pt idx="29">
                  <c:v>Jan08</c:v>
                </c:pt>
                <c:pt idx="30">
                  <c:v>Feb08</c:v>
                </c:pt>
                <c:pt idx="31">
                  <c:v>Mar08</c:v>
                </c:pt>
                <c:pt idx="32">
                  <c:v>Apr08</c:v>
                </c:pt>
                <c:pt idx="33">
                  <c:v>May08</c:v>
                </c:pt>
                <c:pt idx="34">
                  <c:v>Jun08</c:v>
                </c:pt>
                <c:pt idx="35">
                  <c:v>Jul08</c:v>
                </c:pt>
                <c:pt idx="36">
                  <c:v>Aug08</c:v>
                </c:pt>
                <c:pt idx="37">
                  <c:v>Sep08</c:v>
                </c:pt>
                <c:pt idx="38">
                  <c:v>Oct08</c:v>
                </c:pt>
                <c:pt idx="39">
                  <c:v>Nov08</c:v>
                </c:pt>
                <c:pt idx="40">
                  <c:v>Dec08</c:v>
                </c:pt>
                <c:pt idx="41">
                  <c:v>Jan09</c:v>
                </c:pt>
                <c:pt idx="42">
                  <c:v>Feb09</c:v>
                </c:pt>
                <c:pt idx="43">
                  <c:v>Mar09</c:v>
                </c:pt>
                <c:pt idx="44">
                  <c:v>Apr09</c:v>
                </c:pt>
                <c:pt idx="45">
                  <c:v>May09</c:v>
                </c:pt>
                <c:pt idx="46">
                  <c:v>Jun09</c:v>
                </c:pt>
                <c:pt idx="47">
                  <c:v>Jul09</c:v>
                </c:pt>
                <c:pt idx="48">
                  <c:v>Aug09</c:v>
                </c:pt>
                <c:pt idx="49">
                  <c:v>Sep09</c:v>
                </c:pt>
                <c:pt idx="50">
                  <c:v>Oct09</c:v>
                </c:pt>
                <c:pt idx="51">
                  <c:v>Nov09</c:v>
                </c:pt>
                <c:pt idx="52">
                  <c:v>Dec09</c:v>
                </c:pt>
                <c:pt idx="53">
                  <c:v>Jan10</c:v>
                </c:pt>
                <c:pt idx="54">
                  <c:v>Feb10</c:v>
                </c:pt>
                <c:pt idx="55">
                  <c:v>Mar10</c:v>
                </c:pt>
                <c:pt idx="56">
                  <c:v>Apr10</c:v>
                </c:pt>
                <c:pt idx="57">
                  <c:v>May10</c:v>
                </c:pt>
                <c:pt idx="58">
                  <c:v>Jun10</c:v>
                </c:pt>
                <c:pt idx="59">
                  <c:v>Jul10</c:v>
                </c:pt>
                <c:pt idx="60">
                  <c:v>Aug10</c:v>
                </c:pt>
                <c:pt idx="61">
                  <c:v>Sep10</c:v>
                </c:pt>
                <c:pt idx="62">
                  <c:v>Oct10</c:v>
                </c:pt>
                <c:pt idx="63">
                  <c:v>Nov10</c:v>
                </c:pt>
                <c:pt idx="64">
                  <c:v>Dec10</c:v>
                </c:pt>
                <c:pt idx="65">
                  <c:v>Jan11</c:v>
                </c:pt>
                <c:pt idx="66">
                  <c:v>Feb11</c:v>
                </c:pt>
                <c:pt idx="67">
                  <c:v>Mar11</c:v>
                </c:pt>
                <c:pt idx="68">
                  <c:v>Apr11</c:v>
                </c:pt>
                <c:pt idx="69">
                  <c:v>May11</c:v>
                </c:pt>
                <c:pt idx="70">
                  <c:v>Jun11</c:v>
                </c:pt>
                <c:pt idx="71">
                  <c:v>Jul11</c:v>
                </c:pt>
                <c:pt idx="72">
                  <c:v>Sep11</c:v>
                </c:pt>
                <c:pt idx="73">
                  <c:v>Oct11</c:v>
                </c:pt>
                <c:pt idx="74">
                  <c:v>Nov11</c:v>
                </c:pt>
                <c:pt idx="75">
                  <c:v>Dec11</c:v>
                </c:pt>
                <c:pt idx="76">
                  <c:v>Jan12</c:v>
                </c:pt>
                <c:pt idx="77">
                  <c:v>Feb12</c:v>
                </c:pt>
                <c:pt idx="78">
                  <c:v>Mar12</c:v>
                </c:pt>
                <c:pt idx="79">
                  <c:v>May12</c:v>
                </c:pt>
                <c:pt idx="80">
                  <c:v>Jun12</c:v>
                </c:pt>
                <c:pt idx="81">
                  <c:v>Aug12</c:v>
                </c:pt>
              </c:strCache>
            </c:strRef>
          </c:cat>
          <c:val>
            <c:numRef>
              <c:f>[AnnotationOct2013revised.xlsx]Sheet1!$B$2:$B$83</c:f>
              <c:numCache>
                <c:formatCode>General</c:formatCode>
                <c:ptCount val="8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19599.0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21416.0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22550.0</c:v>
                </c:pt>
                <c:pt idx="48">
                  <c:v>0.0</c:v>
                </c:pt>
                <c:pt idx="49">
                  <c:v>0.0</c:v>
                </c:pt>
                <c:pt idx="50">
                  <c:v>21304.0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20540.0</c:v>
                </c:pt>
                <c:pt idx="62">
                  <c:v>0.0</c:v>
                </c:pt>
                <c:pt idx="63">
                  <c:v>0.0</c:v>
                </c:pt>
                <c:pt idx="64">
                  <c:v>20687.0</c:v>
                </c:pt>
                <c:pt idx="65">
                  <c:v>0.0</c:v>
                </c:pt>
                <c:pt idx="66">
                  <c:v>0.0</c:v>
                </c:pt>
                <c:pt idx="67">
                  <c:v>20026.0</c:v>
                </c:pt>
                <c:pt idx="68">
                  <c:v>0.0</c:v>
                </c:pt>
                <c:pt idx="69">
                  <c:v>20012.0</c:v>
                </c:pt>
                <c:pt idx="70">
                  <c:v>0.0</c:v>
                </c:pt>
                <c:pt idx="71">
                  <c:v>20007.0</c:v>
                </c:pt>
                <c:pt idx="72">
                  <c:v>0.0</c:v>
                </c:pt>
                <c:pt idx="73">
                  <c:v>20107.0</c:v>
                </c:pt>
                <c:pt idx="74">
                  <c:v>0.0</c:v>
                </c:pt>
                <c:pt idx="75">
                  <c:v>20110.0</c:v>
                </c:pt>
                <c:pt idx="76">
                  <c:v>0.0</c:v>
                </c:pt>
                <c:pt idx="77">
                  <c:v>0.0</c:v>
                </c:pt>
                <c:pt idx="78">
                  <c:v>20070.0</c:v>
                </c:pt>
                <c:pt idx="79">
                  <c:v>0.0</c:v>
                </c:pt>
                <c:pt idx="80">
                  <c:v>20078.0</c:v>
                </c:pt>
                <c:pt idx="81">
                  <c:v>20447.0</c:v>
                </c:pt>
              </c:numCache>
            </c:numRef>
          </c:val>
        </c:ser>
        <c:ser>
          <c:idx val="1"/>
          <c:order val="1"/>
          <c:tx>
            <c:strRef>
              <c:f>[AnnotationOct2013revised.xlsx]Sheet1!$C$1</c:f>
              <c:strCache>
                <c:ptCount val="1"/>
                <c:pt idx="0">
                  <c:v>Worm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elete val="1"/>
          </c:dLbls>
          <c:cat>
            <c:strRef>
              <c:f>[AnnotationOct2013revised.xlsx]Sheet1!$A$2:$A$83</c:f>
              <c:strCache>
                <c:ptCount val="82"/>
                <c:pt idx="0">
                  <c:v>Sep03</c:v>
                </c:pt>
                <c:pt idx="1">
                  <c:v>Nov03</c:v>
                </c:pt>
                <c:pt idx="2">
                  <c:v>Feb04</c:v>
                </c:pt>
                <c:pt idx="3">
                  <c:v>Apr04</c:v>
                </c:pt>
                <c:pt idx="4">
                  <c:v>Aug04</c:v>
                </c:pt>
                <c:pt idx="5">
                  <c:v>Oct04</c:v>
                </c:pt>
                <c:pt idx="6">
                  <c:v>Dec04</c:v>
                </c:pt>
                <c:pt idx="7">
                  <c:v>Feb05</c:v>
                </c:pt>
                <c:pt idx="8">
                  <c:v>May05</c:v>
                </c:pt>
                <c:pt idx="9">
                  <c:v>Jul05</c:v>
                </c:pt>
                <c:pt idx="10">
                  <c:v>Aug05</c:v>
                </c:pt>
                <c:pt idx="11">
                  <c:v>Sep05</c:v>
                </c:pt>
                <c:pt idx="12">
                  <c:v>Oct05</c:v>
                </c:pt>
                <c:pt idx="13">
                  <c:v>Nov05</c:v>
                </c:pt>
                <c:pt idx="14">
                  <c:v>Jun06</c:v>
                </c:pt>
                <c:pt idx="15">
                  <c:v>Jul06</c:v>
                </c:pt>
                <c:pt idx="16">
                  <c:v>Sep06</c:v>
                </c:pt>
                <c:pt idx="17">
                  <c:v>Dec06</c:v>
                </c:pt>
                <c:pt idx="18">
                  <c:v>Jan07</c:v>
                </c:pt>
                <c:pt idx="19">
                  <c:v>Feb07</c:v>
                </c:pt>
                <c:pt idx="20">
                  <c:v>Mar05</c:v>
                </c:pt>
                <c:pt idx="21">
                  <c:v>Apr07</c:v>
                </c:pt>
                <c:pt idx="22">
                  <c:v>May07</c:v>
                </c:pt>
                <c:pt idx="23">
                  <c:v>Jun07</c:v>
                </c:pt>
                <c:pt idx="24">
                  <c:v>Jul07</c:v>
                </c:pt>
                <c:pt idx="25">
                  <c:v>Aug07</c:v>
                </c:pt>
                <c:pt idx="26">
                  <c:v>Sep07</c:v>
                </c:pt>
                <c:pt idx="27">
                  <c:v>Nov07</c:v>
                </c:pt>
                <c:pt idx="28">
                  <c:v>Dec07</c:v>
                </c:pt>
                <c:pt idx="29">
                  <c:v>Jan08</c:v>
                </c:pt>
                <c:pt idx="30">
                  <c:v>Feb08</c:v>
                </c:pt>
                <c:pt idx="31">
                  <c:v>Mar08</c:v>
                </c:pt>
                <c:pt idx="32">
                  <c:v>Apr08</c:v>
                </c:pt>
                <c:pt idx="33">
                  <c:v>May08</c:v>
                </c:pt>
                <c:pt idx="34">
                  <c:v>Jun08</c:v>
                </c:pt>
                <c:pt idx="35">
                  <c:v>Jul08</c:v>
                </c:pt>
                <c:pt idx="36">
                  <c:v>Aug08</c:v>
                </c:pt>
                <c:pt idx="37">
                  <c:v>Sep08</c:v>
                </c:pt>
                <c:pt idx="38">
                  <c:v>Oct08</c:v>
                </c:pt>
                <c:pt idx="39">
                  <c:v>Nov08</c:v>
                </c:pt>
                <c:pt idx="40">
                  <c:v>Dec08</c:v>
                </c:pt>
                <c:pt idx="41">
                  <c:v>Jan09</c:v>
                </c:pt>
                <c:pt idx="42">
                  <c:v>Feb09</c:v>
                </c:pt>
                <c:pt idx="43">
                  <c:v>Mar09</c:v>
                </c:pt>
                <c:pt idx="44">
                  <c:v>Apr09</c:v>
                </c:pt>
                <c:pt idx="45">
                  <c:v>May09</c:v>
                </c:pt>
                <c:pt idx="46">
                  <c:v>Jun09</c:v>
                </c:pt>
                <c:pt idx="47">
                  <c:v>Jul09</c:v>
                </c:pt>
                <c:pt idx="48">
                  <c:v>Aug09</c:v>
                </c:pt>
                <c:pt idx="49">
                  <c:v>Sep09</c:v>
                </c:pt>
                <c:pt idx="50">
                  <c:v>Oct09</c:v>
                </c:pt>
                <c:pt idx="51">
                  <c:v>Nov09</c:v>
                </c:pt>
                <c:pt idx="52">
                  <c:v>Dec09</c:v>
                </c:pt>
                <c:pt idx="53">
                  <c:v>Jan10</c:v>
                </c:pt>
                <c:pt idx="54">
                  <c:v>Feb10</c:v>
                </c:pt>
                <c:pt idx="55">
                  <c:v>Mar10</c:v>
                </c:pt>
                <c:pt idx="56">
                  <c:v>Apr10</c:v>
                </c:pt>
                <c:pt idx="57">
                  <c:v>May10</c:v>
                </c:pt>
                <c:pt idx="58">
                  <c:v>Jun10</c:v>
                </c:pt>
                <c:pt idx="59">
                  <c:v>Jul10</c:v>
                </c:pt>
                <c:pt idx="60">
                  <c:v>Aug10</c:v>
                </c:pt>
                <c:pt idx="61">
                  <c:v>Sep10</c:v>
                </c:pt>
                <c:pt idx="62">
                  <c:v>Oct10</c:v>
                </c:pt>
                <c:pt idx="63">
                  <c:v>Nov10</c:v>
                </c:pt>
                <c:pt idx="64">
                  <c:v>Dec10</c:v>
                </c:pt>
                <c:pt idx="65">
                  <c:v>Jan11</c:v>
                </c:pt>
                <c:pt idx="66">
                  <c:v>Feb11</c:v>
                </c:pt>
                <c:pt idx="67">
                  <c:v>Mar11</c:v>
                </c:pt>
                <c:pt idx="68">
                  <c:v>Apr11</c:v>
                </c:pt>
                <c:pt idx="69">
                  <c:v>May11</c:v>
                </c:pt>
                <c:pt idx="70">
                  <c:v>Jun11</c:v>
                </c:pt>
                <c:pt idx="71">
                  <c:v>Jul11</c:v>
                </c:pt>
                <c:pt idx="72">
                  <c:v>Sep11</c:v>
                </c:pt>
                <c:pt idx="73">
                  <c:v>Oct11</c:v>
                </c:pt>
                <c:pt idx="74">
                  <c:v>Nov11</c:v>
                </c:pt>
                <c:pt idx="75">
                  <c:v>Dec11</c:v>
                </c:pt>
                <c:pt idx="76">
                  <c:v>Jan12</c:v>
                </c:pt>
                <c:pt idx="77">
                  <c:v>Feb12</c:v>
                </c:pt>
                <c:pt idx="78">
                  <c:v>Mar12</c:v>
                </c:pt>
                <c:pt idx="79">
                  <c:v>May12</c:v>
                </c:pt>
                <c:pt idx="80">
                  <c:v>Jun12</c:v>
                </c:pt>
                <c:pt idx="81">
                  <c:v>Aug12</c:v>
                </c:pt>
              </c:strCache>
            </c:strRef>
          </c:cat>
          <c:val>
            <c:numRef>
              <c:f>[AnnotationOct2013revised.xlsx]Sheet1!$C$2:$C$83</c:f>
              <c:numCache>
                <c:formatCode>General</c:formatCode>
                <c:ptCount val="82"/>
                <c:pt idx="0">
                  <c:v>19916.0</c:v>
                </c:pt>
                <c:pt idx="1">
                  <c:v>19935.0</c:v>
                </c:pt>
                <c:pt idx="2">
                  <c:v>19889.0</c:v>
                </c:pt>
                <c:pt idx="3">
                  <c:v>19895.0</c:v>
                </c:pt>
                <c:pt idx="4">
                  <c:v>19775.0</c:v>
                </c:pt>
                <c:pt idx="5">
                  <c:v>19766.0</c:v>
                </c:pt>
                <c:pt idx="6">
                  <c:v>19719.0</c:v>
                </c:pt>
                <c:pt idx="7">
                  <c:v>19744.0</c:v>
                </c:pt>
                <c:pt idx="8">
                  <c:v>19851.0</c:v>
                </c:pt>
                <c:pt idx="9">
                  <c:v>20063.0</c:v>
                </c:pt>
                <c:pt idx="10">
                  <c:v>20055.0</c:v>
                </c:pt>
                <c:pt idx="11">
                  <c:v>19744.0</c:v>
                </c:pt>
                <c:pt idx="12">
                  <c:v>19851.0</c:v>
                </c:pt>
                <c:pt idx="13">
                  <c:v>0.0</c:v>
                </c:pt>
                <c:pt idx="14">
                  <c:v>20096.0</c:v>
                </c:pt>
                <c:pt idx="15">
                  <c:v>20063.0</c:v>
                </c:pt>
                <c:pt idx="16">
                  <c:v>20071.0</c:v>
                </c:pt>
                <c:pt idx="17">
                  <c:v>0.0</c:v>
                </c:pt>
                <c:pt idx="18">
                  <c:v>20083.0</c:v>
                </c:pt>
                <c:pt idx="19">
                  <c:v>20082.0</c:v>
                </c:pt>
                <c:pt idx="20">
                  <c:v>20085.0</c:v>
                </c:pt>
                <c:pt idx="21">
                  <c:v>20105.0</c:v>
                </c:pt>
                <c:pt idx="22">
                  <c:v>20101.0</c:v>
                </c:pt>
                <c:pt idx="23">
                  <c:v>20131.0</c:v>
                </c:pt>
                <c:pt idx="24">
                  <c:v>20140.0</c:v>
                </c:pt>
                <c:pt idx="25">
                  <c:v>20145.0</c:v>
                </c:pt>
                <c:pt idx="26">
                  <c:v>20147.0</c:v>
                </c:pt>
                <c:pt idx="27">
                  <c:v>20155.0</c:v>
                </c:pt>
                <c:pt idx="28">
                  <c:v>20168.0</c:v>
                </c:pt>
                <c:pt idx="29">
                  <c:v>20169.0</c:v>
                </c:pt>
                <c:pt idx="30">
                  <c:v>20170.0</c:v>
                </c:pt>
                <c:pt idx="31">
                  <c:v>20178.0</c:v>
                </c:pt>
                <c:pt idx="32">
                  <c:v>20181.0</c:v>
                </c:pt>
                <c:pt idx="33">
                  <c:v>20177.0</c:v>
                </c:pt>
                <c:pt idx="34">
                  <c:v>20195.0</c:v>
                </c:pt>
                <c:pt idx="35">
                  <c:v>20193.0</c:v>
                </c:pt>
                <c:pt idx="36">
                  <c:v>20195.0</c:v>
                </c:pt>
                <c:pt idx="37">
                  <c:v>20205.0</c:v>
                </c:pt>
                <c:pt idx="38">
                  <c:v>20198.0</c:v>
                </c:pt>
                <c:pt idx="39">
                  <c:v>20191.0</c:v>
                </c:pt>
                <c:pt idx="40">
                  <c:v>20191.0</c:v>
                </c:pt>
                <c:pt idx="41">
                  <c:v>20186.0</c:v>
                </c:pt>
                <c:pt idx="42">
                  <c:v>20178.0</c:v>
                </c:pt>
                <c:pt idx="43">
                  <c:v>20168.0</c:v>
                </c:pt>
                <c:pt idx="44">
                  <c:v>20171.0</c:v>
                </c:pt>
                <c:pt idx="45">
                  <c:v>20181.0</c:v>
                </c:pt>
                <c:pt idx="46">
                  <c:v>20178.0</c:v>
                </c:pt>
                <c:pt idx="47">
                  <c:v>20184.0</c:v>
                </c:pt>
                <c:pt idx="48">
                  <c:v>20197.0</c:v>
                </c:pt>
                <c:pt idx="49">
                  <c:v>20209.0</c:v>
                </c:pt>
                <c:pt idx="50">
                  <c:v>20231.0</c:v>
                </c:pt>
                <c:pt idx="51">
                  <c:v>20238.0</c:v>
                </c:pt>
                <c:pt idx="52">
                  <c:v>20245.0</c:v>
                </c:pt>
                <c:pt idx="53">
                  <c:v>20254.0</c:v>
                </c:pt>
                <c:pt idx="54">
                  <c:v>20269.0</c:v>
                </c:pt>
                <c:pt idx="55">
                  <c:v>20295.0</c:v>
                </c:pt>
                <c:pt idx="56">
                  <c:v>20316.0</c:v>
                </c:pt>
                <c:pt idx="57">
                  <c:v>20337.0</c:v>
                </c:pt>
                <c:pt idx="58">
                  <c:v>20349.0</c:v>
                </c:pt>
                <c:pt idx="59">
                  <c:v>20364.0</c:v>
                </c:pt>
                <c:pt idx="60">
                  <c:v>20387.0</c:v>
                </c:pt>
                <c:pt idx="61">
                  <c:v>20403.0</c:v>
                </c:pt>
                <c:pt idx="62">
                  <c:v>20408.0</c:v>
                </c:pt>
                <c:pt idx="63">
                  <c:v>20405.0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[AnnotationOct2013revised.xlsx]Sheet1!$D$1</c:f>
              <c:strCache>
                <c:ptCount val="1"/>
                <c:pt idx="0">
                  <c:v>Fly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elete val="1"/>
          </c:dLbls>
          <c:cat>
            <c:strRef>
              <c:f>[AnnotationOct2013revised.xlsx]Sheet1!$A$2:$A$83</c:f>
              <c:strCache>
                <c:ptCount val="82"/>
                <c:pt idx="0">
                  <c:v>Sep03</c:v>
                </c:pt>
                <c:pt idx="1">
                  <c:v>Nov03</c:v>
                </c:pt>
                <c:pt idx="2">
                  <c:v>Feb04</c:v>
                </c:pt>
                <c:pt idx="3">
                  <c:v>Apr04</c:v>
                </c:pt>
                <c:pt idx="4">
                  <c:v>Aug04</c:v>
                </c:pt>
                <c:pt idx="5">
                  <c:v>Oct04</c:v>
                </c:pt>
                <c:pt idx="6">
                  <c:v>Dec04</c:v>
                </c:pt>
                <c:pt idx="7">
                  <c:v>Feb05</c:v>
                </c:pt>
                <c:pt idx="8">
                  <c:v>May05</c:v>
                </c:pt>
                <c:pt idx="9">
                  <c:v>Jul05</c:v>
                </c:pt>
                <c:pt idx="10">
                  <c:v>Aug05</c:v>
                </c:pt>
                <c:pt idx="11">
                  <c:v>Sep05</c:v>
                </c:pt>
                <c:pt idx="12">
                  <c:v>Oct05</c:v>
                </c:pt>
                <c:pt idx="13">
                  <c:v>Nov05</c:v>
                </c:pt>
                <c:pt idx="14">
                  <c:v>Jun06</c:v>
                </c:pt>
                <c:pt idx="15">
                  <c:v>Jul06</c:v>
                </c:pt>
                <c:pt idx="16">
                  <c:v>Sep06</c:v>
                </c:pt>
                <c:pt idx="17">
                  <c:v>Dec06</c:v>
                </c:pt>
                <c:pt idx="18">
                  <c:v>Jan07</c:v>
                </c:pt>
                <c:pt idx="19">
                  <c:v>Feb07</c:v>
                </c:pt>
                <c:pt idx="20">
                  <c:v>Mar05</c:v>
                </c:pt>
                <c:pt idx="21">
                  <c:v>Apr07</c:v>
                </c:pt>
                <c:pt idx="22">
                  <c:v>May07</c:v>
                </c:pt>
                <c:pt idx="23">
                  <c:v>Jun07</c:v>
                </c:pt>
                <c:pt idx="24">
                  <c:v>Jul07</c:v>
                </c:pt>
                <c:pt idx="25">
                  <c:v>Aug07</c:v>
                </c:pt>
                <c:pt idx="26">
                  <c:v>Sep07</c:v>
                </c:pt>
                <c:pt idx="27">
                  <c:v>Nov07</c:v>
                </c:pt>
                <c:pt idx="28">
                  <c:v>Dec07</c:v>
                </c:pt>
                <c:pt idx="29">
                  <c:v>Jan08</c:v>
                </c:pt>
                <c:pt idx="30">
                  <c:v>Feb08</c:v>
                </c:pt>
                <c:pt idx="31">
                  <c:v>Mar08</c:v>
                </c:pt>
                <c:pt idx="32">
                  <c:v>Apr08</c:v>
                </c:pt>
                <c:pt idx="33">
                  <c:v>May08</c:v>
                </c:pt>
                <c:pt idx="34">
                  <c:v>Jun08</c:v>
                </c:pt>
                <c:pt idx="35">
                  <c:v>Jul08</c:v>
                </c:pt>
                <c:pt idx="36">
                  <c:v>Aug08</c:v>
                </c:pt>
                <c:pt idx="37">
                  <c:v>Sep08</c:v>
                </c:pt>
                <c:pt idx="38">
                  <c:v>Oct08</c:v>
                </c:pt>
                <c:pt idx="39">
                  <c:v>Nov08</c:v>
                </c:pt>
                <c:pt idx="40">
                  <c:v>Dec08</c:v>
                </c:pt>
                <c:pt idx="41">
                  <c:v>Jan09</c:v>
                </c:pt>
                <c:pt idx="42">
                  <c:v>Feb09</c:v>
                </c:pt>
                <c:pt idx="43">
                  <c:v>Mar09</c:v>
                </c:pt>
                <c:pt idx="44">
                  <c:v>Apr09</c:v>
                </c:pt>
                <c:pt idx="45">
                  <c:v>May09</c:v>
                </c:pt>
                <c:pt idx="46">
                  <c:v>Jun09</c:v>
                </c:pt>
                <c:pt idx="47">
                  <c:v>Jul09</c:v>
                </c:pt>
                <c:pt idx="48">
                  <c:v>Aug09</c:v>
                </c:pt>
                <c:pt idx="49">
                  <c:v>Sep09</c:v>
                </c:pt>
                <c:pt idx="50">
                  <c:v>Oct09</c:v>
                </c:pt>
                <c:pt idx="51">
                  <c:v>Nov09</c:v>
                </c:pt>
                <c:pt idx="52">
                  <c:v>Dec09</c:v>
                </c:pt>
                <c:pt idx="53">
                  <c:v>Jan10</c:v>
                </c:pt>
                <c:pt idx="54">
                  <c:v>Feb10</c:v>
                </c:pt>
                <c:pt idx="55">
                  <c:v>Mar10</c:v>
                </c:pt>
                <c:pt idx="56">
                  <c:v>Apr10</c:v>
                </c:pt>
                <c:pt idx="57">
                  <c:v>May10</c:v>
                </c:pt>
                <c:pt idx="58">
                  <c:v>Jun10</c:v>
                </c:pt>
                <c:pt idx="59">
                  <c:v>Jul10</c:v>
                </c:pt>
                <c:pt idx="60">
                  <c:v>Aug10</c:v>
                </c:pt>
                <c:pt idx="61">
                  <c:v>Sep10</c:v>
                </c:pt>
                <c:pt idx="62">
                  <c:v>Oct10</c:v>
                </c:pt>
                <c:pt idx="63">
                  <c:v>Nov10</c:v>
                </c:pt>
                <c:pt idx="64">
                  <c:v>Dec10</c:v>
                </c:pt>
                <c:pt idx="65">
                  <c:v>Jan11</c:v>
                </c:pt>
                <c:pt idx="66">
                  <c:v>Feb11</c:v>
                </c:pt>
                <c:pt idx="67">
                  <c:v>Mar11</c:v>
                </c:pt>
                <c:pt idx="68">
                  <c:v>Apr11</c:v>
                </c:pt>
                <c:pt idx="69">
                  <c:v>May11</c:v>
                </c:pt>
                <c:pt idx="70">
                  <c:v>Jun11</c:v>
                </c:pt>
                <c:pt idx="71">
                  <c:v>Jul11</c:v>
                </c:pt>
                <c:pt idx="72">
                  <c:v>Sep11</c:v>
                </c:pt>
                <c:pt idx="73">
                  <c:v>Oct11</c:v>
                </c:pt>
                <c:pt idx="74">
                  <c:v>Nov11</c:v>
                </c:pt>
                <c:pt idx="75">
                  <c:v>Dec11</c:v>
                </c:pt>
                <c:pt idx="76">
                  <c:v>Jan12</c:v>
                </c:pt>
                <c:pt idx="77">
                  <c:v>Feb12</c:v>
                </c:pt>
                <c:pt idx="78">
                  <c:v>Mar12</c:v>
                </c:pt>
                <c:pt idx="79">
                  <c:v>May12</c:v>
                </c:pt>
                <c:pt idx="80">
                  <c:v>Jun12</c:v>
                </c:pt>
                <c:pt idx="81">
                  <c:v>Aug12</c:v>
                </c:pt>
              </c:strCache>
            </c:strRef>
          </c:cat>
          <c:val>
            <c:numRef>
              <c:f>[AnnotationOct2013revised.xlsx]Sheet1!$D$2:$D$83</c:f>
              <c:numCache>
                <c:formatCode>General</c:formatCode>
                <c:ptCount val="8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13854.0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14218.0</c:v>
                </c:pt>
                <c:pt idx="26">
                  <c:v>14144.0</c:v>
                </c:pt>
                <c:pt idx="27">
                  <c:v>14141.0</c:v>
                </c:pt>
                <c:pt idx="28">
                  <c:v>0.0</c:v>
                </c:pt>
                <c:pt idx="29">
                  <c:v>14146.0</c:v>
                </c:pt>
                <c:pt idx="30">
                  <c:v>14140.0</c:v>
                </c:pt>
                <c:pt idx="31">
                  <c:v>14139.0</c:v>
                </c:pt>
                <c:pt idx="32">
                  <c:v>14108.0</c:v>
                </c:pt>
                <c:pt idx="33">
                  <c:v>14008.0</c:v>
                </c:pt>
                <c:pt idx="34">
                  <c:v>0.0</c:v>
                </c:pt>
                <c:pt idx="35">
                  <c:v>14023.0</c:v>
                </c:pt>
                <c:pt idx="36">
                  <c:v>0.0</c:v>
                </c:pt>
                <c:pt idx="37">
                  <c:v>14029.0</c:v>
                </c:pt>
                <c:pt idx="38">
                  <c:v>14058.0</c:v>
                </c:pt>
                <c:pt idx="39">
                  <c:v>14076.0</c:v>
                </c:pt>
                <c:pt idx="40">
                  <c:v>0.0</c:v>
                </c:pt>
                <c:pt idx="41">
                  <c:v>14082.0</c:v>
                </c:pt>
                <c:pt idx="42">
                  <c:v>14078.0</c:v>
                </c:pt>
                <c:pt idx="43">
                  <c:v>14086.0</c:v>
                </c:pt>
                <c:pt idx="44">
                  <c:v>14087.0</c:v>
                </c:pt>
                <c:pt idx="45">
                  <c:v>14080.0</c:v>
                </c:pt>
                <c:pt idx="46">
                  <c:v>0.0</c:v>
                </c:pt>
                <c:pt idx="47">
                  <c:v>13936.0</c:v>
                </c:pt>
                <c:pt idx="48">
                  <c:v>13929.0</c:v>
                </c:pt>
                <c:pt idx="49">
                  <c:v>13825.0</c:v>
                </c:pt>
                <c:pt idx="50">
                  <c:v>13831.0</c:v>
                </c:pt>
                <c:pt idx="51">
                  <c:v>13807.0</c:v>
                </c:pt>
                <c:pt idx="52">
                  <c:v>0.0</c:v>
                </c:pt>
                <c:pt idx="53">
                  <c:v>13808.0</c:v>
                </c:pt>
                <c:pt idx="54">
                  <c:v>13781.0</c:v>
                </c:pt>
                <c:pt idx="55">
                  <c:v>13732.0</c:v>
                </c:pt>
                <c:pt idx="56">
                  <c:v>13735.0</c:v>
                </c:pt>
                <c:pt idx="57">
                  <c:v>13751.0</c:v>
                </c:pt>
                <c:pt idx="58">
                  <c:v>13752.0</c:v>
                </c:pt>
                <c:pt idx="59">
                  <c:v>0.0</c:v>
                </c:pt>
                <c:pt idx="60">
                  <c:v>0.0</c:v>
                </c:pt>
                <c:pt idx="61">
                  <c:v>13773.0</c:v>
                </c:pt>
                <c:pt idx="62">
                  <c:v>13794.0</c:v>
                </c:pt>
                <c:pt idx="63">
                  <c:v>13827.0</c:v>
                </c:pt>
                <c:pt idx="64">
                  <c:v>0.0</c:v>
                </c:pt>
                <c:pt idx="65">
                  <c:v>13842.0</c:v>
                </c:pt>
                <c:pt idx="66">
                  <c:v>13906.0</c:v>
                </c:pt>
                <c:pt idx="67">
                  <c:v>13922.0</c:v>
                </c:pt>
                <c:pt idx="68">
                  <c:v>13919.0</c:v>
                </c:pt>
                <c:pt idx="69">
                  <c:v>13914.0</c:v>
                </c:pt>
                <c:pt idx="70">
                  <c:v>13918.0</c:v>
                </c:pt>
                <c:pt idx="71">
                  <c:v>13917.0</c:v>
                </c:pt>
                <c:pt idx="72">
                  <c:v>13907.0</c:v>
                </c:pt>
                <c:pt idx="73">
                  <c:v>13907.0</c:v>
                </c:pt>
                <c:pt idx="74">
                  <c:v>13913.0</c:v>
                </c:pt>
                <c:pt idx="75">
                  <c:v>0.0</c:v>
                </c:pt>
                <c:pt idx="76">
                  <c:v>13920.0</c:v>
                </c:pt>
                <c:pt idx="77">
                  <c:v>0.0</c:v>
                </c:pt>
                <c:pt idx="78">
                  <c:v>13909.0</c:v>
                </c:pt>
                <c:pt idx="79">
                  <c:v>13927.0</c:v>
                </c:pt>
                <c:pt idx="80">
                  <c:v>0.0</c:v>
                </c:pt>
                <c:pt idx="81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36532552"/>
        <c:axId val="-2084895672"/>
      </c:barChart>
      <c:catAx>
        <c:axId val="-20365325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en-US"/>
          </a:p>
        </c:txPr>
        <c:crossAx val="-2084895672"/>
        <c:crosses val="autoZero"/>
        <c:auto val="1"/>
        <c:lblAlgn val="ctr"/>
        <c:lblOffset val="100"/>
        <c:noMultiLvlLbl val="0"/>
      </c:catAx>
      <c:valAx>
        <c:axId val="-2084895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en-US"/>
          </a:p>
        </c:txPr>
        <c:crossAx val="-20365325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09D38-F23E-6744-9DA0-7307DDE77548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9539A-C073-784D-B9CD-91B0B6E81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6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/>
          <p:cNvSpPr txBox="1">
            <a:spLocks noGrp="1" noChangeArrowheads="1"/>
          </p:cNvSpPr>
          <p:nvPr/>
        </p:nvSpPr>
        <p:spPr bwMode="auto">
          <a:xfrm>
            <a:off x="3887391" y="8687405"/>
            <a:ext cx="2970609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03" tIns="48752" rIns="97503" bIns="48752" anchor="b"/>
          <a:lstStyle>
            <a:lvl1pPr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04CF3E1-F9D4-4E4C-AF17-89209F3056DD}" type="slidenum">
              <a:rPr lang="en-US" sz="1300" b="0">
                <a:solidFill>
                  <a:srgbClr val="000000"/>
                </a:solidFill>
              </a:rPr>
              <a:pPr algn="r"/>
              <a:t>1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6726"/>
            <a:ext cx="5025925" cy="41108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959" tIns="44480" rIns="88959" bIns="44480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Rectangle 7"/>
          <p:cNvSpPr txBox="1">
            <a:spLocks noGrp="1" noChangeArrowheads="1"/>
          </p:cNvSpPr>
          <p:nvPr/>
        </p:nvSpPr>
        <p:spPr bwMode="auto">
          <a:xfrm>
            <a:off x="3887391" y="8687405"/>
            <a:ext cx="2970609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94" tIns="48748" rIns="97494" bIns="48748" anchor="b"/>
          <a:lstStyle>
            <a:lvl1pPr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239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B5CC1D8-517F-4841-8711-94EA89B11529}" type="slidenum">
              <a:rPr lang="en-US" sz="1300" b="0">
                <a:solidFill>
                  <a:srgbClr val="000000"/>
                </a:solidFill>
              </a:rPr>
              <a:pPr algn="r"/>
              <a:t>2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6726"/>
            <a:ext cx="5027414" cy="41108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951" tIns="44476" rIns="88951" bIns="44476"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8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CA551-BF70-D04D-8743-816E803D3F0E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C738F-98B1-AB4A-AAEC-719B98C7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2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4" Type="http://schemas.openxmlformats.org/officeDocument/2006/relationships/tags" Target="../tags/tag43.xml"/><Relationship Id="rId5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2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9" Type="http://schemas.openxmlformats.org/officeDocument/2006/relationships/tags" Target="../tags/tag9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7" Type="http://schemas.openxmlformats.org/officeDocument/2006/relationships/image" Target="../media/image12.png"/><Relationship Id="rId38" Type="http://schemas.openxmlformats.org/officeDocument/2006/relationships/image" Target="../media/image13.png"/><Relationship Id="rId39" Type="http://schemas.openxmlformats.org/officeDocument/2006/relationships/image" Target="../media/image14.png"/><Relationship Id="rId40" Type="http://schemas.openxmlformats.org/officeDocument/2006/relationships/image" Target="../media/image15.jpeg"/><Relationship Id="rId41" Type="http://schemas.openxmlformats.org/officeDocument/2006/relationships/image" Target="../media/image16.png"/><Relationship Id="rId42" Type="http://schemas.openxmlformats.org/officeDocument/2006/relationships/image" Target="../media/image17.jpeg"/><Relationship Id="rId4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Number Placeholder 2"/>
          <p:cNvSpPr txBox="1">
            <a:spLocks noGrp="1"/>
          </p:cNvSpPr>
          <p:nvPr/>
        </p:nvSpPr>
        <p:spPr bwMode="auto">
          <a:xfrm rot="-5400000">
            <a:off x="6838950" y="4543426"/>
            <a:ext cx="42370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36C3EE-3578-1A42-A136-68C4EB864398}" type="slidenum">
              <a:rPr lang="en-US">
                <a:solidFill>
                  <a:srgbClr val="FFFFFF"/>
                </a:solidFill>
              </a:rPr>
              <a:pPr/>
              <a:t>1</a:t>
            </a:fld>
            <a:r>
              <a:rPr lang="en-US">
                <a:solidFill>
                  <a:srgbClr val="FFFFFF"/>
                </a:solidFill>
              </a:rPr>
              <a:t>   (c) Mark Gerstein, 2002, Yale, bioinfo.mbb.yale.edu</a:t>
            </a:r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2888" y="217488"/>
            <a:ext cx="5202237" cy="2368550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Statistical Methods </a:t>
            </a:r>
            <a:b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Functional Genomics – </a:t>
            </a:r>
            <a:b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or How Biology Grapples with Big Data</a:t>
            </a:r>
            <a:b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  <a:t>(Illustrations of </a:t>
            </a:r>
            <a:br>
              <a:rPr lang="en-US" sz="2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  <a:t>Models, Networks &amp; Practical Tools)</a:t>
            </a:r>
            <a:br>
              <a:rPr lang="en-US" sz="20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00" b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3" name="Rectangle 4"/>
          <p:cNvSpPr>
            <a:spLocks noChangeArrowheads="1"/>
          </p:cNvSpPr>
          <p:nvPr/>
        </p:nvSpPr>
        <p:spPr bwMode="auto">
          <a:xfrm>
            <a:off x="8940800" y="2395538"/>
            <a:ext cx="203200" cy="458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7684" name="Rectangle 2"/>
          <p:cNvSpPr>
            <a:spLocks noChangeArrowheads="1"/>
          </p:cNvSpPr>
          <p:nvPr/>
        </p:nvSpPr>
        <p:spPr bwMode="auto">
          <a:xfrm>
            <a:off x="5988050" y="5148263"/>
            <a:ext cx="2809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 anchor="ctr"/>
          <a:lstStyle/>
          <a:p>
            <a:pPr algn="ctr" defTabSz="912813"/>
            <a:endParaRPr lang="en-US" b="0">
              <a:solidFill>
                <a:srgbClr val="595959"/>
              </a:solidFill>
            </a:endParaRPr>
          </a:p>
          <a:p>
            <a:pPr algn="ctr" defTabSz="912813"/>
            <a:r>
              <a:rPr lang="en-US" b="0">
                <a:solidFill>
                  <a:srgbClr val="595959"/>
                </a:solidFill>
              </a:rPr>
              <a:t>Slides freely downloadable from</a:t>
            </a:r>
            <a:r>
              <a:rPr lang="en-US">
                <a:solidFill>
                  <a:srgbClr val="595959"/>
                </a:solidFill>
              </a:rPr>
              <a:t> </a:t>
            </a:r>
            <a:br>
              <a:rPr lang="en-US">
                <a:solidFill>
                  <a:srgbClr val="595959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Lectures.GersteinLab.org</a:t>
            </a:r>
            <a:endParaRPr lang="en-US">
              <a:solidFill>
                <a:srgbClr val="000000"/>
              </a:solidFill>
            </a:endParaRPr>
          </a:p>
          <a:p>
            <a:pPr algn="ctr" defTabSz="912813"/>
            <a:r>
              <a:rPr lang="en-US" b="0">
                <a:solidFill>
                  <a:srgbClr val="595959"/>
                </a:solidFill>
              </a:rPr>
              <a:t>&amp; “</a:t>
            </a:r>
            <a:r>
              <a:rPr lang="en-US" altLang="ja-JP" b="0">
                <a:solidFill>
                  <a:srgbClr val="595959"/>
                </a:solidFill>
              </a:rPr>
              <a:t>tweetable</a:t>
            </a:r>
            <a:r>
              <a:rPr lang="en-US" b="0">
                <a:solidFill>
                  <a:srgbClr val="595959"/>
                </a:solidFill>
              </a:rPr>
              <a:t>”</a:t>
            </a:r>
            <a:r>
              <a:rPr lang="en-US" altLang="ja-JP" b="0">
                <a:solidFill>
                  <a:srgbClr val="595959"/>
                </a:solidFill>
              </a:rPr>
              <a:t> (via @markgerstein). </a:t>
            </a:r>
            <a:br>
              <a:rPr lang="en-US" altLang="ja-JP" b="0">
                <a:solidFill>
                  <a:srgbClr val="595959"/>
                </a:solidFill>
              </a:rPr>
            </a:br>
            <a:r>
              <a:rPr lang="en-US" altLang="ja-JP" b="0">
                <a:solidFill>
                  <a:srgbClr val="595959"/>
                </a:solidFill>
              </a:rPr>
              <a:t>See last slide </a:t>
            </a:r>
            <a:br>
              <a:rPr lang="en-US" altLang="ja-JP" b="0">
                <a:solidFill>
                  <a:srgbClr val="595959"/>
                </a:solidFill>
              </a:rPr>
            </a:br>
            <a:r>
              <a:rPr lang="en-US" altLang="ja-JP" b="0">
                <a:solidFill>
                  <a:srgbClr val="595959"/>
                </a:solidFill>
              </a:rPr>
              <a:t>for references &amp; more info.</a:t>
            </a:r>
            <a:endParaRPr lang="en-US" b="0">
              <a:solidFill>
                <a:srgbClr val="595959"/>
              </a:solidFill>
            </a:endParaRPr>
          </a:p>
        </p:txBody>
      </p:sp>
      <p:pic>
        <p:nvPicPr>
          <p:cNvPr id="3276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724150"/>
            <a:ext cx="3065462" cy="4087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34925"/>
            <a:ext cx="2882900" cy="4722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87" name="TextBox 3"/>
          <p:cNvSpPr txBox="1">
            <a:spLocks noChangeArrowheads="1"/>
          </p:cNvSpPr>
          <p:nvPr/>
        </p:nvSpPr>
        <p:spPr bwMode="auto">
          <a:xfrm>
            <a:off x="706438" y="3559175"/>
            <a:ext cx="1311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rgbClr val="595959"/>
                </a:solidFill>
              </a:rPr>
              <a:t>Mark Gerstein</a:t>
            </a:r>
          </a:p>
          <a:p>
            <a:pPr eaLnBrk="1" hangingPunct="1"/>
            <a:endParaRPr lang="en-US" sz="1400" b="0">
              <a:solidFill>
                <a:srgbClr val="595959"/>
              </a:solidFill>
            </a:endParaRPr>
          </a:p>
          <a:p>
            <a:pPr eaLnBrk="1" hangingPunct="1"/>
            <a:r>
              <a:rPr lang="en-US" sz="1400" b="0">
                <a:solidFill>
                  <a:srgbClr val="595959"/>
                </a:solidFill>
              </a:rPr>
              <a:t>Yale</a:t>
            </a:r>
          </a:p>
          <a:p>
            <a:pPr eaLnBrk="1" hangingPunct="1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8788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0"/>
    </mc:Choice>
    <mc:Fallback>
      <p:transition xmlns:p14="http://schemas.microsoft.com/office/powerpoint/2010/main" spd="slow" advTm="191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 b="682"/>
          <a:stretch>
            <a:fillRect/>
          </a:stretch>
        </p:blipFill>
        <p:spPr bwMode="auto">
          <a:xfrm>
            <a:off x="4027488" y="98425"/>
            <a:ext cx="50371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2" name="TextBox 4"/>
          <p:cNvSpPr txBox="1">
            <a:spLocks noChangeArrowheads="1"/>
          </p:cNvSpPr>
          <p:nvPr/>
        </p:nvSpPr>
        <p:spPr bwMode="auto">
          <a:xfrm>
            <a:off x="6718300" y="3833813"/>
            <a:ext cx="281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8080"/>
                </a:solidFill>
                <a:latin typeface="Helvetica" charset="0"/>
                <a:cs typeface="Helvetica" charset="0"/>
              </a:rPr>
              <a:t>[</a:t>
            </a:r>
            <a:r>
              <a:rPr lang="en-US" i="1">
                <a:solidFill>
                  <a:srgbClr val="808080"/>
                </a:solidFill>
                <a:latin typeface="Helvetica" charset="0"/>
                <a:cs typeface="Helvetica" charset="0"/>
              </a:rPr>
              <a:t>Nat. Rev. Genet.</a:t>
            </a:r>
            <a:r>
              <a:rPr lang="en-US">
                <a:solidFill>
                  <a:srgbClr val="808080"/>
                </a:solidFill>
                <a:latin typeface="Helvetica" charset="0"/>
                <a:cs typeface="Helvetica" charset="0"/>
              </a:rPr>
              <a:t> (2010) 11: 559]</a:t>
            </a:r>
          </a:p>
        </p:txBody>
      </p:sp>
      <p:sp>
        <p:nvSpPr>
          <p:cNvPr id="353283" name="Title 1"/>
          <p:cNvSpPr>
            <a:spLocks noGrp="1"/>
          </p:cNvSpPr>
          <p:nvPr>
            <p:ph type="title"/>
          </p:nvPr>
        </p:nvSpPr>
        <p:spPr>
          <a:xfrm>
            <a:off x="288925" y="1028700"/>
            <a:ext cx="3200400" cy="71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Concepts: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 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Raw Tracks to Networks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&amp;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Relating Genomic Inputs to Outputs</a:t>
            </a:r>
          </a:p>
        </p:txBody>
      </p:sp>
      <p:pic>
        <p:nvPicPr>
          <p:cNvPr id="35328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4700588"/>
            <a:ext cx="395446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5" name="Picture 16" descr="modencode_AWG_fig5_rev1_forJCV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1976" r="42500" b="9689"/>
          <a:stretch>
            <a:fillRect/>
          </a:stretch>
        </p:blipFill>
        <p:spPr bwMode="auto">
          <a:xfrm>
            <a:off x="0" y="3143250"/>
            <a:ext cx="3124200" cy="371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86" name="TextBox 2"/>
          <p:cNvSpPr txBox="1">
            <a:spLocks noChangeArrowheads="1"/>
          </p:cNvSpPr>
          <p:nvPr/>
        </p:nvSpPr>
        <p:spPr bwMode="auto">
          <a:xfrm>
            <a:off x="3113088" y="4021138"/>
            <a:ext cx="1090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Inputs (mostly Chip-seq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of TFs &amp; Chromatin)</a:t>
            </a:r>
          </a:p>
        </p:txBody>
      </p:sp>
      <p:sp>
        <p:nvSpPr>
          <p:cNvPr id="353287" name="TextBox 8"/>
          <p:cNvSpPr txBox="1">
            <a:spLocks noChangeArrowheads="1"/>
          </p:cNvSpPr>
          <p:nvPr/>
        </p:nvSpPr>
        <p:spPr bwMode="auto">
          <a:xfrm>
            <a:off x="3844925" y="6059488"/>
            <a:ext cx="1071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Outputs (mostly RNA-seq)</a:t>
            </a:r>
          </a:p>
        </p:txBody>
      </p:sp>
      <p:sp>
        <p:nvSpPr>
          <p:cNvPr id="353288" name="Down Arrow 3"/>
          <p:cNvSpPr>
            <a:spLocks noChangeArrowheads="1"/>
          </p:cNvSpPr>
          <p:nvPr/>
        </p:nvSpPr>
        <p:spPr bwMode="auto">
          <a:xfrm>
            <a:off x="3835400" y="5049838"/>
            <a:ext cx="206375" cy="989012"/>
          </a:xfrm>
          <a:prstGeom prst="downArrow">
            <a:avLst>
              <a:gd name="adj1" fmla="val 50000"/>
              <a:gd name="adj2" fmla="val 4992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0" tIns="45692" rIns="91380" bIns="45692" anchor="ctr"/>
          <a:lstStyle/>
          <a:p>
            <a:pPr algn="ctr" defTabSz="909638"/>
            <a:endParaRPr lang="en-US">
              <a:solidFill>
                <a:srgbClr val="000000"/>
              </a:solidFill>
            </a:endParaRPr>
          </a:p>
        </p:txBody>
      </p:sp>
      <p:sp>
        <p:nvSpPr>
          <p:cNvPr id="353289" name="TextBox 6"/>
          <p:cNvSpPr txBox="1">
            <a:spLocks noChangeArrowheads="1"/>
          </p:cNvSpPr>
          <p:nvPr/>
        </p:nvSpPr>
        <p:spPr bwMode="auto">
          <a:xfrm>
            <a:off x="7513638" y="4394200"/>
            <a:ext cx="1501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808080"/>
                </a:solidFill>
              </a:rPr>
              <a:t>[</a:t>
            </a:r>
            <a:r>
              <a:rPr lang="en-US" b="0" i="1">
                <a:solidFill>
                  <a:srgbClr val="808080"/>
                </a:solidFill>
              </a:rPr>
              <a:t>Science</a:t>
            </a:r>
            <a:r>
              <a:rPr lang="en-US" b="0">
                <a:solidFill>
                  <a:srgbClr val="808080"/>
                </a:solidFill>
              </a:rPr>
              <a:t> 330:6012]</a:t>
            </a:r>
          </a:p>
        </p:txBody>
      </p:sp>
    </p:spTree>
    <p:extLst>
      <p:ext uri="{BB962C8B-B14F-4D97-AF65-F5344CB8AC3E}">
        <p14:creationId xmlns:p14="http://schemas.microsoft.com/office/powerpoint/2010/main" val="197994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11"/>
    </mc:Choice>
    <mc:Fallback>
      <p:transition xmlns:p14="http://schemas.microsoft.com/office/powerpoint/2010/main" spd="slow" advTm="674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838" y="403225"/>
            <a:ext cx="3435350" cy="22812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Statistical Methods in Functional Genomics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or How Biology Grapples with Big Data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(Illustrations of Models, Networks &amp; Practical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Tools)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5811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41300" y="3327400"/>
            <a:ext cx="3398838" cy="3767138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Large-scale inter-relation of genomic elements through statistical models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Using His. Mods. to predict gene expression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Comparing this with TF binding</a:t>
            </a:r>
          </a:p>
        </p:txBody>
      </p:sp>
      <p:sp>
        <p:nvSpPr>
          <p:cNvPr id="375812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822700" y="68263"/>
            <a:ext cx="4940300" cy="6188075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 networks view </a:t>
            </a:r>
            <a:b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on organizing genomic elements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Motivating &amp; constructing the regulatory network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Understanding the human regulatory network as a hierarchy with information flow bottlenecks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Seeing the impact of variation and constraint on the network</a:t>
            </a:r>
          </a:p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Practical tools &amp; data formats for genomics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ChipSeq: PeakSeq, ACT, tYNA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RNA-Seq: RSeqTools, IncRNA, FusionSeq, IQSeq 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Privacy advantages of high-level formats (MRF)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Illustration of use of</a:t>
            </a:r>
            <a:b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low-level variant data : </a:t>
            </a:r>
            <a:b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effects probed by AlleleSeq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5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55"/>
    </mc:Choice>
    <mc:Fallback>
      <p:transition xmlns:p14="http://schemas.microsoft.com/office/powerpoint/2010/main" spd="slow" advTm="1105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ENCODE/modENCODE data</a:t>
            </a:r>
            <a:br>
              <a:rPr lang="en-US">
                <a:latin typeface="Calibri" charset="0"/>
              </a:rPr>
            </a:br>
            <a:r>
              <a:rPr lang="en-US" sz="2400">
                <a:latin typeface="Calibri" charset="0"/>
              </a:rPr>
              <a:t>(encodeproject.org, modencode.org)</a:t>
            </a:r>
            <a:endParaRPr lang="en-US">
              <a:latin typeface="Calibri" charset="0"/>
            </a:endParaRPr>
          </a:p>
        </p:txBody>
      </p:sp>
      <p:pic>
        <p:nvPicPr>
          <p:cNvPr id="3799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4262438"/>
            <a:ext cx="2316163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0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25"/>
            <a:ext cx="21621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0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2136775"/>
            <a:ext cx="2030412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0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14538"/>
            <a:ext cx="236855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1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256088"/>
            <a:ext cx="22383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1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195763"/>
            <a:ext cx="205581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2" name="Rectangle 10"/>
          <p:cNvSpPr>
            <a:spLocks noChangeArrowheads="1"/>
          </p:cNvSpPr>
          <p:nvPr/>
        </p:nvSpPr>
        <p:spPr bwMode="auto">
          <a:xfrm>
            <a:off x="2493963" y="1766888"/>
            <a:ext cx="164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800" b="0">
                <a:solidFill>
                  <a:srgbClr val="000000"/>
                </a:solidFill>
                <a:latin typeface="Calibri" charset="0"/>
              </a:rPr>
              <a:t>Transcriptomes</a:t>
            </a:r>
          </a:p>
        </p:txBody>
      </p:sp>
      <p:sp>
        <p:nvSpPr>
          <p:cNvPr id="379913" name="Rectangle 12"/>
          <p:cNvSpPr>
            <a:spLocks noChangeArrowheads="1"/>
          </p:cNvSpPr>
          <p:nvPr/>
        </p:nvSpPr>
        <p:spPr bwMode="auto">
          <a:xfrm>
            <a:off x="5016500" y="176688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800" b="0">
                <a:solidFill>
                  <a:srgbClr val="000000"/>
                </a:solidFill>
                <a:latin typeface="Calibri" charset="0"/>
              </a:rPr>
              <a:t>Regulomes</a:t>
            </a:r>
          </a:p>
        </p:txBody>
      </p:sp>
      <p:sp>
        <p:nvSpPr>
          <p:cNvPr id="379914" name="TextBox 2"/>
          <p:cNvSpPr txBox="1">
            <a:spLocks noChangeArrowheads="1"/>
          </p:cNvSpPr>
          <p:nvPr/>
        </p:nvSpPr>
        <p:spPr bwMode="auto">
          <a:xfrm>
            <a:off x="3868738" y="2679700"/>
            <a:ext cx="1592262" cy="129222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>
                <a:solidFill>
                  <a:srgbClr val="660066"/>
                </a:solidFill>
                <a:latin typeface="Calibri" charset="0"/>
              </a:rPr>
              <a:t>Also, </a:t>
            </a:r>
            <a:br>
              <a:rPr lang="en-US" sz="1800" b="0">
                <a:solidFill>
                  <a:srgbClr val="660066"/>
                </a:solidFill>
                <a:latin typeface="Calibri" charset="0"/>
              </a:rPr>
            </a:br>
            <a:r>
              <a:rPr lang="en-US" sz="1800" b="0">
                <a:solidFill>
                  <a:srgbClr val="660066"/>
                </a:solidFill>
                <a:latin typeface="Calibri" charset="0"/>
              </a:rPr>
              <a:t>large-scale </a:t>
            </a:r>
            <a:r>
              <a:rPr lang="en-US" sz="2400">
                <a:solidFill>
                  <a:srgbClr val="660066"/>
                </a:solidFill>
                <a:latin typeface="Calibri" charset="0"/>
              </a:rPr>
              <a:t>chromatin</a:t>
            </a:r>
            <a:r>
              <a:rPr lang="en-US" sz="1800" b="0">
                <a:solidFill>
                  <a:srgbClr val="660066"/>
                </a:solidFill>
                <a:latin typeface="Calibri" charset="0"/>
              </a:rPr>
              <a:t> data</a:t>
            </a:r>
          </a:p>
        </p:txBody>
      </p:sp>
      <p:sp>
        <p:nvSpPr>
          <p:cNvPr id="379915" name="Rectangle 1"/>
          <p:cNvSpPr>
            <a:spLocks noChangeArrowheads="1"/>
          </p:cNvSpPr>
          <p:nvPr/>
        </p:nvSpPr>
        <p:spPr bwMode="auto">
          <a:xfrm>
            <a:off x="663575" y="6499225"/>
            <a:ext cx="3306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US" b="0">
                <a:solidFill>
                  <a:srgbClr val="000000"/>
                </a:solidFill>
                <a:latin typeface="Calibri" charset="0"/>
              </a:rPr>
              <a:t>575 different experiments containing &gt;67B reads,</a:t>
            </a:r>
          </a:p>
        </p:txBody>
      </p:sp>
    </p:spTree>
    <p:extLst>
      <p:ext uri="{BB962C8B-B14F-4D97-AF65-F5344CB8AC3E}">
        <p14:creationId xmlns:p14="http://schemas.microsoft.com/office/powerpoint/2010/main" val="386593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073275"/>
            <a:ext cx="5715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6" name="Title 1"/>
          <p:cNvSpPr>
            <a:spLocks noGrp="1"/>
          </p:cNvSpPr>
          <p:nvPr>
            <p:ph type="title"/>
          </p:nvPr>
        </p:nvSpPr>
        <p:spPr>
          <a:xfrm>
            <a:off x="144463" y="25400"/>
            <a:ext cx="4649787" cy="1887538"/>
          </a:xfrm>
        </p:spPr>
        <p:txBody>
          <a:bodyPr/>
          <a:lstStyle/>
          <a:p>
            <a:r>
              <a:rPr lang="en-US" sz="3600">
                <a:latin typeface="Calibri" charset="0"/>
              </a:rPr>
              <a:t>modENCODE/ENCODE RNA Resource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40288" y="184150"/>
            <a:ext cx="4191000" cy="3060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Broad </a:t>
            </a:r>
            <a:r>
              <a:rPr lang="en-US" sz="2000" dirty="0">
                <a:ea typeface="+mn-ea"/>
                <a:cs typeface="+mn-cs"/>
              </a:rPr>
              <a:t>sampling of conditions across </a:t>
            </a:r>
            <a:r>
              <a:rPr lang="en-US" sz="2000" dirty="0" err="1" smtClean="0">
                <a:ea typeface="+mn-ea"/>
                <a:cs typeface="+mn-cs"/>
              </a:rPr>
              <a:t>transcriptomes</a:t>
            </a:r>
            <a:r>
              <a:rPr lang="en-US" sz="2000" dirty="0" smtClean="0">
                <a:ea typeface="+mn-ea"/>
                <a:cs typeface="+mn-cs"/>
              </a:rPr>
              <a:t> </a:t>
            </a:r>
            <a:r>
              <a:rPr lang="en-US" sz="2000" dirty="0">
                <a:ea typeface="+mn-ea"/>
                <a:cs typeface="+mn-cs"/>
              </a:rPr>
              <a:t>of </a:t>
            </a:r>
            <a:r>
              <a:rPr lang="en-US" sz="2000" dirty="0" smtClean="0">
                <a:ea typeface="+mn-ea"/>
                <a:cs typeface="+mn-cs"/>
              </a:rPr>
              <a:t>human</a:t>
            </a:r>
            <a:r>
              <a:rPr lang="en-US" sz="2000" dirty="0">
                <a:ea typeface="+mn-ea"/>
                <a:cs typeface="+mn-cs"/>
              </a:rPr>
              <a:t>, </a:t>
            </a:r>
            <a:r>
              <a:rPr lang="en-US" sz="2000" dirty="0" smtClean="0">
                <a:ea typeface="+mn-ea"/>
                <a:cs typeface="+mn-cs"/>
              </a:rPr>
              <a:t>worm </a:t>
            </a:r>
            <a:r>
              <a:rPr lang="en-US" sz="2000" dirty="0">
                <a:ea typeface="+mn-ea"/>
                <a:cs typeface="+mn-cs"/>
              </a:rPr>
              <a:t>and </a:t>
            </a:r>
            <a:r>
              <a:rPr lang="en-US" sz="2000" dirty="0" smtClean="0">
                <a:ea typeface="+mn-ea"/>
                <a:cs typeface="+mn-cs"/>
              </a:rPr>
              <a:t>fly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ea typeface="+mn-ea"/>
              </a:rPr>
              <a:t>65 billion reads (585 datasets</a:t>
            </a:r>
            <a:r>
              <a:rPr lang="en-US" sz="1600" dirty="0" smtClean="0">
                <a:ea typeface="+mn-ea"/>
              </a:rPr>
              <a:t>)</a:t>
            </a:r>
            <a:endParaRPr lang="en-US" sz="2000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ea typeface="+mn-ea"/>
                <a:cs typeface="+mn-cs"/>
              </a:rPr>
              <a:t>C</a:t>
            </a:r>
            <a:r>
              <a:rPr lang="en-US" sz="2000" dirty="0" smtClean="0">
                <a:ea typeface="+mn-ea"/>
                <a:cs typeface="+mn-cs"/>
              </a:rPr>
              <a:t>omparisons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</a:rPr>
              <a:t>Poly(A)+ RNA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>
                <a:ea typeface="+mn-ea"/>
              </a:rPr>
              <a:t>e</a:t>
            </a:r>
            <a:r>
              <a:rPr lang="en-US" sz="1600" dirty="0" smtClean="0">
                <a:ea typeface="+mn-ea"/>
              </a:rPr>
              <a:t>mbryo &amp; embryonic stem cells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>
                <a:ea typeface="+mn-ea"/>
              </a:rPr>
              <a:t>d</a:t>
            </a:r>
            <a:r>
              <a:rPr lang="en-US" sz="1600" dirty="0" smtClean="0">
                <a:ea typeface="+mn-ea"/>
              </a:rPr>
              <a:t>evelopmental time course (worm-fly)</a:t>
            </a:r>
            <a:endParaRPr lang="en-US" sz="2000" dirty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ea typeface="+mn-ea"/>
              <a:cs typeface="+mn-cs"/>
            </a:endParaRPr>
          </a:p>
        </p:txBody>
      </p:sp>
      <p:sp>
        <p:nvSpPr>
          <p:cNvPr id="594948" name="Slide Number Placeholder 16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4F671C-39DD-7540-AB8A-CAF79B740064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94949" name="Picture 171" descr="Figure 1 mockup_20131014.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/>
          <a:stretch>
            <a:fillRect/>
          </a:stretch>
        </p:blipFill>
        <p:spPr bwMode="auto">
          <a:xfrm>
            <a:off x="5694363" y="2765425"/>
            <a:ext cx="3455987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1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  <a:t>Inter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  <a:t>-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  <a:t>phyla Comparisons 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</a:b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  <a:t>of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ea typeface="+mj-ea"/>
                <a:cs typeface="+mj-cs"/>
              </a:rPr>
              <a:t>Regulation &amp; Transcription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038"/>
            <a:ext cx="8229600" cy="4525962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Even though human, fly and worm are highly divergent they share many ancient features of transcription: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 smtClean="0">
                <a:solidFill>
                  <a:srgbClr val="FFAA58"/>
                </a:solidFill>
                <a:ea typeface="+mn-ea"/>
                <a:cs typeface="+mn-cs"/>
              </a:rPr>
              <a:t>Transcription</a:t>
            </a:r>
            <a:r>
              <a:rPr lang="en-US" sz="2800" b="1" dirty="0" smtClean="0">
                <a:solidFill>
                  <a:srgbClr val="FFAA58"/>
                </a:solidFill>
                <a:ea typeface="+mn-ea"/>
                <a:cs typeface="+mn-cs"/>
              </a:rPr>
              <a:t>: Expression clustering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16 Conserved co-expression modules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Inter- and intra-species hourglass behavior of 12 of these modules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Expression clustering, particularly of hourglass modules, able to align the developmental stages of worm &amp; fly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solidFill>
                  <a:srgbClr val="FFAA58"/>
                </a:solidFill>
                <a:ea typeface="+mn-ea"/>
                <a:cs typeface="+mn-cs"/>
              </a:rPr>
              <a:t>Regulation</a:t>
            </a:r>
            <a:r>
              <a:rPr lang="en-US" sz="2800" b="1" dirty="0">
                <a:solidFill>
                  <a:srgbClr val="FFAA58"/>
                </a:solidFill>
                <a:ea typeface="+mn-ea"/>
                <a:cs typeface="+mn-cs"/>
              </a:rPr>
              <a:t>: </a:t>
            </a:r>
            <a:r>
              <a:rPr lang="en-US" sz="2800" b="1" dirty="0" smtClean="0">
                <a:solidFill>
                  <a:srgbClr val="FFAA58"/>
                </a:solidFill>
                <a:ea typeface="+mn-ea"/>
                <a:cs typeface="+mn-cs"/>
              </a:rPr>
              <a:t>Hierarchical regulatory </a:t>
            </a:r>
            <a:r>
              <a:rPr lang="en-US" sz="2800" b="1" dirty="0">
                <a:solidFill>
                  <a:srgbClr val="FFAA58"/>
                </a:solidFill>
                <a:ea typeface="+mn-ea"/>
                <a:cs typeface="+mn-cs"/>
              </a:rPr>
              <a:t>network </a:t>
            </a:r>
            <a:br>
              <a:rPr lang="en-US" sz="2800" b="1" dirty="0">
                <a:solidFill>
                  <a:srgbClr val="FFAA58"/>
                </a:solidFill>
                <a:ea typeface="+mn-ea"/>
                <a:cs typeface="+mn-cs"/>
              </a:rPr>
            </a:br>
            <a:r>
              <a:rPr lang="en-US" sz="2800" b="1" dirty="0">
                <a:solidFill>
                  <a:srgbClr val="FFAA58"/>
                </a:solidFill>
                <a:ea typeface="+mn-ea"/>
                <a:cs typeface="+mn-cs"/>
              </a:rPr>
              <a:t>with many FFLs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solidFill>
                  <a:srgbClr val="FFAA58"/>
                </a:solidFill>
                <a:ea typeface="+mn-ea"/>
                <a:cs typeface="+mn-cs"/>
              </a:rPr>
              <a:t>Both</a:t>
            </a:r>
            <a:r>
              <a:rPr lang="en-US" sz="2800" b="1" dirty="0">
                <a:solidFill>
                  <a:srgbClr val="FFAA58"/>
                </a:solidFill>
                <a:ea typeface="+mn-ea"/>
                <a:cs typeface="+mn-cs"/>
              </a:rPr>
              <a:t>: Statistical Models "Predicting" Expression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Small numbers of TF can reliably "predict"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Possible to construct a universal HM model for gene expression which works for mRNAs and ncRNAs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D188-3E20-FD49-88C5-6E02B84D6143}" type="slidenum">
              <a:rPr lang="en-US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2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838" y="403225"/>
            <a:ext cx="3435350" cy="22812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Statistical Methods in Functional Genomics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or How Biology Grapples with Big Data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(Illustrations of Models, Networks &amp; Practical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Tools)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7315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41300" y="3327400"/>
            <a:ext cx="3398838" cy="3767138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Large-scale inter-relation of genomic elements through statistical models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Using His. Mods. to predict gene expression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Comparing this with TF binding</a:t>
            </a:r>
          </a:p>
        </p:txBody>
      </p:sp>
      <p:sp>
        <p:nvSpPr>
          <p:cNvPr id="397316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822700" y="68263"/>
            <a:ext cx="4940300" cy="6188075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 networks view </a:t>
            </a:r>
            <a:b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on organizing genomic elements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Motivating &amp; constructing the regulatory network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Understanding the human regulatory network as a hierarchy with information flow bottlenecks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Seeing the impact of variation and constraint on the network</a:t>
            </a:r>
          </a:p>
          <a:p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Practical tools &amp; data formats for genomics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ChipSeq: PeakSeq, ACT, tYNA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RNA-Seq: RSeqTools, IncRNA, FusionSeq, IQSeq 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Privacy advantages of high-level formats (MRF)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Illustration of use of</a:t>
            </a:r>
            <a:b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low-level variant data : </a:t>
            </a:r>
            <a:b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effects probed by AlleleSeq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60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55"/>
    </mc:Choice>
    <mc:Fallback>
      <p:transition xmlns:p14="http://schemas.microsoft.com/office/powerpoint/2010/main" spd="slow" advTm="1105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743200" cy="45259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97764870"/>
              </p:ext>
            </p:extLst>
          </p:nvPr>
        </p:nvGraphicFramePr>
        <p:xfrm>
          <a:off x="0" y="2186335"/>
          <a:ext cx="5943600" cy="338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84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974725"/>
          </a:xfrm>
        </p:spPr>
        <p:txBody>
          <a:bodyPr/>
          <a:lstStyle/>
          <a:p>
            <a:r>
              <a:rPr lang="en-US">
                <a:latin typeface="Calibri" charset="0"/>
              </a:rPr>
              <a:t>Protein Coding Genes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160463"/>
            <a:ext cx="8767762" cy="823912"/>
          </a:xfrm>
        </p:spPr>
        <p:txBody>
          <a:bodyPr rtlCol="0"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Comparison of protein coding gene annotations: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  </a:t>
            </a:r>
            <a:r>
              <a:rPr lang="en-US" dirty="0">
                <a:solidFill>
                  <a:srgbClr val="FF0000"/>
                </a:solidFill>
                <a:ea typeface="+mn-ea"/>
                <a:cs typeface="+mn-cs"/>
              </a:rPr>
              <a:t>H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uman</a:t>
            </a:r>
            <a:r>
              <a:rPr lang="en-US" dirty="0" smtClean="0">
                <a:ea typeface="+mn-ea"/>
                <a:cs typeface="+mn-cs"/>
              </a:rPr>
              <a:t>, </a:t>
            </a:r>
            <a:r>
              <a:rPr lang="en-US" dirty="0">
                <a:solidFill>
                  <a:srgbClr val="008000"/>
                </a:solidFill>
                <a:ea typeface="+mn-ea"/>
                <a:cs typeface="+mn-cs"/>
              </a:rPr>
              <a:t>W</a:t>
            </a:r>
            <a:r>
              <a:rPr lang="en-US" dirty="0" smtClean="0">
                <a:solidFill>
                  <a:srgbClr val="008000"/>
                </a:solidFill>
                <a:ea typeface="+mn-ea"/>
                <a:cs typeface="+mn-cs"/>
              </a:rPr>
              <a:t>orm</a:t>
            </a:r>
            <a:r>
              <a:rPr lang="en-US" dirty="0" smtClean="0">
                <a:ea typeface="+mn-ea"/>
                <a:cs typeface="+mn-cs"/>
              </a:rPr>
              <a:t> &amp;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Fly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595971" name="Picture 3" descr="cmptxn-exhibit2panelB-2013-03-07_60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79"/>
          <a:stretch>
            <a:fillRect/>
          </a:stretch>
        </p:blipFill>
        <p:spPr bwMode="auto">
          <a:xfrm>
            <a:off x="1584325" y="2286000"/>
            <a:ext cx="5457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2" name="Picture 4" descr="cmptxn-exhibit2panelB-2013-03-07_60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5"/>
          <a:stretch>
            <a:fillRect/>
          </a:stretch>
        </p:blipFill>
        <p:spPr bwMode="auto">
          <a:xfrm>
            <a:off x="1160463" y="4572000"/>
            <a:ext cx="6570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BA705D-FADD-2B4E-BEC3-06150C907EF8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Title 1"/>
          <p:cNvSpPr>
            <a:spLocks noGrp="1"/>
          </p:cNvSpPr>
          <p:nvPr>
            <p:ph type="title"/>
          </p:nvPr>
        </p:nvSpPr>
        <p:spPr>
          <a:xfrm>
            <a:off x="87313" y="101600"/>
            <a:ext cx="8969375" cy="898525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Comparison of Protein-Coding Gene Annotation: </a:t>
            </a:r>
            <a:br>
              <a:rPr lang="en-US" sz="28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Similarities in distribution of alternative splicing</a:t>
            </a:r>
          </a:p>
        </p:txBody>
      </p:sp>
      <p:pic>
        <p:nvPicPr>
          <p:cNvPr id="608258" name="Content Placeholder 4" descr="Figure3_bo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37230" r="54225" b="29990"/>
          <a:stretch>
            <a:fillRect/>
          </a:stretch>
        </p:blipFill>
        <p:spPr>
          <a:xfrm>
            <a:off x="261938" y="4100513"/>
            <a:ext cx="4038600" cy="2470150"/>
          </a:xfrm>
        </p:spPr>
      </p:pic>
      <p:sp>
        <p:nvSpPr>
          <p:cNvPr id="60825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0CB9A5-C339-CB4C-8B17-A1A17225AAA7}" type="slidenum">
              <a:rPr lang="en-US"/>
              <a:pPr eaLnBrk="1" hangingPunct="1"/>
              <a:t>18</a:t>
            </a:fld>
            <a:endParaRPr lang="en-US"/>
          </a:p>
        </p:txBody>
      </p:sp>
      <p:pic>
        <p:nvPicPr>
          <p:cNvPr id="608260" name="Picture 5" descr="Figure3_b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3" r="13525" b="68797"/>
          <a:stretch>
            <a:fillRect/>
          </a:stretch>
        </p:blipFill>
        <p:spPr bwMode="auto">
          <a:xfrm>
            <a:off x="4521200" y="3946525"/>
            <a:ext cx="3954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1" name="Picture 6" descr="Figure3_b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2415" r="53491" b="62758"/>
          <a:stretch>
            <a:fillRect/>
          </a:stretch>
        </p:blipFill>
        <p:spPr bwMode="auto">
          <a:xfrm>
            <a:off x="4810125" y="1433513"/>
            <a:ext cx="350678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2" name="TextBox 7"/>
          <p:cNvSpPr txBox="1">
            <a:spLocks noChangeArrowheads="1"/>
          </p:cNvSpPr>
          <p:nvPr/>
        </p:nvSpPr>
        <p:spPr bwMode="auto">
          <a:xfrm>
            <a:off x="334963" y="1309688"/>
            <a:ext cx="41862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Comparison of protein coding gene annotations: 19,901 (</a:t>
            </a:r>
            <a:r>
              <a:rPr lang="en-US">
                <a:solidFill>
                  <a:schemeClr val="accent2"/>
                </a:solidFill>
              </a:rPr>
              <a:t>human</a:t>
            </a:r>
            <a:r>
              <a:rPr lang="en-US"/>
              <a:t>), 20,377 (</a:t>
            </a:r>
            <a:r>
              <a:rPr lang="en-US">
                <a:solidFill>
                  <a:srgbClr val="008000"/>
                </a:solidFill>
              </a:rPr>
              <a:t>worm</a:t>
            </a:r>
            <a:r>
              <a:rPr lang="en-US"/>
              <a:t>) &amp; 13,623 (</a:t>
            </a:r>
            <a:r>
              <a:rPr lang="en-US">
                <a:solidFill>
                  <a:srgbClr val="000090"/>
                </a:solidFill>
              </a:rPr>
              <a:t>fly</a:t>
            </a:r>
            <a:r>
              <a:rPr lang="en-US"/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No examples of orthologs which share “orthologous” transcript splice isoforms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Similar overall distribution &amp; distribution of mechanisms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Some fly genes with extreme numbers of isoforms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300" y="3732213"/>
            <a:ext cx="4318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8264" name="TextBox 10"/>
          <p:cNvSpPr txBox="1">
            <a:spLocks noChangeArrowheads="1"/>
          </p:cNvSpPr>
          <p:nvPr/>
        </p:nvSpPr>
        <p:spPr bwMode="auto">
          <a:xfrm>
            <a:off x="5684838" y="1308100"/>
            <a:ext cx="1736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Ortholog Example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300" y="4100513"/>
            <a:ext cx="431800" cy="374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97866"/>
      </p:ext>
    </p:extLst>
  </p:cSld>
  <p:clrMapOvr>
    <a:masterClrMapping/>
  </p:clrMapOvr>
  <p:transition xmlns:p14="http://schemas.microsoft.com/office/powerpoint/2010/main" spd="slow" advTm="3620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consistent annotation of </a:t>
            </a:r>
            <a:r>
              <a:rPr lang="en-US" dirty="0" err="1" smtClean="0"/>
              <a:t>nc</a:t>
            </a:r>
            <a:r>
              <a:rPr lang="en-US" dirty="0" smtClean="0"/>
              <a:t>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Fig S2c</a:t>
            </a:r>
            <a:endParaRPr lang="en-US" dirty="0"/>
          </a:p>
        </p:txBody>
      </p:sp>
      <p:pic>
        <p:nvPicPr>
          <p:cNvPr id="4" name="Picture 6" descr="hwf_ro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4" y="2505599"/>
            <a:ext cx="3208799" cy="320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2" y="2505599"/>
            <a:ext cx="4319508" cy="33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3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Slide Number Placeholder 2"/>
          <p:cNvSpPr txBox="1">
            <a:spLocks noGrp="1"/>
          </p:cNvSpPr>
          <p:nvPr/>
        </p:nvSpPr>
        <p:spPr bwMode="auto">
          <a:xfrm rot="-5400000">
            <a:off x="6838950" y="4543426"/>
            <a:ext cx="42370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56EDE-007A-5F42-BA6C-3508BB293C8E}" type="slidenum">
              <a:rPr lang="en-US">
                <a:solidFill>
                  <a:srgbClr val="FFFFFF"/>
                </a:solidFill>
              </a:rPr>
              <a:pPr/>
              <a:t>2</a:t>
            </a:fld>
            <a:r>
              <a:rPr lang="en-US">
                <a:solidFill>
                  <a:srgbClr val="FFFFFF"/>
                </a:solidFill>
              </a:rPr>
              <a:t>   (c) Mark Gerstein, 2002, Yale, bioinfo.mbb.yale.edu</a:t>
            </a:r>
          </a:p>
        </p:txBody>
      </p:sp>
      <p:sp>
        <p:nvSpPr>
          <p:cNvPr id="376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0700" y="482600"/>
            <a:ext cx="1663700" cy="3429000"/>
          </a:xfrm>
        </p:spPr>
        <p:txBody>
          <a:bodyPr/>
          <a:lstStyle/>
          <a:p>
            <a:pPr eaLnBrk="1" hangingPunct="1"/>
            <a:r>
              <a:rPr lang="en-US" sz="1400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Comparative network analysis of ENCODE and modENCODE data: 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Inter-phyla Comparison </a:t>
            </a:r>
            <a:b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Regulation &amp; Transcription</a:t>
            </a:r>
            <a:b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00" b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6835" name="Rectangle 4"/>
          <p:cNvSpPr>
            <a:spLocks noChangeArrowheads="1"/>
          </p:cNvSpPr>
          <p:nvPr/>
        </p:nvSpPr>
        <p:spPr bwMode="auto">
          <a:xfrm>
            <a:off x="8940800" y="2395538"/>
            <a:ext cx="203200" cy="458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76836" name="Rectangle 2"/>
          <p:cNvSpPr>
            <a:spLocks noChangeArrowheads="1"/>
          </p:cNvSpPr>
          <p:nvPr/>
        </p:nvSpPr>
        <p:spPr bwMode="auto">
          <a:xfrm>
            <a:off x="3949700" y="5410200"/>
            <a:ext cx="49672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 anchor="ctr"/>
          <a:lstStyle/>
          <a:p>
            <a:pPr algn="ctr" defTabSz="912813"/>
            <a:r>
              <a:rPr lang="en-US" sz="1600" b="0">
                <a:solidFill>
                  <a:srgbClr val="595959"/>
                </a:solidFill>
              </a:rPr>
              <a:t>Mark Gerstein</a:t>
            </a:r>
          </a:p>
          <a:p>
            <a:pPr algn="ctr" defTabSz="912813"/>
            <a:r>
              <a:rPr lang="en-US" sz="1600" b="0">
                <a:solidFill>
                  <a:srgbClr val="595959"/>
                </a:solidFill>
              </a:rPr>
              <a:t>Yale</a:t>
            </a:r>
          </a:p>
          <a:p>
            <a:pPr algn="ctr" defTabSz="912813"/>
            <a:endParaRPr lang="en-US" sz="1600" b="0">
              <a:solidFill>
                <a:srgbClr val="595959"/>
              </a:solidFill>
            </a:endParaRPr>
          </a:p>
          <a:p>
            <a:pPr algn="ctr" defTabSz="912813"/>
            <a:r>
              <a:rPr lang="en-US" sz="1600" b="0">
                <a:solidFill>
                  <a:srgbClr val="595959"/>
                </a:solidFill>
              </a:rPr>
              <a:t>Material “</a:t>
            </a:r>
            <a:r>
              <a:rPr lang="en-US" altLang="ja-JP" sz="1600" b="0">
                <a:solidFill>
                  <a:srgbClr val="595959"/>
                </a:solidFill>
              </a:rPr>
              <a:t>tweetable</a:t>
            </a:r>
            <a:r>
              <a:rPr lang="en-US" sz="1600" b="0">
                <a:solidFill>
                  <a:srgbClr val="595959"/>
                </a:solidFill>
              </a:rPr>
              <a:t>”</a:t>
            </a:r>
            <a:r>
              <a:rPr lang="en-US" altLang="ja-JP" sz="1600" b="0">
                <a:solidFill>
                  <a:srgbClr val="595959"/>
                </a:solidFill>
              </a:rPr>
              <a:t> (via @markgerstein)</a:t>
            </a:r>
            <a:endParaRPr lang="en-US" sz="1600" b="0">
              <a:solidFill>
                <a:srgbClr val="595959"/>
              </a:solidFill>
            </a:endParaRPr>
          </a:p>
        </p:txBody>
      </p:sp>
      <p:pic>
        <p:nvPicPr>
          <p:cNvPr id="37683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3900"/>
            <a:ext cx="3349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-4763"/>
            <a:ext cx="2609850" cy="1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600200"/>
            <a:ext cx="4629150" cy="3471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1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0"/>
    </mc:Choice>
    <mc:Fallback>
      <p:transition xmlns:p14="http://schemas.microsoft.com/office/powerpoint/2010/main" spd="slow" advTm="191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191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Annotated </a:t>
            </a:r>
            <a:r>
              <a:rPr lang="en-US" dirty="0" err="1" smtClean="0">
                <a:ea typeface="+mj-ea"/>
                <a:cs typeface="+mj-cs"/>
              </a:rPr>
              <a:t>ncRNAs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010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F9FB8F-C02E-724A-A281-BD195B20CA58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6796" y="968779"/>
          <a:ext cx="8064654" cy="3810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400"/>
                <a:gridCol w="452860"/>
                <a:gridCol w="932888"/>
                <a:gridCol w="699834"/>
                <a:gridCol w="699834"/>
                <a:gridCol w="699834"/>
                <a:gridCol w="699834"/>
                <a:gridCol w="699834"/>
                <a:gridCol w="699834"/>
                <a:gridCol w="699834"/>
                <a:gridCol w="699834"/>
                <a:gridCol w="699834"/>
              </a:tblGrid>
              <a:tr h="229701">
                <a:tc rowSpan="3" gridSpan="3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Worm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Fly</a:t>
                      </a:r>
                      <a:endParaRPr lang="en-US" sz="1200" b="1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9890">
                <a:tc gridSpan="3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56424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</a:tr>
              <a:tr h="21723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+mn-lt"/>
                        </a:rPr>
                        <a:t>mRNAs</a:t>
                      </a:r>
                      <a:r>
                        <a:rPr lang="en-US" sz="900" b="1" baseline="0" dirty="0" smtClean="0">
                          <a:latin typeface="+mn-lt"/>
                        </a:rPr>
                        <a:t> (exons)</a:t>
                      </a:r>
                      <a:endParaRPr lang="en-US" sz="900" b="1" dirty="0" smtClean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 smtClean="0">
                        <a:latin typeface="+mn-lt"/>
                        <a:cs typeface="Arial"/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20,007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86,560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3.0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21,192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34,437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34.3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13,940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35,970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28.0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723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 smtClean="0">
                          <a:latin typeface="+mn-lt"/>
                        </a:rPr>
                        <a:t>Pseudogenes</a:t>
                      </a:r>
                      <a:endParaRPr lang="en-US" sz="900" b="1" dirty="0" smtClean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 smtClean="0">
                        <a:latin typeface="+mn-lt"/>
                        <a:cs typeface="Arial"/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11,216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27,089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0.95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881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1,343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1.3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145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155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0.12</a:t>
                      </a:r>
                      <a:endParaRPr lang="en-US" sz="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7238"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n-lt"/>
                        </a:rPr>
                        <a:t>Annotated </a:t>
                      </a:r>
                      <a:r>
                        <a:rPr lang="en-US" sz="1100" b="1" dirty="0" err="1" smtClean="0">
                          <a:latin typeface="+mn-lt"/>
                        </a:rPr>
                        <a:t>ncRNAs</a:t>
                      </a:r>
                      <a:endParaRPr lang="en-US" sz="1100" b="1" dirty="0" smtClean="0">
                        <a:latin typeface="+mn-lt"/>
                      </a:endParaRPr>
                    </a:p>
                  </a:txBody>
                  <a:tcPr vert="vert27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n-lt"/>
                          <a:cs typeface="Arial"/>
                        </a:rPr>
                        <a:t>Comparable</a:t>
                      </a:r>
                      <a:r>
                        <a:rPr lang="en-US" sz="1100" b="1" baseline="0" dirty="0" smtClean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1100" b="1" baseline="0" dirty="0" err="1" smtClean="0">
                          <a:latin typeface="+mn-lt"/>
                          <a:cs typeface="Arial"/>
                        </a:rPr>
                        <a:t>ncRNAs</a:t>
                      </a:r>
                      <a:endParaRPr lang="en-US" sz="1100" b="1" dirty="0" smtClean="0">
                        <a:latin typeface="+mn-lt"/>
                        <a:cs typeface="Arial"/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pri-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miRNA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58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1,158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0.04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44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16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300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0.23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pre-</a:t>
                      </a:r>
                      <a:r>
                        <a:rPr lang="en-US" sz="11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RNAs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1,756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162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0.006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221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20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236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22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0.02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72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tRNAs</a:t>
                      </a:r>
                      <a:endParaRPr lang="en-US" sz="11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624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47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0.002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609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45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0.04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314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22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0.02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7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snoRNAs</a:t>
                      </a:r>
                      <a:endParaRPr lang="en-US" sz="1100" b="1" i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1,521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168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0.006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141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16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287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34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0.03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72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snRNAs</a:t>
                      </a:r>
                      <a:endParaRPr lang="en-US" sz="1100" b="1" i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1,944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210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0.007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114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14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0.01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47</a:t>
                      </a:r>
                      <a:endParaRPr lang="en-US" sz="140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7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0.006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7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lncRNAs</a:t>
                      </a:r>
                      <a:endParaRPr lang="en-US" sz="1100" b="1" i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10,840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10,581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233</a:t>
                      </a:r>
                      <a:endParaRPr lang="en-US" sz="1400" b="0" i="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184</a:t>
                      </a:r>
                      <a:endParaRPr lang="en-US" sz="1100" b="0" i="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852</a:t>
                      </a:r>
                      <a:endParaRPr lang="en-US" sz="1400" b="0" i="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868</a:t>
                      </a:r>
                      <a:endParaRPr lang="en-US" sz="11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0.68</a:t>
                      </a:r>
                      <a:endParaRPr lang="en-US" sz="11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72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n-lt"/>
                        </a:rPr>
                        <a:t>Other </a:t>
                      </a:r>
                      <a:r>
                        <a:rPr lang="en-US" sz="1100" b="1" dirty="0" err="1" smtClean="0">
                          <a:latin typeface="+mn-lt"/>
                        </a:rPr>
                        <a:t>ncRNAs</a:t>
                      </a:r>
                      <a:r>
                        <a:rPr lang="en-US" sz="1100" b="1" dirty="0" smtClean="0">
                          <a:latin typeface="+mn-lt"/>
                        </a:rPr>
                        <a:t> </a:t>
                      </a:r>
                      <a:endParaRPr lang="en-US" sz="1100" b="1" dirty="0" smtClean="0">
                        <a:latin typeface="+mn-lt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3,268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0.11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40,104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2,329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2.3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2,103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72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latin typeface="+mn-lt"/>
                      </a:endParaRPr>
                    </a:p>
                  </a:txBody>
                  <a:tcPr vert="vert2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nc-piRNA</a:t>
                      </a:r>
                      <a:r>
                        <a:rPr lang="en-US" sz="1100" b="1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loci</a:t>
                      </a:r>
                      <a:endParaRPr lang="en-US" sz="1100" b="1" i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1,272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0.04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35,329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449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0.45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1,473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1.1</a:t>
                      </a:r>
                      <a:endParaRPr lang="en-US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80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22,154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17,770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0.62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41,466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baseline="0" dirty="0" smtClean="0">
                          <a:latin typeface="+mn-lt"/>
                        </a:rPr>
                        <a:t>2,611</a:t>
                      </a:r>
                      <a:endParaRPr lang="en-US" sz="14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latin typeface="+mn-lt"/>
                        </a:rPr>
                        <a:t>2.6</a:t>
                      </a: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2,155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baseline="0" dirty="0" smtClean="0">
                          <a:latin typeface="+mn-lt"/>
                        </a:rPr>
                        <a:t>3,279</a:t>
                      </a:r>
                      <a:endParaRPr lang="en-US" sz="14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baseline="0" dirty="0" smtClean="0">
                          <a:latin typeface="+mn-lt"/>
                        </a:rPr>
                        <a:t>2.6</a:t>
                      </a:r>
                      <a:endParaRPr lang="en-US" sz="18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01092" name="Content Placeholder 2"/>
          <p:cNvSpPr>
            <a:spLocks noGrp="1"/>
          </p:cNvSpPr>
          <p:nvPr>
            <p:ph idx="1"/>
          </p:nvPr>
        </p:nvSpPr>
        <p:spPr>
          <a:xfrm>
            <a:off x="457200" y="4978400"/>
            <a:ext cx="5902325" cy="17430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>
                <a:latin typeface="Calibri" charset="0"/>
              </a:rPr>
              <a:t>Identify non-canonical transcription in regions of the genome excluding mRNA exons, pseudogenes or annotated ncRNAs.</a:t>
            </a:r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-210344" y="5077620"/>
            <a:ext cx="1393825" cy="493712"/>
          </a:xfrm>
          <a:prstGeom prst="curvedConnector3">
            <a:avLst>
              <a:gd name="adj1" fmla="val 806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41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&amp; Non-Canonical Transcription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021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E6348A-6398-4C4B-9322-727A852C6D07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6093" y="1120927"/>
          <a:ext cx="8655656" cy="2992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277"/>
                <a:gridCol w="351899"/>
                <a:gridCol w="965437"/>
                <a:gridCol w="786878"/>
                <a:gridCol w="885325"/>
                <a:gridCol w="660820"/>
                <a:gridCol w="841420"/>
                <a:gridCol w="751120"/>
                <a:gridCol w="751120"/>
                <a:gridCol w="751120"/>
                <a:gridCol w="751120"/>
                <a:gridCol w="751120"/>
              </a:tblGrid>
              <a:tr h="229701">
                <a:tc rowSpan="3" gridSpan="3"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Worm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Fly</a:t>
                      </a:r>
                      <a:endParaRPr lang="en-US" sz="1200" b="1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9890">
                <a:tc gridSpan="3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Elements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Genome Coverage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56424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Kb 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Total</a:t>
                      </a:r>
                      <a:r>
                        <a:rPr lang="en-US" sz="1200" b="1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ncRNAs</a:t>
                      </a:r>
                      <a:endParaRPr lang="en-US" sz="1200" b="1" i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effectLst/>
                          <a:latin typeface="+mn-lt"/>
                        </a:rPr>
                        <a:t>22,154</a:t>
                      </a:r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17,770</a:t>
                      </a:r>
                      <a:endParaRPr lang="en-US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0.62</a:t>
                      </a:r>
                      <a:endParaRPr lang="en-US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effectLst/>
                          <a:latin typeface="+mn-lt"/>
                        </a:rPr>
                        <a:t>41,466</a:t>
                      </a:r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latin typeface="+mn-lt"/>
                        </a:rPr>
                        <a:t>2,611</a:t>
                      </a:r>
                      <a:endParaRPr lang="en-US" sz="9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 smtClean="0">
                          <a:latin typeface="+mn-lt"/>
                        </a:rPr>
                        <a:t>2.6</a:t>
                      </a:r>
                    </a:p>
                  </a:txBody>
                  <a:tcPr marL="9525" marR="9525" marT="9525" marB="0" anchor="ctr"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effectLst/>
                          <a:latin typeface="+mn-lt"/>
                        </a:rPr>
                        <a:t>2,155</a:t>
                      </a:r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latin typeface="+mn-lt"/>
                        </a:rPr>
                        <a:t>3,279</a:t>
                      </a:r>
                      <a:endParaRPr lang="en-US" sz="9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latin typeface="+mn-lt"/>
                        </a:rPr>
                        <a:t>2.6</a:t>
                      </a:r>
                      <a:endParaRPr lang="en-US" sz="9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488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Regions</a:t>
                      </a:r>
                      <a:r>
                        <a:rPr lang="en-US" sz="1400" b="1" baseline="0" dirty="0" smtClean="0">
                          <a:latin typeface="+mn-lt"/>
                        </a:rPr>
                        <a:t> Excluding mRNAs, </a:t>
                      </a:r>
                      <a:r>
                        <a:rPr lang="en-US" sz="1400" b="1" baseline="0" dirty="0" err="1" smtClean="0">
                          <a:latin typeface="+mn-lt"/>
                        </a:rPr>
                        <a:t>Pseudogenes</a:t>
                      </a:r>
                      <a:r>
                        <a:rPr lang="en-US" sz="1400" b="1" baseline="0" dirty="0" smtClean="0">
                          <a:latin typeface="+mn-lt"/>
                        </a:rPr>
                        <a:t> or Annotated </a:t>
                      </a:r>
                      <a:r>
                        <a:rPr lang="en-US" sz="1400" b="1" baseline="0" dirty="0" err="1" smtClean="0">
                          <a:latin typeface="+mn-lt"/>
                        </a:rPr>
                        <a:t>ncRNAs</a:t>
                      </a:r>
                      <a:endParaRPr lang="en-US" sz="1400" b="1" dirty="0" smtClean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283,816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2,731,811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</a:rPr>
                        <a:t>143,372</a:t>
                      </a:r>
                      <a:endParaRPr lang="en-US" sz="900" b="0" i="0" baseline="30000" dirty="0">
                        <a:latin typeface="+mn-lt"/>
                      </a:endParaRP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+mn-lt"/>
                        </a:rPr>
                        <a:t>63,520</a:t>
                      </a:r>
                      <a:endParaRPr lang="en-US" sz="900" b="0" i="0" dirty="0">
                        <a:latin typeface="+mn-lt"/>
                      </a:endParaRP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latin typeface="+mn-lt"/>
                        </a:rPr>
                        <a:t>63.3</a:t>
                      </a:r>
                    </a:p>
                  </a:txBody>
                  <a:tcPr marL="9525" marR="9525" marT="9525" marB="0" anchor="ctr"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latin typeface="+mn-lt"/>
                        </a:rPr>
                        <a:t>60,108</a:t>
                      </a:r>
                      <a:endParaRPr lang="en-US" sz="900" b="0" i="0" baseline="0" dirty="0"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+mn-lt"/>
                        </a:rPr>
                        <a:t>89,445</a:t>
                      </a:r>
                      <a:endParaRPr lang="en-US" sz="900" b="0" i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smtClean="0">
                          <a:latin typeface="+mn-lt"/>
                        </a:rPr>
                        <a:t>69.6</a:t>
                      </a:r>
                      <a:endParaRPr lang="en-US" sz="900" b="0" i="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31520">
                <a:tc rowSpan="2">
                  <a:txBody>
                    <a:bodyPr/>
                    <a:lstStyle/>
                    <a:p>
                      <a:pPr algn="ctr"/>
                      <a:endParaRPr lang="en-US" sz="800" b="1" dirty="0" smtClean="0">
                        <a:latin typeface="+mn-lt"/>
                      </a:endParaRPr>
                    </a:p>
                  </a:txBody>
                  <a:tcPr vert="vert27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latin typeface="+mn-lt"/>
                          <a:cs typeface="Arial"/>
                        </a:rPr>
                        <a:t>Transcription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latin typeface="+mn-lt"/>
                          <a:cs typeface="Arial"/>
                        </a:rPr>
                        <a:t>Detected (TARs)</a:t>
                      </a:r>
                      <a:endParaRPr lang="en-US" sz="1400" b="1" dirty="0" smtClean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708,253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916,401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32.0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232,150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37,029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36.9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+mn-lt"/>
                        </a:rPr>
                        <a:t>83,618</a:t>
                      </a:r>
                      <a:endParaRPr lang="en-US" sz="1400" b="0" i="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+mn-lt"/>
                        </a:rPr>
                        <a:t>44,256</a:t>
                      </a:r>
                      <a:endParaRPr lang="en-US" sz="1400" b="0" i="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+mn-lt"/>
                        </a:rPr>
                        <a:t>34.5</a:t>
                      </a:r>
                      <a:endParaRPr lang="en-US" sz="1800" b="0" i="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latin typeface="+mn-lt"/>
                          <a:cs typeface="Arial"/>
                        </a:rPr>
                        <a:t>Supervised Predictions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104,016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13,835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2,525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392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0.39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599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164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n-lt"/>
                          <a:cs typeface="Helvetica"/>
                        </a:rPr>
                        <a:t>0.13</a:t>
                      </a:r>
                      <a:endParaRPr lang="en-US" sz="900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881563"/>
            <a:ext cx="8229600" cy="1984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Similar fraction of non-canonical transcription of non-canonical transcription in human, worm and fly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32-37</a:t>
            </a:r>
            <a:r>
              <a:rPr lang="en-US" sz="2000" dirty="0">
                <a:ea typeface="+mn-ea"/>
              </a:rPr>
              <a:t>% </a:t>
            </a:r>
            <a:r>
              <a:rPr lang="en-US" sz="2000" dirty="0" smtClean="0">
                <a:ea typeface="+mn-ea"/>
              </a:rPr>
              <a:t>of each genome</a:t>
            </a:r>
            <a:endParaRPr lang="en-US" sz="2000" dirty="0"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ea typeface="+mn-ea"/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-196850" y="1062038"/>
            <a:ext cx="1158875" cy="584200"/>
          </a:xfrm>
          <a:prstGeom prst="curvedConnector3">
            <a:avLst>
              <a:gd name="adj1" fmla="val 99514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58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Content Placeholder 6" descr="semicolon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76" r="-20476"/>
          <a:stretch>
            <a:fillRect/>
          </a:stretch>
        </p:blipFill>
        <p:spPr>
          <a:xfrm>
            <a:off x="-549275" y="274638"/>
            <a:ext cx="11279188" cy="6202362"/>
          </a:xfrm>
        </p:spPr>
      </p:pic>
      <p:cxnSp>
        <p:nvCxnSpPr>
          <p:cNvPr id="35" name="Straight Connector 34"/>
          <p:cNvCxnSpPr/>
          <p:nvPr/>
        </p:nvCxnSpPr>
        <p:spPr>
          <a:xfrm rot="5400000">
            <a:off x="-1019968" y="2732881"/>
            <a:ext cx="2801938" cy="3175"/>
          </a:xfrm>
          <a:prstGeom prst="line">
            <a:avLst/>
          </a:prstGeom>
          <a:ln>
            <a:solidFill>
              <a:srgbClr val="0000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7859" name="Group 23"/>
          <p:cNvGrpSpPr>
            <a:grpSpLocks/>
          </p:cNvGrpSpPr>
          <p:nvPr/>
        </p:nvGrpSpPr>
        <p:grpSpPr bwMode="auto">
          <a:xfrm>
            <a:off x="1390650" y="320675"/>
            <a:ext cx="7616825" cy="6292850"/>
            <a:chOff x="1295400" y="182880"/>
            <a:chExt cx="7616951" cy="6294120"/>
          </a:xfrm>
        </p:grpSpPr>
        <p:grpSp>
          <p:nvGrpSpPr>
            <p:cNvPr id="377869" name="Group 18"/>
            <p:cNvGrpSpPr>
              <a:grpSpLocks/>
            </p:cNvGrpSpPr>
            <p:nvPr/>
          </p:nvGrpSpPr>
          <p:grpSpPr bwMode="auto">
            <a:xfrm>
              <a:off x="1295400" y="182880"/>
              <a:ext cx="7616951" cy="6294120"/>
              <a:chOff x="1295400" y="182880"/>
              <a:chExt cx="7616951" cy="6294120"/>
            </a:xfrm>
          </p:grpSpPr>
          <p:grpSp>
            <p:nvGrpSpPr>
              <p:cNvPr id="377874" name="Group 14"/>
              <p:cNvGrpSpPr>
                <a:grpSpLocks/>
              </p:cNvGrpSpPr>
              <p:nvPr/>
            </p:nvGrpSpPr>
            <p:grpSpPr bwMode="auto">
              <a:xfrm>
                <a:off x="1295400" y="182880"/>
                <a:ext cx="7616951" cy="6294120"/>
                <a:chOff x="626453" y="182880"/>
                <a:chExt cx="7616951" cy="629412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626453" y="1286416"/>
                  <a:ext cx="2514642" cy="1436977"/>
                </a:xfrm>
                <a:prstGeom prst="rect">
                  <a:avLst/>
                </a:prstGeom>
                <a:solidFill>
                  <a:srgbClr val="008000">
                    <a:alpha val="44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3272860" y="1637323"/>
                  <a:ext cx="2247937" cy="1710083"/>
                </a:xfrm>
                <a:prstGeom prst="rect">
                  <a:avLst/>
                </a:prstGeom>
                <a:solidFill>
                  <a:srgbClr val="FFFF00">
                    <a:alpha val="4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742626" y="182880"/>
                  <a:ext cx="3352855" cy="622426"/>
                </a:xfrm>
                <a:prstGeom prst="rect">
                  <a:avLst/>
                </a:prstGeom>
                <a:solidFill>
                  <a:schemeClr val="accent2">
                    <a:alpha val="38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3809444" y="951385"/>
                  <a:ext cx="1219220" cy="295335"/>
                </a:xfrm>
                <a:prstGeom prst="rect">
                  <a:avLst/>
                </a:prstGeom>
                <a:solidFill>
                  <a:srgbClr val="FF0000">
                    <a:alpha val="3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13" name="L-Shape 12"/>
                <p:cNvSpPr/>
                <p:nvPr/>
              </p:nvSpPr>
              <p:spPr>
                <a:xfrm rot="16200000">
                  <a:off x="3181112" y="1414707"/>
                  <a:ext cx="5022275" cy="5102309"/>
                </a:xfrm>
                <a:prstGeom prst="corner">
                  <a:avLst>
                    <a:gd name="adj1" fmla="val 52305"/>
                    <a:gd name="adj2" fmla="val 56490"/>
                  </a:avLst>
                </a:prstGeom>
                <a:solidFill>
                  <a:schemeClr val="accent4">
                    <a:lumMod val="60000"/>
                    <a:lumOff val="40000"/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989997" y="3347407"/>
                  <a:ext cx="1905032" cy="309624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</p:grpSp>
          <p:grpSp>
            <p:nvGrpSpPr>
              <p:cNvPr id="377875" name="Group 17"/>
              <p:cNvGrpSpPr>
                <a:grpSpLocks/>
              </p:cNvGrpSpPr>
              <p:nvPr/>
            </p:nvGrpSpPr>
            <p:grpSpPr bwMode="auto">
              <a:xfrm>
                <a:off x="4596384" y="1728216"/>
                <a:ext cx="1453896" cy="994458"/>
                <a:chOff x="4596384" y="1728216"/>
                <a:chExt cx="1453896" cy="994458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4724457" y="1727830"/>
                  <a:ext cx="1325585" cy="33026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4595868" y="2393126"/>
                  <a:ext cx="1362097" cy="33026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  <a:ea typeface="ＭＳ Ｐゴシック" pitchFamily="-109" charset="-128"/>
                    <a:cs typeface="ＭＳ Ｐゴシック" pitchFamily="-109" charset="-128"/>
                  </a:endParaRPr>
                </a:p>
              </p:txBody>
            </p:sp>
          </p:grpSp>
        </p:grpSp>
        <p:grpSp>
          <p:nvGrpSpPr>
            <p:cNvPr id="377870" name="Group 22"/>
            <p:cNvGrpSpPr>
              <a:grpSpLocks/>
            </p:cNvGrpSpPr>
            <p:nvPr/>
          </p:nvGrpSpPr>
          <p:grpSpPr bwMode="auto">
            <a:xfrm>
              <a:off x="1691640" y="2895600"/>
              <a:ext cx="3886200" cy="1405128"/>
              <a:chOff x="1691640" y="2895600"/>
              <a:chExt cx="3886200" cy="140512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692282" y="2894877"/>
                <a:ext cx="822339" cy="152431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898802" y="3995237"/>
                <a:ext cx="869964" cy="152431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664131" y="4147668"/>
                <a:ext cx="914415" cy="152431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 pitchFamily="-109" charset="-128"/>
                  <a:cs typeface="ＭＳ Ｐゴシック" pitchFamily="-109" charset="-128"/>
                </a:endParaRPr>
              </a:p>
            </p:txBody>
          </p:sp>
        </p:grpSp>
      </p:grpSp>
      <p:sp>
        <p:nvSpPr>
          <p:cNvPr id="377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11125" y="15875"/>
            <a:ext cx="2881313" cy="1463675"/>
          </a:xfrm>
        </p:spPr>
        <p:txBody>
          <a:bodyPr/>
          <a:lstStyle/>
          <a:p>
            <a:pPr algn="l" eaLnBrk="1" hangingPunct="1"/>
            <a:r>
              <a:rPr lang="en-US" sz="20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How might we annotate a human text?</a:t>
            </a:r>
            <a:endParaRPr lang="en-US" sz="280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1" name="Text Box 77"/>
          <p:cNvSpPr txBox="1">
            <a:spLocks noChangeArrowheads="1"/>
          </p:cNvSpPr>
          <p:nvPr/>
        </p:nvSpPr>
        <p:spPr bwMode="auto">
          <a:xfrm>
            <a:off x="111125" y="3194050"/>
            <a:ext cx="1071563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C1"/>
                </a:solidFill>
              </a:rPr>
              <a:t>Color is Function</a:t>
            </a:r>
          </a:p>
        </p:txBody>
      </p:sp>
      <p:sp>
        <p:nvSpPr>
          <p:cNvPr id="377862" name="Text Box 78"/>
          <p:cNvSpPr txBox="1">
            <a:spLocks noChangeArrowheads="1"/>
          </p:cNvSpPr>
          <p:nvPr/>
        </p:nvSpPr>
        <p:spPr bwMode="auto">
          <a:xfrm>
            <a:off x="111125" y="4140200"/>
            <a:ext cx="1277938" cy="584200"/>
          </a:xfrm>
          <a:prstGeom prst="rect">
            <a:avLst/>
          </a:prstGeom>
          <a:noFill/>
          <a:ln w="53975">
            <a:solidFill>
              <a:srgbClr val="0000C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6" rIns="91430" bIns="45716">
            <a:spAutoFit/>
          </a:bodyPr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C1"/>
                </a:solidFill>
              </a:rPr>
              <a:t>Lines are Similarity</a:t>
            </a:r>
          </a:p>
        </p:txBody>
      </p:sp>
      <p:sp>
        <p:nvSpPr>
          <p:cNvPr id="377863" name="Rectangle 35"/>
          <p:cNvSpPr>
            <a:spLocks noChangeArrowheads="1"/>
          </p:cNvSpPr>
          <p:nvPr/>
        </p:nvSpPr>
        <p:spPr bwMode="auto">
          <a:xfrm>
            <a:off x="177800" y="5678488"/>
            <a:ext cx="10382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2813"/>
            <a:r>
              <a:rPr lang="en-US" sz="1100">
                <a:solidFill>
                  <a:srgbClr val="000000"/>
                </a:solidFill>
              </a:rPr>
              <a:t>[B Hayes, Am. Sci. (Jul.- Aug. </a:t>
            </a:r>
            <a:r>
              <a:rPr lang="ja-JP" altLang="en-US" sz="1100">
                <a:solidFill>
                  <a:srgbClr val="000000"/>
                </a:solidFill>
              </a:rPr>
              <a:t>’</a:t>
            </a:r>
            <a:r>
              <a:rPr lang="en-US" altLang="ja-JP" sz="1100">
                <a:solidFill>
                  <a:srgbClr val="000000"/>
                </a:solidFill>
              </a:rPr>
              <a:t>06)]</a:t>
            </a:r>
            <a:endParaRPr lang="en-US" sz="1100">
              <a:solidFill>
                <a:srgbClr val="000000"/>
              </a:solidFill>
            </a:endParaRPr>
          </a:p>
        </p:txBody>
      </p:sp>
      <p:grpSp>
        <p:nvGrpSpPr>
          <p:cNvPr id="377864" name="Group 30"/>
          <p:cNvGrpSpPr>
            <a:grpSpLocks/>
          </p:cNvGrpSpPr>
          <p:nvPr/>
        </p:nvGrpSpPr>
        <p:grpSpPr bwMode="auto">
          <a:xfrm>
            <a:off x="1447800" y="320675"/>
            <a:ext cx="7394575" cy="5561013"/>
            <a:chOff x="1353312" y="182880"/>
            <a:chExt cx="7394448" cy="5562600"/>
          </a:xfrm>
        </p:grpSpPr>
        <p:sp>
          <p:nvSpPr>
            <p:cNvPr id="25" name="Rectangle 24"/>
            <p:cNvSpPr/>
            <p:nvPr/>
          </p:nvSpPr>
          <p:spPr>
            <a:xfrm>
              <a:off x="3412265" y="182880"/>
              <a:ext cx="3352742" cy="622478"/>
            </a:xfrm>
            <a:prstGeom prst="rect">
              <a:avLst/>
            </a:prstGeom>
            <a:noFill/>
            <a:ln w="41275" cmpd="sng">
              <a:solidFill>
                <a:srgbClr val="0000C1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25277" y="5105534"/>
              <a:ext cx="2422483" cy="639946"/>
            </a:xfrm>
            <a:prstGeom prst="rect">
              <a:avLst/>
            </a:prstGeom>
            <a:noFill/>
            <a:ln w="41275">
              <a:solidFill>
                <a:srgbClr val="0000C1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53312" y="1904221"/>
              <a:ext cx="2422483" cy="357290"/>
            </a:xfrm>
            <a:prstGeom prst="rect">
              <a:avLst/>
            </a:prstGeom>
            <a:noFill/>
            <a:ln w="41275">
              <a:solidFill>
                <a:srgbClr val="66006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27945" y="3346082"/>
              <a:ext cx="1965291" cy="320767"/>
            </a:xfrm>
            <a:prstGeom prst="rect">
              <a:avLst/>
            </a:prstGeom>
            <a:noFill/>
            <a:ln w="41275">
              <a:solidFill>
                <a:srgbClr val="66006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05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94"/>
    </mc:Choice>
    <mc:Fallback>
      <p:transition xmlns:p14="http://schemas.microsoft.com/office/powerpoint/2010/main" spd="slow" advTm="575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extBox 4"/>
          <p:cNvSpPr txBox="1">
            <a:spLocks noChangeArrowheads="1"/>
          </p:cNvSpPr>
          <p:nvPr/>
        </p:nvSpPr>
        <p:spPr bwMode="auto">
          <a:xfrm>
            <a:off x="1833563" y="107950"/>
            <a:ext cx="23320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0">
                <a:solidFill>
                  <a:srgbClr val="BFBFBF"/>
                </a:solidFill>
                <a:latin typeface="Helvetica" charset="0"/>
                <a:cs typeface="Helvetica" charset="0"/>
              </a:rPr>
              <a:t>[Nat. Rev. Genet. (2010) 11: 559]</a:t>
            </a:r>
          </a:p>
          <a:p>
            <a:pPr algn="r" eaLnBrk="1" hangingPunct="1"/>
            <a:r>
              <a:rPr lang="en-US" sz="1100" b="0">
                <a:solidFill>
                  <a:srgbClr val="BFBFBF"/>
                </a:solidFill>
              </a:rPr>
              <a:t>[Science 330:6012]</a:t>
            </a:r>
          </a:p>
          <a:p>
            <a:pPr algn="r" eaLnBrk="1" hangingPunct="1"/>
            <a:endParaRPr lang="en-US" sz="1100" b="0">
              <a:solidFill>
                <a:srgbClr val="BFBFB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78882" name="Title 1"/>
          <p:cNvSpPr>
            <a:spLocks noGrp="1"/>
          </p:cNvSpPr>
          <p:nvPr>
            <p:ph type="title"/>
          </p:nvPr>
        </p:nvSpPr>
        <p:spPr>
          <a:xfrm>
            <a:off x="127000" y="512763"/>
            <a:ext cx="3402013" cy="19177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Sources 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of Annotation: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Comparative 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&amp; </a:t>
            </a:r>
            <a:br>
              <a:rPr lang="en-US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Functional</a:t>
            </a:r>
          </a:p>
        </p:txBody>
      </p:sp>
      <p:pic>
        <p:nvPicPr>
          <p:cNvPr id="378883" name="Picture 16" descr="modencode_AWG_fig5_rev1_forJCV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1976" r="42500" b="9689"/>
          <a:stretch>
            <a:fillRect/>
          </a:stretch>
        </p:blipFill>
        <p:spPr bwMode="auto">
          <a:xfrm>
            <a:off x="0" y="2787650"/>
            <a:ext cx="3436938" cy="4087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884" name="Group 4"/>
          <p:cNvGrpSpPr>
            <a:grpSpLocks/>
          </p:cNvGrpSpPr>
          <p:nvPr/>
        </p:nvGrpSpPr>
        <p:grpSpPr bwMode="auto">
          <a:xfrm>
            <a:off x="4114800" y="3832225"/>
            <a:ext cx="5037138" cy="3246438"/>
            <a:chOff x="4061356" y="98425"/>
            <a:chExt cx="5037137" cy="3245908"/>
          </a:xfrm>
        </p:grpSpPr>
        <p:pic>
          <p:nvPicPr>
            <p:cNvPr id="37888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6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890" name="Rectangle 1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 defTabSz="912813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7888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>
          <a:xfrm>
            <a:off x="4100513" y="0"/>
            <a:ext cx="5043487" cy="3652838"/>
          </a:xfrm>
        </p:spPr>
      </p:pic>
      <p:cxnSp>
        <p:nvCxnSpPr>
          <p:cNvPr id="378886" name="Elbow Connector 8"/>
          <p:cNvCxnSpPr>
            <a:cxnSpLocks noChangeShapeType="1"/>
          </p:cNvCxnSpPr>
          <p:nvPr/>
        </p:nvCxnSpPr>
        <p:spPr bwMode="auto">
          <a:xfrm rot="16200000" flipV="1">
            <a:off x="10260806" y="3717132"/>
            <a:ext cx="9525" cy="793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887" name="Freeform 10"/>
          <p:cNvSpPr>
            <a:spLocks/>
          </p:cNvSpPr>
          <p:nvPr/>
        </p:nvSpPr>
        <p:spPr bwMode="auto">
          <a:xfrm>
            <a:off x="7618413" y="3573463"/>
            <a:ext cx="2058987" cy="188912"/>
          </a:xfrm>
          <a:custGeom>
            <a:avLst/>
            <a:gdLst>
              <a:gd name="T0" fmla="*/ 1949043 w 2058294"/>
              <a:gd name="T1" fmla="*/ 171217 h 189178"/>
              <a:gd name="T2" fmla="*/ 1009 w 2058294"/>
              <a:gd name="T3" fmla="*/ 146763 h 189178"/>
              <a:gd name="T4" fmla="*/ 1684180 w 2058294"/>
              <a:gd name="T5" fmla="*/ 46 h 189178"/>
              <a:gd name="T6" fmla="*/ 1949043 w 2058294"/>
              <a:gd name="T7" fmla="*/ 171217 h 1891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58294" h="189178">
                <a:moveTo>
                  <a:pt x="1931409" y="177846"/>
                </a:moveTo>
                <a:cubicBezTo>
                  <a:pt x="1653420" y="203246"/>
                  <a:pt x="44753" y="182079"/>
                  <a:pt x="1009" y="152446"/>
                </a:cubicBezTo>
                <a:cubicBezTo>
                  <a:pt x="-42736" y="122813"/>
                  <a:pt x="1348620" y="-2776"/>
                  <a:pt x="1668942" y="46"/>
                </a:cubicBezTo>
                <a:cubicBezTo>
                  <a:pt x="1989264" y="2868"/>
                  <a:pt x="2209398" y="152446"/>
                  <a:pt x="1931409" y="17784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566738" y="1998663"/>
            <a:ext cx="8839200" cy="1752600"/>
          </a:xfrm>
          <a:prstGeom prst="bentConnector3">
            <a:avLst>
              <a:gd name="adj1" fmla="val 37261"/>
            </a:avLst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86364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67"/>
    </mc:Choice>
    <mc:Fallback>
      <p:transition xmlns:p14="http://schemas.microsoft.com/office/powerpoint/2010/main" spd="slow" advTm="792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Picture 7" descr="abell1689_hs-2003-01-a-4x3p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Importance of </a:t>
            </a:r>
            <a:br>
              <a:rPr lang="en-US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Dark Matter of the Genome</a:t>
            </a:r>
          </a:p>
        </p:txBody>
      </p:sp>
      <p:sp>
        <p:nvSpPr>
          <p:cNvPr id="380931" name="Content Placeholder 2"/>
          <p:cNvSpPr>
            <a:spLocks noGrp="1"/>
          </p:cNvSpPr>
          <p:nvPr>
            <p:ph idx="1"/>
          </p:nvPr>
        </p:nvSpPr>
        <p:spPr>
          <a:xfrm>
            <a:off x="1289050" y="1830388"/>
            <a:ext cx="6505575" cy="2963862"/>
          </a:xfrm>
          <a:solidFill>
            <a:srgbClr val="3D311F">
              <a:alpha val="59999"/>
            </a:srgbClr>
          </a:solidFill>
        </p:spPr>
        <p:txBody>
          <a:bodyPr/>
          <a:lstStyle/>
          <a:p>
            <a:pPr lvl="1" eaLnBrk="1" hangingPunct="1"/>
            <a:endParaRPr lang="en-US" sz="1600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lvl="1" eaLnBrk="1" hangingPunct="1"/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Non-coding regions contain the control elements </a:t>
            </a:r>
            <a:b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for coding regions.</a:t>
            </a:r>
          </a:p>
          <a:p>
            <a:pPr lvl="1" eaLnBrk="1" hangingPunct="1"/>
            <a:endParaRPr lang="en-US" sz="1600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lvl="1" eaLnBrk="1" hangingPunct="1"/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Some non-coding regions are functional </a:t>
            </a:r>
            <a:b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&amp; are pervasively transcribed.</a:t>
            </a:r>
          </a:p>
          <a:p>
            <a:pPr lvl="1" eaLnBrk="1" hangingPunct="1"/>
            <a:r>
              <a:rPr lang="ja-JP" alt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“</a:t>
            </a:r>
            <a:r>
              <a:rPr lang="en-US" altLang="ja-JP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Molecular Fossils</a:t>
            </a:r>
            <a:r>
              <a:rPr lang="ja-JP" alt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”</a:t>
            </a:r>
            <a:r>
              <a:rPr lang="en-US" altLang="ja-JP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 in the non-coding genome </a:t>
            </a:r>
            <a:br>
              <a:rPr lang="en-US" altLang="ja-JP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altLang="ja-JP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represent a historical record of the genome</a:t>
            </a:r>
          </a:p>
          <a:p>
            <a:pPr lvl="1" eaLnBrk="1" hangingPunct="1"/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Most disease-associated mutations (e.g. GWAS hits)</a:t>
            </a:r>
            <a:b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sz="1600" b="1">
                <a:solidFill>
                  <a:srgbClr val="CEBF7C"/>
                </a:solidFill>
                <a:latin typeface="Helvetica" charset="0"/>
                <a:ea typeface="ＭＳ Ｐゴシック" charset="0"/>
                <a:cs typeface="Helvetica" charset="0"/>
              </a:rPr>
              <a:t> are in non-coding regions.</a:t>
            </a:r>
            <a:endParaRPr lang="en-US" sz="2000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lvl="1" eaLnBrk="1" hangingPunct="1"/>
            <a:endParaRPr lang="en-US" sz="1600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lvl="1" eaLnBrk="1" hangingPunct="1"/>
            <a:endParaRPr lang="en-US" sz="1600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eaLnBrk="1" hangingPunct="1"/>
            <a:endParaRPr lang="en-US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 eaLnBrk="1" hangingPunct="1"/>
            <a:endParaRPr lang="en-US" b="1">
              <a:solidFill>
                <a:srgbClr val="CEBF7C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80932" name="TextBox 5"/>
          <p:cNvSpPr txBox="1">
            <a:spLocks noChangeArrowheads="1"/>
          </p:cNvSpPr>
          <p:nvPr/>
        </p:nvSpPr>
        <p:spPr bwMode="auto">
          <a:xfrm>
            <a:off x="0" y="6550025"/>
            <a:ext cx="662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CEBF7C"/>
                </a:solidFill>
                <a:latin typeface="Helvetica" charset="0"/>
                <a:cs typeface="Helvetica" charset="0"/>
              </a:rPr>
              <a:t>[Gravitational lensing by dark matter in Abell 1689 – HST (NASA, ESA)]</a:t>
            </a:r>
          </a:p>
        </p:txBody>
      </p:sp>
    </p:spTree>
    <p:extLst>
      <p:ext uri="{BB962C8B-B14F-4D97-AF65-F5344CB8AC3E}">
        <p14:creationId xmlns:p14="http://schemas.microsoft.com/office/powerpoint/2010/main" val="323564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3"/>
    </mc:Choice>
    <mc:Fallback>
      <p:transition xmlns:p14="http://schemas.microsoft.com/office/powerpoint/2010/main" spd="slow" advTm="571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Title 3"/>
          <p:cNvSpPr>
            <a:spLocks noGrp="1"/>
          </p:cNvSpPr>
          <p:nvPr>
            <p:ph type="ctrTitle"/>
          </p:nvPr>
        </p:nvSpPr>
        <p:spPr>
          <a:xfrm>
            <a:off x="1039813" y="808038"/>
            <a:ext cx="7529512" cy="1470025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Only ~1% of personal genome sequences are canonical protein coding genes regions (CDS). 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The remaining 99% are non-coding.</a:t>
            </a:r>
          </a:p>
        </p:txBody>
      </p:sp>
      <p:sp>
        <p:nvSpPr>
          <p:cNvPr id="366594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6595" name="Picture 5" descr="B072 - We are the 9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103563"/>
            <a:ext cx="3490913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5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>
            <p:custDataLst>
              <p:tags r:id="rId1"/>
            </p:custDataLst>
          </p:nvPr>
        </p:nvCxnSpPr>
        <p:spPr>
          <a:xfrm>
            <a:off x="156867" y="3389313"/>
            <a:ext cx="88709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 bwMode="auto">
          <a:xfrm rot="5400000">
            <a:off x="593649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 bwMode="auto">
          <a:xfrm rot="5400000">
            <a:off x="1069325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 bwMode="auto">
          <a:xfrm rot="5400000">
            <a:off x="1545001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 rot="5400000">
            <a:off x="2020677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rot="5400000">
            <a:off x="2496353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rot="5400000">
            <a:off x="2972029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rot="5400000">
            <a:off x="3447705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rot="5400000">
            <a:off x="3923381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rot="5400000">
            <a:off x="4399057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rot="5400000">
            <a:off x="4874733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>
            <a:off x="5350409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5400000">
            <a:off x="5826085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5400000">
            <a:off x="6301761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5400000">
            <a:off x="6777437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5400000">
            <a:off x="7253113" y="327104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5400000">
            <a:off x="119561" y="3271044"/>
            <a:ext cx="228600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5400000">
            <a:off x="7752404" y="326471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>
            <a:off x="8228080" y="3264714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0" descr="F3.medium.g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37" y="4422328"/>
            <a:ext cx="1496392" cy="201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8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900000">
            <a:off x="103905" y="3511550"/>
            <a:ext cx="868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1998</a:t>
            </a:r>
          </a:p>
        </p:txBody>
      </p:sp>
      <p:cxnSp>
        <p:nvCxnSpPr>
          <p:cNvPr id="29" name="Straight Connector 28"/>
          <p:cNvCxnSpPr>
            <a:stCxn id="27" idx="0"/>
          </p:cNvCxnSpPr>
          <p:nvPr>
            <p:custDataLst>
              <p:tags r:id="rId4"/>
            </p:custDataLst>
          </p:nvPr>
        </p:nvCxnSpPr>
        <p:spPr>
          <a:xfrm flipH="1" flipV="1">
            <a:off x="707156" y="3390900"/>
            <a:ext cx="864177" cy="1031428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9" descr="F2.medium.gi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" y="284857"/>
            <a:ext cx="1475828" cy="19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9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8900000">
            <a:off x="1548396" y="3511550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2001</a:t>
            </a:r>
          </a:p>
        </p:txBody>
      </p:sp>
      <p:cxnSp>
        <p:nvCxnSpPr>
          <p:cNvPr id="36" name="Straight Connector 35"/>
          <p:cNvCxnSpPr>
            <a:stCxn id="37" idx="2"/>
          </p:cNvCxnSpPr>
          <p:nvPr>
            <p:custDataLst>
              <p:tags r:id="rId7"/>
            </p:custDataLst>
          </p:nvPr>
        </p:nvCxnSpPr>
        <p:spPr>
          <a:xfrm>
            <a:off x="1541892" y="2647126"/>
            <a:ext cx="593879" cy="743774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6" y="685683"/>
            <a:ext cx="1496392" cy="1961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IMG_0609-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18" y="273747"/>
            <a:ext cx="1497974" cy="198833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>
            <a:stCxn id="38" idx="2"/>
          </p:cNvCxnSpPr>
          <p:nvPr>
            <p:custDataLst>
              <p:tags r:id="rId10"/>
            </p:custDataLst>
          </p:nvPr>
        </p:nvCxnSpPr>
        <p:spPr>
          <a:xfrm>
            <a:off x="3249605" y="2262081"/>
            <a:ext cx="1740222" cy="1117727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8" descr="F1.medium.gi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43" y="4457213"/>
            <a:ext cx="1637396" cy="20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10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8900000">
            <a:off x="5901061" y="3482690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2010</a:t>
            </a:r>
          </a:p>
        </p:txBody>
      </p:sp>
      <p:cxnSp>
        <p:nvCxnSpPr>
          <p:cNvPr id="46" name="Straight Connector 45"/>
          <p:cNvCxnSpPr>
            <a:stCxn id="44" idx="0"/>
          </p:cNvCxnSpPr>
          <p:nvPr>
            <p:custDataLst>
              <p:tags r:id="rId13"/>
            </p:custDataLst>
          </p:nvPr>
        </p:nvCxnSpPr>
        <p:spPr>
          <a:xfrm flipV="1">
            <a:off x="4169541" y="3390900"/>
            <a:ext cx="2245726" cy="1066313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199" descr="cover_nature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2" y="273747"/>
            <a:ext cx="1555221" cy="19887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/>
          <p:cNvCxnSpPr>
            <a:stCxn id="47" idx="2"/>
          </p:cNvCxnSpPr>
          <p:nvPr>
            <p:custDataLst>
              <p:tags r:id="rId15"/>
            </p:custDataLst>
          </p:nvPr>
        </p:nvCxnSpPr>
        <p:spPr>
          <a:xfrm>
            <a:off x="5203533" y="2262469"/>
            <a:ext cx="1213322" cy="1117339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52" idx="2"/>
          </p:cNvCxnSpPr>
          <p:nvPr>
            <p:custDataLst>
              <p:tags r:id="rId16"/>
            </p:custDataLst>
          </p:nvPr>
        </p:nvCxnSpPr>
        <p:spPr>
          <a:xfrm>
            <a:off x="7319874" y="2284339"/>
            <a:ext cx="256928" cy="1095469"/>
          </a:xfrm>
          <a:prstGeom prst="line">
            <a:avLst/>
          </a:prstGeom>
          <a:ln cap="rnd">
            <a:solidFill>
              <a:srgbClr val="800000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163608" y="4306888"/>
            <a:ext cx="1325563" cy="246221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Consortium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Comprises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~50 Labs</a:t>
            </a:r>
          </a:p>
          <a:p>
            <a:pPr eaLnBrk="1" hangingPunct="1"/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Subprojects:</a:t>
            </a:r>
          </a:p>
          <a:p>
            <a:pPr eaLnBrk="1" hangingPunct="1"/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 err="1">
                <a:solidFill>
                  <a:srgbClr val="800000"/>
                </a:solidFill>
              </a:rPr>
              <a:t>Transcriptome</a:t>
            </a:r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+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Chromatin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+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TFs </a:t>
            </a:r>
          </a:p>
        </p:txBody>
      </p:sp>
      <p:pic>
        <p:nvPicPr>
          <p:cNvPr id="52" name="Picture 1" descr="cover_nature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50" y="204579"/>
            <a:ext cx="1582248" cy="207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58"/>
          <p:cNvCxnSpPr>
            <a:endCxn id="51" idx="0"/>
          </p:cNvCxnSpPr>
          <p:nvPr>
            <p:custDataLst>
              <p:tags r:id="rId19"/>
            </p:custDataLst>
          </p:nvPr>
        </p:nvCxnSpPr>
        <p:spPr>
          <a:xfrm flipH="1">
            <a:off x="6826390" y="3390900"/>
            <a:ext cx="750412" cy="915988"/>
          </a:xfrm>
          <a:prstGeom prst="line">
            <a:avLst/>
          </a:prstGeom>
          <a:ln cap="rnd">
            <a:solidFill>
              <a:srgbClr val="800000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754551" y="4306888"/>
            <a:ext cx="1346155" cy="24622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dirty="0" smtClean="0">
                <a:solidFill>
                  <a:srgbClr val="800000"/>
                </a:solidFill>
              </a:rPr>
              <a:t>Comparative Papers</a:t>
            </a:r>
          </a:p>
          <a:p>
            <a:pPr eaLnBrk="1" hangingPunct="1"/>
            <a:endParaRPr lang="en-US" sz="1400" b="0" dirty="0" smtClean="0">
              <a:solidFill>
                <a:srgbClr val="800000"/>
              </a:solidFill>
            </a:endParaRPr>
          </a:p>
          <a:p>
            <a:pPr eaLnBrk="1" hangingPunct="1"/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Subprojects:</a:t>
            </a:r>
          </a:p>
          <a:p>
            <a:pPr eaLnBrk="1" hangingPunct="1"/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 err="1">
                <a:solidFill>
                  <a:srgbClr val="800000"/>
                </a:solidFill>
              </a:rPr>
              <a:t>Transcriptome</a:t>
            </a:r>
            <a:endParaRPr lang="en-US" sz="1400" b="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+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Chromatin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+</a:t>
            </a:r>
          </a:p>
          <a:p>
            <a:pPr eaLnBrk="1" hangingPunct="1"/>
            <a:r>
              <a:rPr lang="en-US" sz="1400" b="0" dirty="0">
                <a:solidFill>
                  <a:srgbClr val="800000"/>
                </a:solidFill>
              </a:rPr>
              <a:t>TFs </a:t>
            </a:r>
          </a:p>
        </p:txBody>
      </p:sp>
      <p:cxnSp>
        <p:nvCxnSpPr>
          <p:cNvPr id="63" name="Straight Connector 62"/>
          <p:cNvCxnSpPr>
            <a:endCxn id="62" idx="0"/>
          </p:cNvCxnSpPr>
          <p:nvPr>
            <p:custDataLst>
              <p:tags r:id="rId21"/>
            </p:custDataLst>
          </p:nvPr>
        </p:nvCxnSpPr>
        <p:spPr>
          <a:xfrm flipH="1">
            <a:off x="8427629" y="3390900"/>
            <a:ext cx="130102" cy="915988"/>
          </a:xfrm>
          <a:prstGeom prst="line">
            <a:avLst/>
          </a:prstGeom>
          <a:ln cap="rnd">
            <a:solidFill>
              <a:srgbClr val="800000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101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18900000">
            <a:off x="6520051" y="3427413"/>
            <a:ext cx="515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2011</a:t>
            </a:r>
          </a:p>
        </p:txBody>
      </p:sp>
      <p:sp>
        <p:nvSpPr>
          <p:cNvPr id="67" name="TextBox 102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18900000">
            <a:off x="6978839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2012</a:t>
            </a:r>
          </a:p>
        </p:txBody>
      </p:sp>
      <p:sp>
        <p:nvSpPr>
          <p:cNvPr id="68" name="TextBox 10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18900000">
            <a:off x="7518346" y="3435919"/>
            <a:ext cx="5270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9" name="TextBox 10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18900000">
            <a:off x="7982690" y="3435919"/>
            <a:ext cx="5270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00000"/>
                </a:solidFill>
              </a:rPr>
              <a:t>2014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0" name="TextBox 8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18900000">
            <a:off x="817563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1999</a:t>
            </a:r>
          </a:p>
        </p:txBody>
      </p:sp>
      <p:sp>
        <p:nvSpPr>
          <p:cNvPr id="71" name="TextBox 9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 rot="18900000">
            <a:off x="1307670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2" name="TextBox 9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18900000">
            <a:off x="2273453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2002</a:t>
            </a:r>
          </a:p>
        </p:txBody>
      </p:sp>
      <p:sp>
        <p:nvSpPr>
          <p:cNvPr id="73" name="TextBox 9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18900000">
            <a:off x="2763560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2003</a:t>
            </a:r>
          </a:p>
        </p:txBody>
      </p:sp>
      <p:sp>
        <p:nvSpPr>
          <p:cNvPr id="74" name="TextBox 9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18900000">
            <a:off x="3210374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2004</a:t>
            </a:r>
          </a:p>
        </p:txBody>
      </p:sp>
      <p:sp>
        <p:nvSpPr>
          <p:cNvPr id="75" name="TextBox 9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 rot="18900000">
            <a:off x="3686050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76" name="TextBox 9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18900000">
            <a:off x="4176157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2006</a:t>
            </a:r>
          </a:p>
        </p:txBody>
      </p:sp>
      <p:sp>
        <p:nvSpPr>
          <p:cNvPr id="77" name="TextBox 9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 rot="18900000">
            <a:off x="4411690" y="3511550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78" name="TextBox 9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 rot="18900000">
            <a:off x="5127509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2008</a:t>
            </a:r>
          </a:p>
        </p:txBody>
      </p:sp>
      <p:sp>
        <p:nvSpPr>
          <p:cNvPr id="79" name="TextBox 9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 rot="18900000">
            <a:off x="5563937" y="3427413"/>
            <a:ext cx="527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19575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Inter-phyla Comparison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of Regulation &amp; Transcription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76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Previous functional genomics analyses on animals have focused 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>
                <a:ea typeface="+mn-ea"/>
              </a:rPr>
              <a:t>I</a:t>
            </a:r>
            <a:r>
              <a:rPr lang="en-US" sz="2000" dirty="0" smtClean="0">
                <a:ea typeface="+mn-ea"/>
              </a:rPr>
              <a:t>ntegrated </a:t>
            </a:r>
            <a:r>
              <a:rPr lang="en-US" sz="2000" dirty="0">
                <a:ea typeface="+mn-ea"/>
              </a:rPr>
              <a:t>(cross data type</a:t>
            </a:r>
            <a:r>
              <a:rPr lang="en-US" sz="2000" dirty="0" smtClean="0">
                <a:ea typeface="+mn-ea"/>
              </a:rPr>
              <a:t>) analyses of single organisms (</a:t>
            </a:r>
            <a:r>
              <a:rPr lang="en-US" sz="2000" dirty="0" err="1" smtClean="0">
                <a:ea typeface="+mn-ea"/>
              </a:rPr>
              <a:t>eg</a:t>
            </a:r>
            <a:r>
              <a:rPr lang="en-US" sz="2000" dirty="0" smtClean="0">
                <a:ea typeface="+mn-ea"/>
              </a:rPr>
              <a:t> </a:t>
            </a:r>
            <a:r>
              <a:rPr lang="en-US" sz="2000" dirty="0" err="1" smtClean="0">
                <a:ea typeface="+mn-ea"/>
              </a:rPr>
              <a:t>ChIP</a:t>
            </a:r>
            <a:r>
              <a:rPr lang="en-US" sz="2000" dirty="0" smtClean="0">
                <a:ea typeface="+mn-ea"/>
              </a:rPr>
              <a:t>-seq &amp; RNA-seq just in humans)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Comparisons of a 1 data type within closely related organisms (e.g. RNA-seq within </a:t>
            </a:r>
            <a:r>
              <a:rPr lang="en-US" sz="2000" dirty="0">
                <a:ea typeface="+mn-ea"/>
              </a:rPr>
              <a:t>mammals, </a:t>
            </a:r>
            <a:r>
              <a:rPr lang="en-US" sz="2000" dirty="0" err="1" smtClean="0">
                <a:ea typeface="+mn-ea"/>
              </a:rPr>
              <a:t>Brawand</a:t>
            </a:r>
            <a:r>
              <a:rPr lang="en-US" sz="2000" dirty="0" smtClean="0">
                <a:ea typeface="+mn-ea"/>
              </a:rPr>
              <a:t> et al. '11)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98900" y="1600200"/>
            <a:ext cx="47879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Here, integrated </a:t>
            </a:r>
            <a:r>
              <a:rPr lang="en-US" dirty="0">
                <a:ea typeface="+mn-ea"/>
                <a:cs typeface="+mn-cs"/>
              </a:rPr>
              <a:t>comparison across phyla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Of </a:t>
            </a:r>
            <a:r>
              <a:rPr lang="en-US" dirty="0">
                <a:ea typeface="+mn-ea"/>
              </a:rPr>
              <a:t>extensive, matched functional genomics data </a:t>
            </a:r>
            <a:r>
              <a:rPr lang="en-US" dirty="0" smtClean="0">
                <a:ea typeface="+mn-ea"/>
              </a:rPr>
              <a:t/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(</a:t>
            </a:r>
            <a:r>
              <a:rPr lang="en-US" dirty="0">
                <a:ea typeface="+mn-ea"/>
              </a:rPr>
              <a:t>on human, worm &amp; fly)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Revealing ancient </a:t>
            </a:r>
            <a:r>
              <a:rPr lang="en-US" dirty="0">
                <a:ea typeface="+mn-ea"/>
              </a:rPr>
              <a:t>“features</a:t>
            </a:r>
            <a:r>
              <a:rPr lang="en-US" dirty="0" smtClean="0">
                <a:ea typeface="+mn-ea"/>
              </a:rPr>
              <a:t>” of transcription &amp; regulation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help with annotating core features of the human genome</a:t>
            </a:r>
            <a:endParaRPr lang="en-US" dirty="0"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38CC-CB5F-9549-B82A-F5B5FAAB6A7D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71755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Low-Level Data for RNA-seq &amp; Chip-seq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150813" y="3059113"/>
            <a:ext cx="6264275" cy="284956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Reads (fasta)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+ quality scores (fastq)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+ mapping (BAM)</a:t>
            </a:r>
          </a:p>
          <a:p>
            <a:pPr marL="0" indent="0">
              <a:buFontTx/>
              <a:buNone/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Reads =&gt; Signal (Intermediate file)</a:t>
            </a:r>
          </a:p>
          <a:p>
            <a:pPr marL="0" indent="0">
              <a:buFontTx/>
              <a:buNone/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Accumulating @ &gt;1 Pbp/yr (currently), 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~20% of tot. HiSeq output</a:t>
            </a:r>
          </a:p>
          <a:p>
            <a:pPr marL="0" indent="0">
              <a:buFontTx/>
              <a:buNone/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02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3" t="17796" r="6596" b="5090"/>
          <a:stretch>
            <a:fillRect/>
          </a:stretch>
        </p:blipFill>
        <p:spPr bwMode="auto">
          <a:xfrm>
            <a:off x="6330950" y="1063625"/>
            <a:ext cx="2754313" cy="5438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6" descr="Screenshot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5186" r="9604"/>
          <a:stretch/>
        </p:blipFill>
        <p:spPr bwMode="auto">
          <a:xfrm>
            <a:off x="238125" y="1063625"/>
            <a:ext cx="4670425" cy="188277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213350" y="1995488"/>
            <a:ext cx="72548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0214" name="TextBox 8"/>
          <p:cNvSpPr txBox="1">
            <a:spLocks noChangeArrowheads="1"/>
          </p:cNvSpPr>
          <p:nvPr/>
        </p:nvSpPr>
        <p:spPr bwMode="auto">
          <a:xfrm>
            <a:off x="6878638" y="6618288"/>
            <a:ext cx="1592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7F7F7F"/>
                </a:solidFill>
              </a:rPr>
              <a:t>[</a:t>
            </a:r>
            <a:r>
              <a:rPr lang="en-US" sz="1000" i="1">
                <a:solidFill>
                  <a:srgbClr val="7F7F7F"/>
                </a:solidFill>
              </a:rPr>
              <a:t>PLOS CB</a:t>
            </a:r>
            <a:r>
              <a:rPr lang="en-US" sz="1000">
                <a:solidFill>
                  <a:srgbClr val="7F7F7F"/>
                </a:solidFill>
              </a:rPr>
              <a:t>  4:e1000158]</a:t>
            </a:r>
          </a:p>
        </p:txBody>
      </p:sp>
    </p:spTree>
    <p:extLst>
      <p:ext uri="{BB962C8B-B14F-4D97-AF65-F5344CB8AC3E}">
        <p14:creationId xmlns:p14="http://schemas.microsoft.com/office/powerpoint/2010/main" val="136127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31"/>
    </mc:Choice>
    <mc:Fallback>
      <p:transition xmlns:p14="http://schemas.microsoft.com/office/powerpoint/2010/main" spd="slow" advTm="472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iWXoQIBmzKZSRNi9Ojn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iGvTzy3Un7LVQa5OceV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BUM9A2ptL44enDNJJOG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mMlPcHX8AL771xkWgTFv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6P6dlgTX3PesEEqQvOV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sy3K39C8T8BdXrrsmTs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tPruXXTNPqceq3UJHcPH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aEOWTKfaRD06AGNmcN0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HnvqnlI7hXCrFropm9I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eQvu5JAUfcY1jzRZPx3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aEOWTKfaRD06AGNmcN0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SVer73hrpHDEX1r4ss6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HnvqnlI7hXCrFropm9I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aEOWTKfaRD06AGNmcN0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e5fJGELNbJ7QpTcjyni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kzQepioJ63wsygzt0jmM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e5fJGELNbJ7QpTcjyn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kzQepioJ63wsygzt0jmM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8utaZF55O675TmnHVnzi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3y8xNerpxw0wAGtMCyI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TPN0sBWKlf1QASYeXel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xKgRUvgRwWComKKhJrZ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F4aDLiDNHJk39WWY8rv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NA1Y93T7lZlJi3KAGrt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5dbwduGvTBEENWFQWldXo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3CrHw8Ky410ImPrVydC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5u64KK5gwkvA8TMN9m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Nej0uqEKL8elxWAso0sO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GdLGy9L4gik7sHRLJfFC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YOkzN0wBtP15ABqbuuA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Za7qKWkicF9SLFTsfso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YOkzN0wBtP15ABqbuuA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XKIwAWmFozWqGpT0djp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Yfzyhc3WjQZPqBR7iQm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u90lXNqQIaZ6VWnDiyu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LhkFaOmPqI9X9C4VN0g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903</Words>
  <Application>Microsoft Macintosh PowerPoint</Application>
  <PresentationFormat>On-screen Show (4:3)</PresentationFormat>
  <Paragraphs>348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Statistical Methods  in Functional Genomics –  or How Biology Grapples with Big Data  (Illustrations of  Models, Networks &amp; Practical Tools)  </vt:lpstr>
      <vt:lpstr>Comparative network analysis of ENCODE and modENCODE data:   Inter-phyla Comparison  of Regulation &amp; Transcription </vt:lpstr>
      <vt:lpstr>How might we annotate a human text?</vt:lpstr>
      <vt:lpstr>Sources  of Annotation: Comparative  &amp;  Functional</vt:lpstr>
      <vt:lpstr>Importance of  Dark Matter of the Genome</vt:lpstr>
      <vt:lpstr>Only ~1% of personal genome sequences are canonical protein coding genes regions (CDS).   The remaining 99% are non-coding.</vt:lpstr>
      <vt:lpstr>PowerPoint Presentation</vt:lpstr>
      <vt:lpstr>Inter-phyla Comparison  of Regulation &amp; Transcription</vt:lpstr>
      <vt:lpstr>Low-Level Data for RNA-seq &amp; Chip-seq</vt:lpstr>
      <vt:lpstr>Concepts:   Raw Tracks to Networks &amp; Relating Genomic Inputs to Outputs</vt:lpstr>
      <vt:lpstr>Statistical Methods in Functional Genomics  -- or How Biology Grapples with Big Data  (Illustrations of Models, Networks &amp; Practical Tools)</vt:lpstr>
      <vt:lpstr>ENCODE/modENCODE data (encodeproject.org, modencode.org)</vt:lpstr>
      <vt:lpstr>modENCODE/ENCODE RNA Resource</vt:lpstr>
      <vt:lpstr>Inter-phyla Comparisons  of Regulation &amp; Transcription</vt:lpstr>
      <vt:lpstr>Statistical Methods in Functional Genomics  -- or How Biology Grapples with Big Data  (Illustrations of Models, Networks &amp; Practical Tools)</vt:lpstr>
      <vt:lpstr>PowerPoint Presentation</vt:lpstr>
      <vt:lpstr>Protein Coding Genes</vt:lpstr>
      <vt:lpstr>Comparison of Protein-Coding Gene Annotation:  Similarities in distribution of alternative splicing</vt:lpstr>
      <vt:lpstr>consistent annotation of nc elements</vt:lpstr>
      <vt:lpstr>Annotated ncRNAs</vt:lpstr>
      <vt:lpstr>&amp; Non-Canonical Transcription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Methods  in Functional Genomics –  or How Biology Grapples with Big Data  (Illustrations of  Models, Networks &amp; Practical Tools)  </dc:title>
  <dc:creator>Baikang Pei</dc:creator>
  <cp:lastModifiedBy>Baikang Pei</cp:lastModifiedBy>
  <cp:revision>1</cp:revision>
  <dcterms:created xsi:type="dcterms:W3CDTF">2014-06-10T05:29:39Z</dcterms:created>
  <dcterms:modified xsi:type="dcterms:W3CDTF">2014-06-10T05:31:39Z</dcterms:modified>
</cp:coreProperties>
</file>