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48.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49.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0.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1.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2.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3.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4.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55.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56.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57.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heme/themeOverride2.xml" ContentType="application/vnd.openxmlformats-officedocument.themeOverride+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heme/themeOverride5.xml" ContentType="application/vnd.openxmlformats-officedocument.themeOverride+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18" r:id="rId49"/>
    <p:sldMasterId id="2147519630" r:id="rId50"/>
    <p:sldMasterId id="2147519644" r:id="rId51"/>
    <p:sldMasterId id="2147521292" r:id="rId52"/>
    <p:sldMasterId id="2147523268" r:id="rId53"/>
    <p:sldMasterId id="2147525305" r:id="rId54"/>
    <p:sldMasterId id="2147525317" r:id="rId55"/>
    <p:sldMasterId id="2147526156" r:id="rId56"/>
    <p:sldMasterId id="2147527017" r:id="rId57"/>
    <p:sldMasterId id="2147527031" r:id="rId58"/>
  </p:sldMasterIdLst>
  <p:notesMasterIdLst>
    <p:notesMasterId r:id="rId118"/>
  </p:notesMasterIdLst>
  <p:handoutMasterIdLst>
    <p:handoutMasterId r:id="rId119"/>
  </p:handoutMasterIdLst>
  <p:sldIdLst>
    <p:sldId id="5518" r:id="rId59"/>
    <p:sldId id="5538" r:id="rId60"/>
    <p:sldId id="5575" r:id="rId61"/>
    <p:sldId id="5576" r:id="rId62"/>
    <p:sldId id="5577" r:id="rId63"/>
    <p:sldId id="5578" r:id="rId64"/>
    <p:sldId id="5275" r:id="rId65"/>
    <p:sldId id="5539" r:id="rId66"/>
    <p:sldId id="5418" r:id="rId67"/>
    <p:sldId id="5417" r:id="rId68"/>
    <p:sldId id="5530" r:id="rId69"/>
    <p:sldId id="5540" r:id="rId70"/>
    <p:sldId id="5556" r:id="rId71"/>
    <p:sldId id="5541" r:id="rId72"/>
    <p:sldId id="5537" r:id="rId73"/>
    <p:sldId id="5557" r:id="rId74"/>
    <p:sldId id="5569" r:id="rId75"/>
    <p:sldId id="5562" r:id="rId76"/>
    <p:sldId id="5563" r:id="rId77"/>
    <p:sldId id="5564" r:id="rId78"/>
    <p:sldId id="5549" r:id="rId79"/>
    <p:sldId id="5558" r:id="rId80"/>
    <p:sldId id="5542" r:id="rId81"/>
    <p:sldId id="5543" r:id="rId82"/>
    <p:sldId id="5573" r:id="rId83"/>
    <p:sldId id="5544" r:id="rId84"/>
    <p:sldId id="5545" r:id="rId85"/>
    <p:sldId id="5572" r:id="rId86"/>
    <p:sldId id="5571" r:id="rId87"/>
    <p:sldId id="5319" r:id="rId88"/>
    <p:sldId id="5379" r:id="rId89"/>
    <p:sldId id="5380" r:id="rId90"/>
    <p:sldId id="5383" r:id="rId91"/>
    <p:sldId id="5381" r:id="rId92"/>
    <p:sldId id="5519" r:id="rId93"/>
    <p:sldId id="5521" r:id="rId94"/>
    <p:sldId id="5565" r:id="rId95"/>
    <p:sldId id="5552" r:id="rId96"/>
    <p:sldId id="5547" r:id="rId97"/>
    <p:sldId id="5386" r:id="rId98"/>
    <p:sldId id="5387" r:id="rId99"/>
    <p:sldId id="5390" r:id="rId100"/>
    <p:sldId id="5392" r:id="rId101"/>
    <p:sldId id="5393" r:id="rId102"/>
    <p:sldId id="5388" r:id="rId103"/>
    <p:sldId id="5574" r:id="rId104"/>
    <p:sldId id="5550" r:id="rId105"/>
    <p:sldId id="5529" r:id="rId106"/>
    <p:sldId id="5546" r:id="rId107"/>
    <p:sldId id="5548" r:id="rId108"/>
    <p:sldId id="5553" r:id="rId109"/>
    <p:sldId id="5401" r:id="rId110"/>
    <p:sldId id="5568" r:id="rId111"/>
    <p:sldId id="5554" r:id="rId112"/>
    <p:sldId id="5413" r:id="rId113"/>
    <p:sldId id="5356" r:id="rId114"/>
    <p:sldId id="5459" r:id="rId115"/>
    <p:sldId id="5505" r:id="rId116"/>
    <p:sldId id="5506" r:id="rId11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0" d="100"/>
          <a:sy n="100" d="100"/>
        </p:scale>
        <p:origin x="-1424" y="-112"/>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xml"/><Relationship Id="rId61" Type="http://schemas.openxmlformats.org/officeDocument/2006/relationships/slide" Target="slides/slide3.xml"/><Relationship Id="rId62" Type="http://schemas.openxmlformats.org/officeDocument/2006/relationships/slide" Target="slides/slide4.xml"/><Relationship Id="rId63" Type="http://schemas.openxmlformats.org/officeDocument/2006/relationships/slide" Target="slides/slide5.xml"/><Relationship Id="rId64" Type="http://schemas.openxmlformats.org/officeDocument/2006/relationships/slide" Target="slides/slide6.xml"/><Relationship Id="rId65" Type="http://schemas.openxmlformats.org/officeDocument/2006/relationships/slide" Target="slides/slide7.xml"/><Relationship Id="rId66" Type="http://schemas.openxmlformats.org/officeDocument/2006/relationships/slide" Target="slides/slide8.xml"/><Relationship Id="rId67" Type="http://schemas.openxmlformats.org/officeDocument/2006/relationships/slide" Target="slides/slide9.xml"/><Relationship Id="rId68" Type="http://schemas.openxmlformats.org/officeDocument/2006/relationships/slide" Target="slides/slide10.xml"/><Relationship Id="rId69" Type="http://schemas.openxmlformats.org/officeDocument/2006/relationships/slide" Target="slides/slide11.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32.xml"/><Relationship Id="rId91" Type="http://schemas.openxmlformats.org/officeDocument/2006/relationships/slide" Target="slides/slide33.xml"/><Relationship Id="rId92" Type="http://schemas.openxmlformats.org/officeDocument/2006/relationships/slide" Target="slides/slide34.xml"/><Relationship Id="rId93" Type="http://schemas.openxmlformats.org/officeDocument/2006/relationships/slide" Target="slides/slide35.xml"/><Relationship Id="rId94" Type="http://schemas.openxmlformats.org/officeDocument/2006/relationships/slide" Target="slides/slide36.xml"/><Relationship Id="rId95" Type="http://schemas.openxmlformats.org/officeDocument/2006/relationships/slide" Target="slides/slide37.xml"/><Relationship Id="rId96" Type="http://schemas.openxmlformats.org/officeDocument/2006/relationships/slide" Target="slides/slide38.xml"/><Relationship Id="rId101" Type="http://schemas.openxmlformats.org/officeDocument/2006/relationships/slide" Target="slides/slide43.xml"/><Relationship Id="rId102" Type="http://schemas.openxmlformats.org/officeDocument/2006/relationships/slide" Target="slides/slide44.xml"/><Relationship Id="rId103" Type="http://schemas.openxmlformats.org/officeDocument/2006/relationships/slide" Target="slides/slide45.xml"/><Relationship Id="rId104" Type="http://schemas.openxmlformats.org/officeDocument/2006/relationships/slide" Target="slides/slide46.xml"/><Relationship Id="rId105" Type="http://schemas.openxmlformats.org/officeDocument/2006/relationships/slide" Target="slides/slide47.xml"/><Relationship Id="rId106" Type="http://schemas.openxmlformats.org/officeDocument/2006/relationships/slide" Target="slides/slide48.xml"/><Relationship Id="rId107" Type="http://schemas.openxmlformats.org/officeDocument/2006/relationships/slide" Target="slides/slide49.xml"/><Relationship Id="rId108" Type="http://schemas.openxmlformats.org/officeDocument/2006/relationships/slide" Target="slides/slide50.xml"/><Relationship Id="rId109" Type="http://schemas.openxmlformats.org/officeDocument/2006/relationships/slide" Target="slides/slide51.xml"/><Relationship Id="rId97" Type="http://schemas.openxmlformats.org/officeDocument/2006/relationships/slide" Target="slides/slide39.xml"/><Relationship Id="rId98" Type="http://schemas.openxmlformats.org/officeDocument/2006/relationships/slide" Target="slides/slide40.xml"/><Relationship Id="rId99" Type="http://schemas.openxmlformats.org/officeDocument/2006/relationships/slide" Target="slides/slide41.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4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12.xml"/><Relationship Id="rId71" Type="http://schemas.openxmlformats.org/officeDocument/2006/relationships/slide" Target="slides/slide13.xml"/><Relationship Id="rId72" Type="http://schemas.openxmlformats.org/officeDocument/2006/relationships/slide" Target="slides/slide14.xml"/><Relationship Id="rId73" Type="http://schemas.openxmlformats.org/officeDocument/2006/relationships/slide" Target="slides/slide15.xml"/><Relationship Id="rId74" Type="http://schemas.openxmlformats.org/officeDocument/2006/relationships/slide" Target="slides/slide16.xml"/><Relationship Id="rId75" Type="http://schemas.openxmlformats.org/officeDocument/2006/relationships/slide" Target="slides/slide17.xml"/><Relationship Id="rId76" Type="http://schemas.openxmlformats.org/officeDocument/2006/relationships/slide" Target="slides/slide18.xml"/><Relationship Id="rId77" Type="http://schemas.openxmlformats.org/officeDocument/2006/relationships/slide" Target="slides/slide19.xml"/><Relationship Id="rId78" Type="http://schemas.openxmlformats.org/officeDocument/2006/relationships/slide" Target="slides/slide20.xml"/><Relationship Id="rId79" Type="http://schemas.openxmlformats.org/officeDocument/2006/relationships/slide" Target="slides/slide2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 Target="slides/slide1.xml"/><Relationship Id="rId110" Type="http://schemas.openxmlformats.org/officeDocument/2006/relationships/slide" Target="slides/slide52.xml"/><Relationship Id="rId111" Type="http://schemas.openxmlformats.org/officeDocument/2006/relationships/slide" Target="slides/slide53.xml"/><Relationship Id="rId112" Type="http://schemas.openxmlformats.org/officeDocument/2006/relationships/slide" Target="slides/slide54.xml"/><Relationship Id="rId113" Type="http://schemas.openxmlformats.org/officeDocument/2006/relationships/slide" Target="slides/slide55.xml"/><Relationship Id="rId114" Type="http://schemas.openxmlformats.org/officeDocument/2006/relationships/slide" Target="slides/slide56.xml"/><Relationship Id="rId115" Type="http://schemas.openxmlformats.org/officeDocument/2006/relationships/slide" Target="slides/slide57.xml"/><Relationship Id="rId116" Type="http://schemas.openxmlformats.org/officeDocument/2006/relationships/slide" Target="slides/slide58.xml"/><Relationship Id="rId117" Type="http://schemas.openxmlformats.org/officeDocument/2006/relationships/slide" Target="slides/slide59.xml"/><Relationship Id="rId118" Type="http://schemas.openxmlformats.org/officeDocument/2006/relationships/notesMaster" Target="notesMasters/notesMaster1.xml"/><Relationship Id="rId119" Type="http://schemas.openxmlformats.org/officeDocument/2006/relationships/handoutMaster" Target="handoutMasters/handoutMaster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2.xml"/><Relationship Id="rId81" Type="http://schemas.openxmlformats.org/officeDocument/2006/relationships/slide" Target="slides/slide23.xml"/><Relationship Id="rId82" Type="http://schemas.openxmlformats.org/officeDocument/2006/relationships/slide" Target="slides/slide24.xml"/><Relationship Id="rId83" Type="http://schemas.openxmlformats.org/officeDocument/2006/relationships/slide" Target="slides/slide25.xml"/><Relationship Id="rId84" Type="http://schemas.openxmlformats.org/officeDocument/2006/relationships/slide" Target="slides/slide26.xml"/><Relationship Id="rId85" Type="http://schemas.openxmlformats.org/officeDocument/2006/relationships/slide" Target="slides/slide27.xml"/><Relationship Id="rId86" Type="http://schemas.openxmlformats.org/officeDocument/2006/relationships/slide" Target="slides/slide28.xml"/><Relationship Id="rId87" Type="http://schemas.openxmlformats.org/officeDocument/2006/relationships/slide" Target="slides/slide29.xml"/><Relationship Id="rId88" Type="http://schemas.openxmlformats.org/officeDocument/2006/relationships/slide" Target="slides/slide30.xml"/><Relationship Id="rId89" Type="http://schemas.openxmlformats.org/officeDocument/2006/relationships/slide" Target="slides/slide3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604CF3E1-F9D4-4E4C-AF17-89209F3056DD}" type="slidenum">
              <a:rPr lang="en-US" sz="1400" b="0">
                <a:solidFill>
                  <a:srgbClr val="000000"/>
                </a:solidFill>
              </a:rPr>
              <a:pPr algn="r"/>
              <a:t>1</a:t>
            </a:fld>
            <a:endParaRPr lang="en-US" sz="1400" b="0">
              <a:solidFill>
                <a:srgbClr val="000000"/>
              </a:solidFill>
            </a:endParaRPr>
          </a:p>
        </p:txBody>
      </p:sp>
      <p:sp>
        <p:nvSpPr>
          <p:cNvPr id="328706" name="Rectangle 2"/>
          <p:cNvSpPr>
            <a:spLocks noGrp="1" noRot="1" noChangeAspect="1" noChangeArrowheads="1" noTextEdit="1"/>
          </p:cNvSpPr>
          <p:nvPr>
            <p:ph type="sldImg"/>
          </p:nvPr>
        </p:nvSpPr>
        <p:spPr>
          <a:xfrm>
            <a:off x="1255713" y="720725"/>
            <a:ext cx="4800600" cy="3600450"/>
          </a:xfrm>
          <a:ln/>
        </p:spPr>
      </p:sp>
      <p:sp>
        <p:nvSpPr>
          <p:cNvPr id="328707"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Slide Image Placeholder 1"/>
          <p:cNvSpPr>
            <a:spLocks noGrp="1" noRot="1" noChangeAspect="1"/>
          </p:cNvSpPr>
          <p:nvPr>
            <p:ph type="sldImg"/>
          </p:nvPr>
        </p:nvSpPr>
        <p:spPr>
          <a:ln/>
        </p:spPr>
      </p:sp>
      <p:sp>
        <p:nvSpPr>
          <p:cNvPr id="370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0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DC8E8E6-3D9D-6547-8E23-8CD3AE551B2D}" type="slidenum">
              <a:rPr lang="en-US" sz="1400" b="0">
                <a:solidFill>
                  <a:srgbClr val="000000"/>
                </a:solidFill>
                <a:latin typeface="Calibri" charset="0"/>
              </a:rPr>
              <a:pPr/>
              <a:t>43</a:t>
            </a:fld>
            <a:endParaRPr lang="en-US" sz="1400" b="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16404E5-A56C-0C40-BD35-BBB979D51DE7}" type="slidenum">
              <a:rPr lang="en-US" sz="1400" b="0">
                <a:solidFill>
                  <a:srgbClr val="000000"/>
                </a:solidFill>
                <a:latin typeface="Calibri" charset="0"/>
              </a:rPr>
              <a:pPr/>
              <a:t>45</a:t>
            </a:fld>
            <a:endParaRPr lang="en-US" sz="1400" b="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877A1E2-8362-394C-B1FE-E724B27FCA7A}" type="slidenum">
              <a:rPr lang="en-US" sz="1400" b="0">
                <a:solidFill>
                  <a:srgbClr val="000000"/>
                </a:solidFill>
              </a:rPr>
              <a:pPr/>
              <a:t>58</a:t>
            </a:fld>
            <a:endParaRPr lang="en-US" sz="1400" b="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05753A7D-69E1-E241-9029-68378E9EB14F}" type="slidenum">
              <a:rPr lang="en-US" sz="1400" b="0">
                <a:solidFill>
                  <a:srgbClr val="000000"/>
                </a:solidFill>
              </a:rPr>
              <a:pPr algn="r"/>
              <a:t>59</a:t>
            </a:fld>
            <a:endParaRPr lang="en-US" sz="1400" b="0">
              <a:solidFill>
                <a:srgbClr val="000000"/>
              </a:solidFill>
            </a:endParaRPr>
          </a:p>
        </p:txBody>
      </p:sp>
      <p:sp>
        <p:nvSpPr>
          <p:cNvPr id="404482" name="Rectangle 2"/>
          <p:cNvSpPr>
            <a:spLocks noGrp="1" noRot="1" noChangeAspect="1" noChangeArrowheads="1" noTextEdit="1"/>
          </p:cNvSpPr>
          <p:nvPr>
            <p:ph type="sldImg"/>
          </p:nvPr>
        </p:nvSpPr>
        <p:spPr>
          <a:xfrm>
            <a:off x="1255713" y="720725"/>
            <a:ext cx="4800600" cy="3600450"/>
          </a:xfrm>
          <a:ln/>
        </p:spPr>
      </p:sp>
      <p:sp>
        <p:nvSpPr>
          <p:cNvPr id="4044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70" tIns="51536" rIns="103070" bIns="51536"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8B5CC1D8-517F-4841-8711-94EA89B11529}" type="slidenum">
              <a:rPr lang="en-US" sz="1400" b="0">
                <a:solidFill>
                  <a:srgbClr val="000000"/>
                </a:solidFill>
              </a:rPr>
              <a:pPr algn="r"/>
              <a:t>2</a:t>
            </a:fld>
            <a:endParaRPr lang="en-US" sz="1400" b="0">
              <a:solidFill>
                <a:srgbClr val="000000"/>
              </a:solidFill>
            </a:endParaRPr>
          </a:p>
        </p:txBody>
      </p:sp>
      <p:sp>
        <p:nvSpPr>
          <p:cNvPr id="377858" name="Rectangle 2"/>
          <p:cNvSpPr>
            <a:spLocks noGrp="1" noRot="1" noChangeAspect="1" noChangeArrowheads="1" noTextEdit="1"/>
          </p:cNvSpPr>
          <p:nvPr>
            <p:ph type="sldImg"/>
          </p:nvPr>
        </p:nvSpPr>
        <p:spPr>
          <a:xfrm>
            <a:off x="1255713" y="720725"/>
            <a:ext cx="4802187" cy="3600450"/>
          </a:xfrm>
          <a:ln/>
        </p:spPr>
      </p:sp>
      <p:sp>
        <p:nvSpPr>
          <p:cNvPr id="377859" name="Rectangle 3"/>
          <p:cNvSpPr>
            <a:spLocks noGrp="1" noChangeArrowheads="1"/>
          </p:cNvSpPr>
          <p:nvPr>
            <p:ph type="body" idx="1"/>
          </p:nvPr>
        </p:nvSpPr>
        <p:spPr>
          <a:xfrm>
            <a:off x="976313" y="4564063"/>
            <a:ext cx="5362575"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39" tIns="47020" rIns="94039" bIns="47020"/>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7EF657B-271C-F446-A386-87F590B276AA}" type="slidenum">
              <a:rPr lang="en-US" sz="1400" b="0">
                <a:solidFill>
                  <a:srgbClr val="000000"/>
                </a:solidFill>
              </a:rPr>
              <a:pPr/>
              <a:t>7</a:t>
            </a:fld>
            <a:endParaRPr lang="en-US" sz="1400" b="0">
              <a:solidFill>
                <a:srgbClr val="000000"/>
              </a:solidFill>
            </a:endParaRPr>
          </a:p>
        </p:txBody>
      </p:sp>
      <p:sp>
        <p:nvSpPr>
          <p:cNvPr id="349186" name="Rectangle 2"/>
          <p:cNvSpPr>
            <a:spLocks noGrp="1" noRot="1" noChangeAspect="1" noChangeArrowheads="1" noTextEdit="1"/>
          </p:cNvSpPr>
          <p:nvPr>
            <p:ph type="sldImg"/>
          </p:nvPr>
        </p:nvSpPr>
        <p:spPr>
          <a:xfrm>
            <a:off x="1257300" y="720725"/>
            <a:ext cx="4802188" cy="3600450"/>
          </a:xfrm>
          <a:ln/>
        </p:spPr>
      </p:sp>
      <p:sp>
        <p:nvSpPr>
          <p:cNvPr id="349187"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7013" indent="-227013"/>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a:ln/>
        </p:spPr>
      </p:sp>
      <p:sp>
        <p:nvSpPr>
          <p:cNvPr id="609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9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814BAE07-6F20-FF46-8D27-0D0008C2D081}" type="slidenum">
              <a:rPr lang="zh-CN" altLang="en-US" sz="1400" b="0">
                <a:solidFill>
                  <a:srgbClr val="000000"/>
                </a:solidFill>
                <a:latin typeface="Calibri" charset="0"/>
                <a:ea typeface="宋体" charset="0"/>
                <a:cs typeface="宋体" charset="0"/>
              </a:rPr>
              <a:pPr/>
              <a:t>22</a:t>
            </a:fld>
            <a:endParaRPr lang="zh-CN" altLang="en-US" sz="1400" b="0">
              <a:solidFill>
                <a:srgbClr val="000000"/>
              </a:solidFill>
              <a:latin typeface="Calibri" charset="0"/>
              <a:ea typeface="宋体" charset="0"/>
              <a:cs typeface="宋体"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p:cNvSpPr>
          <p:nvPr>
            <p:ph type="sldImg"/>
          </p:nvPr>
        </p:nvSpPr>
        <p:spPr>
          <a:ln/>
        </p:spPr>
      </p:sp>
      <p:sp>
        <p:nvSpPr>
          <p:cNvPr id="382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382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56163C9-18A8-EA4C-B0CF-04595F3CC13C}" type="slidenum">
              <a:rPr lang="zh-CN" altLang="en-US" sz="1300" b="0">
                <a:solidFill>
                  <a:srgbClr val="000000"/>
                </a:solidFill>
                <a:latin typeface="Calibri" charset="0"/>
                <a:ea typeface="宋体" charset="0"/>
                <a:cs typeface="宋体" charset="0"/>
              </a:rPr>
              <a:pPr eaLnBrk="1" hangingPunct="1"/>
              <a:t>23</a:t>
            </a:fld>
            <a:endParaRPr lang="zh-CN" altLang="en-US" sz="1300" b="0">
              <a:solidFill>
                <a:srgbClr val="000000"/>
              </a:solidFill>
              <a:latin typeface="Calibri" charset="0"/>
              <a:ea typeface="宋体" charset="0"/>
              <a:cs typeface="宋体"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31</a:t>
            </a:fld>
            <a:endParaRPr lang="zh-TW" altLang="en-US" sz="1400" b="0">
              <a:solidFill>
                <a:srgbClr val="000000"/>
              </a:solidFill>
              <a:latin typeface="Calibri" charset="0"/>
              <a:ea typeface="新細明體" charset="0"/>
              <a:cs typeface="新細明體"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34</a:t>
            </a:fld>
            <a:endParaRPr lang="en-US" sz="1400" b="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2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67D83F3F-756B-7A4A-B6D0-244C117BEB2A}" type="slidenum">
              <a:rPr lang="en-US" sz="1400" b="0">
                <a:solidFill>
                  <a:srgbClr val="000000"/>
                </a:solidFill>
                <a:latin typeface="Calibri" charset="0"/>
              </a:rPr>
              <a:pPr/>
              <a:t>35</a:t>
            </a:fld>
            <a:endParaRPr lang="en-US" sz="1400" b="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57B368B-5B41-C640-A767-0339A6DA9F20}" type="slidenum">
              <a:rPr lang="en-US" sz="1400" b="0">
                <a:solidFill>
                  <a:srgbClr val="000000"/>
                </a:solidFill>
                <a:latin typeface="Calibri" charset="0"/>
              </a:rPr>
              <a:pPr/>
              <a:t>40</a:t>
            </a:fld>
            <a:endParaRPr lang="en-US" sz="1400" b="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6/8/14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6/8/14</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6/8/14</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6/8/14</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6/8/14</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6/8/14</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6/8/14</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6/8/14</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6/8/14</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6/8/14</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6/8/14</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6/8/14</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6/8/14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6/8/14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6/8/14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6/8/14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02798E9-C4E4-2047-BACF-535BC5782AF4}"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665E85-5208-DD49-8200-0A1E07A96BAC}" type="slidenum">
              <a:rPr lang="en-US"/>
              <a:pPr>
                <a:defRPr/>
              </a:pPr>
              <a:t>‹#›</a:t>
            </a:fld>
            <a:endParaRPr lang="en-US"/>
          </a:p>
        </p:txBody>
      </p:sp>
    </p:spTree>
    <p:extLst>
      <p:ext uri="{BB962C8B-B14F-4D97-AF65-F5344CB8AC3E}">
        <p14:creationId xmlns:p14="http://schemas.microsoft.com/office/powerpoint/2010/main" val="26594900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980C5BC-F0A1-4C48-80BE-B29F550E2047}"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DA37466-8BB8-8C4D-A3F1-7668ABC3EF2D}" type="slidenum">
              <a:rPr lang="en-US"/>
              <a:pPr>
                <a:defRPr/>
              </a:pPr>
              <a:t>‹#›</a:t>
            </a:fld>
            <a:endParaRPr lang="en-US"/>
          </a:p>
        </p:txBody>
      </p:sp>
    </p:spTree>
    <p:extLst>
      <p:ext uri="{BB962C8B-B14F-4D97-AF65-F5344CB8AC3E}">
        <p14:creationId xmlns:p14="http://schemas.microsoft.com/office/powerpoint/2010/main" val="136353019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D8A9307-6E90-744F-8D54-0CE6FC9BEFCB}"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128DB19-FF6D-DD40-991D-2754939DB839}" type="slidenum">
              <a:rPr lang="en-US"/>
              <a:pPr>
                <a:defRPr/>
              </a:pPr>
              <a:t>‹#›</a:t>
            </a:fld>
            <a:endParaRPr lang="en-US"/>
          </a:p>
        </p:txBody>
      </p:sp>
    </p:spTree>
    <p:extLst>
      <p:ext uri="{BB962C8B-B14F-4D97-AF65-F5344CB8AC3E}">
        <p14:creationId xmlns:p14="http://schemas.microsoft.com/office/powerpoint/2010/main" val="59253362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A5E5952-7AF0-344D-A806-F9F91ED8C9E9}"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602EA91-A8EE-EB40-92DA-D50BF4E7ECCA}" type="slidenum">
              <a:rPr lang="en-US"/>
              <a:pPr>
                <a:defRPr/>
              </a:pPr>
              <a:t>‹#›</a:t>
            </a:fld>
            <a:endParaRPr lang="en-US"/>
          </a:p>
        </p:txBody>
      </p:sp>
    </p:spTree>
    <p:extLst>
      <p:ext uri="{BB962C8B-B14F-4D97-AF65-F5344CB8AC3E}">
        <p14:creationId xmlns:p14="http://schemas.microsoft.com/office/powerpoint/2010/main" val="968816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70A8152-AD14-A946-828C-DB8E0EF7A5C5}" type="datetime1">
              <a:rPr lang="en-US"/>
              <a:pPr>
                <a:defRPr/>
              </a:pPr>
              <a:t>6/8/14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5F83DF-5A71-EA41-8F49-8AB88DE1583E}" type="slidenum">
              <a:rPr lang="en-US"/>
              <a:pPr>
                <a:defRPr/>
              </a:pPr>
              <a:t>‹#›</a:t>
            </a:fld>
            <a:endParaRPr lang="en-US"/>
          </a:p>
        </p:txBody>
      </p:sp>
    </p:spTree>
    <p:extLst>
      <p:ext uri="{BB962C8B-B14F-4D97-AF65-F5344CB8AC3E}">
        <p14:creationId xmlns:p14="http://schemas.microsoft.com/office/powerpoint/2010/main" val="411105314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69B288C-8624-A540-89C9-DBB710C2AEA7}" type="datetime1">
              <a:rPr lang="en-US"/>
              <a:pPr>
                <a:defRPr/>
              </a:pPr>
              <a:t>6/8/14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0B0D0F7-0F44-9749-BC24-FA3F311CD133}" type="slidenum">
              <a:rPr lang="en-US"/>
              <a:pPr>
                <a:defRPr/>
              </a:pPr>
              <a:t>‹#›</a:t>
            </a:fld>
            <a:endParaRPr lang="en-US"/>
          </a:p>
        </p:txBody>
      </p:sp>
    </p:spTree>
    <p:extLst>
      <p:ext uri="{BB962C8B-B14F-4D97-AF65-F5344CB8AC3E}">
        <p14:creationId xmlns:p14="http://schemas.microsoft.com/office/powerpoint/2010/main" val="28576271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1917A09-AF37-B843-8582-2715B0D36007}" type="datetime1">
              <a:rPr lang="en-US"/>
              <a:pPr>
                <a:defRPr/>
              </a:pPr>
              <a:t>6/8/14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31887B5-5F74-924A-89A2-AB2C9E759E60}" type="slidenum">
              <a:rPr lang="en-US"/>
              <a:pPr>
                <a:defRPr/>
              </a:pPr>
              <a:t>‹#›</a:t>
            </a:fld>
            <a:endParaRPr lang="en-US"/>
          </a:p>
        </p:txBody>
      </p:sp>
    </p:spTree>
    <p:extLst>
      <p:ext uri="{BB962C8B-B14F-4D97-AF65-F5344CB8AC3E}">
        <p14:creationId xmlns:p14="http://schemas.microsoft.com/office/powerpoint/2010/main" val="69008408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E04D97C-CB43-5347-AAA9-C0915E8256E8}"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1E2064F-3A88-024C-84AE-80DD80A928D0}" type="slidenum">
              <a:rPr lang="en-US"/>
              <a:pPr>
                <a:defRPr/>
              </a:pPr>
              <a:t>‹#›</a:t>
            </a:fld>
            <a:endParaRPr lang="en-US"/>
          </a:p>
        </p:txBody>
      </p:sp>
    </p:spTree>
    <p:extLst>
      <p:ext uri="{BB962C8B-B14F-4D97-AF65-F5344CB8AC3E}">
        <p14:creationId xmlns:p14="http://schemas.microsoft.com/office/powerpoint/2010/main" val="255221942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7A70A-0ABB-2646-B7FC-2F8A1DC56687}"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5C5070-82F7-F949-90D3-E380DEC6A8E4}" type="slidenum">
              <a:rPr lang="en-US"/>
              <a:pPr>
                <a:defRPr/>
              </a:pPr>
              <a:t>‹#›</a:t>
            </a:fld>
            <a:endParaRPr lang="en-US"/>
          </a:p>
        </p:txBody>
      </p:sp>
    </p:spTree>
    <p:extLst>
      <p:ext uri="{BB962C8B-B14F-4D97-AF65-F5344CB8AC3E}">
        <p14:creationId xmlns:p14="http://schemas.microsoft.com/office/powerpoint/2010/main" val="167302399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D3DF6CF-D468-AC44-A78F-2E32FB9CBA5D}"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2C5E58-54AA-6241-84C1-2CDAD827CF74}" type="slidenum">
              <a:rPr lang="en-US"/>
              <a:pPr>
                <a:defRPr/>
              </a:pPr>
              <a:t>‹#›</a:t>
            </a:fld>
            <a:endParaRPr lang="en-US"/>
          </a:p>
        </p:txBody>
      </p:sp>
    </p:spTree>
    <p:extLst>
      <p:ext uri="{BB962C8B-B14F-4D97-AF65-F5344CB8AC3E}">
        <p14:creationId xmlns:p14="http://schemas.microsoft.com/office/powerpoint/2010/main" val="120571534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5B3426-F302-B742-ACDC-CF36872EEC06}"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A35CBBD-0636-5240-BDE6-AB6EB6640225}" type="slidenum">
              <a:rPr lang="en-US"/>
              <a:pPr>
                <a:defRPr/>
              </a:pPr>
              <a:t>‹#›</a:t>
            </a:fld>
            <a:endParaRPr lang="en-US"/>
          </a:p>
        </p:txBody>
      </p:sp>
    </p:spTree>
    <p:extLst>
      <p:ext uri="{BB962C8B-B14F-4D97-AF65-F5344CB8AC3E}">
        <p14:creationId xmlns:p14="http://schemas.microsoft.com/office/powerpoint/2010/main" val="339405045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6/8/14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6/8/14</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6/8/14</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6/8/14</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6/8/14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6/8/14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46BCE508-A56D-8345-B157-FFBDBF24004F}" type="slidenum">
              <a:rPr lang="en-US"/>
              <a:pPr>
                <a:defRPr/>
              </a:pPr>
              <a:t>‹#›</a:t>
            </a:fld>
            <a:endParaRPr lang="en-US"/>
          </a:p>
        </p:txBody>
      </p:sp>
    </p:spTree>
    <p:extLst>
      <p:ext uri="{BB962C8B-B14F-4D97-AF65-F5344CB8AC3E}">
        <p14:creationId xmlns:p14="http://schemas.microsoft.com/office/powerpoint/2010/main" val="167540229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C6872FE1-FB2D-3448-A5CD-C4BC0417045F}" type="slidenum">
              <a:rPr lang="en-US"/>
              <a:pPr>
                <a:defRPr/>
              </a:pPr>
              <a:t>‹#›</a:t>
            </a:fld>
            <a:endParaRPr lang="en-US"/>
          </a:p>
        </p:txBody>
      </p:sp>
    </p:spTree>
    <p:extLst>
      <p:ext uri="{BB962C8B-B14F-4D97-AF65-F5344CB8AC3E}">
        <p14:creationId xmlns:p14="http://schemas.microsoft.com/office/powerpoint/2010/main" val="142094391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C844F755-CDB9-E94A-BDFF-6C2ECCE47F3B}" type="slidenum">
              <a:rPr lang="en-US"/>
              <a:pPr>
                <a:defRPr/>
              </a:pPr>
              <a:t>‹#›</a:t>
            </a:fld>
            <a:endParaRPr lang="en-US"/>
          </a:p>
        </p:txBody>
      </p:sp>
    </p:spTree>
    <p:extLst>
      <p:ext uri="{BB962C8B-B14F-4D97-AF65-F5344CB8AC3E}">
        <p14:creationId xmlns:p14="http://schemas.microsoft.com/office/powerpoint/2010/main" val="13752324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B8C8FE7A-7043-9D47-BACD-E284D5877ADC}" type="slidenum">
              <a:rPr lang="en-US"/>
              <a:pPr>
                <a:defRPr/>
              </a:pPr>
              <a:t>‹#›</a:t>
            </a:fld>
            <a:endParaRPr lang="en-US"/>
          </a:p>
        </p:txBody>
      </p:sp>
    </p:spTree>
    <p:extLst>
      <p:ext uri="{BB962C8B-B14F-4D97-AF65-F5344CB8AC3E}">
        <p14:creationId xmlns:p14="http://schemas.microsoft.com/office/powerpoint/2010/main" val="31602131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E48A39EA-FB2A-8149-A7A7-0BDF91522ADD}" type="slidenum">
              <a:rPr lang="en-US"/>
              <a:pPr>
                <a:defRPr/>
              </a:pPr>
              <a:t>‹#›</a:t>
            </a:fld>
            <a:endParaRPr lang="en-US"/>
          </a:p>
        </p:txBody>
      </p:sp>
    </p:spTree>
    <p:extLst>
      <p:ext uri="{BB962C8B-B14F-4D97-AF65-F5344CB8AC3E}">
        <p14:creationId xmlns:p14="http://schemas.microsoft.com/office/powerpoint/2010/main" val="199827735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C3D38E9F-0E34-7540-BEA3-D7A9CFD40C47}" type="slidenum">
              <a:rPr lang="en-US"/>
              <a:pPr>
                <a:defRPr/>
              </a:pPr>
              <a:t>‹#›</a:t>
            </a:fld>
            <a:endParaRPr lang="en-US"/>
          </a:p>
        </p:txBody>
      </p:sp>
    </p:spTree>
    <p:extLst>
      <p:ext uri="{BB962C8B-B14F-4D97-AF65-F5344CB8AC3E}">
        <p14:creationId xmlns:p14="http://schemas.microsoft.com/office/powerpoint/2010/main" val="253482753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F1258B80-87DD-5840-B1D9-D94A12AAC5D2}" type="slidenum">
              <a:rPr lang="en-US"/>
              <a:pPr>
                <a:defRPr/>
              </a:pPr>
              <a:t>‹#›</a:t>
            </a:fld>
            <a:endParaRPr lang="en-US"/>
          </a:p>
        </p:txBody>
      </p:sp>
    </p:spTree>
    <p:extLst>
      <p:ext uri="{BB962C8B-B14F-4D97-AF65-F5344CB8AC3E}">
        <p14:creationId xmlns:p14="http://schemas.microsoft.com/office/powerpoint/2010/main" val="55215765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949522D1-9C04-5046-B550-16224318031F}" type="slidenum">
              <a:rPr lang="en-US"/>
              <a:pPr>
                <a:defRPr/>
              </a:pPr>
              <a:t>‹#›</a:t>
            </a:fld>
            <a:endParaRPr lang="en-US"/>
          </a:p>
        </p:txBody>
      </p:sp>
    </p:spTree>
    <p:extLst>
      <p:ext uri="{BB962C8B-B14F-4D97-AF65-F5344CB8AC3E}">
        <p14:creationId xmlns:p14="http://schemas.microsoft.com/office/powerpoint/2010/main" val="14021497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5047BF8-6B38-724E-B84C-18CB57230AE6}" type="slidenum">
              <a:rPr lang="en-US"/>
              <a:pPr>
                <a:defRPr/>
              </a:pPr>
              <a:t>‹#›</a:t>
            </a:fld>
            <a:endParaRPr lang="en-US"/>
          </a:p>
        </p:txBody>
      </p:sp>
    </p:spTree>
    <p:extLst>
      <p:ext uri="{BB962C8B-B14F-4D97-AF65-F5344CB8AC3E}">
        <p14:creationId xmlns:p14="http://schemas.microsoft.com/office/powerpoint/2010/main" val="329642271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480354AA-FF80-D445-A854-36F09A8DEE57}" type="slidenum">
              <a:rPr lang="en-US"/>
              <a:pPr>
                <a:defRPr/>
              </a:pPr>
              <a:t>‹#›</a:t>
            </a:fld>
            <a:endParaRPr lang="en-US"/>
          </a:p>
        </p:txBody>
      </p:sp>
    </p:spTree>
    <p:extLst>
      <p:ext uri="{BB962C8B-B14F-4D97-AF65-F5344CB8AC3E}">
        <p14:creationId xmlns:p14="http://schemas.microsoft.com/office/powerpoint/2010/main" val="3848559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4C0F1226-F8F2-A94B-91C8-51E66956F7A4}" type="datetimeFigureOut">
              <a:rPr lang="en-US"/>
              <a:pPr>
                <a:defRPr/>
              </a:pPr>
              <a:t>6/8/14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48E0878C-4EA4-B343-B553-CAA5338B5C48}" type="slidenum">
              <a:rPr lang="en-US"/>
              <a:pPr>
                <a:defRPr/>
              </a:pPr>
              <a:t>‹#›</a:t>
            </a:fld>
            <a:endParaRPr lang="en-US"/>
          </a:p>
        </p:txBody>
      </p:sp>
    </p:spTree>
    <p:extLst>
      <p:ext uri="{BB962C8B-B14F-4D97-AF65-F5344CB8AC3E}">
        <p14:creationId xmlns:p14="http://schemas.microsoft.com/office/powerpoint/2010/main" val="276570392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6/8/14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6/8/14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6/8/14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6/8/14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6/8/14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6.xml"/><Relationship Id="rId12" Type="http://schemas.openxmlformats.org/officeDocument/2006/relationships/theme" Target="../theme/theme49.xml"/><Relationship Id="rId1" Type="http://schemas.openxmlformats.org/officeDocument/2006/relationships/slideLayout" Target="../slideLayouts/slideLayout566.xml"/><Relationship Id="rId2" Type="http://schemas.openxmlformats.org/officeDocument/2006/relationships/slideLayout" Target="../slideLayouts/slideLayout567.xml"/><Relationship Id="rId3" Type="http://schemas.openxmlformats.org/officeDocument/2006/relationships/slideLayout" Target="../slideLayouts/slideLayout568.xml"/><Relationship Id="rId4" Type="http://schemas.openxmlformats.org/officeDocument/2006/relationships/slideLayout" Target="../slideLayouts/slideLayout569.xml"/><Relationship Id="rId5" Type="http://schemas.openxmlformats.org/officeDocument/2006/relationships/slideLayout" Target="../slideLayouts/slideLayout570.xml"/><Relationship Id="rId6" Type="http://schemas.openxmlformats.org/officeDocument/2006/relationships/slideLayout" Target="../slideLayouts/slideLayout571.xml"/><Relationship Id="rId7" Type="http://schemas.openxmlformats.org/officeDocument/2006/relationships/slideLayout" Target="../slideLayouts/slideLayout572.xml"/><Relationship Id="rId8" Type="http://schemas.openxmlformats.org/officeDocument/2006/relationships/slideLayout" Target="../slideLayouts/slideLayout573.xml"/><Relationship Id="rId9" Type="http://schemas.openxmlformats.org/officeDocument/2006/relationships/slideLayout" Target="../slideLayouts/slideLayout574.xml"/><Relationship Id="rId10" Type="http://schemas.openxmlformats.org/officeDocument/2006/relationships/slideLayout" Target="../slideLayouts/slideLayout57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87.xml"/><Relationship Id="rId12" Type="http://schemas.openxmlformats.org/officeDocument/2006/relationships/slideLayout" Target="../slideLayouts/slideLayout588.xml"/><Relationship Id="rId13" Type="http://schemas.openxmlformats.org/officeDocument/2006/relationships/slideLayout" Target="../slideLayouts/slideLayout589.xml"/><Relationship Id="rId14" Type="http://schemas.openxmlformats.org/officeDocument/2006/relationships/theme" Target="../theme/theme50.xml"/><Relationship Id="rId1" Type="http://schemas.openxmlformats.org/officeDocument/2006/relationships/slideLayout" Target="../slideLayouts/slideLayout577.xml"/><Relationship Id="rId2" Type="http://schemas.openxmlformats.org/officeDocument/2006/relationships/slideLayout" Target="../slideLayouts/slideLayout578.xml"/><Relationship Id="rId3" Type="http://schemas.openxmlformats.org/officeDocument/2006/relationships/slideLayout" Target="../slideLayouts/slideLayout579.xml"/><Relationship Id="rId4" Type="http://schemas.openxmlformats.org/officeDocument/2006/relationships/slideLayout" Target="../slideLayouts/slideLayout580.xml"/><Relationship Id="rId5" Type="http://schemas.openxmlformats.org/officeDocument/2006/relationships/slideLayout" Target="../slideLayouts/slideLayout581.xml"/><Relationship Id="rId6" Type="http://schemas.openxmlformats.org/officeDocument/2006/relationships/slideLayout" Target="../slideLayouts/slideLayout582.xml"/><Relationship Id="rId7" Type="http://schemas.openxmlformats.org/officeDocument/2006/relationships/slideLayout" Target="../slideLayouts/slideLayout583.xml"/><Relationship Id="rId8" Type="http://schemas.openxmlformats.org/officeDocument/2006/relationships/slideLayout" Target="../slideLayouts/slideLayout584.xml"/><Relationship Id="rId9" Type="http://schemas.openxmlformats.org/officeDocument/2006/relationships/slideLayout" Target="../slideLayouts/slideLayout585.xml"/><Relationship Id="rId10" Type="http://schemas.openxmlformats.org/officeDocument/2006/relationships/slideLayout" Target="../slideLayouts/slideLayout586.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slideLayout" Target="../slideLayouts/slideLayout601.xml"/><Relationship Id="rId13" Type="http://schemas.openxmlformats.org/officeDocument/2006/relationships/slideLayout" Target="../slideLayouts/slideLayout602.xml"/><Relationship Id="rId14" Type="http://schemas.openxmlformats.org/officeDocument/2006/relationships/theme" Target="../theme/theme51.xml"/><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3.xml"/><Relationship Id="rId12" Type="http://schemas.openxmlformats.org/officeDocument/2006/relationships/slideLayout" Target="../slideLayouts/slideLayout614.xml"/><Relationship Id="rId13" Type="http://schemas.openxmlformats.org/officeDocument/2006/relationships/slideLayout" Target="../slideLayouts/slideLayout615.xml"/><Relationship Id="rId14" Type="http://schemas.openxmlformats.org/officeDocument/2006/relationships/theme" Target="../theme/theme52.xml"/><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 Id="rId9" Type="http://schemas.openxmlformats.org/officeDocument/2006/relationships/slideLayout" Target="../slideLayouts/slideLayout611.xml"/><Relationship Id="rId10" Type="http://schemas.openxmlformats.org/officeDocument/2006/relationships/slideLayout" Target="../slideLayouts/slideLayout612.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6.xml"/><Relationship Id="rId12" Type="http://schemas.openxmlformats.org/officeDocument/2006/relationships/slideLayout" Target="../slideLayouts/slideLayout627.xml"/><Relationship Id="rId13" Type="http://schemas.openxmlformats.org/officeDocument/2006/relationships/slideLayout" Target="../slideLayouts/slideLayout628.xml"/><Relationship Id="rId14" Type="http://schemas.openxmlformats.org/officeDocument/2006/relationships/theme" Target="../theme/theme53.xml"/><Relationship Id="rId1" Type="http://schemas.openxmlformats.org/officeDocument/2006/relationships/slideLayout" Target="../slideLayouts/slideLayout616.xml"/><Relationship Id="rId2" Type="http://schemas.openxmlformats.org/officeDocument/2006/relationships/slideLayout" Target="../slideLayouts/slideLayout617.xml"/><Relationship Id="rId3" Type="http://schemas.openxmlformats.org/officeDocument/2006/relationships/slideLayout" Target="../slideLayouts/slideLayout618.xml"/><Relationship Id="rId4" Type="http://schemas.openxmlformats.org/officeDocument/2006/relationships/slideLayout" Target="../slideLayouts/slideLayout619.xml"/><Relationship Id="rId5" Type="http://schemas.openxmlformats.org/officeDocument/2006/relationships/slideLayout" Target="../slideLayouts/slideLayout620.xml"/><Relationship Id="rId6" Type="http://schemas.openxmlformats.org/officeDocument/2006/relationships/slideLayout" Target="../slideLayouts/slideLayout621.xml"/><Relationship Id="rId7" Type="http://schemas.openxmlformats.org/officeDocument/2006/relationships/slideLayout" Target="../slideLayouts/slideLayout622.xml"/><Relationship Id="rId8" Type="http://schemas.openxmlformats.org/officeDocument/2006/relationships/slideLayout" Target="../slideLayouts/slideLayout623.xml"/><Relationship Id="rId9" Type="http://schemas.openxmlformats.org/officeDocument/2006/relationships/slideLayout" Target="../slideLayouts/slideLayout624.xml"/><Relationship Id="rId10" Type="http://schemas.openxmlformats.org/officeDocument/2006/relationships/slideLayout" Target="../slideLayouts/slideLayout625.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39.xml"/><Relationship Id="rId12" Type="http://schemas.openxmlformats.org/officeDocument/2006/relationships/theme" Target="../theme/theme54.xml"/><Relationship Id="rId1" Type="http://schemas.openxmlformats.org/officeDocument/2006/relationships/slideLayout" Target="../slideLayouts/slideLayout629.xml"/><Relationship Id="rId2" Type="http://schemas.openxmlformats.org/officeDocument/2006/relationships/slideLayout" Target="../slideLayouts/slideLayout630.xml"/><Relationship Id="rId3" Type="http://schemas.openxmlformats.org/officeDocument/2006/relationships/slideLayout" Target="../slideLayouts/slideLayout631.xml"/><Relationship Id="rId4" Type="http://schemas.openxmlformats.org/officeDocument/2006/relationships/slideLayout" Target="../slideLayouts/slideLayout632.xml"/><Relationship Id="rId5" Type="http://schemas.openxmlformats.org/officeDocument/2006/relationships/slideLayout" Target="../slideLayouts/slideLayout633.xml"/><Relationship Id="rId6" Type="http://schemas.openxmlformats.org/officeDocument/2006/relationships/slideLayout" Target="../slideLayouts/slideLayout634.xml"/><Relationship Id="rId7" Type="http://schemas.openxmlformats.org/officeDocument/2006/relationships/slideLayout" Target="../slideLayouts/slideLayout635.xml"/><Relationship Id="rId8" Type="http://schemas.openxmlformats.org/officeDocument/2006/relationships/slideLayout" Target="../slideLayouts/slideLayout636.xml"/><Relationship Id="rId9" Type="http://schemas.openxmlformats.org/officeDocument/2006/relationships/slideLayout" Target="../slideLayouts/slideLayout637.xml"/><Relationship Id="rId10" Type="http://schemas.openxmlformats.org/officeDocument/2006/relationships/slideLayout" Target="../slideLayouts/slideLayout63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0.xml"/><Relationship Id="rId12" Type="http://schemas.openxmlformats.org/officeDocument/2006/relationships/theme" Target="../theme/theme55.xml"/><Relationship Id="rId1" Type="http://schemas.openxmlformats.org/officeDocument/2006/relationships/slideLayout" Target="../slideLayouts/slideLayout640.xml"/><Relationship Id="rId2" Type="http://schemas.openxmlformats.org/officeDocument/2006/relationships/slideLayout" Target="../slideLayouts/slideLayout641.xml"/><Relationship Id="rId3" Type="http://schemas.openxmlformats.org/officeDocument/2006/relationships/slideLayout" Target="../slideLayouts/slideLayout642.xml"/><Relationship Id="rId4" Type="http://schemas.openxmlformats.org/officeDocument/2006/relationships/slideLayout" Target="../slideLayouts/slideLayout643.xml"/><Relationship Id="rId5" Type="http://schemas.openxmlformats.org/officeDocument/2006/relationships/slideLayout" Target="../slideLayouts/slideLayout644.xml"/><Relationship Id="rId6" Type="http://schemas.openxmlformats.org/officeDocument/2006/relationships/slideLayout" Target="../slideLayouts/slideLayout645.xml"/><Relationship Id="rId7" Type="http://schemas.openxmlformats.org/officeDocument/2006/relationships/slideLayout" Target="../slideLayouts/slideLayout646.xml"/><Relationship Id="rId8" Type="http://schemas.openxmlformats.org/officeDocument/2006/relationships/slideLayout" Target="../slideLayouts/slideLayout647.xml"/><Relationship Id="rId9" Type="http://schemas.openxmlformats.org/officeDocument/2006/relationships/slideLayout" Target="../slideLayouts/slideLayout648.xml"/><Relationship Id="rId10" Type="http://schemas.openxmlformats.org/officeDocument/2006/relationships/slideLayout" Target="../slideLayouts/slideLayout64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1.xml"/><Relationship Id="rId12" Type="http://schemas.openxmlformats.org/officeDocument/2006/relationships/theme" Target="../theme/theme56.xml"/><Relationship Id="rId1" Type="http://schemas.openxmlformats.org/officeDocument/2006/relationships/slideLayout" Target="../slideLayouts/slideLayout651.xml"/><Relationship Id="rId2" Type="http://schemas.openxmlformats.org/officeDocument/2006/relationships/slideLayout" Target="../slideLayouts/slideLayout652.xml"/><Relationship Id="rId3" Type="http://schemas.openxmlformats.org/officeDocument/2006/relationships/slideLayout" Target="../slideLayouts/slideLayout653.xml"/><Relationship Id="rId4" Type="http://schemas.openxmlformats.org/officeDocument/2006/relationships/slideLayout" Target="../slideLayouts/slideLayout654.xml"/><Relationship Id="rId5" Type="http://schemas.openxmlformats.org/officeDocument/2006/relationships/slideLayout" Target="../slideLayouts/slideLayout655.xml"/><Relationship Id="rId6" Type="http://schemas.openxmlformats.org/officeDocument/2006/relationships/slideLayout" Target="../slideLayouts/slideLayout656.xml"/><Relationship Id="rId7" Type="http://schemas.openxmlformats.org/officeDocument/2006/relationships/slideLayout" Target="../slideLayouts/slideLayout657.xml"/><Relationship Id="rId8" Type="http://schemas.openxmlformats.org/officeDocument/2006/relationships/slideLayout" Target="../slideLayouts/slideLayout658.xml"/><Relationship Id="rId9" Type="http://schemas.openxmlformats.org/officeDocument/2006/relationships/slideLayout" Target="../slideLayouts/slideLayout659.xml"/><Relationship Id="rId10" Type="http://schemas.openxmlformats.org/officeDocument/2006/relationships/slideLayout" Target="../slideLayouts/slideLayout66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2.xml"/><Relationship Id="rId12" Type="http://schemas.openxmlformats.org/officeDocument/2006/relationships/slideLayout" Target="../slideLayouts/slideLayout673.xml"/><Relationship Id="rId13" Type="http://schemas.openxmlformats.org/officeDocument/2006/relationships/slideLayout" Target="../slideLayouts/slideLayout674.xml"/><Relationship Id="rId14" Type="http://schemas.openxmlformats.org/officeDocument/2006/relationships/theme" Target="../theme/theme57.xml"/><Relationship Id="rId1" Type="http://schemas.openxmlformats.org/officeDocument/2006/relationships/slideLayout" Target="../slideLayouts/slideLayout662.xml"/><Relationship Id="rId2" Type="http://schemas.openxmlformats.org/officeDocument/2006/relationships/slideLayout" Target="../slideLayouts/slideLayout663.xml"/><Relationship Id="rId3" Type="http://schemas.openxmlformats.org/officeDocument/2006/relationships/slideLayout" Target="../slideLayouts/slideLayout664.xml"/><Relationship Id="rId4" Type="http://schemas.openxmlformats.org/officeDocument/2006/relationships/slideLayout" Target="../slideLayouts/slideLayout665.xml"/><Relationship Id="rId5" Type="http://schemas.openxmlformats.org/officeDocument/2006/relationships/slideLayout" Target="../slideLayouts/slideLayout666.xml"/><Relationship Id="rId6" Type="http://schemas.openxmlformats.org/officeDocument/2006/relationships/slideLayout" Target="../slideLayouts/slideLayout667.xml"/><Relationship Id="rId7" Type="http://schemas.openxmlformats.org/officeDocument/2006/relationships/slideLayout" Target="../slideLayouts/slideLayout668.xml"/><Relationship Id="rId8" Type="http://schemas.openxmlformats.org/officeDocument/2006/relationships/slideLayout" Target="../slideLayouts/slideLayout669.xml"/><Relationship Id="rId9" Type="http://schemas.openxmlformats.org/officeDocument/2006/relationships/slideLayout" Target="../slideLayouts/slideLayout670.xml"/><Relationship Id="rId10" Type="http://schemas.openxmlformats.org/officeDocument/2006/relationships/slideLayout" Target="../slideLayouts/slideLayout67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85.xml"/><Relationship Id="rId12" Type="http://schemas.openxmlformats.org/officeDocument/2006/relationships/slideLayout" Target="../slideLayouts/slideLayout686.xml"/><Relationship Id="rId13" Type="http://schemas.openxmlformats.org/officeDocument/2006/relationships/slideLayout" Target="../slideLayouts/slideLayout687.xml"/><Relationship Id="rId14" Type="http://schemas.openxmlformats.org/officeDocument/2006/relationships/theme" Target="../theme/theme58.xml"/><Relationship Id="rId1" Type="http://schemas.openxmlformats.org/officeDocument/2006/relationships/slideLayout" Target="../slideLayouts/slideLayout675.xml"/><Relationship Id="rId2" Type="http://schemas.openxmlformats.org/officeDocument/2006/relationships/slideLayout" Target="../slideLayouts/slideLayout676.xml"/><Relationship Id="rId3" Type="http://schemas.openxmlformats.org/officeDocument/2006/relationships/slideLayout" Target="../slideLayouts/slideLayout677.xml"/><Relationship Id="rId4" Type="http://schemas.openxmlformats.org/officeDocument/2006/relationships/slideLayout" Target="../slideLayouts/slideLayout678.xml"/><Relationship Id="rId5" Type="http://schemas.openxmlformats.org/officeDocument/2006/relationships/slideLayout" Target="../slideLayouts/slideLayout679.xml"/><Relationship Id="rId6" Type="http://schemas.openxmlformats.org/officeDocument/2006/relationships/slideLayout" Target="../slideLayouts/slideLayout680.xml"/><Relationship Id="rId7" Type="http://schemas.openxmlformats.org/officeDocument/2006/relationships/slideLayout" Target="../slideLayouts/slideLayout681.xml"/><Relationship Id="rId8" Type="http://schemas.openxmlformats.org/officeDocument/2006/relationships/slideLayout" Target="../slideLayouts/slideLayout682.xml"/><Relationship Id="rId9" Type="http://schemas.openxmlformats.org/officeDocument/2006/relationships/slideLayout" Target="../slideLayouts/slideLayout683.xml"/><Relationship Id="rId10" Type="http://schemas.openxmlformats.org/officeDocument/2006/relationships/slideLayout" Target="../slideLayouts/slideLayout68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25"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6/8/14</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6/8/14</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6/8/14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6/8/14</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6/8/14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6/8/14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0" tIns="45697" rIns="91390" bIns="45697" rtlCol="0" anchor="ctr"/>
          <a:lstStyle>
            <a:lvl1pPr algn="l"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C32CC56F-4678-2447-81C9-55203BE1A39A}" type="datetime1">
              <a:rPr lang="en-US"/>
              <a:pPr>
                <a:defRPr/>
              </a:pPr>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0" tIns="45697" rIns="91390" bIns="45697" rtlCol="0" anchor="ctr"/>
          <a:lstStyle>
            <a:lvl1pPr algn="ctr" defTabSz="456963"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0" tIns="45697" rIns="91390" bIns="45697" rtlCol="0" anchor="ctr"/>
          <a:lstStyle>
            <a:lvl1pPr algn="r"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EA3F607C-EA76-C243-9A05-64143EF4F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69" r:id="rId1"/>
    <p:sldLayoutId id="2147526970" r:id="rId2"/>
    <p:sldLayoutId id="2147526971" r:id="rId3"/>
    <p:sldLayoutId id="2147526972" r:id="rId4"/>
    <p:sldLayoutId id="2147526973" r:id="rId5"/>
    <p:sldLayoutId id="2147526974" r:id="rId6"/>
    <p:sldLayoutId id="2147526975" r:id="rId7"/>
    <p:sldLayoutId id="2147526976" r:id="rId8"/>
    <p:sldLayoutId id="2147526977" r:id="rId9"/>
    <p:sldLayoutId id="2147526978" r:id="rId10"/>
    <p:sldLayoutId id="2147526979"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3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C0F1226-F8F2-A94B-91C8-51E66956F7A4}" type="datetimeFigureOut">
              <a:rPr lang="en-US"/>
              <a:pPr>
                <a:defRPr/>
              </a:pPr>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6AD4CB-A6ED-4A45-86D5-A3EBC85FBA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95" r:id="rId1"/>
    <p:sldLayoutId id="2147526996" r:id="rId2"/>
    <p:sldLayoutId id="2147526997" r:id="rId3"/>
    <p:sldLayoutId id="2147526998" r:id="rId4"/>
    <p:sldLayoutId id="2147526999" r:id="rId5"/>
    <p:sldLayoutId id="2147527000" r:id="rId6"/>
    <p:sldLayoutId id="2147527001" r:id="rId7"/>
    <p:sldLayoutId id="2147527002" r:id="rId8"/>
    <p:sldLayoutId id="2147527003" r:id="rId9"/>
    <p:sldLayoutId id="2147527004" r:id="rId10"/>
    <p:sldLayoutId id="2147527005" r:id="rId11"/>
  </p:sldLayoutIdLst>
  <p:txStyles>
    <p:titleStyle>
      <a:lvl1pPr algn="ctr" defTabSz="457200" rtl="0" eaLnBrk="0" fontAlgn="base" hangingPunct="0">
        <a:spcBef>
          <a:spcPct val="0"/>
        </a:spcBef>
        <a:spcAft>
          <a:spcPct val="0"/>
        </a:spcAft>
        <a:defRPr sz="4000" b="1"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4000" b="1">
          <a:solidFill>
            <a:srgbClr val="000090"/>
          </a:solidFill>
          <a:latin typeface="Arial" charset="0"/>
          <a:ea typeface="ＭＳ Ｐゴシック" charset="0"/>
        </a:defRPr>
      </a:lvl2pPr>
      <a:lvl3pPr algn="ctr" defTabSz="457200" rtl="0" eaLnBrk="0" fontAlgn="base" hangingPunct="0">
        <a:spcBef>
          <a:spcPct val="0"/>
        </a:spcBef>
        <a:spcAft>
          <a:spcPct val="0"/>
        </a:spcAft>
        <a:defRPr sz="4000" b="1">
          <a:solidFill>
            <a:srgbClr val="000090"/>
          </a:solidFill>
          <a:latin typeface="Arial" charset="0"/>
          <a:ea typeface="ＭＳ Ｐゴシック" charset="0"/>
        </a:defRPr>
      </a:lvl3pPr>
      <a:lvl4pPr algn="ctr" defTabSz="457200" rtl="0" eaLnBrk="0" fontAlgn="base" hangingPunct="0">
        <a:spcBef>
          <a:spcPct val="0"/>
        </a:spcBef>
        <a:spcAft>
          <a:spcPct val="0"/>
        </a:spcAft>
        <a:defRPr sz="4000" b="1">
          <a:solidFill>
            <a:srgbClr val="000090"/>
          </a:solidFill>
          <a:latin typeface="Arial" charset="0"/>
          <a:ea typeface="ＭＳ Ｐゴシック" charset="0"/>
        </a:defRPr>
      </a:lvl4pPr>
      <a:lvl5pPr algn="ctr" defTabSz="457200" rtl="0" eaLnBrk="0" fontAlgn="base" hangingPunct="0">
        <a:spcBef>
          <a:spcPct val="0"/>
        </a:spcBef>
        <a:spcAft>
          <a:spcPct val="0"/>
        </a:spcAft>
        <a:defRPr sz="4000" b="1">
          <a:solidFill>
            <a:srgbClr val="000090"/>
          </a:solidFill>
          <a:latin typeface="Arial" charset="0"/>
          <a:ea typeface="ＭＳ Ｐゴシック" charset="0"/>
        </a:defRPr>
      </a:lvl5pPr>
      <a:lvl6pPr marL="457200" algn="ctr" defTabSz="457200" rtl="0" fontAlgn="base">
        <a:spcBef>
          <a:spcPct val="0"/>
        </a:spcBef>
        <a:spcAft>
          <a:spcPct val="0"/>
        </a:spcAft>
        <a:defRPr sz="4000" b="1">
          <a:solidFill>
            <a:srgbClr val="000090"/>
          </a:solidFill>
          <a:latin typeface="Arial" charset="0"/>
          <a:ea typeface="ＭＳ Ｐゴシック" charset="0"/>
        </a:defRPr>
      </a:lvl6pPr>
      <a:lvl7pPr marL="914400" algn="ctr" defTabSz="457200" rtl="0" fontAlgn="base">
        <a:spcBef>
          <a:spcPct val="0"/>
        </a:spcBef>
        <a:spcAft>
          <a:spcPct val="0"/>
        </a:spcAft>
        <a:defRPr sz="4000" b="1">
          <a:solidFill>
            <a:srgbClr val="000090"/>
          </a:solidFill>
          <a:latin typeface="Arial" charset="0"/>
          <a:ea typeface="ＭＳ Ｐゴシック" charset="0"/>
        </a:defRPr>
      </a:lvl7pPr>
      <a:lvl8pPr marL="1371600" algn="ctr" defTabSz="457200" rtl="0" fontAlgn="base">
        <a:spcBef>
          <a:spcPct val="0"/>
        </a:spcBef>
        <a:spcAft>
          <a:spcPct val="0"/>
        </a:spcAft>
        <a:defRPr sz="4000" b="1">
          <a:solidFill>
            <a:srgbClr val="000090"/>
          </a:solidFill>
          <a:latin typeface="Arial" charset="0"/>
          <a:ea typeface="ＭＳ Ｐゴシック" charset="0"/>
        </a:defRPr>
      </a:lvl8pPr>
      <a:lvl9pPr marL="1828800" algn="ctr" defTabSz="457200" rtl="0" fontAlgn="base">
        <a:spcBef>
          <a:spcPct val="0"/>
        </a:spcBef>
        <a:spcAft>
          <a:spcPct val="0"/>
        </a:spcAft>
        <a:defRPr sz="4000" b="1">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2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8.png"/><Relationship Id="rId1" Type="http://schemas.openxmlformats.org/officeDocument/2006/relationships/slideLayout" Target="../slideLayouts/slideLayout604.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tags" Target="../tags/tag758.xml"/><Relationship Id="rId4" Type="http://schemas.openxmlformats.org/officeDocument/2006/relationships/tags" Target="../tags/tag759.xml"/><Relationship Id="rId5" Type="http://schemas.openxmlformats.org/officeDocument/2006/relationships/tags" Target="../tags/tag760.xml"/><Relationship Id="rId6" Type="http://schemas.openxmlformats.org/officeDocument/2006/relationships/slideLayout" Target="../slideLayouts/slideLayout465.xml"/><Relationship Id="rId1" Type="http://schemas.openxmlformats.org/officeDocument/2006/relationships/themeOverride" Target="../theme/themeOverride1.xml"/><Relationship Id="rId2" Type="http://schemas.openxmlformats.org/officeDocument/2006/relationships/tags" Target="../tags/tag75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634.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2.xml"/><Relationship Id="rId2" Type="http://schemas.openxmlformats.org/officeDocument/2006/relationships/image" Target="../media/image29.png"/><Relationship Id="rId3" Type="http://schemas.openxmlformats.org/officeDocument/2006/relationships/image" Target="../media/image3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15.xml.rels><?xml version="1.0" encoding="UTF-8" standalone="yes"?>
<Relationships xmlns="http://schemas.openxmlformats.org/package/2006/relationships"><Relationship Id="rId3" Type="http://schemas.openxmlformats.org/officeDocument/2006/relationships/tags" Target="../tags/tag762.xml"/><Relationship Id="rId4" Type="http://schemas.openxmlformats.org/officeDocument/2006/relationships/tags" Target="../tags/tag763.xml"/><Relationship Id="rId5" Type="http://schemas.openxmlformats.org/officeDocument/2006/relationships/tags" Target="../tags/tag764.xml"/><Relationship Id="rId6" Type="http://schemas.openxmlformats.org/officeDocument/2006/relationships/slideLayout" Target="../slideLayouts/slideLayout465.xml"/><Relationship Id="rId1" Type="http://schemas.openxmlformats.org/officeDocument/2006/relationships/themeOverride" Target="../theme/themeOverride2.xml"/><Relationship Id="rId2" Type="http://schemas.openxmlformats.org/officeDocument/2006/relationships/tags" Target="../tags/tag7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2.xml"/><Relationship Id="rId2" Type="http://schemas.openxmlformats.org/officeDocument/2006/relationships/image" Target="../media/image3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7.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2.xml"/><Relationship Id="rId2"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5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7.png"/><Relationship Id="rId1" Type="http://schemas.openxmlformats.org/officeDocument/2006/relationships/slideLayout" Target="../slideLayouts/slideLayout630.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39.png"/><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40.jpeg"/><Relationship Id="rId3" Type="http://schemas.openxmlformats.org/officeDocument/2006/relationships/image" Target="../media/image4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3.xml"/><Relationship Id="rId2"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tags" Target="../tags/tag766.xml"/><Relationship Id="rId4" Type="http://schemas.openxmlformats.org/officeDocument/2006/relationships/tags" Target="../tags/tag767.xml"/><Relationship Id="rId5" Type="http://schemas.openxmlformats.org/officeDocument/2006/relationships/tags" Target="../tags/tag768.xml"/><Relationship Id="rId6" Type="http://schemas.openxmlformats.org/officeDocument/2006/relationships/slideLayout" Target="../slideLayouts/slideLayout465.xml"/><Relationship Id="rId1" Type="http://schemas.openxmlformats.org/officeDocument/2006/relationships/themeOverride" Target="../theme/themeOverride3.xml"/><Relationship Id="rId2" Type="http://schemas.openxmlformats.org/officeDocument/2006/relationships/tags" Target="../tags/tag76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6.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43.png"/><Relationship Id="rId3" Type="http://schemas.openxmlformats.org/officeDocument/2006/relationships/image" Target="../media/image4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2.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556.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6.xml"/><Relationship Id="rId2" Type="http://schemas.openxmlformats.org/officeDocument/2006/relationships/notesSlide" Target="../notesSlides/notesSlide8.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6.xml"/><Relationship Id="rId2" Type="http://schemas.openxmlformats.org/officeDocument/2006/relationships/image" Target="../media/image51.png"/><Relationship Id="rId3"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2.xml"/><Relationship Id="rId2" Type="http://schemas.openxmlformats.org/officeDocument/2006/relationships/image" Target="../media/image5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54.emf"/><Relationship Id="rId3" Type="http://schemas.openxmlformats.org/officeDocument/2006/relationships/image" Target="../media/image5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emf"/><Relationship Id="rId1" Type="http://schemas.openxmlformats.org/officeDocument/2006/relationships/slideLayout" Target="../slideLayouts/slideLayout567.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2.xml"/><Relationship Id="rId2" Type="http://schemas.openxmlformats.org/officeDocument/2006/relationships/image" Target="../media/image5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7.xml"/><Relationship Id="rId2" Type="http://schemas.openxmlformats.org/officeDocument/2006/relationships/notesSlide" Target="../notesSlides/notesSlide10.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png"/><Relationship Id="rId1" Type="http://schemas.openxmlformats.org/officeDocument/2006/relationships/slideLayout" Target="../slideLayouts/slideLayout556.xml"/><Relationship Id="rId2"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6.xml"/><Relationship Id="rId2" Type="http://schemas.openxmlformats.org/officeDocument/2006/relationships/image" Target="../media/image5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0.xml"/><Relationship Id="rId2" Type="http://schemas.openxmlformats.org/officeDocument/2006/relationships/image" Target="../media/image64.emf"/></Relationships>
</file>

<file path=ppt/slides/_rels/slide48.xml.rels><?xml version="1.0" encoding="UTF-8" standalone="yes"?>
<Relationships xmlns="http://schemas.openxmlformats.org/package/2006/relationships"><Relationship Id="rId3" Type="http://schemas.openxmlformats.org/officeDocument/2006/relationships/tags" Target="../tags/tag770.xml"/><Relationship Id="rId4" Type="http://schemas.openxmlformats.org/officeDocument/2006/relationships/tags" Target="../tags/tag771.xml"/><Relationship Id="rId5" Type="http://schemas.openxmlformats.org/officeDocument/2006/relationships/tags" Target="../tags/tag772.xml"/><Relationship Id="rId6" Type="http://schemas.openxmlformats.org/officeDocument/2006/relationships/slideLayout" Target="../slideLayouts/slideLayout465.xml"/><Relationship Id="rId1" Type="http://schemas.openxmlformats.org/officeDocument/2006/relationships/themeOverride" Target="../theme/themeOverride4.xml"/><Relationship Id="rId2" Type="http://schemas.openxmlformats.org/officeDocument/2006/relationships/tags" Target="../tags/tag76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1.xml"/><Relationship Id="rId2"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4.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58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630.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tags" Target="../tags/tag775.xml"/><Relationship Id="rId4" Type="http://schemas.openxmlformats.org/officeDocument/2006/relationships/tags" Target="../tags/tag776.xml"/><Relationship Id="rId5" Type="http://schemas.openxmlformats.org/officeDocument/2006/relationships/tags" Target="../tags/tag777.xml"/><Relationship Id="rId6" Type="http://schemas.openxmlformats.org/officeDocument/2006/relationships/tags" Target="../tags/tag778.xml"/><Relationship Id="rId7" Type="http://schemas.openxmlformats.org/officeDocument/2006/relationships/tags" Target="../tags/tag779.xml"/><Relationship Id="rId8" Type="http://schemas.openxmlformats.org/officeDocument/2006/relationships/tags" Target="../tags/tag780.xml"/><Relationship Id="rId9" Type="http://schemas.openxmlformats.org/officeDocument/2006/relationships/slideLayout" Target="../slideLayouts/slideLayout1.xml"/><Relationship Id="rId10" Type="http://schemas.openxmlformats.org/officeDocument/2006/relationships/image" Target="../media/image74.png"/><Relationship Id="rId11" Type="http://schemas.openxmlformats.org/officeDocument/2006/relationships/image" Target="../media/image75.png"/><Relationship Id="rId1" Type="http://schemas.openxmlformats.org/officeDocument/2006/relationships/tags" Target="../tags/tag773.xml"/><Relationship Id="rId2" Type="http://schemas.openxmlformats.org/officeDocument/2006/relationships/tags" Target="../tags/tag77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7.xml"/><Relationship Id="rId2" Type="http://schemas.openxmlformats.org/officeDocument/2006/relationships/notesSlide" Target="../notesSlides/notesSlide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7.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5.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20" Type="http://schemas.openxmlformats.org/officeDocument/2006/relationships/tags" Target="../tags/tag744.xml"/><Relationship Id="rId21" Type="http://schemas.openxmlformats.org/officeDocument/2006/relationships/tags" Target="../tags/tag745.xml"/><Relationship Id="rId22" Type="http://schemas.openxmlformats.org/officeDocument/2006/relationships/tags" Target="../tags/tag746.xml"/><Relationship Id="rId23" Type="http://schemas.openxmlformats.org/officeDocument/2006/relationships/tags" Target="../tags/tag747.xml"/><Relationship Id="rId24" Type="http://schemas.openxmlformats.org/officeDocument/2006/relationships/tags" Target="../tags/tag748.xml"/><Relationship Id="rId25" Type="http://schemas.openxmlformats.org/officeDocument/2006/relationships/tags" Target="../tags/tag749.xml"/><Relationship Id="rId26" Type="http://schemas.openxmlformats.org/officeDocument/2006/relationships/tags" Target="../tags/tag750.xml"/><Relationship Id="rId27" Type="http://schemas.openxmlformats.org/officeDocument/2006/relationships/tags" Target="../tags/tag751.xml"/><Relationship Id="rId28" Type="http://schemas.openxmlformats.org/officeDocument/2006/relationships/tags" Target="../tags/tag752.xml"/><Relationship Id="rId29" Type="http://schemas.openxmlformats.org/officeDocument/2006/relationships/tags" Target="../tags/tag753.xml"/><Relationship Id="rId1" Type="http://schemas.openxmlformats.org/officeDocument/2006/relationships/tags" Target="../tags/tag725.xml"/><Relationship Id="rId2" Type="http://schemas.openxmlformats.org/officeDocument/2006/relationships/tags" Target="../tags/tag726.xml"/><Relationship Id="rId3" Type="http://schemas.openxmlformats.org/officeDocument/2006/relationships/tags" Target="../tags/tag727.xml"/><Relationship Id="rId4" Type="http://schemas.openxmlformats.org/officeDocument/2006/relationships/tags" Target="../tags/tag728.xml"/><Relationship Id="rId5" Type="http://schemas.openxmlformats.org/officeDocument/2006/relationships/tags" Target="../tags/tag729.xml"/><Relationship Id="rId30" Type="http://schemas.openxmlformats.org/officeDocument/2006/relationships/tags" Target="../tags/tag754.xml"/><Relationship Id="rId31" Type="http://schemas.openxmlformats.org/officeDocument/2006/relationships/tags" Target="../tags/tag755.xml"/><Relationship Id="rId32" Type="http://schemas.openxmlformats.org/officeDocument/2006/relationships/tags" Target="../tags/tag756.xml"/><Relationship Id="rId9" Type="http://schemas.openxmlformats.org/officeDocument/2006/relationships/tags" Target="../tags/tag733.xml"/><Relationship Id="rId6" Type="http://schemas.openxmlformats.org/officeDocument/2006/relationships/tags" Target="../tags/tag730.xml"/><Relationship Id="rId7" Type="http://schemas.openxmlformats.org/officeDocument/2006/relationships/tags" Target="../tags/tag731.xml"/><Relationship Id="rId8" Type="http://schemas.openxmlformats.org/officeDocument/2006/relationships/tags" Target="../tags/tag732.xml"/><Relationship Id="rId33" Type="http://schemas.openxmlformats.org/officeDocument/2006/relationships/slideLayout" Target="../slideLayouts/slideLayout6.xml"/><Relationship Id="rId34" Type="http://schemas.openxmlformats.org/officeDocument/2006/relationships/notesSlide" Target="../notesSlides/notesSlide3.xml"/><Relationship Id="rId35" Type="http://schemas.openxmlformats.org/officeDocument/2006/relationships/image" Target="../media/image13.jpeg"/><Relationship Id="rId36" Type="http://schemas.openxmlformats.org/officeDocument/2006/relationships/image" Target="../media/image14.png"/><Relationship Id="rId10" Type="http://schemas.openxmlformats.org/officeDocument/2006/relationships/tags" Target="../tags/tag734.xml"/><Relationship Id="rId11" Type="http://schemas.openxmlformats.org/officeDocument/2006/relationships/tags" Target="../tags/tag735.xml"/><Relationship Id="rId12" Type="http://schemas.openxmlformats.org/officeDocument/2006/relationships/tags" Target="../tags/tag736.xml"/><Relationship Id="rId13" Type="http://schemas.openxmlformats.org/officeDocument/2006/relationships/tags" Target="../tags/tag737.xml"/><Relationship Id="rId14" Type="http://schemas.openxmlformats.org/officeDocument/2006/relationships/tags" Target="../tags/tag738.xml"/><Relationship Id="rId15" Type="http://schemas.openxmlformats.org/officeDocument/2006/relationships/tags" Target="../tags/tag739.xml"/><Relationship Id="rId16" Type="http://schemas.openxmlformats.org/officeDocument/2006/relationships/tags" Target="../tags/tag740.xml"/><Relationship Id="rId17" Type="http://schemas.openxmlformats.org/officeDocument/2006/relationships/tags" Target="../tags/tag741.xml"/><Relationship Id="rId18" Type="http://schemas.openxmlformats.org/officeDocument/2006/relationships/tags" Target="../tags/tag742.xml"/><Relationship Id="rId19" Type="http://schemas.openxmlformats.org/officeDocument/2006/relationships/tags" Target="../tags/tag743.xml"/><Relationship Id="rId37" Type="http://schemas.openxmlformats.org/officeDocument/2006/relationships/image" Target="../media/image15.png"/><Relationship Id="rId38" Type="http://schemas.openxmlformats.org/officeDocument/2006/relationships/image" Target="../media/image16.png"/><Relationship Id="rId39" Type="http://schemas.openxmlformats.org/officeDocument/2006/relationships/image" Target="../media/image17.jpeg"/><Relationship Id="rId40" Type="http://schemas.openxmlformats.org/officeDocument/2006/relationships/image" Target="../media/image18.png"/><Relationship Id="rId41"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4.xml"/><Relationship Id="rId2" Type="http://schemas.openxmlformats.org/officeDocument/2006/relationships/image" Target="../media/image20.png"/><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D936C3EE-3578-1A42-A136-68C4EB864398}" type="slidenum">
              <a:rPr lang="en-US">
                <a:solidFill>
                  <a:srgbClr val="FFFFFF"/>
                </a:solidFill>
              </a:rPr>
              <a:pPr/>
              <a:t>1</a:t>
            </a:fld>
            <a:r>
              <a:rPr lang="en-US">
                <a:solidFill>
                  <a:srgbClr val="FFFFFF"/>
                </a:solidFill>
              </a:rPr>
              <a:t>   (c) Mark Gerstein, 2002, Yale, bioinfo.mbb.yale.edu</a:t>
            </a:r>
          </a:p>
        </p:txBody>
      </p:sp>
      <p:sp>
        <p:nvSpPr>
          <p:cNvPr id="327682" name="Rectangle 2"/>
          <p:cNvSpPr>
            <a:spLocks noGrp="1" noChangeArrowheads="1"/>
          </p:cNvSpPr>
          <p:nvPr>
            <p:ph type="title" idx="4294967295"/>
          </p:nvPr>
        </p:nvSpPr>
        <p:spPr>
          <a:xfrm>
            <a:off x="242888" y="217488"/>
            <a:ext cx="5202237" cy="2368550"/>
          </a:xfrm>
        </p:spPr>
        <p:txBody>
          <a:bodyPr/>
          <a:lstStyle/>
          <a:p>
            <a:pPr eaLnBrk="1" hangingPunct="1"/>
            <a:r>
              <a:rPr lang="en-US" sz="2000">
                <a:solidFill>
                  <a:srgbClr val="000000"/>
                </a:solidFill>
                <a:latin typeface="Arial" charset="0"/>
                <a:ea typeface="ＭＳ Ｐゴシック" charset="0"/>
                <a:cs typeface="ＭＳ Ｐゴシック" charset="0"/>
              </a:rPr>
              <a:t>Statistical Methods </a:t>
            </a:r>
            <a:br>
              <a:rPr lang="en-US" sz="2000">
                <a:solidFill>
                  <a:srgbClr val="000000"/>
                </a:solidFill>
                <a:latin typeface="Arial" charset="0"/>
                <a:ea typeface="ＭＳ Ｐゴシック" charset="0"/>
                <a:cs typeface="ＭＳ Ｐゴシック" charset="0"/>
              </a:rPr>
            </a:br>
            <a:r>
              <a:rPr lang="en-US" sz="2000">
                <a:solidFill>
                  <a:srgbClr val="000000"/>
                </a:solidFill>
                <a:latin typeface="Arial" charset="0"/>
                <a:ea typeface="ＭＳ Ｐゴシック" charset="0"/>
                <a:cs typeface="ＭＳ Ｐゴシック" charset="0"/>
              </a:rPr>
              <a:t>in Functional Genomics – </a:t>
            </a:r>
            <a:br>
              <a:rPr lang="en-US" sz="2000">
                <a:solidFill>
                  <a:srgbClr val="000000"/>
                </a:solidFill>
                <a:latin typeface="Arial" charset="0"/>
                <a:ea typeface="ＭＳ Ｐゴシック" charset="0"/>
                <a:cs typeface="ＭＳ Ｐゴシック" charset="0"/>
              </a:rPr>
            </a:br>
            <a:r>
              <a:rPr lang="en-US" sz="2000">
                <a:solidFill>
                  <a:srgbClr val="000000"/>
                </a:solidFill>
                <a:latin typeface="Arial" charset="0"/>
                <a:ea typeface="ＭＳ Ｐゴシック" charset="0"/>
                <a:cs typeface="ＭＳ Ｐゴシック" charset="0"/>
              </a:rPr>
              <a:t>or How Biology Grapples with Big Data</a:t>
            </a:r>
            <a:br>
              <a:rPr lang="en-US" sz="2000">
                <a:solidFill>
                  <a:srgbClr val="000000"/>
                </a:solidFill>
                <a:latin typeface="Arial" charset="0"/>
                <a:ea typeface="ＭＳ Ｐゴシック" charset="0"/>
                <a:cs typeface="ＭＳ Ｐゴシック" charset="0"/>
              </a:rPr>
            </a:br>
            <a:r>
              <a:rPr lang="en-US" sz="2000">
                <a:solidFill>
                  <a:srgbClr val="000000"/>
                </a:solidFill>
                <a:latin typeface="Arial" charset="0"/>
                <a:ea typeface="ＭＳ Ｐゴシック" charset="0"/>
                <a:cs typeface="ＭＳ Ｐゴシック" charset="0"/>
              </a:rPr>
              <a:t/>
            </a:r>
            <a:br>
              <a:rPr lang="en-US" sz="2000">
                <a:solidFill>
                  <a:srgbClr val="000000"/>
                </a:solidFill>
                <a:latin typeface="Arial" charset="0"/>
                <a:ea typeface="ＭＳ Ｐゴシック" charset="0"/>
                <a:cs typeface="ＭＳ Ｐゴシック" charset="0"/>
              </a:rPr>
            </a:br>
            <a:r>
              <a:rPr lang="en-US" sz="2000">
                <a:solidFill>
                  <a:srgbClr val="7F7F7F"/>
                </a:solidFill>
                <a:latin typeface="Arial" charset="0"/>
                <a:ea typeface="ＭＳ Ｐゴシック" charset="0"/>
                <a:cs typeface="ＭＳ Ｐゴシック" charset="0"/>
              </a:rPr>
              <a:t>(Illustrations of </a:t>
            </a:r>
            <a:br>
              <a:rPr lang="en-US" sz="2000">
                <a:solidFill>
                  <a:srgbClr val="7F7F7F"/>
                </a:solidFill>
                <a:latin typeface="Arial" charset="0"/>
                <a:ea typeface="ＭＳ Ｐゴシック" charset="0"/>
                <a:cs typeface="ＭＳ Ｐゴシック" charset="0"/>
              </a:rPr>
            </a:br>
            <a:r>
              <a:rPr lang="en-US" sz="2000">
                <a:solidFill>
                  <a:srgbClr val="7F7F7F"/>
                </a:solidFill>
                <a:latin typeface="Arial" charset="0"/>
                <a:ea typeface="ＭＳ Ｐゴシック" charset="0"/>
                <a:cs typeface="ＭＳ Ｐゴシック" charset="0"/>
              </a:rPr>
              <a:t>Models, Networks &amp; Practical Tools)</a:t>
            </a:r>
            <a:br>
              <a:rPr lang="en-US" sz="2000">
                <a:solidFill>
                  <a:srgbClr val="7F7F7F"/>
                </a:solidFill>
                <a:latin typeface="Arial" charset="0"/>
                <a:ea typeface="ＭＳ Ｐゴシック" charset="0"/>
                <a:cs typeface="ＭＳ Ｐゴシック" charset="0"/>
              </a:rPr>
            </a:br>
            <a:r>
              <a:rPr lang="en-US" sz="2000">
                <a:solidFill>
                  <a:srgbClr val="000000"/>
                </a:solidFill>
                <a:latin typeface="Arial" charset="0"/>
                <a:ea typeface="ＭＳ Ｐゴシック" charset="0"/>
                <a:cs typeface="ＭＳ Ｐゴシック" charset="0"/>
              </a:rPr>
              <a:t/>
            </a:r>
            <a:br>
              <a:rPr lang="en-US" sz="2000">
                <a:solidFill>
                  <a:srgbClr val="000000"/>
                </a:solidFill>
                <a:latin typeface="Arial" charset="0"/>
                <a:ea typeface="ＭＳ Ｐゴシック" charset="0"/>
                <a:cs typeface="ＭＳ Ｐゴシック" charset="0"/>
              </a:rPr>
            </a:br>
            <a:endParaRPr lang="en-US" sz="100" b="0">
              <a:solidFill>
                <a:srgbClr val="000000"/>
              </a:solidFill>
              <a:latin typeface="Arial" charset="0"/>
              <a:ea typeface="ＭＳ Ｐゴシック" charset="0"/>
              <a:cs typeface="ＭＳ Ｐゴシック" charset="0"/>
            </a:endParaRPr>
          </a:p>
        </p:txBody>
      </p:sp>
      <p:sp>
        <p:nvSpPr>
          <p:cNvPr id="327683"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327684" name="Rectangle 2"/>
          <p:cNvSpPr>
            <a:spLocks noChangeArrowheads="1"/>
          </p:cNvSpPr>
          <p:nvPr/>
        </p:nvSpPr>
        <p:spPr bwMode="auto">
          <a:xfrm>
            <a:off x="5988050" y="5148263"/>
            <a:ext cx="28098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a:solidFill>
                <a:srgbClr val="595959"/>
              </a:solidFill>
            </a:endParaRPr>
          </a:p>
          <a:p>
            <a:pPr algn="ctr" defTabSz="912813"/>
            <a:r>
              <a:rPr lang="en-US" b="0">
                <a:solidFill>
                  <a:srgbClr val="595959"/>
                </a:solidFill>
              </a:rPr>
              <a:t>Slides freely downloadable from</a:t>
            </a:r>
            <a:r>
              <a:rPr lang="en-US">
                <a:solidFill>
                  <a:srgbClr val="595959"/>
                </a:solidFill>
              </a:rPr>
              <a:t> </a:t>
            </a:r>
            <a:br>
              <a:rPr lang="en-US">
                <a:solidFill>
                  <a:srgbClr val="595959"/>
                </a:solidFill>
              </a:rPr>
            </a:br>
            <a:r>
              <a:rPr lang="en-US" sz="1600">
                <a:solidFill>
                  <a:srgbClr val="000000"/>
                </a:solidFill>
              </a:rPr>
              <a:t>Lectures.GersteinLab.org</a:t>
            </a:r>
            <a:endParaRPr lang="en-US">
              <a:solidFill>
                <a:srgbClr val="000000"/>
              </a:solidFill>
            </a:endParaRPr>
          </a:p>
          <a:p>
            <a:pPr algn="ctr" defTabSz="912813"/>
            <a:r>
              <a:rPr lang="en-US" b="0">
                <a:solidFill>
                  <a:srgbClr val="595959"/>
                </a:solidFill>
              </a:rPr>
              <a:t>&amp; “</a:t>
            </a:r>
            <a:r>
              <a:rPr lang="en-US" altLang="ja-JP" b="0">
                <a:solidFill>
                  <a:srgbClr val="595959"/>
                </a:solidFill>
              </a:rPr>
              <a:t>tweetable</a:t>
            </a:r>
            <a:r>
              <a:rPr lang="en-US" b="0">
                <a:solidFill>
                  <a:srgbClr val="595959"/>
                </a:solidFill>
              </a:rPr>
              <a:t>”</a:t>
            </a:r>
            <a:r>
              <a:rPr lang="en-US" altLang="ja-JP" b="0">
                <a:solidFill>
                  <a:srgbClr val="595959"/>
                </a:solidFill>
              </a:rPr>
              <a:t> (via @markgerstein). </a:t>
            </a:r>
            <a:br>
              <a:rPr lang="en-US" altLang="ja-JP" b="0">
                <a:solidFill>
                  <a:srgbClr val="595959"/>
                </a:solidFill>
              </a:rPr>
            </a:br>
            <a:r>
              <a:rPr lang="en-US" altLang="ja-JP" b="0">
                <a:solidFill>
                  <a:srgbClr val="595959"/>
                </a:solidFill>
              </a:rPr>
              <a:t>See last slide </a:t>
            </a:r>
            <a:br>
              <a:rPr lang="en-US" altLang="ja-JP" b="0">
                <a:solidFill>
                  <a:srgbClr val="595959"/>
                </a:solidFill>
              </a:rPr>
            </a:br>
            <a:r>
              <a:rPr lang="en-US" altLang="ja-JP" b="0">
                <a:solidFill>
                  <a:srgbClr val="595959"/>
                </a:solidFill>
              </a:rPr>
              <a:t>for references &amp; more info.</a:t>
            </a:r>
            <a:endParaRPr lang="en-US" b="0">
              <a:solidFill>
                <a:srgbClr val="595959"/>
              </a:solidFill>
            </a:endParaRPr>
          </a:p>
        </p:txBody>
      </p:sp>
      <p:pic>
        <p:nvPicPr>
          <p:cNvPr id="3276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4163" y="2724150"/>
            <a:ext cx="3065462" cy="408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6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7725" y="34925"/>
            <a:ext cx="2882900" cy="4722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687" name="TextBox 3"/>
          <p:cNvSpPr txBox="1">
            <a:spLocks noChangeArrowheads="1"/>
          </p:cNvSpPr>
          <p:nvPr/>
        </p:nvSpPr>
        <p:spPr bwMode="auto">
          <a:xfrm>
            <a:off x="706438" y="3559175"/>
            <a:ext cx="1311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595959"/>
                </a:solidFill>
              </a:rPr>
              <a:t>Mark Gerstein</a:t>
            </a:r>
          </a:p>
          <a:p>
            <a:pPr eaLnBrk="1" hangingPunct="1"/>
            <a:endParaRPr lang="en-US" sz="1400" b="0">
              <a:solidFill>
                <a:srgbClr val="595959"/>
              </a:solidFill>
            </a:endParaRPr>
          </a:p>
          <a:p>
            <a:pPr eaLnBrk="1" hangingPunct="1"/>
            <a:r>
              <a:rPr lang="en-US" sz="1400" b="0">
                <a:solidFill>
                  <a:srgbClr val="595959"/>
                </a:solidFill>
              </a:rPr>
              <a:t>Yale</a:t>
            </a:r>
          </a:p>
          <a:p>
            <a:pPr eaLnBrk="1" hangingPunct="1"/>
            <a:endParaRPr lang="en-US" sz="1400"/>
          </a:p>
        </p:txBody>
      </p:sp>
    </p:spTree>
  </p:cSld>
  <p:clrMapOvr>
    <a:masterClrMapping/>
  </p:clrMapOvr>
  <p:transition xmlns:p14="http://schemas.microsoft.com/office/powerpoint/2010/main" advTm="1917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p:cNvPicPr>
            <a:picLocks noChangeAspect="1"/>
          </p:cNvPicPr>
          <p:nvPr/>
        </p:nvPicPr>
        <p:blipFill>
          <a:blip r:embed="rId2">
            <a:extLst>
              <a:ext uri="{28A0092B-C50C-407E-A947-70E740481C1C}">
                <a14:useLocalDpi xmlns:a14="http://schemas.microsoft.com/office/drawing/2010/main" val="0"/>
              </a:ext>
            </a:extLst>
          </a:blip>
          <a:srcRect t="12798" b="682"/>
          <a:stretch>
            <a:fillRect/>
          </a:stretch>
        </p:blipFill>
        <p:spPr bwMode="auto">
          <a:xfrm>
            <a:off x="4027488" y="98425"/>
            <a:ext cx="50371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TextBox 4"/>
          <p:cNvSpPr txBox="1">
            <a:spLocks noChangeArrowheads="1"/>
          </p:cNvSpPr>
          <p:nvPr/>
        </p:nvSpPr>
        <p:spPr bwMode="auto">
          <a:xfrm>
            <a:off x="6718300" y="3833813"/>
            <a:ext cx="281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808080"/>
                </a:solidFill>
                <a:latin typeface="Helvetica" charset="0"/>
                <a:cs typeface="Helvetica" charset="0"/>
              </a:rPr>
              <a:t>[</a:t>
            </a:r>
            <a:r>
              <a:rPr lang="en-US" i="1">
                <a:solidFill>
                  <a:srgbClr val="808080"/>
                </a:solidFill>
                <a:latin typeface="Helvetica" charset="0"/>
                <a:cs typeface="Helvetica" charset="0"/>
              </a:rPr>
              <a:t>Nat. Rev. Genet.</a:t>
            </a:r>
            <a:r>
              <a:rPr lang="en-US">
                <a:solidFill>
                  <a:srgbClr val="808080"/>
                </a:solidFill>
                <a:latin typeface="Helvetica" charset="0"/>
                <a:cs typeface="Helvetica" charset="0"/>
              </a:rPr>
              <a:t> (2010) 11: 559]</a:t>
            </a:r>
          </a:p>
        </p:txBody>
      </p:sp>
      <p:sp>
        <p:nvSpPr>
          <p:cNvPr id="353283" name="Title 1"/>
          <p:cNvSpPr>
            <a:spLocks noGrp="1"/>
          </p:cNvSpPr>
          <p:nvPr>
            <p:ph type="title"/>
          </p:nvPr>
        </p:nvSpPr>
        <p:spPr>
          <a:xfrm>
            <a:off x="288925" y="1028700"/>
            <a:ext cx="3200400" cy="711200"/>
          </a:xfrm>
        </p:spPr>
        <p:txBody>
          <a:bodyPr/>
          <a:lstStyle/>
          <a:p>
            <a:pPr eaLnBrk="1" hangingPunct="1"/>
            <a:r>
              <a:rPr lang="en-US">
                <a:latin typeface="Helvetica" charset="0"/>
                <a:ea typeface="ＭＳ Ｐゴシック" charset="0"/>
                <a:cs typeface="Helvetica" charset="0"/>
              </a:rPr>
              <a:t>Concepts:</a:t>
            </a:r>
            <a:br>
              <a:rPr lang="en-US">
                <a:latin typeface="Helvetica" charset="0"/>
                <a:ea typeface="ＭＳ Ｐゴシック" charset="0"/>
                <a:cs typeface="Helvetica" charset="0"/>
              </a:rPr>
            </a:br>
            <a:r>
              <a:rPr lang="en-US">
                <a:latin typeface="Helvetica" charset="0"/>
                <a:ea typeface="ＭＳ Ｐゴシック" charset="0"/>
                <a:cs typeface="Helvetica" charset="0"/>
              </a:rPr>
              <a:t> </a:t>
            </a:r>
            <a:br>
              <a:rPr lang="en-US">
                <a:latin typeface="Helvetica" charset="0"/>
                <a:ea typeface="ＭＳ Ｐゴシック" charset="0"/>
                <a:cs typeface="Helvetica" charset="0"/>
              </a:rPr>
            </a:br>
            <a:r>
              <a:rPr lang="en-US">
                <a:latin typeface="Helvetica" charset="0"/>
                <a:ea typeface="ＭＳ Ｐゴシック" charset="0"/>
                <a:cs typeface="Helvetica" charset="0"/>
              </a:rPr>
              <a:t>Raw Tracks to Networks</a:t>
            </a:r>
            <a:br>
              <a:rPr lang="en-US">
                <a:latin typeface="Helvetica" charset="0"/>
                <a:ea typeface="ＭＳ Ｐゴシック" charset="0"/>
                <a:cs typeface="Helvetica" charset="0"/>
              </a:rPr>
            </a:br>
            <a:r>
              <a:rPr lang="en-US">
                <a:latin typeface="Helvetica" charset="0"/>
                <a:ea typeface="ＭＳ Ｐゴシック" charset="0"/>
                <a:cs typeface="Helvetica" charset="0"/>
              </a:rPr>
              <a:t>&amp;</a:t>
            </a:r>
            <a:br>
              <a:rPr lang="en-US">
                <a:latin typeface="Helvetica" charset="0"/>
                <a:ea typeface="ＭＳ Ｐゴシック" charset="0"/>
                <a:cs typeface="Helvetica" charset="0"/>
              </a:rPr>
            </a:br>
            <a:r>
              <a:rPr lang="en-US">
                <a:latin typeface="Helvetica" charset="0"/>
                <a:ea typeface="ＭＳ Ｐゴシック" charset="0"/>
                <a:cs typeface="Helvetica" charset="0"/>
              </a:rPr>
              <a:t>Relating Genomic Inputs to Outputs</a:t>
            </a:r>
          </a:p>
        </p:txBody>
      </p:sp>
      <p:pic>
        <p:nvPicPr>
          <p:cNvPr id="35328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5688" y="4700588"/>
            <a:ext cx="3954462"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16" descr="modencode_AWG_fig5_rev1_forJCVI.png"/>
          <p:cNvPicPr>
            <a:picLocks noChangeAspect="1"/>
          </p:cNvPicPr>
          <p:nvPr/>
        </p:nvPicPr>
        <p:blipFill>
          <a:blip r:embed="rId4">
            <a:extLst>
              <a:ext uri="{28A0092B-C50C-407E-A947-70E740481C1C}">
                <a14:useLocalDpi xmlns:a14="http://schemas.microsoft.com/office/drawing/2010/main" val="0"/>
              </a:ext>
            </a:extLst>
          </a:blip>
          <a:srcRect l="21349" t="1976" r="42500" b="9689"/>
          <a:stretch>
            <a:fillRect/>
          </a:stretch>
        </p:blipFill>
        <p:spPr bwMode="auto">
          <a:xfrm>
            <a:off x="0" y="3143250"/>
            <a:ext cx="3124200" cy="3714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3286" name="TextBox 2"/>
          <p:cNvSpPr txBox="1">
            <a:spLocks noChangeArrowheads="1"/>
          </p:cNvSpPr>
          <p:nvPr/>
        </p:nvSpPr>
        <p:spPr bwMode="auto">
          <a:xfrm>
            <a:off x="3113088" y="4021138"/>
            <a:ext cx="1090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Inputs (mostly Chip-seq </a:t>
            </a:r>
            <a:br>
              <a:rPr lang="en-US">
                <a:solidFill>
                  <a:srgbClr val="000000"/>
                </a:solidFill>
              </a:rPr>
            </a:br>
            <a:r>
              <a:rPr lang="en-US">
                <a:solidFill>
                  <a:srgbClr val="000000"/>
                </a:solidFill>
              </a:rPr>
              <a:t>of TFs &amp; Chromatin)</a:t>
            </a:r>
          </a:p>
        </p:txBody>
      </p:sp>
      <p:sp>
        <p:nvSpPr>
          <p:cNvPr id="353287" name="TextBox 8"/>
          <p:cNvSpPr txBox="1">
            <a:spLocks noChangeArrowheads="1"/>
          </p:cNvSpPr>
          <p:nvPr/>
        </p:nvSpPr>
        <p:spPr bwMode="auto">
          <a:xfrm>
            <a:off x="3844925" y="6059488"/>
            <a:ext cx="1071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Outputs (mostly RNA-seq)</a:t>
            </a:r>
          </a:p>
        </p:txBody>
      </p:sp>
      <p:sp>
        <p:nvSpPr>
          <p:cNvPr id="353288" name="Down Arrow 3"/>
          <p:cNvSpPr>
            <a:spLocks noChangeArrowheads="1"/>
          </p:cNvSpPr>
          <p:nvPr/>
        </p:nvSpPr>
        <p:spPr bwMode="auto">
          <a:xfrm>
            <a:off x="3835400" y="5049838"/>
            <a:ext cx="206375" cy="989012"/>
          </a:xfrm>
          <a:prstGeom prst="downArrow">
            <a:avLst>
              <a:gd name="adj1" fmla="val 50000"/>
              <a:gd name="adj2" fmla="val 4992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algn="ctr" defTabSz="909638"/>
            <a:endParaRPr lang="en-US">
              <a:solidFill>
                <a:srgbClr val="000000"/>
              </a:solidFill>
            </a:endParaRPr>
          </a:p>
        </p:txBody>
      </p:sp>
      <p:sp>
        <p:nvSpPr>
          <p:cNvPr id="353289" name="TextBox 6"/>
          <p:cNvSpPr txBox="1">
            <a:spLocks noChangeArrowheads="1"/>
          </p:cNvSpPr>
          <p:nvPr/>
        </p:nvSpPr>
        <p:spPr bwMode="auto">
          <a:xfrm>
            <a:off x="7513638" y="4394200"/>
            <a:ext cx="1501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808080"/>
                </a:solidFill>
              </a:rPr>
              <a:t>[</a:t>
            </a:r>
            <a:r>
              <a:rPr lang="en-US" b="0" i="1">
                <a:solidFill>
                  <a:srgbClr val="808080"/>
                </a:solidFill>
              </a:rPr>
              <a:t>Science</a:t>
            </a:r>
            <a:r>
              <a:rPr lang="en-US" b="0">
                <a:solidFill>
                  <a:srgbClr val="808080"/>
                </a:solidFill>
              </a:rPr>
              <a:t> 330:6012]</a:t>
            </a:r>
          </a:p>
        </p:txBody>
      </p:sp>
    </p:spTree>
  </p:cSld>
  <p:clrMapOvr>
    <a:masterClrMapping/>
  </p:clrMapOvr>
  <p:transition xmlns:p14="http://schemas.microsoft.com/office/powerpoint/2010/main" advTm="67411"/>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96838" y="403225"/>
            <a:ext cx="3435350" cy="2281238"/>
          </a:xfrm>
        </p:spPr>
        <p:txBody>
          <a:bodyPr/>
          <a:lstStyle/>
          <a:p>
            <a:pPr>
              <a:defRPr/>
            </a:pPr>
            <a:r>
              <a:rPr lang="en-US" dirty="0" smtClean="0">
                <a:solidFill>
                  <a:schemeClr val="bg1">
                    <a:lumMod val="75000"/>
                  </a:schemeClr>
                </a:solidFill>
              </a:rPr>
              <a:t>Statistical Methods in Functional Genomics </a:t>
            </a:r>
            <a:br>
              <a:rPr lang="en-US" dirty="0" smtClean="0">
                <a:solidFill>
                  <a:schemeClr val="bg1">
                    <a:lumMod val="75000"/>
                  </a:schemeClr>
                </a:solidFill>
              </a:rPr>
            </a:br>
            <a:r>
              <a:rPr lang="en-US" dirty="0" smtClean="0">
                <a:solidFill>
                  <a:schemeClr val="bg1">
                    <a:lumMod val="75000"/>
                  </a:schemeClr>
                </a:solidFill>
              </a:rPr>
              <a:t>-- or How Biology Grapples with Big Data</a:t>
            </a:r>
            <a:br>
              <a:rPr lang="en-US" dirty="0" smtClean="0">
                <a:solidFill>
                  <a:schemeClr val="bg1">
                    <a:lumMod val="75000"/>
                  </a:schemeClr>
                </a:solidFill>
              </a:rPr>
            </a:br>
            <a:r>
              <a:rPr lang="en-US" dirty="0" smtClean="0">
                <a:solidFill>
                  <a:schemeClr val="bg1">
                    <a:lumMod val="75000"/>
                  </a:schemeClr>
                </a:solidFill>
              </a:rPr>
              <a:t> </a:t>
            </a:r>
            <a:r>
              <a:rPr lang="en-US" sz="1600" dirty="0">
                <a:solidFill>
                  <a:schemeClr val="bg1">
                    <a:lumMod val="75000"/>
                  </a:schemeClr>
                </a:solidFill>
              </a:rPr>
              <a:t>(Illustrations of Models, Networks &amp; Practical </a:t>
            </a:r>
            <a:r>
              <a:rPr lang="en-US" sz="1600" dirty="0" smtClean="0">
                <a:solidFill>
                  <a:schemeClr val="bg1">
                    <a:lumMod val="75000"/>
                  </a:schemeClr>
                </a:solidFill>
              </a:rPr>
              <a:t>Tools)</a:t>
            </a:r>
            <a:endParaRPr lang="en-US" sz="1800" dirty="0">
              <a:solidFill>
                <a:schemeClr val="bg1">
                  <a:lumMod val="75000"/>
                </a:schemeClr>
              </a:solidFill>
            </a:endParaRPr>
          </a:p>
        </p:txBody>
      </p:sp>
      <p:sp>
        <p:nvSpPr>
          <p:cNvPr id="375811" name="Content Placeholder 2"/>
          <p:cNvSpPr>
            <a:spLocks noGrp="1"/>
          </p:cNvSpPr>
          <p:nvPr>
            <p:ph sz="half" idx="1"/>
            <p:custDataLst>
              <p:tags r:id="rId4"/>
            </p:custDataLst>
          </p:nvPr>
        </p:nvSpPr>
        <p:spPr>
          <a:xfrm>
            <a:off x="241300" y="3327400"/>
            <a:ext cx="3398838" cy="3767138"/>
          </a:xfrm>
        </p:spPr>
        <p:txBody>
          <a:bodyPr/>
          <a:lstStyle/>
          <a:p>
            <a:r>
              <a:rPr lang="en-US" sz="2400">
                <a:solidFill>
                  <a:srgbClr val="FFFF00"/>
                </a:solidFill>
                <a:latin typeface="Arial" charset="0"/>
                <a:ea typeface="ＭＳ Ｐゴシック" charset="0"/>
                <a:cs typeface="ＭＳ Ｐゴシック" charset="0"/>
              </a:rPr>
              <a:t>Large-scale inter-relation of genomic elements through statistical models</a:t>
            </a:r>
          </a:p>
          <a:p>
            <a:pPr lvl="1"/>
            <a:r>
              <a:rPr lang="en-US" sz="2000">
                <a:solidFill>
                  <a:schemeClr val="bg1"/>
                </a:solidFill>
                <a:latin typeface="Arial" charset="0"/>
                <a:ea typeface="ＭＳ Ｐゴシック" charset="0"/>
              </a:rPr>
              <a:t>Using His. Mods. to predict gene expression</a:t>
            </a:r>
          </a:p>
          <a:p>
            <a:pPr lvl="1"/>
            <a:r>
              <a:rPr lang="en-US" sz="2000">
                <a:solidFill>
                  <a:schemeClr val="bg1"/>
                </a:solidFill>
                <a:latin typeface="Arial" charset="0"/>
                <a:ea typeface="ＭＳ Ｐゴシック" charset="0"/>
              </a:rPr>
              <a:t>Comparing this with TF binding</a:t>
            </a:r>
          </a:p>
        </p:txBody>
      </p:sp>
      <p:sp>
        <p:nvSpPr>
          <p:cNvPr id="375812" name="Content Placeholder 3"/>
          <p:cNvSpPr>
            <a:spLocks noGrp="1"/>
          </p:cNvSpPr>
          <p:nvPr>
            <p:ph sz="half" idx="2"/>
            <p:custDataLst>
              <p:tags r:id="rId5"/>
            </p:custDataLst>
          </p:nvPr>
        </p:nvSpPr>
        <p:spPr>
          <a:xfrm>
            <a:off x="3822700" y="68263"/>
            <a:ext cx="4940300" cy="6188075"/>
          </a:xfrm>
        </p:spPr>
        <p:txBody>
          <a:bodyPr/>
          <a:lstStyle/>
          <a:p>
            <a:r>
              <a:rPr lang="en-US" sz="2400">
                <a:solidFill>
                  <a:srgbClr val="FFFF00"/>
                </a:solidFill>
                <a:latin typeface="Arial" charset="0"/>
                <a:ea typeface="ＭＳ Ｐゴシック" charset="0"/>
                <a:cs typeface="ＭＳ Ｐゴシック" charset="0"/>
              </a:rPr>
              <a:t>A networks view </a:t>
            </a:r>
            <a:br>
              <a:rPr lang="en-US" sz="2400">
                <a:solidFill>
                  <a:srgbClr val="FFFF00"/>
                </a:solidFill>
                <a:latin typeface="Arial" charset="0"/>
                <a:ea typeface="ＭＳ Ｐゴシック" charset="0"/>
                <a:cs typeface="ＭＳ Ｐゴシック" charset="0"/>
              </a:rPr>
            </a:br>
            <a:r>
              <a:rPr lang="en-US" sz="2400">
                <a:solidFill>
                  <a:srgbClr val="FFFF00"/>
                </a:solidFill>
                <a:latin typeface="Arial" charset="0"/>
                <a:ea typeface="ＭＳ Ｐゴシック" charset="0"/>
                <a:cs typeface="ＭＳ Ｐゴシック" charset="0"/>
              </a:rPr>
              <a:t>on organizing genomic elements</a:t>
            </a:r>
          </a:p>
          <a:p>
            <a:pPr lvl="1"/>
            <a:r>
              <a:rPr lang="en-US" sz="2000">
                <a:solidFill>
                  <a:schemeClr val="bg1"/>
                </a:solidFill>
                <a:latin typeface="Arial" charset="0"/>
                <a:ea typeface="ＭＳ Ｐゴシック" charset="0"/>
              </a:rPr>
              <a:t>Motivating &amp; constructing the regulatory network</a:t>
            </a:r>
          </a:p>
          <a:p>
            <a:pPr lvl="1"/>
            <a:r>
              <a:rPr lang="en-US" sz="2000">
                <a:solidFill>
                  <a:schemeClr val="bg1"/>
                </a:solidFill>
                <a:latin typeface="Arial" charset="0"/>
                <a:ea typeface="ＭＳ Ｐゴシック" charset="0"/>
              </a:rPr>
              <a:t>Understanding the human regulatory network as a hierarchy with information flow bottlenecks</a:t>
            </a:r>
          </a:p>
          <a:p>
            <a:pPr lvl="1"/>
            <a:r>
              <a:rPr lang="en-US" sz="2000">
                <a:solidFill>
                  <a:schemeClr val="bg1"/>
                </a:solidFill>
                <a:latin typeface="Arial" charset="0"/>
                <a:ea typeface="ＭＳ Ｐゴシック" charset="0"/>
              </a:rPr>
              <a:t>Seeing the impact of variation and constraint on the network</a:t>
            </a:r>
          </a:p>
          <a:p>
            <a:r>
              <a:rPr lang="en-US" sz="2400">
                <a:solidFill>
                  <a:srgbClr val="FFFF00"/>
                </a:solidFill>
                <a:latin typeface="Arial" charset="0"/>
                <a:ea typeface="ＭＳ Ｐゴシック" charset="0"/>
                <a:cs typeface="ＭＳ Ｐゴシック" charset="0"/>
              </a:rPr>
              <a:t>Practical tools &amp; data formats for genomics</a:t>
            </a:r>
          </a:p>
          <a:p>
            <a:pPr lvl="1"/>
            <a:r>
              <a:rPr lang="en-US" sz="2000">
                <a:solidFill>
                  <a:schemeClr val="bg1"/>
                </a:solidFill>
                <a:latin typeface="Arial" charset="0"/>
                <a:ea typeface="ＭＳ Ｐゴシック" charset="0"/>
                <a:cs typeface="ＭＳ Ｐゴシック" charset="0"/>
              </a:rPr>
              <a:t>ChipSeq: PeakSeq, ACT, tYNA</a:t>
            </a:r>
          </a:p>
          <a:p>
            <a:pPr lvl="1"/>
            <a:r>
              <a:rPr lang="en-US" sz="2000">
                <a:solidFill>
                  <a:schemeClr val="bg1"/>
                </a:solidFill>
                <a:latin typeface="Arial" charset="0"/>
                <a:ea typeface="ＭＳ Ｐゴシック" charset="0"/>
                <a:cs typeface="ＭＳ Ｐゴシック" charset="0"/>
              </a:rPr>
              <a:t>RNA-Seq: RSeqTools, IncRNA, FusionSeq, IQSeq </a:t>
            </a:r>
          </a:p>
          <a:p>
            <a:pPr lvl="1"/>
            <a:r>
              <a:rPr lang="en-US" sz="2000">
                <a:solidFill>
                  <a:schemeClr val="bg1"/>
                </a:solidFill>
                <a:latin typeface="Arial" charset="0"/>
                <a:ea typeface="ＭＳ Ｐゴシック" charset="0"/>
                <a:cs typeface="ＭＳ Ｐゴシック" charset="0"/>
              </a:rPr>
              <a:t>Privacy advantages of high-level formats (MRF)</a:t>
            </a:r>
          </a:p>
          <a:p>
            <a:pPr lvl="1"/>
            <a:r>
              <a:rPr lang="en-US" sz="2000">
                <a:solidFill>
                  <a:schemeClr val="bg1"/>
                </a:solidFill>
                <a:latin typeface="Arial" charset="0"/>
                <a:ea typeface="ＭＳ Ｐゴシック" charset="0"/>
                <a:cs typeface="ＭＳ Ｐゴシック" charset="0"/>
              </a:rPr>
              <a:t>Illustration of use of</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 low-level variant data : </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Allelic effects probed by AlleleSeq</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a:spLocks noGrp="1"/>
          </p:cNvSpPr>
          <p:nvPr>
            <p:ph type="title"/>
          </p:nvPr>
        </p:nvSpPr>
        <p:spPr/>
        <p:txBody>
          <a:bodyPr/>
          <a:lstStyle/>
          <a:p>
            <a:pPr eaLnBrk="1" hangingPunct="1"/>
            <a:r>
              <a:rPr lang="en-US">
                <a:latin typeface="Calibri" charset="0"/>
              </a:rPr>
              <a:t>ENCODE/modENCODE data</a:t>
            </a:r>
            <a:br>
              <a:rPr lang="en-US">
                <a:latin typeface="Calibri" charset="0"/>
              </a:rPr>
            </a:br>
            <a:r>
              <a:rPr lang="en-US" sz="2400">
                <a:latin typeface="Calibri" charset="0"/>
              </a:rPr>
              <a:t>(encodeproject.org, modencode.org)</a:t>
            </a:r>
            <a:endParaRPr lang="en-US">
              <a:latin typeface="Calibri" charset="0"/>
            </a:endParaRPr>
          </a:p>
        </p:txBody>
      </p:sp>
      <p:pic>
        <p:nvPicPr>
          <p:cNvPr id="3799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1550" y="4262438"/>
            <a:ext cx="23161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02125"/>
            <a:ext cx="21621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2136775"/>
            <a:ext cx="2030412"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2014538"/>
            <a:ext cx="236855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4075" y="4256088"/>
            <a:ext cx="22383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0563" y="4195763"/>
            <a:ext cx="205581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2" name="Rectangle 10"/>
          <p:cNvSpPr>
            <a:spLocks noChangeArrowheads="1"/>
          </p:cNvSpPr>
          <p:nvPr/>
        </p:nvSpPr>
        <p:spPr bwMode="auto">
          <a:xfrm>
            <a:off x="2493963" y="1766888"/>
            <a:ext cx="164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sz="1800" b="0">
                <a:solidFill>
                  <a:srgbClr val="000000"/>
                </a:solidFill>
                <a:latin typeface="Calibri" charset="0"/>
              </a:rPr>
              <a:t>Transcriptomes</a:t>
            </a:r>
          </a:p>
        </p:txBody>
      </p:sp>
      <p:sp>
        <p:nvSpPr>
          <p:cNvPr id="379913" name="Rectangle 12"/>
          <p:cNvSpPr>
            <a:spLocks noChangeArrowheads="1"/>
          </p:cNvSpPr>
          <p:nvPr/>
        </p:nvSpPr>
        <p:spPr bwMode="auto">
          <a:xfrm>
            <a:off x="5016500" y="1766888"/>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sz="1800" b="0">
                <a:solidFill>
                  <a:srgbClr val="000000"/>
                </a:solidFill>
                <a:latin typeface="Calibri" charset="0"/>
              </a:rPr>
              <a:t>Regulomes</a:t>
            </a:r>
          </a:p>
        </p:txBody>
      </p:sp>
      <p:sp>
        <p:nvSpPr>
          <p:cNvPr id="379914" name="TextBox 2"/>
          <p:cNvSpPr txBox="1">
            <a:spLocks noChangeArrowheads="1"/>
          </p:cNvSpPr>
          <p:nvPr/>
        </p:nvSpPr>
        <p:spPr bwMode="auto">
          <a:xfrm>
            <a:off x="3868738" y="2679700"/>
            <a:ext cx="1592262" cy="129222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660066"/>
                </a:solidFill>
                <a:latin typeface="Calibri" charset="0"/>
              </a:rPr>
              <a:t>Also, </a:t>
            </a:r>
            <a:br>
              <a:rPr lang="en-US" sz="1800" b="0">
                <a:solidFill>
                  <a:srgbClr val="660066"/>
                </a:solidFill>
                <a:latin typeface="Calibri" charset="0"/>
              </a:rPr>
            </a:br>
            <a:r>
              <a:rPr lang="en-US" sz="1800" b="0">
                <a:solidFill>
                  <a:srgbClr val="660066"/>
                </a:solidFill>
                <a:latin typeface="Calibri" charset="0"/>
              </a:rPr>
              <a:t>large-scale </a:t>
            </a:r>
            <a:r>
              <a:rPr lang="en-US" sz="2400">
                <a:solidFill>
                  <a:srgbClr val="660066"/>
                </a:solidFill>
                <a:latin typeface="Calibri" charset="0"/>
              </a:rPr>
              <a:t>chromatin</a:t>
            </a:r>
            <a:r>
              <a:rPr lang="en-US" sz="1800" b="0">
                <a:solidFill>
                  <a:srgbClr val="660066"/>
                </a:solidFill>
                <a:latin typeface="Calibri" charset="0"/>
              </a:rPr>
              <a:t> data</a:t>
            </a:r>
          </a:p>
        </p:txBody>
      </p:sp>
      <p:sp>
        <p:nvSpPr>
          <p:cNvPr id="379915" name="Rectangle 1"/>
          <p:cNvSpPr>
            <a:spLocks noChangeArrowheads="1"/>
          </p:cNvSpPr>
          <p:nvPr/>
        </p:nvSpPr>
        <p:spPr bwMode="auto">
          <a:xfrm>
            <a:off x="663575" y="6499225"/>
            <a:ext cx="3306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b="0">
                <a:solidFill>
                  <a:srgbClr val="000000"/>
                </a:solidFill>
                <a:latin typeface="Calibri" charset="0"/>
              </a:rPr>
              <a:t>575 different experiments containing &gt;67B reads,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2073275"/>
            <a:ext cx="57150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6" name="Title 1"/>
          <p:cNvSpPr>
            <a:spLocks noGrp="1"/>
          </p:cNvSpPr>
          <p:nvPr>
            <p:ph type="title"/>
          </p:nvPr>
        </p:nvSpPr>
        <p:spPr>
          <a:xfrm>
            <a:off x="144463" y="25400"/>
            <a:ext cx="4649787" cy="1887538"/>
          </a:xfrm>
        </p:spPr>
        <p:txBody>
          <a:bodyPr/>
          <a:lstStyle/>
          <a:p>
            <a:r>
              <a:rPr lang="en-US" sz="3600">
                <a:latin typeface="Calibri" charset="0"/>
              </a:rPr>
              <a:t>modENCODE/ENCODE RNA Resource</a:t>
            </a:r>
          </a:p>
        </p:txBody>
      </p:sp>
      <p:sp>
        <p:nvSpPr>
          <p:cNvPr id="10" name="Content Placeholder 9"/>
          <p:cNvSpPr>
            <a:spLocks noGrp="1"/>
          </p:cNvSpPr>
          <p:nvPr>
            <p:ph idx="1"/>
          </p:nvPr>
        </p:nvSpPr>
        <p:spPr>
          <a:xfrm>
            <a:off x="4840288" y="184150"/>
            <a:ext cx="4191000" cy="3060700"/>
          </a:xfrm>
        </p:spPr>
        <p:txBody>
          <a:bodyPr rtlCol="0">
            <a:noAutofit/>
          </a:bodyPr>
          <a:lstStyle/>
          <a:p>
            <a:pPr fontAlgn="auto">
              <a:spcAft>
                <a:spcPts val="0"/>
              </a:spcAft>
              <a:buFont typeface="Arial"/>
              <a:buChar char="•"/>
              <a:defRPr/>
            </a:pPr>
            <a:r>
              <a:rPr lang="en-US" sz="2000" dirty="0" smtClean="0">
                <a:ea typeface="+mn-ea"/>
                <a:cs typeface="+mn-cs"/>
              </a:rPr>
              <a:t>Broad </a:t>
            </a:r>
            <a:r>
              <a:rPr lang="en-US" sz="2000" dirty="0">
                <a:ea typeface="+mn-ea"/>
                <a:cs typeface="+mn-cs"/>
              </a:rPr>
              <a:t>sampling of conditions across </a:t>
            </a:r>
            <a:r>
              <a:rPr lang="en-US" sz="2000" dirty="0" err="1" smtClean="0">
                <a:ea typeface="+mn-ea"/>
                <a:cs typeface="+mn-cs"/>
              </a:rPr>
              <a:t>transcriptomes</a:t>
            </a:r>
            <a:r>
              <a:rPr lang="en-US" sz="2000" dirty="0" smtClean="0">
                <a:ea typeface="+mn-ea"/>
                <a:cs typeface="+mn-cs"/>
              </a:rPr>
              <a:t> </a:t>
            </a:r>
            <a:r>
              <a:rPr lang="en-US" sz="2000" dirty="0">
                <a:ea typeface="+mn-ea"/>
                <a:cs typeface="+mn-cs"/>
              </a:rPr>
              <a:t>of </a:t>
            </a:r>
            <a:r>
              <a:rPr lang="en-US" sz="2000" dirty="0" smtClean="0">
                <a:ea typeface="+mn-ea"/>
                <a:cs typeface="+mn-cs"/>
              </a:rPr>
              <a:t>human</a:t>
            </a:r>
            <a:r>
              <a:rPr lang="en-US" sz="2000" dirty="0">
                <a:ea typeface="+mn-ea"/>
                <a:cs typeface="+mn-cs"/>
              </a:rPr>
              <a:t>, </a:t>
            </a:r>
            <a:r>
              <a:rPr lang="en-US" sz="2000" dirty="0" smtClean="0">
                <a:ea typeface="+mn-ea"/>
                <a:cs typeface="+mn-cs"/>
              </a:rPr>
              <a:t>worm </a:t>
            </a:r>
            <a:r>
              <a:rPr lang="en-US" sz="2000" dirty="0">
                <a:ea typeface="+mn-ea"/>
                <a:cs typeface="+mn-cs"/>
              </a:rPr>
              <a:t>and </a:t>
            </a:r>
            <a:r>
              <a:rPr lang="en-US" sz="2000" dirty="0" smtClean="0">
                <a:ea typeface="+mn-ea"/>
                <a:cs typeface="+mn-cs"/>
              </a:rPr>
              <a:t>fly</a:t>
            </a:r>
          </a:p>
          <a:p>
            <a:pPr marL="342900" lvl="1" indent="-342900" fontAlgn="auto">
              <a:spcAft>
                <a:spcPts val="0"/>
              </a:spcAft>
              <a:buFont typeface="Arial"/>
              <a:buChar char="•"/>
              <a:defRPr/>
            </a:pPr>
            <a:r>
              <a:rPr lang="en-US" sz="1600" dirty="0">
                <a:ea typeface="+mn-ea"/>
              </a:rPr>
              <a:t>65 billion reads (585 datasets</a:t>
            </a:r>
            <a:r>
              <a:rPr lang="en-US" sz="1600" dirty="0" smtClean="0">
                <a:ea typeface="+mn-ea"/>
              </a:rPr>
              <a:t>)</a:t>
            </a:r>
            <a:endParaRPr lang="en-US" sz="2000" dirty="0" smtClean="0">
              <a:ea typeface="+mn-ea"/>
            </a:endParaRPr>
          </a:p>
          <a:p>
            <a:pPr fontAlgn="auto">
              <a:spcAft>
                <a:spcPts val="0"/>
              </a:spcAft>
              <a:buFont typeface="Arial"/>
              <a:buChar char="•"/>
              <a:defRPr/>
            </a:pPr>
            <a:r>
              <a:rPr lang="en-US" sz="2000" dirty="0">
                <a:ea typeface="+mn-ea"/>
                <a:cs typeface="+mn-cs"/>
              </a:rPr>
              <a:t>C</a:t>
            </a:r>
            <a:r>
              <a:rPr lang="en-US" sz="2000" dirty="0" smtClean="0">
                <a:ea typeface="+mn-ea"/>
                <a:cs typeface="+mn-cs"/>
              </a:rPr>
              <a:t>omparisons</a:t>
            </a:r>
          </a:p>
          <a:p>
            <a:pPr lvl="1" fontAlgn="auto">
              <a:spcAft>
                <a:spcPts val="0"/>
              </a:spcAft>
              <a:buFont typeface="Arial"/>
              <a:buChar char="–"/>
              <a:defRPr/>
            </a:pPr>
            <a:r>
              <a:rPr lang="en-US" sz="1600" dirty="0" smtClean="0">
                <a:ea typeface="+mn-ea"/>
              </a:rPr>
              <a:t>Poly(A)+ RNA</a:t>
            </a:r>
          </a:p>
          <a:p>
            <a:pPr lvl="1" fontAlgn="auto">
              <a:spcAft>
                <a:spcPts val="0"/>
              </a:spcAft>
              <a:buFont typeface="Arial"/>
              <a:buChar char="–"/>
              <a:defRPr/>
            </a:pPr>
            <a:r>
              <a:rPr lang="en-US" sz="1600" dirty="0">
                <a:ea typeface="+mn-ea"/>
              </a:rPr>
              <a:t>e</a:t>
            </a:r>
            <a:r>
              <a:rPr lang="en-US" sz="1600" dirty="0" smtClean="0">
                <a:ea typeface="+mn-ea"/>
              </a:rPr>
              <a:t>mbryo &amp; embryonic stem cells</a:t>
            </a:r>
          </a:p>
          <a:p>
            <a:pPr lvl="1" fontAlgn="auto">
              <a:spcAft>
                <a:spcPts val="0"/>
              </a:spcAft>
              <a:buFont typeface="Arial"/>
              <a:buChar char="–"/>
              <a:defRPr/>
            </a:pPr>
            <a:r>
              <a:rPr lang="en-US" sz="1600" dirty="0">
                <a:ea typeface="+mn-ea"/>
              </a:rPr>
              <a:t>d</a:t>
            </a:r>
            <a:r>
              <a:rPr lang="en-US" sz="1600" dirty="0" smtClean="0">
                <a:ea typeface="+mn-ea"/>
              </a:rPr>
              <a:t>evelopmental time course (worm-fly)</a:t>
            </a:r>
            <a:endParaRPr lang="en-US" sz="2000" dirty="0">
              <a:ea typeface="+mn-ea"/>
            </a:endParaRPr>
          </a:p>
          <a:p>
            <a:pPr fontAlgn="auto">
              <a:spcAft>
                <a:spcPts val="0"/>
              </a:spcAft>
              <a:buFont typeface="Arial"/>
              <a:buChar char="•"/>
              <a:defRPr/>
            </a:pPr>
            <a:endParaRPr lang="en-US" sz="2000" dirty="0">
              <a:ea typeface="+mn-ea"/>
              <a:cs typeface="+mn-cs"/>
            </a:endParaRPr>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13</a:t>
            </a:fld>
            <a:endParaRPr lang="en-US">
              <a:solidFill>
                <a:srgbClr val="898989"/>
              </a:solidFill>
              <a:latin typeface="Calibri" charset="0"/>
            </a:endParaRPr>
          </a:p>
        </p:txBody>
      </p:sp>
      <p:pic>
        <p:nvPicPr>
          <p:cNvPr id="594949" name="Picture 171" descr="Figure 1 mockup_20131014.v2.pdf"/>
          <p:cNvPicPr>
            <a:picLocks noChangeAspect="1"/>
          </p:cNvPicPr>
          <p:nvPr/>
        </p:nvPicPr>
        <p:blipFill>
          <a:blip r:embed="rId3">
            <a:extLst>
              <a:ext uri="{28A0092B-C50C-407E-A947-70E740481C1C}">
                <a14:useLocalDpi xmlns:a14="http://schemas.microsoft.com/office/drawing/2010/main" val="0"/>
              </a:ext>
            </a:extLst>
          </a:blip>
          <a:srcRect l="31728"/>
          <a:stretch>
            <a:fillRect/>
          </a:stretch>
        </p:blipFill>
        <p:spPr bwMode="auto">
          <a:xfrm>
            <a:off x="5694363" y="2765425"/>
            <a:ext cx="345598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200" dirty="0" smtClean="0">
                <a:solidFill>
                  <a:schemeClr val="bg1">
                    <a:lumMod val="65000"/>
                  </a:schemeClr>
                </a:solidFill>
                <a:ea typeface="+mj-ea"/>
                <a:cs typeface="+mj-cs"/>
              </a:rPr>
              <a:t>Inter</a:t>
            </a:r>
            <a:r>
              <a:rPr lang="en-US" sz="3200" dirty="0">
                <a:solidFill>
                  <a:schemeClr val="bg1">
                    <a:lumMod val="65000"/>
                  </a:schemeClr>
                </a:solidFill>
                <a:ea typeface="+mj-ea"/>
                <a:cs typeface="+mj-cs"/>
              </a:rPr>
              <a:t>-</a:t>
            </a:r>
            <a:r>
              <a:rPr lang="en-US" sz="3200" dirty="0" smtClean="0">
                <a:solidFill>
                  <a:schemeClr val="bg1">
                    <a:lumMod val="65000"/>
                  </a:schemeClr>
                </a:solidFill>
                <a:ea typeface="+mj-ea"/>
                <a:cs typeface="+mj-cs"/>
              </a:rPr>
              <a:t>phyla Comparisons </a:t>
            </a:r>
            <a:br>
              <a:rPr lang="en-US" sz="3200" dirty="0" smtClean="0">
                <a:solidFill>
                  <a:schemeClr val="bg1">
                    <a:lumMod val="65000"/>
                  </a:schemeClr>
                </a:solidFill>
                <a:ea typeface="+mj-ea"/>
                <a:cs typeface="+mj-cs"/>
              </a:rPr>
            </a:br>
            <a:r>
              <a:rPr lang="en-US" sz="3200" dirty="0" smtClean="0">
                <a:solidFill>
                  <a:schemeClr val="bg1">
                    <a:lumMod val="65000"/>
                  </a:schemeClr>
                </a:solidFill>
                <a:ea typeface="+mj-ea"/>
                <a:cs typeface="+mj-cs"/>
              </a:rPr>
              <a:t>of </a:t>
            </a:r>
            <a:r>
              <a:rPr lang="en-US" sz="3200" dirty="0">
                <a:solidFill>
                  <a:schemeClr val="bg1">
                    <a:lumMod val="65000"/>
                  </a:schemeClr>
                </a:solidFill>
                <a:ea typeface="+mj-ea"/>
                <a:cs typeface="+mj-cs"/>
              </a:rPr>
              <a:t>Regulation &amp; Transcription</a:t>
            </a:r>
          </a:p>
        </p:txBody>
      </p:sp>
      <p:sp>
        <p:nvSpPr>
          <p:cNvPr id="3" name="Content Placeholder 2"/>
          <p:cNvSpPr>
            <a:spLocks noGrp="1"/>
          </p:cNvSpPr>
          <p:nvPr>
            <p:ph idx="1"/>
          </p:nvPr>
        </p:nvSpPr>
        <p:spPr>
          <a:xfrm>
            <a:off x="457200" y="1443038"/>
            <a:ext cx="8229600" cy="4525962"/>
          </a:xfrm>
        </p:spPr>
        <p:txBody>
          <a:bodyPr rtlCol="0">
            <a:normAutofit fontScale="92500" lnSpcReduction="20000"/>
          </a:bodyPr>
          <a:lstStyle/>
          <a:p>
            <a:pPr marL="0" indent="0" eaLnBrk="1" fontAlgn="auto" hangingPunct="1">
              <a:spcAft>
                <a:spcPts val="0"/>
              </a:spcAft>
              <a:buFont typeface="Arial"/>
              <a:buNone/>
              <a:defRPr/>
            </a:pPr>
            <a:r>
              <a:rPr lang="en-US" dirty="0" smtClean="0">
                <a:solidFill>
                  <a:schemeClr val="bg1">
                    <a:lumMod val="65000"/>
                  </a:schemeClr>
                </a:solidFill>
                <a:ea typeface="+mn-ea"/>
                <a:cs typeface="+mn-cs"/>
              </a:rPr>
              <a:t>Even though human, fly and worm are highly divergent they share many ancient features of transcription:</a:t>
            </a:r>
          </a:p>
          <a:p>
            <a:pPr eaLnBrk="1" fontAlgn="auto" hangingPunct="1">
              <a:spcAft>
                <a:spcPts val="0"/>
              </a:spcAft>
              <a:buFont typeface="Arial"/>
              <a:buChar char="•"/>
              <a:defRPr/>
            </a:pPr>
            <a:r>
              <a:rPr lang="en-US" sz="2800" b="1" u="sng" dirty="0" smtClean="0">
                <a:solidFill>
                  <a:srgbClr val="FFAA58"/>
                </a:solidFill>
                <a:ea typeface="+mn-ea"/>
                <a:cs typeface="+mn-cs"/>
              </a:rPr>
              <a:t>Transcription</a:t>
            </a:r>
            <a:r>
              <a:rPr lang="en-US" sz="2800" b="1" dirty="0" smtClean="0">
                <a:solidFill>
                  <a:srgbClr val="FFAA58"/>
                </a:solidFill>
                <a:ea typeface="+mn-ea"/>
                <a:cs typeface="+mn-cs"/>
              </a:rPr>
              <a:t>: Expression clustering</a:t>
            </a:r>
          </a:p>
          <a:p>
            <a:pPr lvl="1" eaLnBrk="1" fontAlgn="auto" hangingPunct="1">
              <a:spcAft>
                <a:spcPts val="0"/>
              </a:spcAft>
              <a:buFont typeface="Arial"/>
              <a:buChar char="–"/>
              <a:defRPr/>
            </a:pPr>
            <a:r>
              <a:rPr lang="en-US" sz="2400" dirty="0" smtClean="0">
                <a:solidFill>
                  <a:schemeClr val="bg1">
                    <a:lumMod val="65000"/>
                  </a:schemeClr>
                </a:solidFill>
                <a:ea typeface="+mn-ea"/>
              </a:rPr>
              <a:t>16 Conserved co-expression modules</a:t>
            </a:r>
          </a:p>
          <a:p>
            <a:pPr lvl="1" eaLnBrk="1" fontAlgn="auto" hangingPunct="1">
              <a:spcAft>
                <a:spcPts val="0"/>
              </a:spcAft>
              <a:buFont typeface="Arial"/>
              <a:buChar char="–"/>
              <a:defRPr/>
            </a:pPr>
            <a:r>
              <a:rPr lang="en-US" sz="2400" dirty="0" smtClean="0">
                <a:solidFill>
                  <a:schemeClr val="bg1">
                    <a:lumMod val="65000"/>
                  </a:schemeClr>
                </a:solidFill>
                <a:ea typeface="+mn-ea"/>
              </a:rPr>
              <a:t>Inter- and intra-species hourglass behavior of 12 of these modules</a:t>
            </a:r>
          </a:p>
          <a:p>
            <a:pPr lvl="1" eaLnBrk="1" fontAlgn="auto" hangingPunct="1">
              <a:spcAft>
                <a:spcPts val="0"/>
              </a:spcAft>
              <a:buFont typeface="Arial"/>
              <a:buChar char="–"/>
              <a:defRPr/>
            </a:pPr>
            <a:r>
              <a:rPr lang="en-US" sz="2400" dirty="0" smtClean="0">
                <a:solidFill>
                  <a:schemeClr val="bg1">
                    <a:lumMod val="65000"/>
                  </a:schemeClr>
                </a:solidFill>
                <a:ea typeface="+mn-ea"/>
              </a:rPr>
              <a:t>Expression clustering, particularly of hourglass modules, able to align the developmental stages of worm &amp; fly</a:t>
            </a:r>
          </a:p>
          <a:p>
            <a:pPr eaLnBrk="1" fontAlgn="auto" hangingPunct="1">
              <a:spcAft>
                <a:spcPts val="0"/>
              </a:spcAft>
              <a:buFont typeface="Arial"/>
              <a:buChar char="•"/>
              <a:defRPr/>
            </a:pPr>
            <a:r>
              <a:rPr lang="en-US" sz="2800" b="1" u="sng" dirty="0">
                <a:solidFill>
                  <a:srgbClr val="FFAA58"/>
                </a:solidFill>
                <a:ea typeface="+mn-ea"/>
                <a:cs typeface="+mn-cs"/>
              </a:rPr>
              <a:t>Regulation</a:t>
            </a:r>
            <a:r>
              <a:rPr lang="en-US" sz="2800" b="1" dirty="0">
                <a:solidFill>
                  <a:srgbClr val="FFAA58"/>
                </a:solidFill>
                <a:ea typeface="+mn-ea"/>
                <a:cs typeface="+mn-cs"/>
              </a:rPr>
              <a:t>: </a:t>
            </a:r>
            <a:r>
              <a:rPr lang="en-US" sz="2800" b="1" dirty="0" smtClean="0">
                <a:solidFill>
                  <a:srgbClr val="FFAA58"/>
                </a:solidFill>
                <a:ea typeface="+mn-ea"/>
                <a:cs typeface="+mn-cs"/>
              </a:rPr>
              <a:t>Hierarchical regulatory </a:t>
            </a:r>
            <a:r>
              <a:rPr lang="en-US" sz="2800" b="1" dirty="0">
                <a:solidFill>
                  <a:srgbClr val="FFAA58"/>
                </a:solidFill>
                <a:ea typeface="+mn-ea"/>
                <a:cs typeface="+mn-cs"/>
              </a:rPr>
              <a:t>network </a:t>
            </a:r>
            <a:br>
              <a:rPr lang="en-US" sz="2800" b="1" dirty="0">
                <a:solidFill>
                  <a:srgbClr val="FFAA58"/>
                </a:solidFill>
                <a:ea typeface="+mn-ea"/>
                <a:cs typeface="+mn-cs"/>
              </a:rPr>
            </a:br>
            <a:r>
              <a:rPr lang="en-US" sz="2800" b="1" dirty="0">
                <a:solidFill>
                  <a:srgbClr val="FFAA58"/>
                </a:solidFill>
                <a:ea typeface="+mn-ea"/>
                <a:cs typeface="+mn-cs"/>
              </a:rPr>
              <a:t>with many FFLs</a:t>
            </a:r>
          </a:p>
          <a:p>
            <a:pPr eaLnBrk="1" fontAlgn="auto" hangingPunct="1">
              <a:spcAft>
                <a:spcPts val="0"/>
              </a:spcAft>
              <a:buFont typeface="Arial"/>
              <a:buChar char="•"/>
              <a:defRPr/>
            </a:pPr>
            <a:r>
              <a:rPr lang="en-US" sz="2800" b="1" u="sng" dirty="0">
                <a:solidFill>
                  <a:srgbClr val="FFAA58"/>
                </a:solidFill>
                <a:ea typeface="+mn-ea"/>
                <a:cs typeface="+mn-cs"/>
              </a:rPr>
              <a:t>Both</a:t>
            </a:r>
            <a:r>
              <a:rPr lang="en-US" sz="2800" b="1" dirty="0">
                <a:solidFill>
                  <a:srgbClr val="FFAA58"/>
                </a:solidFill>
                <a:ea typeface="+mn-ea"/>
                <a:cs typeface="+mn-cs"/>
              </a:rPr>
              <a:t>: Statistical Models "Predicting" Expression</a:t>
            </a:r>
          </a:p>
          <a:p>
            <a:pPr lvl="1" eaLnBrk="1" fontAlgn="auto" hangingPunct="1">
              <a:spcAft>
                <a:spcPts val="0"/>
              </a:spcAft>
              <a:buFont typeface="Arial"/>
              <a:buChar char="–"/>
              <a:defRPr/>
            </a:pPr>
            <a:r>
              <a:rPr lang="en-US" sz="2400" dirty="0" smtClean="0">
                <a:solidFill>
                  <a:schemeClr val="bg1">
                    <a:lumMod val="65000"/>
                  </a:schemeClr>
                </a:solidFill>
                <a:ea typeface="+mn-ea"/>
              </a:rPr>
              <a:t>Small numbers of TF can reliably "predict"</a:t>
            </a:r>
          </a:p>
          <a:p>
            <a:pPr lvl="1" eaLnBrk="1" fontAlgn="auto" hangingPunct="1">
              <a:spcAft>
                <a:spcPts val="0"/>
              </a:spcAft>
              <a:buFont typeface="Arial"/>
              <a:buChar char="–"/>
              <a:defRPr/>
            </a:pPr>
            <a:r>
              <a:rPr lang="en-US" sz="2400" dirty="0" smtClean="0">
                <a:solidFill>
                  <a:schemeClr val="bg1">
                    <a:lumMod val="65000"/>
                  </a:schemeClr>
                </a:solidFill>
                <a:ea typeface="+mn-ea"/>
              </a:rPr>
              <a:t>Possible to construct a universal HM model for gene expression which works for mRNAs and ncRNAs</a:t>
            </a:r>
          </a:p>
          <a:p>
            <a:pPr eaLnBrk="1" fontAlgn="auto" hangingPunct="1">
              <a:spcAft>
                <a:spcPts val="0"/>
              </a:spcAft>
              <a:buFont typeface="Arial"/>
              <a:buChar char="•"/>
              <a:defRPr/>
            </a:pPr>
            <a:endParaRPr lang="en-US" sz="2800" dirty="0" smtClean="0">
              <a:solidFill>
                <a:schemeClr val="bg1">
                  <a:lumMod val="65000"/>
                </a:schemeClr>
              </a:solidFill>
              <a:ea typeface="+mn-ea"/>
              <a:cs typeface="+mn-cs"/>
            </a:endParaRPr>
          </a:p>
          <a:p>
            <a:pPr eaLnBrk="1" fontAlgn="auto" hangingPunct="1">
              <a:spcAft>
                <a:spcPts val="0"/>
              </a:spcAft>
              <a:buFont typeface="Arial"/>
              <a:buChar char="•"/>
              <a:defRPr/>
            </a:pPr>
            <a:endParaRPr lang="en-US" dirty="0">
              <a:solidFill>
                <a:schemeClr val="bg1">
                  <a:lumMod val="65000"/>
                </a:schemeClr>
              </a:solidFill>
              <a:ea typeface="+mn-ea"/>
              <a:cs typeface="+mn-cs"/>
            </a:endParaRPr>
          </a:p>
        </p:txBody>
      </p:sp>
      <p:sp>
        <p:nvSpPr>
          <p:cNvPr id="4" name="Slide Number Placeholder 3"/>
          <p:cNvSpPr>
            <a:spLocks noGrp="1"/>
          </p:cNvSpPr>
          <p:nvPr>
            <p:ph type="sldNum" sz="quarter" idx="12"/>
          </p:nvPr>
        </p:nvSpPr>
        <p:spPr/>
        <p:txBody>
          <a:bodyPr/>
          <a:lstStyle/>
          <a:p>
            <a:pPr>
              <a:defRPr/>
            </a:pPr>
            <a:fld id="{52E2D188-3E20-FD49-88C5-6E02B84D6143}" type="slidenum">
              <a:rPr lang="en-US">
                <a:solidFill>
                  <a:prstClr val="white">
                    <a:lumMod val="65000"/>
                  </a:prstClr>
                </a:solidFill>
              </a:rPr>
              <a:pPr>
                <a:defRPr/>
              </a:pPr>
              <a:t>14</a:t>
            </a:fld>
            <a:endParaRPr lang="en-US">
              <a:solidFill>
                <a:prstClr val="white">
                  <a:lumMod val="6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96838" y="403225"/>
            <a:ext cx="3435350" cy="2281238"/>
          </a:xfrm>
        </p:spPr>
        <p:txBody>
          <a:bodyPr/>
          <a:lstStyle/>
          <a:p>
            <a:pPr>
              <a:defRPr/>
            </a:pPr>
            <a:r>
              <a:rPr lang="en-US" dirty="0" smtClean="0">
                <a:solidFill>
                  <a:schemeClr val="bg1">
                    <a:lumMod val="75000"/>
                  </a:schemeClr>
                </a:solidFill>
              </a:rPr>
              <a:t>Statistical Methods in Functional Genomics </a:t>
            </a:r>
            <a:br>
              <a:rPr lang="en-US" dirty="0" smtClean="0">
                <a:solidFill>
                  <a:schemeClr val="bg1">
                    <a:lumMod val="75000"/>
                  </a:schemeClr>
                </a:solidFill>
              </a:rPr>
            </a:br>
            <a:r>
              <a:rPr lang="en-US" dirty="0" smtClean="0">
                <a:solidFill>
                  <a:schemeClr val="bg1">
                    <a:lumMod val="75000"/>
                  </a:schemeClr>
                </a:solidFill>
              </a:rPr>
              <a:t>-- or How Biology Grapples with Big Data</a:t>
            </a:r>
            <a:br>
              <a:rPr lang="en-US" dirty="0" smtClean="0">
                <a:solidFill>
                  <a:schemeClr val="bg1">
                    <a:lumMod val="75000"/>
                  </a:schemeClr>
                </a:solidFill>
              </a:rPr>
            </a:br>
            <a:r>
              <a:rPr lang="en-US" dirty="0" smtClean="0">
                <a:solidFill>
                  <a:schemeClr val="bg1">
                    <a:lumMod val="75000"/>
                  </a:schemeClr>
                </a:solidFill>
              </a:rPr>
              <a:t> </a:t>
            </a:r>
            <a:r>
              <a:rPr lang="en-US" sz="1600" dirty="0">
                <a:solidFill>
                  <a:schemeClr val="bg1">
                    <a:lumMod val="75000"/>
                  </a:schemeClr>
                </a:solidFill>
              </a:rPr>
              <a:t>(Illustrations of Models, Networks &amp; Practical </a:t>
            </a:r>
            <a:r>
              <a:rPr lang="en-US" sz="1600" dirty="0" smtClean="0">
                <a:solidFill>
                  <a:schemeClr val="bg1">
                    <a:lumMod val="75000"/>
                  </a:schemeClr>
                </a:solidFill>
              </a:rPr>
              <a:t>Tools)</a:t>
            </a:r>
            <a:endParaRPr lang="en-US" sz="1800" dirty="0">
              <a:solidFill>
                <a:schemeClr val="bg1">
                  <a:lumMod val="75000"/>
                </a:schemeClr>
              </a:solidFill>
            </a:endParaRPr>
          </a:p>
        </p:txBody>
      </p:sp>
      <p:sp>
        <p:nvSpPr>
          <p:cNvPr id="397315" name="Content Placeholder 2"/>
          <p:cNvSpPr>
            <a:spLocks noGrp="1"/>
          </p:cNvSpPr>
          <p:nvPr>
            <p:ph sz="half" idx="1"/>
            <p:custDataLst>
              <p:tags r:id="rId4"/>
            </p:custDataLst>
          </p:nvPr>
        </p:nvSpPr>
        <p:spPr>
          <a:xfrm>
            <a:off x="241300" y="3327400"/>
            <a:ext cx="3398838" cy="3767138"/>
          </a:xfrm>
        </p:spPr>
        <p:txBody>
          <a:bodyPr/>
          <a:lstStyle/>
          <a:p>
            <a:r>
              <a:rPr lang="en-US" sz="2400">
                <a:solidFill>
                  <a:srgbClr val="FFFF00"/>
                </a:solidFill>
                <a:latin typeface="Arial" charset="0"/>
                <a:ea typeface="ＭＳ Ｐゴシック" charset="0"/>
                <a:cs typeface="ＭＳ Ｐゴシック" charset="0"/>
              </a:rPr>
              <a:t>Large-scale inter-relation of genomic elements through statistical models</a:t>
            </a:r>
          </a:p>
          <a:p>
            <a:pPr lvl="1"/>
            <a:r>
              <a:rPr lang="en-US" sz="2000">
                <a:solidFill>
                  <a:schemeClr val="bg1"/>
                </a:solidFill>
                <a:latin typeface="Arial" charset="0"/>
                <a:ea typeface="ＭＳ Ｐゴシック" charset="0"/>
              </a:rPr>
              <a:t>Using His. Mods. to predict gene expression</a:t>
            </a:r>
          </a:p>
          <a:p>
            <a:pPr lvl="1"/>
            <a:r>
              <a:rPr lang="en-US" sz="2000">
                <a:solidFill>
                  <a:schemeClr val="bg1"/>
                </a:solidFill>
                <a:latin typeface="Arial" charset="0"/>
                <a:ea typeface="ＭＳ Ｐゴシック" charset="0"/>
              </a:rPr>
              <a:t>Comparing this with TF binding</a:t>
            </a:r>
          </a:p>
        </p:txBody>
      </p:sp>
      <p:sp>
        <p:nvSpPr>
          <p:cNvPr id="397316" name="Content Placeholder 3"/>
          <p:cNvSpPr>
            <a:spLocks noGrp="1"/>
          </p:cNvSpPr>
          <p:nvPr>
            <p:ph sz="half" idx="2"/>
            <p:custDataLst>
              <p:tags r:id="rId5"/>
            </p:custDataLst>
          </p:nvPr>
        </p:nvSpPr>
        <p:spPr>
          <a:xfrm>
            <a:off x="3822700" y="68263"/>
            <a:ext cx="4940300" cy="6188075"/>
          </a:xfrm>
        </p:spPr>
        <p:txBody>
          <a:bodyPr/>
          <a:lstStyle/>
          <a:p>
            <a:r>
              <a:rPr lang="en-US" sz="2400">
                <a:solidFill>
                  <a:srgbClr val="FFFF00"/>
                </a:solidFill>
                <a:latin typeface="Arial" charset="0"/>
                <a:ea typeface="ＭＳ Ｐゴシック" charset="0"/>
                <a:cs typeface="ＭＳ Ｐゴシック" charset="0"/>
              </a:rPr>
              <a:t>A networks view </a:t>
            </a:r>
            <a:br>
              <a:rPr lang="en-US" sz="2400">
                <a:solidFill>
                  <a:srgbClr val="FFFF00"/>
                </a:solidFill>
                <a:latin typeface="Arial" charset="0"/>
                <a:ea typeface="ＭＳ Ｐゴシック" charset="0"/>
                <a:cs typeface="ＭＳ Ｐゴシック" charset="0"/>
              </a:rPr>
            </a:br>
            <a:r>
              <a:rPr lang="en-US" sz="2400">
                <a:solidFill>
                  <a:srgbClr val="FFFF00"/>
                </a:solidFill>
                <a:latin typeface="Arial" charset="0"/>
                <a:ea typeface="ＭＳ Ｐゴシック" charset="0"/>
                <a:cs typeface="ＭＳ Ｐゴシック" charset="0"/>
              </a:rPr>
              <a:t>on organizing genomic elements</a:t>
            </a:r>
          </a:p>
          <a:p>
            <a:pPr lvl="1"/>
            <a:r>
              <a:rPr lang="en-US" sz="2000">
                <a:solidFill>
                  <a:schemeClr val="bg1"/>
                </a:solidFill>
                <a:latin typeface="Arial" charset="0"/>
                <a:ea typeface="ＭＳ Ｐゴシック" charset="0"/>
              </a:rPr>
              <a:t>Motivating &amp; constructing the regulatory network</a:t>
            </a:r>
          </a:p>
          <a:p>
            <a:pPr lvl="1"/>
            <a:r>
              <a:rPr lang="en-US" sz="2000">
                <a:solidFill>
                  <a:schemeClr val="bg1"/>
                </a:solidFill>
                <a:latin typeface="Arial" charset="0"/>
                <a:ea typeface="ＭＳ Ｐゴシック" charset="0"/>
              </a:rPr>
              <a:t>Understanding the human regulatory network as a hierarchy with information flow bottlenecks</a:t>
            </a:r>
          </a:p>
          <a:p>
            <a:pPr lvl="1"/>
            <a:r>
              <a:rPr lang="en-US" sz="2000">
                <a:solidFill>
                  <a:schemeClr val="bg1"/>
                </a:solidFill>
                <a:latin typeface="Arial" charset="0"/>
                <a:ea typeface="ＭＳ Ｐゴシック" charset="0"/>
              </a:rPr>
              <a:t>Seeing the impact of variation and constraint on the network</a:t>
            </a:r>
          </a:p>
          <a:p>
            <a:r>
              <a:rPr lang="en-US" sz="2400">
                <a:solidFill>
                  <a:srgbClr val="FFFF00"/>
                </a:solidFill>
                <a:latin typeface="Arial" charset="0"/>
                <a:ea typeface="ＭＳ Ｐゴシック" charset="0"/>
                <a:cs typeface="ＭＳ Ｐゴシック" charset="0"/>
              </a:rPr>
              <a:t>Practical tools &amp; data formats for genomics</a:t>
            </a:r>
          </a:p>
          <a:p>
            <a:pPr lvl="1"/>
            <a:r>
              <a:rPr lang="en-US" sz="2000">
                <a:solidFill>
                  <a:schemeClr val="bg1"/>
                </a:solidFill>
                <a:latin typeface="Arial" charset="0"/>
                <a:ea typeface="ＭＳ Ｐゴシック" charset="0"/>
                <a:cs typeface="ＭＳ Ｐゴシック" charset="0"/>
              </a:rPr>
              <a:t>ChipSeq: PeakSeq, ACT, tYNA</a:t>
            </a:r>
          </a:p>
          <a:p>
            <a:pPr lvl="1"/>
            <a:r>
              <a:rPr lang="en-US" sz="2000">
                <a:solidFill>
                  <a:schemeClr val="bg1"/>
                </a:solidFill>
                <a:latin typeface="Arial" charset="0"/>
                <a:ea typeface="ＭＳ Ｐゴシック" charset="0"/>
                <a:cs typeface="ＭＳ Ｐゴシック" charset="0"/>
              </a:rPr>
              <a:t>RNA-Seq: RSeqTools, IncRNA, FusionSeq, IQSeq </a:t>
            </a:r>
          </a:p>
          <a:p>
            <a:pPr lvl="1"/>
            <a:r>
              <a:rPr lang="en-US" sz="2000">
                <a:solidFill>
                  <a:schemeClr val="bg1"/>
                </a:solidFill>
                <a:latin typeface="Arial" charset="0"/>
                <a:ea typeface="ＭＳ Ｐゴシック" charset="0"/>
                <a:cs typeface="ＭＳ Ｐゴシック" charset="0"/>
              </a:rPr>
              <a:t>Privacy advantages of high-level formats (MRF)</a:t>
            </a:r>
          </a:p>
          <a:p>
            <a:pPr lvl="1"/>
            <a:r>
              <a:rPr lang="en-US" sz="2000">
                <a:solidFill>
                  <a:schemeClr val="bg1"/>
                </a:solidFill>
                <a:latin typeface="Arial" charset="0"/>
                <a:ea typeface="ＭＳ Ｐゴシック" charset="0"/>
                <a:cs typeface="ＭＳ Ｐゴシック" charset="0"/>
              </a:rPr>
              <a:t>Illustration of use of</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 low-level variant data : </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Allelic effects probed by AlleleSeq</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Title 1"/>
          <p:cNvSpPr>
            <a:spLocks noGrp="1"/>
          </p:cNvSpPr>
          <p:nvPr>
            <p:ph type="title"/>
          </p:nvPr>
        </p:nvSpPr>
        <p:spPr>
          <a:xfrm>
            <a:off x="457200" y="111125"/>
            <a:ext cx="8229600" cy="974725"/>
          </a:xfrm>
        </p:spPr>
        <p:txBody>
          <a:bodyPr/>
          <a:lstStyle/>
          <a:p>
            <a:r>
              <a:rPr lang="en-US">
                <a:latin typeface="Calibri" charset="0"/>
              </a:rPr>
              <a:t>Protein Coding Genes</a:t>
            </a:r>
          </a:p>
        </p:txBody>
      </p:sp>
      <p:sp>
        <p:nvSpPr>
          <p:cNvPr id="3" name="Content Placeholder 2"/>
          <p:cNvSpPr>
            <a:spLocks noGrp="1"/>
          </p:cNvSpPr>
          <p:nvPr>
            <p:ph idx="1"/>
          </p:nvPr>
        </p:nvSpPr>
        <p:spPr>
          <a:xfrm>
            <a:off x="195263" y="1160463"/>
            <a:ext cx="8767762" cy="823912"/>
          </a:xfrm>
        </p:spPr>
        <p:txBody>
          <a:bodyPr rtlCol="0">
            <a:normAutofit fontScale="77500" lnSpcReduction="20000"/>
          </a:bodyPr>
          <a:lstStyle/>
          <a:p>
            <a:pPr marL="0" indent="0" algn="ctr" fontAlgn="auto">
              <a:spcAft>
                <a:spcPts val="0"/>
              </a:spcAft>
              <a:buFont typeface="Arial"/>
              <a:buNone/>
              <a:defRPr/>
            </a:pPr>
            <a:r>
              <a:rPr lang="en-US" dirty="0" smtClean="0">
                <a:ea typeface="+mn-ea"/>
                <a:cs typeface="+mn-cs"/>
              </a:rPr>
              <a:t>Comparison of protein coding gene annotations:</a:t>
            </a:r>
          </a:p>
          <a:p>
            <a:pPr marL="0" indent="0" algn="ctr" fontAlgn="auto">
              <a:spcAft>
                <a:spcPts val="0"/>
              </a:spcAft>
              <a:buFont typeface="Arial"/>
              <a:buNone/>
              <a:defRPr/>
            </a:pPr>
            <a:r>
              <a:rPr lang="en-US" dirty="0" smtClean="0">
                <a:solidFill>
                  <a:srgbClr val="FF0000"/>
                </a:solidFill>
                <a:ea typeface="+mn-ea"/>
                <a:cs typeface="+mn-cs"/>
              </a:rPr>
              <a:t>  </a:t>
            </a:r>
            <a:r>
              <a:rPr lang="en-US" dirty="0">
                <a:solidFill>
                  <a:srgbClr val="FF0000"/>
                </a:solidFill>
                <a:ea typeface="+mn-ea"/>
                <a:cs typeface="+mn-cs"/>
              </a:rPr>
              <a:t>H</a:t>
            </a:r>
            <a:r>
              <a:rPr lang="en-US" dirty="0" smtClean="0">
                <a:solidFill>
                  <a:srgbClr val="FF0000"/>
                </a:solidFill>
                <a:ea typeface="+mn-ea"/>
                <a:cs typeface="+mn-cs"/>
              </a:rPr>
              <a:t>uman</a:t>
            </a:r>
            <a:r>
              <a:rPr lang="en-US" dirty="0" smtClean="0">
                <a:ea typeface="+mn-ea"/>
                <a:cs typeface="+mn-cs"/>
              </a:rPr>
              <a:t>, </a:t>
            </a:r>
            <a:r>
              <a:rPr lang="en-US" dirty="0">
                <a:solidFill>
                  <a:srgbClr val="008000"/>
                </a:solidFill>
                <a:ea typeface="+mn-ea"/>
                <a:cs typeface="+mn-cs"/>
              </a:rPr>
              <a:t>W</a:t>
            </a:r>
            <a:r>
              <a:rPr lang="en-US" dirty="0" smtClean="0">
                <a:solidFill>
                  <a:srgbClr val="008000"/>
                </a:solidFill>
                <a:ea typeface="+mn-ea"/>
                <a:cs typeface="+mn-cs"/>
              </a:rPr>
              <a:t>orm</a:t>
            </a:r>
            <a:r>
              <a:rPr lang="en-US" dirty="0" smtClean="0">
                <a:ea typeface="+mn-ea"/>
                <a:cs typeface="+mn-cs"/>
              </a:rPr>
              <a:t> &amp; </a:t>
            </a:r>
            <a:r>
              <a:rPr lang="en-US" dirty="0" smtClean="0">
                <a:solidFill>
                  <a:srgbClr val="0000FF"/>
                </a:solidFill>
                <a:ea typeface="+mn-ea"/>
                <a:cs typeface="+mn-cs"/>
              </a:rPr>
              <a:t>Fly</a:t>
            </a:r>
          </a:p>
          <a:p>
            <a:pPr marL="0" indent="0" fontAlgn="auto">
              <a:spcAft>
                <a:spcPts val="0"/>
              </a:spcAft>
              <a:buFont typeface="Arial"/>
              <a:buNone/>
              <a:defRPr/>
            </a:pPr>
            <a:endParaRPr lang="en-US" dirty="0">
              <a:ea typeface="+mn-ea"/>
              <a:cs typeface="+mn-cs"/>
            </a:endParaRPr>
          </a:p>
        </p:txBody>
      </p:sp>
      <p:pic>
        <p:nvPicPr>
          <p:cNvPr id="595971" name="Picture 3" descr="cmptxn-exhibit2panelB-2013-03-07_60pt.pdf"/>
          <p:cNvPicPr>
            <a:picLocks noChangeAspect="1"/>
          </p:cNvPicPr>
          <p:nvPr/>
        </p:nvPicPr>
        <p:blipFill>
          <a:blip r:embed="rId2">
            <a:extLst>
              <a:ext uri="{28A0092B-C50C-407E-A947-70E740481C1C}">
                <a14:useLocalDpi xmlns:a14="http://schemas.microsoft.com/office/drawing/2010/main" val="0"/>
              </a:ext>
            </a:extLst>
          </a:blip>
          <a:srcRect r="54079"/>
          <a:stretch>
            <a:fillRect/>
          </a:stretch>
        </p:blipFill>
        <p:spPr bwMode="auto">
          <a:xfrm>
            <a:off x="1584325" y="2286000"/>
            <a:ext cx="5457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5972" name="Picture 4" descr="cmptxn-exhibit2panelB-2013-03-07_60pt.pdf"/>
          <p:cNvPicPr>
            <a:picLocks noChangeAspect="1"/>
          </p:cNvPicPr>
          <p:nvPr/>
        </p:nvPicPr>
        <p:blipFill>
          <a:blip r:embed="rId2">
            <a:extLst>
              <a:ext uri="{28A0092B-C50C-407E-A947-70E740481C1C}">
                <a14:useLocalDpi xmlns:a14="http://schemas.microsoft.com/office/drawing/2010/main" val="0"/>
              </a:ext>
            </a:extLst>
          </a:blip>
          <a:srcRect l="44725"/>
          <a:stretch>
            <a:fillRect/>
          </a:stretch>
        </p:blipFill>
        <p:spPr bwMode="auto">
          <a:xfrm>
            <a:off x="1160463" y="4572000"/>
            <a:ext cx="65706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ECBA705D-FADD-2B4E-BEC3-06150C907EF8}" type="slidenum">
              <a:rPr lang="en-US">
                <a:solidFill>
                  <a:srgbClr val="898989"/>
                </a:solidFill>
                <a:latin typeface="Calibri" charset="0"/>
              </a:rPr>
              <a:pPr eaLnBrk="1" hangingPunct="1"/>
              <a:t>16</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itle 1"/>
          <p:cNvSpPr>
            <a:spLocks noGrp="1"/>
          </p:cNvSpPr>
          <p:nvPr>
            <p:ph type="title"/>
          </p:nvPr>
        </p:nvSpPr>
        <p:spPr>
          <a:xfrm>
            <a:off x="87313" y="101600"/>
            <a:ext cx="8969375" cy="898525"/>
          </a:xfrm>
        </p:spPr>
        <p:txBody>
          <a:bodyPr/>
          <a:lstStyle/>
          <a:p>
            <a:r>
              <a:rPr lang="en-US" sz="2800">
                <a:latin typeface="Arial" charset="0"/>
                <a:ea typeface="ＭＳ Ｐゴシック" charset="0"/>
                <a:cs typeface="ＭＳ Ｐゴシック" charset="0"/>
              </a:rPr>
              <a:t>Comparison of Protein-Coding Gene Annotation: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Similarities in distribution of alternative splicing</a:t>
            </a:r>
          </a:p>
        </p:txBody>
      </p:sp>
      <p:pic>
        <p:nvPicPr>
          <p:cNvPr id="608258" name="Content Placeholder 4" descr="Figure3_bog.pdf"/>
          <p:cNvPicPr>
            <a:picLocks noGrp="1" noChangeAspect="1"/>
          </p:cNvPicPr>
          <p:nvPr>
            <p:ph idx="1"/>
          </p:nvPr>
        </p:nvPicPr>
        <p:blipFill>
          <a:blip r:embed="rId2">
            <a:extLst>
              <a:ext uri="{28A0092B-C50C-407E-A947-70E740481C1C}">
                <a14:useLocalDpi xmlns:a14="http://schemas.microsoft.com/office/drawing/2010/main" val="0"/>
              </a:ext>
            </a:extLst>
          </a:blip>
          <a:srcRect l="4341" t="37230" r="54225" b="29990"/>
          <a:stretch>
            <a:fillRect/>
          </a:stretch>
        </p:blipFill>
        <p:spPr>
          <a:xfrm>
            <a:off x="261938" y="4100513"/>
            <a:ext cx="4038600" cy="2470150"/>
          </a:xfrm>
        </p:spPr>
      </p:pic>
      <p:sp>
        <p:nvSpPr>
          <p:cNvPr id="608259"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D80CB9A5-C339-CB4C-8B17-A1A17225AAA7}" type="slidenum">
              <a:rPr lang="en-US"/>
              <a:pPr eaLnBrk="1" hangingPunct="1"/>
              <a:t>17</a:t>
            </a:fld>
            <a:endParaRPr lang="en-US"/>
          </a:p>
        </p:txBody>
      </p:sp>
      <p:pic>
        <p:nvPicPr>
          <p:cNvPr id="608260" name="Picture 5" descr="Figure3_bog.pdf"/>
          <p:cNvPicPr>
            <a:picLocks noChangeAspect="1"/>
          </p:cNvPicPr>
          <p:nvPr/>
        </p:nvPicPr>
        <p:blipFill>
          <a:blip r:embed="rId2">
            <a:extLst>
              <a:ext uri="{28A0092B-C50C-407E-A947-70E740481C1C}">
                <a14:useLocalDpi xmlns:a14="http://schemas.microsoft.com/office/drawing/2010/main" val="0"/>
              </a:ext>
            </a:extLst>
          </a:blip>
          <a:srcRect l="51723" r="13525" b="68797"/>
          <a:stretch>
            <a:fillRect/>
          </a:stretch>
        </p:blipFill>
        <p:spPr bwMode="auto">
          <a:xfrm>
            <a:off x="4521200" y="3946525"/>
            <a:ext cx="3954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261" name="Picture 6" descr="Figure3_bog.pdf"/>
          <p:cNvPicPr>
            <a:picLocks noChangeAspect="1"/>
          </p:cNvPicPr>
          <p:nvPr/>
        </p:nvPicPr>
        <p:blipFill>
          <a:blip r:embed="rId2">
            <a:extLst>
              <a:ext uri="{28A0092B-C50C-407E-A947-70E740481C1C}">
                <a14:useLocalDpi xmlns:a14="http://schemas.microsoft.com/office/drawing/2010/main" val="0"/>
              </a:ext>
            </a:extLst>
          </a:blip>
          <a:srcRect l="6999" t="2415" r="53491" b="62758"/>
          <a:stretch>
            <a:fillRect/>
          </a:stretch>
        </p:blipFill>
        <p:spPr bwMode="auto">
          <a:xfrm>
            <a:off x="4810125" y="1433513"/>
            <a:ext cx="3506788"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62" name="TextBox 7"/>
          <p:cNvSpPr txBox="1">
            <a:spLocks noChangeArrowheads="1"/>
          </p:cNvSpPr>
          <p:nvPr/>
        </p:nvSpPr>
        <p:spPr bwMode="auto">
          <a:xfrm>
            <a:off x="334963" y="1309688"/>
            <a:ext cx="41862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buFont typeface="Arial" charset="0"/>
              <a:buChar char="•"/>
            </a:pPr>
            <a:r>
              <a:rPr lang="en-US"/>
              <a:t>Comparison of protein coding gene annotations: 19,901 (</a:t>
            </a:r>
            <a:r>
              <a:rPr lang="en-US">
                <a:solidFill>
                  <a:schemeClr val="accent2"/>
                </a:solidFill>
              </a:rPr>
              <a:t>human</a:t>
            </a:r>
            <a:r>
              <a:rPr lang="en-US"/>
              <a:t>), 20,377 (</a:t>
            </a:r>
            <a:r>
              <a:rPr lang="en-US">
                <a:solidFill>
                  <a:srgbClr val="008000"/>
                </a:solidFill>
              </a:rPr>
              <a:t>worm</a:t>
            </a:r>
            <a:r>
              <a:rPr lang="en-US"/>
              <a:t>) &amp; 13,623 (</a:t>
            </a:r>
            <a:r>
              <a:rPr lang="en-US">
                <a:solidFill>
                  <a:srgbClr val="000090"/>
                </a:solidFill>
              </a:rPr>
              <a:t>fly</a:t>
            </a:r>
            <a:r>
              <a:rPr lang="en-US"/>
              <a:t>)</a:t>
            </a:r>
          </a:p>
          <a:p>
            <a:pPr eaLnBrk="1" hangingPunct="1">
              <a:buFont typeface="Arial" charset="0"/>
              <a:buChar char="•"/>
            </a:pPr>
            <a:r>
              <a:rPr lang="en-US"/>
              <a:t>No examples of orthologs which share “orthologous” transcript splice isoforms</a:t>
            </a:r>
          </a:p>
          <a:p>
            <a:pPr eaLnBrk="1" hangingPunct="1">
              <a:buFont typeface="Arial" charset="0"/>
              <a:buChar char="•"/>
            </a:pPr>
            <a:r>
              <a:rPr lang="en-US"/>
              <a:t>Similar overall distribution &amp; distribution of mechanisms</a:t>
            </a:r>
          </a:p>
          <a:p>
            <a:pPr eaLnBrk="1" hangingPunct="1">
              <a:buFont typeface="Arial" charset="0"/>
              <a:buChar char="•"/>
            </a:pPr>
            <a:r>
              <a:rPr lang="en-US"/>
              <a:t>Some fly genes with extreme numbers of isoforms</a:t>
            </a:r>
          </a:p>
        </p:txBody>
      </p:sp>
      <p:sp>
        <p:nvSpPr>
          <p:cNvPr id="9" name="Rectangle 8"/>
          <p:cNvSpPr/>
          <p:nvPr/>
        </p:nvSpPr>
        <p:spPr>
          <a:xfrm>
            <a:off x="241300" y="3732213"/>
            <a:ext cx="431800" cy="514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sp>
        <p:nvSpPr>
          <p:cNvPr id="608264" name="TextBox 10"/>
          <p:cNvSpPr txBox="1">
            <a:spLocks noChangeArrowheads="1"/>
          </p:cNvSpPr>
          <p:nvPr/>
        </p:nvSpPr>
        <p:spPr bwMode="auto">
          <a:xfrm>
            <a:off x="5684838" y="1308100"/>
            <a:ext cx="173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t>Ortholog Example</a:t>
            </a:r>
          </a:p>
        </p:txBody>
      </p:sp>
      <p:sp>
        <p:nvSpPr>
          <p:cNvPr id="3" name="Rectangle 2"/>
          <p:cNvSpPr/>
          <p:nvPr/>
        </p:nvSpPr>
        <p:spPr>
          <a:xfrm>
            <a:off x="241300" y="4100513"/>
            <a:ext cx="431800" cy="374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spd="slow" advTm="36202"/>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18</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pic>
        <p:nvPicPr>
          <p:cNvPr id="601093" name="Picture 6" descr="hwf_ro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1775" y="480536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19</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2556EDE-007A-5F42-BA6C-3508BB293C8E}" type="slidenum">
              <a:rPr lang="en-US">
                <a:solidFill>
                  <a:srgbClr val="FFFFFF"/>
                </a:solidFill>
              </a:rPr>
              <a:pPr/>
              <a:t>2</a:t>
            </a:fld>
            <a:r>
              <a:rPr lang="en-US">
                <a:solidFill>
                  <a:srgbClr val="FFFFFF"/>
                </a:solidFill>
              </a:rPr>
              <a:t>   (c) Mark Gerstein, 2002, Yale, bioinfo.mbb.yale.edu</a:t>
            </a:r>
          </a:p>
        </p:txBody>
      </p:sp>
      <p:sp>
        <p:nvSpPr>
          <p:cNvPr id="376834" name="Rectangle 2"/>
          <p:cNvSpPr>
            <a:spLocks noGrp="1" noChangeArrowheads="1"/>
          </p:cNvSpPr>
          <p:nvPr>
            <p:ph type="title" idx="4294967295"/>
          </p:nvPr>
        </p:nvSpPr>
        <p:spPr>
          <a:xfrm>
            <a:off x="520700" y="482600"/>
            <a:ext cx="1663700" cy="3429000"/>
          </a:xfrm>
        </p:spPr>
        <p:txBody>
          <a:bodyPr/>
          <a:lstStyle/>
          <a:p>
            <a:pPr eaLnBrk="1" hangingPunct="1"/>
            <a:r>
              <a:rPr lang="en-US" sz="1400" b="0">
                <a:solidFill>
                  <a:srgbClr val="000000"/>
                </a:solidFill>
                <a:latin typeface="Arial" charset="0"/>
                <a:ea typeface="ＭＳ Ｐゴシック" charset="0"/>
                <a:cs typeface="ＭＳ Ｐゴシック" charset="0"/>
              </a:rPr>
              <a:t>Comparative network analysis of ENCODE and modENCODE data: </a:t>
            </a:r>
            <a:r>
              <a:rPr lang="en-US" sz="1400">
                <a:solidFill>
                  <a:srgbClr val="000000"/>
                </a:solidFill>
                <a:latin typeface="Arial" charset="0"/>
                <a:ea typeface="ＭＳ Ｐゴシック" charset="0"/>
                <a:cs typeface="ＭＳ Ｐゴシック" charset="0"/>
              </a:rPr>
              <a:t/>
            </a:r>
            <a:br>
              <a:rPr lang="en-US" sz="1400">
                <a:solidFill>
                  <a:srgbClr val="000000"/>
                </a:solidFill>
                <a:latin typeface="Arial" charset="0"/>
                <a:ea typeface="ＭＳ Ｐゴシック" charset="0"/>
                <a:cs typeface="ＭＳ Ｐゴシック" charset="0"/>
              </a:rPr>
            </a:br>
            <a:r>
              <a:rPr lang="en-US" sz="3200">
                <a:solidFill>
                  <a:srgbClr val="000000"/>
                </a:solidFill>
                <a:latin typeface="Arial" charset="0"/>
                <a:ea typeface="ＭＳ Ｐゴシック" charset="0"/>
                <a:cs typeface="ＭＳ Ｐゴシック" charset="0"/>
              </a:rPr>
              <a:t/>
            </a:r>
            <a:br>
              <a:rPr lang="en-US" sz="3200">
                <a:solidFill>
                  <a:srgbClr val="000000"/>
                </a:solidFill>
                <a:latin typeface="Arial" charset="0"/>
                <a:ea typeface="ＭＳ Ｐゴシック" charset="0"/>
                <a:cs typeface="ＭＳ Ｐゴシック" charset="0"/>
              </a:rPr>
            </a:br>
            <a:r>
              <a:rPr lang="en-US" sz="1800">
                <a:solidFill>
                  <a:srgbClr val="000000"/>
                </a:solidFill>
                <a:latin typeface="Arial" charset="0"/>
                <a:ea typeface="ＭＳ Ｐゴシック" charset="0"/>
                <a:cs typeface="ＭＳ Ｐゴシック" charset="0"/>
              </a:rPr>
              <a:t>Inter-phyla Comparison </a:t>
            </a:r>
            <a:br>
              <a:rPr lang="en-US" sz="1800">
                <a:solidFill>
                  <a:srgbClr val="000000"/>
                </a:solidFill>
                <a:latin typeface="Arial" charset="0"/>
                <a:ea typeface="ＭＳ Ｐゴシック" charset="0"/>
                <a:cs typeface="ＭＳ Ｐゴシック" charset="0"/>
              </a:rPr>
            </a:br>
            <a:r>
              <a:rPr lang="en-US" sz="1800">
                <a:solidFill>
                  <a:srgbClr val="000000"/>
                </a:solidFill>
                <a:latin typeface="Arial" charset="0"/>
                <a:ea typeface="ＭＳ Ｐゴシック" charset="0"/>
                <a:cs typeface="ＭＳ Ｐゴシック" charset="0"/>
              </a:rPr>
              <a:t>of Regulation &amp; Transcription</a:t>
            </a:r>
            <a:br>
              <a:rPr lang="en-US" sz="1800">
                <a:solidFill>
                  <a:srgbClr val="000000"/>
                </a:solidFill>
                <a:latin typeface="Arial" charset="0"/>
                <a:ea typeface="ＭＳ Ｐゴシック" charset="0"/>
                <a:cs typeface="ＭＳ Ｐゴシック" charset="0"/>
              </a:rPr>
            </a:br>
            <a:endParaRPr lang="en-US" sz="100" b="0">
              <a:solidFill>
                <a:srgbClr val="000000"/>
              </a:solidFill>
              <a:latin typeface="Arial" charset="0"/>
              <a:ea typeface="ＭＳ Ｐゴシック" charset="0"/>
              <a:cs typeface="ＭＳ Ｐゴシック" charset="0"/>
            </a:endParaRPr>
          </a:p>
        </p:txBody>
      </p:sp>
      <p:sp>
        <p:nvSpPr>
          <p:cNvPr id="376835"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376836" name="Rectangle 2"/>
          <p:cNvSpPr>
            <a:spLocks noChangeArrowheads="1"/>
          </p:cNvSpPr>
          <p:nvPr/>
        </p:nvSpPr>
        <p:spPr bwMode="auto">
          <a:xfrm>
            <a:off x="3949700" y="5410200"/>
            <a:ext cx="49672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r>
              <a:rPr lang="en-US" sz="1600" b="0">
                <a:solidFill>
                  <a:srgbClr val="595959"/>
                </a:solidFill>
              </a:rPr>
              <a:t>Mark Gerstein</a:t>
            </a:r>
          </a:p>
          <a:p>
            <a:pPr algn="ctr" defTabSz="912813"/>
            <a:r>
              <a:rPr lang="en-US" sz="1600" b="0">
                <a:solidFill>
                  <a:srgbClr val="595959"/>
                </a:solidFill>
              </a:rPr>
              <a:t>Yale</a:t>
            </a:r>
          </a:p>
          <a:p>
            <a:pPr algn="ctr" defTabSz="912813"/>
            <a:endParaRPr lang="en-US" sz="1600" b="0">
              <a:solidFill>
                <a:srgbClr val="595959"/>
              </a:solidFill>
            </a:endParaRPr>
          </a:p>
          <a:p>
            <a:pPr algn="ctr" defTabSz="912813"/>
            <a:r>
              <a:rPr lang="en-US" sz="1600" b="0">
                <a:solidFill>
                  <a:srgbClr val="595959"/>
                </a:solidFill>
              </a:rPr>
              <a:t>Material “</a:t>
            </a:r>
            <a:r>
              <a:rPr lang="en-US" altLang="ja-JP" sz="1600" b="0">
                <a:solidFill>
                  <a:srgbClr val="595959"/>
                </a:solidFill>
              </a:rPr>
              <a:t>tweetable</a:t>
            </a:r>
            <a:r>
              <a:rPr lang="en-US" sz="1600" b="0">
                <a:solidFill>
                  <a:srgbClr val="595959"/>
                </a:solidFill>
              </a:rPr>
              <a:t>”</a:t>
            </a:r>
            <a:r>
              <a:rPr lang="en-US" altLang="ja-JP" sz="1600" b="0">
                <a:solidFill>
                  <a:srgbClr val="595959"/>
                </a:solidFill>
              </a:rPr>
              <a:t> (via @markgerstein)</a:t>
            </a:r>
            <a:endParaRPr lang="en-US" sz="1600" b="0">
              <a:solidFill>
                <a:srgbClr val="595959"/>
              </a:solidFill>
            </a:endParaRPr>
          </a:p>
        </p:txBody>
      </p:sp>
      <p:pic>
        <p:nvPicPr>
          <p:cNvPr id="37683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33900"/>
            <a:ext cx="33496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4763"/>
            <a:ext cx="2609850" cy="19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7775" y="1600200"/>
            <a:ext cx="4629150" cy="34718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Tm="1917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20</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5632312"/>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We identify a small subset of TARs that are likely to be novel </a:t>
            </a:r>
            <a:r>
              <a:rPr lang="en-US" sz="1800" b="0" dirty="0" err="1">
                <a:solidFill>
                  <a:prstClr val="black"/>
                </a:solidFill>
                <a:latin typeface="Calibri"/>
                <a:ea typeface="+mn-ea"/>
                <a:cs typeface="+mn-cs"/>
              </a:rPr>
              <a:t>ncRNAs</a:t>
            </a:r>
            <a:r>
              <a:rPr lang="en-US" sz="1800" b="0" dirty="0">
                <a:solidFill>
                  <a:prstClr val="black"/>
                </a:solidFill>
                <a:latin typeface="Calibri"/>
                <a:ea typeface="+mn-ea"/>
                <a:cs typeface="+mn-cs"/>
              </a:rPr>
              <a:t> using a machine learning algorithm trained on known </a:t>
            </a:r>
            <a:r>
              <a:rPr lang="en-US" sz="1800" b="0" dirty="0" err="1">
                <a:solidFill>
                  <a:prstClr val="black"/>
                </a:solidFill>
                <a:latin typeface="Calibri"/>
                <a:ea typeface="+mn-ea"/>
                <a:cs typeface="+mn-cs"/>
              </a:rPr>
              <a:t>ncRNAs</a:t>
            </a:r>
            <a:r>
              <a:rPr lang="en-US" sz="1800" b="0" dirty="0">
                <a:solidFill>
                  <a:prstClr val="black"/>
                </a:solidFill>
                <a:latin typeface="Calibri"/>
                <a:ea typeface="+mn-ea"/>
                <a:cs typeface="+mn-cs"/>
              </a:rPr>
              <a:t> using RNA-</a:t>
            </a:r>
            <a:r>
              <a:rPr lang="en-US" sz="1800" b="0" dirty="0" err="1">
                <a:solidFill>
                  <a:prstClr val="black"/>
                </a:solidFill>
                <a:latin typeface="Calibri"/>
                <a:ea typeface="+mn-ea"/>
                <a:cs typeface="+mn-cs"/>
              </a:rPr>
              <a:t>Seq</a:t>
            </a:r>
            <a:r>
              <a:rPr lang="en-US" sz="1800" b="0" dirty="0">
                <a:solidFill>
                  <a:prstClr val="black"/>
                </a:solidFill>
                <a:latin typeface="Calibri"/>
                <a:ea typeface="+mn-ea"/>
                <a:cs typeface="+mn-cs"/>
              </a:rPr>
              <a:t> data and more.</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200" dirty="0" smtClean="0">
                <a:solidFill>
                  <a:schemeClr val="bg1">
                    <a:lumMod val="65000"/>
                  </a:schemeClr>
                </a:solidFill>
                <a:ea typeface="+mj-ea"/>
                <a:cs typeface="+mj-cs"/>
              </a:rPr>
              <a:t>Inter</a:t>
            </a:r>
            <a:r>
              <a:rPr lang="en-US" sz="3200" dirty="0">
                <a:solidFill>
                  <a:schemeClr val="bg1">
                    <a:lumMod val="65000"/>
                  </a:schemeClr>
                </a:solidFill>
                <a:ea typeface="+mj-ea"/>
                <a:cs typeface="+mj-cs"/>
              </a:rPr>
              <a:t>-</a:t>
            </a:r>
            <a:r>
              <a:rPr lang="en-US" sz="3200" dirty="0" smtClean="0">
                <a:solidFill>
                  <a:schemeClr val="bg1">
                    <a:lumMod val="65000"/>
                  </a:schemeClr>
                </a:solidFill>
                <a:ea typeface="+mj-ea"/>
                <a:cs typeface="+mj-cs"/>
              </a:rPr>
              <a:t>phyla Comparisons </a:t>
            </a:r>
            <a:br>
              <a:rPr lang="en-US" sz="3200" dirty="0" smtClean="0">
                <a:solidFill>
                  <a:schemeClr val="bg1">
                    <a:lumMod val="65000"/>
                  </a:schemeClr>
                </a:solidFill>
                <a:ea typeface="+mj-ea"/>
                <a:cs typeface="+mj-cs"/>
              </a:rPr>
            </a:br>
            <a:r>
              <a:rPr lang="en-US" sz="3200" dirty="0" smtClean="0">
                <a:solidFill>
                  <a:schemeClr val="bg1">
                    <a:lumMod val="65000"/>
                  </a:schemeClr>
                </a:solidFill>
                <a:ea typeface="+mj-ea"/>
                <a:cs typeface="+mj-cs"/>
              </a:rPr>
              <a:t>of </a:t>
            </a:r>
            <a:r>
              <a:rPr lang="en-US" sz="3200" dirty="0">
                <a:solidFill>
                  <a:schemeClr val="bg1">
                    <a:lumMod val="65000"/>
                  </a:schemeClr>
                </a:solidFill>
                <a:ea typeface="+mj-ea"/>
                <a:cs typeface="+mj-cs"/>
              </a:rPr>
              <a:t>Regulation &amp; Transcription</a:t>
            </a:r>
          </a:p>
        </p:txBody>
      </p:sp>
      <p:sp>
        <p:nvSpPr>
          <p:cNvPr id="3" name="Content Placeholder 2"/>
          <p:cNvSpPr>
            <a:spLocks noGrp="1"/>
          </p:cNvSpPr>
          <p:nvPr>
            <p:ph idx="1"/>
          </p:nvPr>
        </p:nvSpPr>
        <p:spPr>
          <a:xfrm>
            <a:off x="457200" y="1443038"/>
            <a:ext cx="8229600" cy="4525962"/>
          </a:xfrm>
        </p:spPr>
        <p:txBody>
          <a:bodyPr rtlCol="0">
            <a:normAutofit fontScale="92500" lnSpcReduction="20000"/>
          </a:bodyPr>
          <a:lstStyle/>
          <a:p>
            <a:pPr marL="0" indent="0" eaLnBrk="1" fontAlgn="auto" hangingPunct="1">
              <a:spcAft>
                <a:spcPts val="0"/>
              </a:spcAft>
              <a:buFont typeface="Arial"/>
              <a:buNone/>
              <a:defRPr/>
            </a:pPr>
            <a:r>
              <a:rPr lang="en-US" dirty="0" smtClean="0">
                <a:solidFill>
                  <a:schemeClr val="bg1">
                    <a:lumMod val="65000"/>
                  </a:schemeClr>
                </a:solidFill>
                <a:ea typeface="+mn-ea"/>
                <a:cs typeface="+mn-cs"/>
              </a:rPr>
              <a:t>Even though human, fly and worm are highly divergent they share many ancient features of transcription:</a:t>
            </a:r>
          </a:p>
          <a:p>
            <a:pPr eaLnBrk="1" fontAlgn="auto" hangingPunct="1">
              <a:spcAft>
                <a:spcPts val="0"/>
              </a:spcAft>
              <a:buFont typeface="Arial"/>
              <a:buChar char="•"/>
              <a:defRPr/>
            </a:pPr>
            <a:r>
              <a:rPr lang="en-US" sz="2800" b="1" u="sng" dirty="0" smtClean="0">
                <a:solidFill>
                  <a:srgbClr val="FFAA58"/>
                </a:solidFill>
                <a:ea typeface="+mn-ea"/>
                <a:cs typeface="+mn-cs"/>
              </a:rPr>
              <a:t>Transcription</a:t>
            </a:r>
            <a:r>
              <a:rPr lang="en-US" sz="2800" b="1" dirty="0" smtClean="0">
                <a:solidFill>
                  <a:srgbClr val="FFAA58"/>
                </a:solidFill>
                <a:ea typeface="+mn-ea"/>
                <a:cs typeface="+mn-cs"/>
              </a:rPr>
              <a:t>: Expression clustering</a:t>
            </a:r>
          </a:p>
          <a:p>
            <a:pPr lvl="1" eaLnBrk="1" fontAlgn="auto" hangingPunct="1">
              <a:spcAft>
                <a:spcPts val="0"/>
              </a:spcAft>
              <a:buFont typeface="Arial"/>
              <a:buChar char="–"/>
              <a:defRPr/>
            </a:pPr>
            <a:r>
              <a:rPr lang="en-US" sz="2400" dirty="0" smtClean="0">
                <a:solidFill>
                  <a:schemeClr val="bg1">
                    <a:lumMod val="65000"/>
                  </a:schemeClr>
                </a:solidFill>
                <a:ea typeface="+mn-ea"/>
              </a:rPr>
              <a:t>16 Conserved co-expression modules</a:t>
            </a:r>
          </a:p>
          <a:p>
            <a:pPr lvl="1" eaLnBrk="1" fontAlgn="auto" hangingPunct="1">
              <a:spcAft>
                <a:spcPts val="0"/>
              </a:spcAft>
              <a:buFont typeface="Arial"/>
              <a:buChar char="–"/>
              <a:defRPr/>
            </a:pPr>
            <a:r>
              <a:rPr lang="en-US" sz="2400" dirty="0" smtClean="0">
                <a:solidFill>
                  <a:schemeClr val="bg1">
                    <a:lumMod val="65000"/>
                  </a:schemeClr>
                </a:solidFill>
                <a:ea typeface="+mn-ea"/>
              </a:rPr>
              <a:t>Inter- and intra-species hourglass behavior of 12 of these modules</a:t>
            </a:r>
          </a:p>
          <a:p>
            <a:pPr lvl="1" eaLnBrk="1" fontAlgn="auto" hangingPunct="1">
              <a:spcAft>
                <a:spcPts val="0"/>
              </a:spcAft>
              <a:buFont typeface="Arial"/>
              <a:buChar char="–"/>
              <a:defRPr/>
            </a:pPr>
            <a:r>
              <a:rPr lang="en-US" sz="2400" dirty="0" smtClean="0">
                <a:solidFill>
                  <a:schemeClr val="bg1">
                    <a:lumMod val="65000"/>
                  </a:schemeClr>
                </a:solidFill>
                <a:ea typeface="+mn-ea"/>
              </a:rPr>
              <a:t>Expression clustering, particularly of hourglass modules, able to align the developmental stages of worm &amp; fly</a:t>
            </a:r>
          </a:p>
          <a:p>
            <a:pPr eaLnBrk="1" fontAlgn="auto" hangingPunct="1">
              <a:spcAft>
                <a:spcPts val="0"/>
              </a:spcAft>
              <a:buFont typeface="Arial"/>
              <a:buChar char="•"/>
              <a:defRPr/>
            </a:pPr>
            <a:r>
              <a:rPr lang="en-US" sz="2800" b="1" u="sng" dirty="0">
                <a:solidFill>
                  <a:srgbClr val="FFAA58"/>
                </a:solidFill>
                <a:ea typeface="+mn-ea"/>
                <a:cs typeface="+mn-cs"/>
              </a:rPr>
              <a:t>Regulation</a:t>
            </a:r>
            <a:r>
              <a:rPr lang="en-US" sz="2800" b="1" dirty="0">
                <a:solidFill>
                  <a:srgbClr val="FFAA58"/>
                </a:solidFill>
                <a:ea typeface="+mn-ea"/>
                <a:cs typeface="+mn-cs"/>
              </a:rPr>
              <a:t>: </a:t>
            </a:r>
            <a:r>
              <a:rPr lang="en-US" sz="2800" b="1" dirty="0" smtClean="0">
                <a:solidFill>
                  <a:srgbClr val="FFAA58"/>
                </a:solidFill>
                <a:ea typeface="+mn-ea"/>
                <a:cs typeface="+mn-cs"/>
              </a:rPr>
              <a:t>Hierarchical regulatory </a:t>
            </a:r>
            <a:r>
              <a:rPr lang="en-US" sz="2800" b="1" dirty="0">
                <a:solidFill>
                  <a:srgbClr val="FFAA58"/>
                </a:solidFill>
                <a:ea typeface="+mn-ea"/>
                <a:cs typeface="+mn-cs"/>
              </a:rPr>
              <a:t>network </a:t>
            </a:r>
            <a:br>
              <a:rPr lang="en-US" sz="2800" b="1" dirty="0">
                <a:solidFill>
                  <a:srgbClr val="FFAA58"/>
                </a:solidFill>
                <a:ea typeface="+mn-ea"/>
                <a:cs typeface="+mn-cs"/>
              </a:rPr>
            </a:br>
            <a:r>
              <a:rPr lang="en-US" sz="2800" b="1" dirty="0">
                <a:solidFill>
                  <a:srgbClr val="FFAA58"/>
                </a:solidFill>
                <a:ea typeface="+mn-ea"/>
                <a:cs typeface="+mn-cs"/>
              </a:rPr>
              <a:t>with many FFLs</a:t>
            </a:r>
          </a:p>
          <a:p>
            <a:pPr eaLnBrk="1" fontAlgn="auto" hangingPunct="1">
              <a:spcAft>
                <a:spcPts val="0"/>
              </a:spcAft>
              <a:buFont typeface="Arial"/>
              <a:buChar char="•"/>
              <a:defRPr/>
            </a:pPr>
            <a:r>
              <a:rPr lang="en-US" sz="2800" b="1" u="sng" dirty="0">
                <a:solidFill>
                  <a:srgbClr val="FFAA58"/>
                </a:solidFill>
                <a:ea typeface="+mn-ea"/>
                <a:cs typeface="+mn-cs"/>
              </a:rPr>
              <a:t>Both</a:t>
            </a:r>
            <a:r>
              <a:rPr lang="en-US" sz="2800" b="1" dirty="0">
                <a:solidFill>
                  <a:srgbClr val="FFAA58"/>
                </a:solidFill>
                <a:ea typeface="+mn-ea"/>
                <a:cs typeface="+mn-cs"/>
              </a:rPr>
              <a:t>: Statistical Models "Predicting" Expression</a:t>
            </a:r>
          </a:p>
          <a:p>
            <a:pPr lvl="1" eaLnBrk="1" fontAlgn="auto" hangingPunct="1">
              <a:spcAft>
                <a:spcPts val="0"/>
              </a:spcAft>
              <a:buFont typeface="Arial"/>
              <a:buChar char="–"/>
              <a:defRPr/>
            </a:pPr>
            <a:r>
              <a:rPr lang="en-US" sz="2400" dirty="0" smtClean="0">
                <a:solidFill>
                  <a:schemeClr val="bg1">
                    <a:lumMod val="65000"/>
                  </a:schemeClr>
                </a:solidFill>
                <a:ea typeface="+mn-ea"/>
              </a:rPr>
              <a:t>Small numbers of TF can reliably "predict"</a:t>
            </a:r>
          </a:p>
          <a:p>
            <a:pPr lvl="1" eaLnBrk="1" fontAlgn="auto" hangingPunct="1">
              <a:spcAft>
                <a:spcPts val="0"/>
              </a:spcAft>
              <a:buFont typeface="Arial"/>
              <a:buChar char="–"/>
              <a:defRPr/>
            </a:pPr>
            <a:r>
              <a:rPr lang="en-US" sz="2400" dirty="0" smtClean="0">
                <a:solidFill>
                  <a:schemeClr val="bg1">
                    <a:lumMod val="65000"/>
                  </a:schemeClr>
                </a:solidFill>
                <a:ea typeface="+mn-ea"/>
              </a:rPr>
              <a:t>Possible to construct a universal HM model for gene expression which works for mRNAs and ncRNAs</a:t>
            </a:r>
          </a:p>
          <a:p>
            <a:pPr eaLnBrk="1" fontAlgn="auto" hangingPunct="1">
              <a:spcAft>
                <a:spcPts val="0"/>
              </a:spcAft>
              <a:buFont typeface="Arial"/>
              <a:buChar char="•"/>
              <a:defRPr/>
            </a:pPr>
            <a:endParaRPr lang="en-US" sz="2800" dirty="0" smtClean="0">
              <a:solidFill>
                <a:schemeClr val="bg1">
                  <a:lumMod val="65000"/>
                </a:schemeClr>
              </a:solidFill>
              <a:ea typeface="+mn-ea"/>
              <a:cs typeface="+mn-cs"/>
            </a:endParaRPr>
          </a:p>
          <a:p>
            <a:pPr eaLnBrk="1" fontAlgn="auto" hangingPunct="1">
              <a:spcAft>
                <a:spcPts val="0"/>
              </a:spcAft>
              <a:buFont typeface="Arial"/>
              <a:buChar char="•"/>
              <a:defRPr/>
            </a:pPr>
            <a:endParaRPr lang="en-US" dirty="0">
              <a:solidFill>
                <a:schemeClr val="bg1">
                  <a:lumMod val="65000"/>
                </a:schemeClr>
              </a:solidFill>
              <a:ea typeface="+mn-ea"/>
              <a:cs typeface="+mn-cs"/>
            </a:endParaRPr>
          </a:p>
        </p:txBody>
      </p:sp>
      <p:sp>
        <p:nvSpPr>
          <p:cNvPr id="4" name="Slide Number Placeholder 3"/>
          <p:cNvSpPr>
            <a:spLocks noGrp="1"/>
          </p:cNvSpPr>
          <p:nvPr>
            <p:ph type="sldNum" sz="quarter" idx="12"/>
          </p:nvPr>
        </p:nvSpPr>
        <p:spPr/>
        <p:txBody>
          <a:bodyPr/>
          <a:lstStyle/>
          <a:p>
            <a:pPr>
              <a:defRPr/>
            </a:pPr>
            <a:fld id="{AB901933-B22D-0D49-9A82-9B5FC5ABCEDF}" type="slidenum">
              <a:rPr lang="en-US">
                <a:solidFill>
                  <a:prstClr val="white">
                    <a:lumMod val="65000"/>
                  </a:prstClr>
                </a:solidFill>
              </a:rPr>
              <a:pPr>
                <a:defRPr/>
              </a:pPr>
              <a:t>21</a:t>
            </a:fld>
            <a:endParaRPr lang="en-US">
              <a:solidFill>
                <a:prstClr val="white">
                  <a:lumMod val="6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2400300" y="3090863"/>
            <a:ext cx="1830388" cy="400050"/>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Arial" pitchFamily="34" charset="0"/>
                <a:ea typeface="+mn-ea"/>
                <a:cs typeface="Arial" pitchFamily="34"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fontAlgn="auto">
              <a:spcAft>
                <a:spcPts val="0"/>
              </a:spcAft>
              <a:defRPr/>
            </a:pPr>
            <a:r>
              <a:rPr lang="en-US" dirty="0" smtClean="0">
                <a:ea typeface="+mj-ea"/>
                <a:cs typeface="+mj-cs"/>
              </a:rPr>
              <a:t>Cross-Species Co-expression Clustering</a:t>
            </a:r>
            <a:endParaRPr lang="en-US" dirty="0">
              <a:ea typeface="+mj-ea"/>
              <a:cs typeface="+mj-cs"/>
            </a:endParaRPr>
          </a:p>
        </p:txBody>
      </p:sp>
      <p:sp>
        <p:nvSpPr>
          <p:cNvPr id="114" name="Content Placeholder 2"/>
          <p:cNvSpPr>
            <a:spLocks noGrp="1"/>
          </p:cNvSpPr>
          <p:nvPr>
            <p:ph idx="1"/>
          </p:nvPr>
        </p:nvSpPr>
        <p:spPr>
          <a:xfrm>
            <a:off x="4487863" y="1036638"/>
            <a:ext cx="4327525" cy="2001837"/>
          </a:xfrm>
        </p:spPr>
        <p:txBody>
          <a:bodyPr rtlCol="0">
            <a:normAutofit fontScale="92500" lnSpcReduction="20000"/>
          </a:bodyPr>
          <a:lstStyle/>
          <a:p>
            <a:pPr marL="0" indent="0" fontAlgn="auto">
              <a:spcAft>
                <a:spcPts val="0"/>
              </a:spcAft>
              <a:buFont typeface="Arial"/>
              <a:buNone/>
              <a:defRPr/>
            </a:pPr>
            <a:r>
              <a:rPr lang="en-US" sz="2000" dirty="0" smtClean="0">
                <a:ea typeface="+mn-ea"/>
                <a:cs typeface="+mn-cs"/>
              </a:rPr>
              <a:t>Use Potts model (generalized </a:t>
            </a:r>
            <a:r>
              <a:rPr lang="en-US" sz="2000" dirty="0" err="1" smtClean="0">
                <a:ea typeface="+mn-ea"/>
                <a:cs typeface="+mn-cs"/>
              </a:rPr>
              <a:t>Ising</a:t>
            </a:r>
            <a:r>
              <a:rPr lang="en-US" sz="2000" dirty="0" smtClean="0">
                <a:ea typeface="+mn-ea"/>
                <a:cs typeface="+mn-cs"/>
              </a:rPr>
              <a:t> model) to simultaneously cluster co-expressed genes within an organism as well as </a:t>
            </a:r>
            <a:r>
              <a:rPr lang="en-US" sz="2000" dirty="0" err="1" smtClean="0">
                <a:ea typeface="+mn-ea"/>
                <a:cs typeface="+mn-cs"/>
              </a:rPr>
              <a:t>orthologs</a:t>
            </a:r>
            <a:r>
              <a:rPr lang="en-US" sz="2000" dirty="0" smtClean="0">
                <a:ea typeface="+mn-ea"/>
                <a:cs typeface="+mn-cs"/>
              </a:rPr>
              <a:t> shared between organisms.</a:t>
            </a:r>
          </a:p>
          <a:p>
            <a:pPr marL="0" indent="0" fontAlgn="auto">
              <a:spcAft>
                <a:spcPts val="0"/>
              </a:spcAft>
              <a:buFont typeface="Arial"/>
              <a:buNone/>
              <a:defRPr/>
            </a:pPr>
            <a:endParaRPr lang="en-US" sz="2000" dirty="0" smtClean="0">
              <a:ea typeface="+mn-ea"/>
              <a:cs typeface="+mn-cs"/>
            </a:endParaRPr>
          </a:p>
          <a:p>
            <a:pPr marL="0" indent="0" fontAlgn="auto">
              <a:spcAft>
                <a:spcPts val="0"/>
              </a:spcAft>
              <a:buFont typeface="Arial"/>
              <a:buNone/>
              <a:defRPr/>
            </a:pPr>
            <a:r>
              <a:rPr lang="en-US" sz="2000" dirty="0" err="1" smtClean="0">
                <a:ea typeface="+mn-ea"/>
                <a:cs typeface="+mn-cs"/>
              </a:rPr>
              <a:t>ncRNAs</a:t>
            </a:r>
            <a:r>
              <a:rPr lang="en-US" sz="2000" dirty="0" smtClean="0">
                <a:ea typeface="+mn-ea"/>
                <a:cs typeface="+mn-cs"/>
              </a:rPr>
              <a:t> can also be assigned to modules base of co-expression.</a:t>
            </a:r>
            <a:endParaRPr lang="en-US" sz="2000" dirty="0">
              <a:ea typeface="+mn-ea"/>
              <a:cs typeface="+mn-cs"/>
            </a:endParaRPr>
          </a:p>
        </p:txBody>
      </p:sp>
      <p:pic>
        <p:nvPicPr>
          <p:cNvPr id="59699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896938"/>
            <a:ext cx="42862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7" name="Slide Number Placeholder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48BA91D0-2B79-D84E-BACE-43709E45666B}" type="slidenum">
              <a:rPr lang="en-US">
                <a:solidFill>
                  <a:srgbClr val="898989"/>
                </a:solidFill>
                <a:latin typeface="Calibri" charset="0"/>
              </a:rPr>
              <a:pPr eaLnBrk="1" hangingPunct="1"/>
              <a:t>22</a:t>
            </a:fld>
            <a:endParaRPr lang="en-US">
              <a:solidFill>
                <a:srgbClr val="898989"/>
              </a:solidFill>
              <a:latin typeface="Calibri" charset="0"/>
            </a:endParaRPr>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pic>
        <p:nvPicPr>
          <p:cNvPr id="88" name="Picture 87" descr="modEncode-Fig3-v4.pdf"/>
          <p:cNvPicPr>
            <a:picLocks noChangeAspect="1"/>
          </p:cNvPicPr>
          <p:nvPr/>
        </p:nvPicPr>
        <p:blipFill rotWithShape="1">
          <a:blip r:embed="rId4">
            <a:extLst>
              <a:ext uri="{28A0092B-C50C-407E-A947-70E740481C1C}">
                <a14:useLocalDpi xmlns:a14="http://schemas.microsoft.com/office/drawing/2010/main" val="0"/>
              </a:ext>
            </a:extLst>
          </a:blip>
          <a:srcRect t="4586" r="54095" b="46576"/>
          <a:stretch/>
        </p:blipFill>
        <p:spPr>
          <a:xfrm>
            <a:off x="2479120" y="3478012"/>
            <a:ext cx="4074080" cy="3349285"/>
          </a:xfrm>
          <a:prstGeom prst="snipRoundRect">
            <a:avLst/>
          </a:prstGeom>
        </p:spPr>
      </p:pic>
      <p:sp>
        <p:nvSpPr>
          <p:cNvPr id="3" name="Right Triangle 2"/>
          <p:cNvSpPr/>
          <p:nvPr/>
        </p:nvSpPr>
        <p:spPr>
          <a:xfrm rot="10800000">
            <a:off x="3921125" y="3478213"/>
            <a:ext cx="2819400" cy="3162300"/>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2" name="TextBox 1"/>
          <p:cNvSpPr txBox="1"/>
          <p:nvPr/>
        </p:nvSpPr>
        <p:spPr>
          <a:xfrm>
            <a:off x="5834063" y="3478213"/>
            <a:ext cx="1438275" cy="646112"/>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cs typeface="+mn-cs"/>
              </a:rPr>
              <a:t>16 conserved </a:t>
            </a:r>
          </a:p>
          <a:p>
            <a:pPr algn="ctr" defTabSz="457200" fontAlgn="auto">
              <a:spcBef>
                <a:spcPts val="0"/>
              </a:spcBef>
              <a:spcAft>
                <a:spcPts val="0"/>
              </a:spcAft>
              <a:defRPr/>
            </a:pPr>
            <a:r>
              <a:rPr lang="en-US" sz="1800" b="0" dirty="0">
                <a:solidFill>
                  <a:prstClr val="black"/>
                </a:solidFill>
                <a:latin typeface="Calibri"/>
                <a:ea typeface="+mn-ea"/>
                <a:cs typeface="+mn-cs"/>
              </a:rPr>
              <a:t>modules</a:t>
            </a:r>
          </a:p>
        </p:txBody>
      </p:sp>
      <p:pic>
        <p:nvPicPr>
          <p:cNvPr id="597002" name="Picture 88" descr="modEncode-Fig3-v4.pdf"/>
          <p:cNvPicPr>
            <a:picLocks noChangeAspect="1"/>
          </p:cNvPicPr>
          <p:nvPr/>
        </p:nvPicPr>
        <p:blipFill>
          <a:blip r:embed="rId4">
            <a:extLst>
              <a:ext uri="{28A0092B-C50C-407E-A947-70E740481C1C}">
                <a14:useLocalDpi xmlns:a14="http://schemas.microsoft.com/office/drawing/2010/main" val="0"/>
              </a:ext>
            </a:extLst>
          </a:blip>
          <a:srcRect l="43594" t="81235" r="40169" b="9917"/>
          <a:stretch>
            <a:fillRect/>
          </a:stretch>
        </p:blipFill>
        <p:spPr bwMode="auto">
          <a:xfrm>
            <a:off x="855663" y="4776788"/>
            <a:ext cx="14398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26263" y="4859338"/>
            <a:ext cx="1430337" cy="646112"/>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Talk by </a:t>
            </a:r>
          </a:p>
          <a:p>
            <a:pPr defTabSz="457200" fontAlgn="auto">
              <a:spcBef>
                <a:spcPts val="0"/>
              </a:spcBef>
              <a:spcAft>
                <a:spcPts val="0"/>
              </a:spcAft>
              <a:defRPr/>
            </a:pPr>
            <a:r>
              <a:rPr lang="en-US" sz="1800" b="0" dirty="0">
                <a:solidFill>
                  <a:prstClr val="black"/>
                </a:solidFill>
                <a:latin typeface="Calibri"/>
                <a:ea typeface="+mn-ea"/>
                <a:cs typeface="+mn-cs"/>
              </a:rPr>
              <a:t>Koon-</a:t>
            </a:r>
            <a:r>
              <a:rPr lang="en-US" sz="1800" b="0" dirty="0" err="1">
                <a:solidFill>
                  <a:prstClr val="black"/>
                </a:solidFill>
                <a:latin typeface="Calibri"/>
                <a:ea typeface="+mn-ea"/>
                <a:cs typeface="+mn-cs"/>
              </a:rPr>
              <a:t>Kiu</a:t>
            </a:r>
            <a:r>
              <a:rPr lang="en-US" sz="1800" b="0" dirty="0">
                <a:solidFill>
                  <a:prstClr val="black"/>
                </a:solidFill>
                <a:latin typeface="Calibri"/>
                <a:ea typeface="+mn-ea"/>
                <a:cs typeface="+mn-cs"/>
              </a:rPr>
              <a:t> Yan</a:t>
            </a:r>
          </a:p>
        </p:txBody>
      </p:sp>
      <p:sp>
        <p:nvSpPr>
          <p:cNvPr id="13" name="TextBox 12"/>
          <p:cNvSpPr txBox="1"/>
          <p:nvPr/>
        </p:nvSpPr>
        <p:spPr>
          <a:xfrm>
            <a:off x="-1320800" y="2387600"/>
            <a:ext cx="6019800" cy="923330"/>
          </a:xfrm>
          <a:prstGeom prst="rect">
            <a:avLst/>
          </a:prstGeom>
          <a:solidFill>
            <a:srgbClr val="FF6600"/>
          </a:solidFill>
          <a:ln>
            <a:solidFill>
              <a:srgbClr val="000000"/>
            </a:solidFill>
          </a:ln>
        </p:spPr>
        <p:txBody>
          <a:bodyPr wrap="square" rtlCol="0">
            <a:spAutoFit/>
          </a:bodyPr>
          <a:lstStyle/>
          <a:p>
            <a:r>
              <a:rPr lang="en-US" sz="5400" dirty="0" smtClean="0"/>
              <a:t>more </a:t>
            </a:r>
            <a:r>
              <a:rPr lang="en-US" sz="5400" dirty="0" err="1" smtClean="0"/>
              <a:t>orthoclust</a:t>
            </a:r>
            <a:r>
              <a:rPr lang="en-US" sz="5400" dirty="0" smtClean="0"/>
              <a:t>?</a:t>
            </a:r>
            <a:endParaRPr lang="en-US" sz="54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Box 181"/>
          <p:cNvSpPr txBox="1">
            <a:spLocks noChangeArrowheads="1"/>
          </p:cNvSpPr>
          <p:nvPr/>
        </p:nvSpPr>
        <p:spPr bwMode="auto">
          <a:xfrm>
            <a:off x="2400300" y="3090863"/>
            <a:ext cx="1830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eaLnBrk="1" fontAlgn="auto" hangingPunct="1">
              <a:spcAft>
                <a:spcPts val="0"/>
              </a:spcAft>
              <a:defRPr/>
            </a:pPr>
            <a:r>
              <a:rPr lang="en-US" dirty="0" smtClean="0">
                <a:ea typeface="+mj-ea"/>
                <a:cs typeface="+mj-cs"/>
              </a:rPr>
              <a:t>Cross-Species Co-expression Clustering</a:t>
            </a:r>
            <a:endParaRPr lang="en-US" dirty="0">
              <a:ea typeface="+mj-ea"/>
              <a:cs typeface="+mj-cs"/>
            </a:endParaRPr>
          </a:p>
        </p:txBody>
      </p:sp>
      <p:sp>
        <p:nvSpPr>
          <p:cNvPr id="114" name="Content Placeholder 2"/>
          <p:cNvSpPr>
            <a:spLocks noGrp="1"/>
          </p:cNvSpPr>
          <p:nvPr>
            <p:ph idx="1"/>
          </p:nvPr>
        </p:nvSpPr>
        <p:spPr>
          <a:xfrm>
            <a:off x="4487863" y="1036638"/>
            <a:ext cx="4327525" cy="2001837"/>
          </a:xfrm>
        </p:spPr>
        <p:txBody>
          <a:bodyPr rtlCol="0">
            <a:normAutofit fontScale="92500" lnSpcReduction="20000"/>
          </a:bodyPr>
          <a:lstStyle/>
          <a:p>
            <a:pPr marL="0" indent="0" eaLnBrk="1" fontAlgn="auto" hangingPunct="1">
              <a:spcAft>
                <a:spcPts val="0"/>
              </a:spcAft>
              <a:buFont typeface="Arial"/>
              <a:buNone/>
              <a:defRPr/>
            </a:pPr>
            <a:r>
              <a:rPr lang="en-US" sz="2000" dirty="0" smtClean="0">
                <a:ea typeface="+mn-ea"/>
                <a:cs typeface="+mn-cs"/>
              </a:rPr>
              <a:t>Use Potts model (generalized </a:t>
            </a:r>
            <a:r>
              <a:rPr lang="en-US" sz="2000" dirty="0" err="1" smtClean="0">
                <a:ea typeface="+mn-ea"/>
                <a:cs typeface="+mn-cs"/>
              </a:rPr>
              <a:t>Ising</a:t>
            </a:r>
            <a:r>
              <a:rPr lang="en-US" sz="2000" dirty="0" smtClean="0">
                <a:ea typeface="+mn-ea"/>
                <a:cs typeface="+mn-cs"/>
              </a:rPr>
              <a:t> model) to simultaneously cluster co-expressed genes within an organism as well as ~2000 orthologs shared between organisms.</a:t>
            </a:r>
          </a:p>
          <a:p>
            <a:pPr marL="0" indent="0" eaLnBrk="1" fontAlgn="auto" hangingPunct="1">
              <a:spcAft>
                <a:spcPts val="0"/>
              </a:spcAft>
              <a:buFont typeface="Arial"/>
              <a:buNone/>
              <a:defRPr/>
            </a:pPr>
            <a:endParaRPr lang="en-US" sz="2000" dirty="0" smtClean="0">
              <a:ea typeface="+mn-ea"/>
              <a:cs typeface="+mn-cs"/>
            </a:endParaRPr>
          </a:p>
          <a:p>
            <a:pPr marL="0" indent="0" eaLnBrk="1" fontAlgn="auto" hangingPunct="1">
              <a:spcAft>
                <a:spcPts val="0"/>
              </a:spcAft>
              <a:buFont typeface="Arial"/>
              <a:buNone/>
              <a:defRPr/>
            </a:pPr>
            <a:r>
              <a:rPr lang="en-US" sz="2000" dirty="0" err="1" smtClean="0">
                <a:ea typeface="+mn-ea"/>
                <a:cs typeface="+mn-cs"/>
              </a:rPr>
              <a:t>ncRNAs</a:t>
            </a:r>
            <a:r>
              <a:rPr lang="en-US" sz="2000" dirty="0" smtClean="0">
                <a:ea typeface="+mn-ea"/>
                <a:cs typeface="+mn-cs"/>
              </a:rPr>
              <a:t> can also be assigned to modules base of co-expression.</a:t>
            </a:r>
            <a:endParaRPr lang="en-US" sz="2000" dirty="0">
              <a:ea typeface="+mn-ea"/>
              <a:cs typeface="+mn-cs"/>
            </a:endParaRPr>
          </a:p>
        </p:txBody>
      </p:sp>
      <p:pic>
        <p:nvPicPr>
          <p:cNvPr id="38195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896938"/>
            <a:ext cx="42862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7"/>
          <p:cNvSpPr>
            <a:spLocks noGrp="1"/>
          </p:cNvSpPr>
          <p:nvPr>
            <p:ph type="sldNum" sz="quarter" idx="12"/>
          </p:nvPr>
        </p:nvSpPr>
        <p:spPr/>
        <p:txBody>
          <a:bodyPr/>
          <a:lstStyle/>
          <a:p>
            <a:pPr>
              <a:defRPr/>
            </a:pPr>
            <a:fld id="{E8CF0663-C784-8546-AEF3-3DCF1B9F7338}" type="slidenum">
              <a:rPr lang="en-US"/>
              <a:pPr>
                <a:defRPr/>
              </a:pPr>
              <a:t>23</a:t>
            </a:fld>
            <a:endParaRPr lang="en-US" dirty="0"/>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 name="Right Triangle 2"/>
          <p:cNvSpPr/>
          <p:nvPr/>
        </p:nvSpPr>
        <p:spPr>
          <a:xfrm rot="10800000">
            <a:off x="3921125" y="3478213"/>
            <a:ext cx="2819400" cy="3162300"/>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381960" name="TextBox 5"/>
          <p:cNvSpPr txBox="1">
            <a:spLocks noChangeArrowheads="1"/>
          </p:cNvSpPr>
          <p:nvPr/>
        </p:nvSpPr>
        <p:spPr bwMode="auto">
          <a:xfrm rot="-5400000">
            <a:off x="6019800" y="4749800"/>
            <a:ext cx="23383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16 Conserved Modules</a:t>
            </a:r>
          </a:p>
        </p:txBody>
      </p:sp>
      <p:sp>
        <p:nvSpPr>
          <p:cNvPr id="7" name="Rectangle 6"/>
          <p:cNvSpPr/>
          <p:nvPr/>
        </p:nvSpPr>
        <p:spPr>
          <a:xfrm>
            <a:off x="1028700" y="3159125"/>
            <a:ext cx="876300" cy="736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pic>
        <p:nvPicPr>
          <p:cNvPr id="381962" name="Picture 3"/>
          <p:cNvPicPr>
            <a:picLocks noChangeAspect="1"/>
          </p:cNvPicPr>
          <p:nvPr/>
        </p:nvPicPr>
        <p:blipFill>
          <a:blip r:embed="rId4">
            <a:extLst>
              <a:ext uri="{28A0092B-C50C-407E-A947-70E740481C1C}">
                <a14:useLocalDpi xmlns:a14="http://schemas.microsoft.com/office/drawing/2010/main" val="0"/>
              </a:ext>
            </a:extLst>
          </a:blip>
          <a:srcRect l="5527" r="4999"/>
          <a:stretch>
            <a:fillRect/>
          </a:stretch>
        </p:blipFill>
        <p:spPr bwMode="auto">
          <a:xfrm>
            <a:off x="1473200" y="3179763"/>
            <a:ext cx="5257800"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63" name="TextBox 4"/>
          <p:cNvSpPr txBox="1">
            <a:spLocks noChangeArrowheads="1"/>
          </p:cNvSpPr>
          <p:nvPr/>
        </p:nvSpPr>
        <p:spPr bwMode="auto">
          <a:xfrm rot="-5400000">
            <a:off x="7276307" y="4155281"/>
            <a:ext cx="3365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itle 1"/>
          <p:cNvSpPr>
            <a:spLocks noGrp="1"/>
          </p:cNvSpPr>
          <p:nvPr>
            <p:ph type="title"/>
          </p:nvPr>
        </p:nvSpPr>
        <p:spPr>
          <a:xfrm>
            <a:off x="457200" y="114300"/>
            <a:ext cx="6289675" cy="774700"/>
          </a:xfrm>
        </p:spPr>
        <p:txBody>
          <a:bodyPr/>
          <a:lstStyle/>
          <a:p>
            <a:pPr eaLnBrk="1" hangingPunct="1"/>
            <a:r>
              <a:rPr lang="en-US">
                <a:latin typeface="Calibri" charset="0"/>
              </a:rPr>
              <a:t>Hourglass Behavior</a:t>
            </a:r>
          </a:p>
        </p:txBody>
      </p:sp>
      <p:sp>
        <p:nvSpPr>
          <p:cNvPr id="3" name="Content Placeholder 2"/>
          <p:cNvSpPr>
            <a:spLocks noGrp="1"/>
          </p:cNvSpPr>
          <p:nvPr>
            <p:ph idx="1"/>
          </p:nvPr>
        </p:nvSpPr>
        <p:spPr>
          <a:xfrm>
            <a:off x="300038" y="1547813"/>
            <a:ext cx="5240337" cy="4578350"/>
          </a:xfrm>
        </p:spPr>
        <p:txBody>
          <a:bodyPr rtlCol="0">
            <a:normAutofit fontScale="85000" lnSpcReduction="20000"/>
          </a:bodyPr>
          <a:lstStyle/>
          <a:p>
            <a:pPr marL="0" indent="0" eaLnBrk="1" fontAlgn="auto" hangingPunct="1">
              <a:spcAft>
                <a:spcPts val="0"/>
              </a:spcAft>
              <a:buFont typeface="Arial"/>
              <a:buNone/>
              <a:defRPr/>
            </a:pPr>
            <a:r>
              <a:rPr lang="en-US" sz="2400" b="1" u="sng" dirty="0" smtClean="0">
                <a:ea typeface="+mn-ea"/>
                <a:cs typeface="+mn-cs"/>
              </a:rPr>
              <a:t>Canonical Inter-organism Behavior</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a:t>
            </a:r>
            <a:r>
              <a:rPr lang="en-US" sz="2400" dirty="0" smtClean="0">
                <a:ea typeface="+mn-ea"/>
                <a:cs typeface="+mn-cs"/>
              </a:rPr>
              <a:t>Hourglass </a:t>
            </a:r>
            <a:r>
              <a:rPr lang="en-US" sz="2400" dirty="0">
                <a:ea typeface="+mn-ea"/>
                <a:cs typeface="+mn-cs"/>
              </a:rPr>
              <a:t>hypothesis”: all organisms go </a:t>
            </a:r>
            <a:r>
              <a:rPr lang="en-US" sz="2400" dirty="0" smtClean="0">
                <a:ea typeface="+mn-ea"/>
                <a:cs typeface="+mn-cs"/>
              </a:rPr>
              <a:t>through a particular stage in embryonic development ("phylotypic" stage) where </a:t>
            </a:r>
            <a:br>
              <a:rPr lang="en-US" sz="2400" dirty="0" smtClean="0">
                <a:ea typeface="+mn-ea"/>
                <a:cs typeface="+mn-cs"/>
              </a:rPr>
            </a:br>
            <a:r>
              <a:rPr lang="en-US" sz="2400" dirty="0" smtClean="0">
                <a:ea typeface="+mn-ea"/>
                <a:cs typeface="+mn-cs"/>
              </a:rPr>
              <a:t>inter-organism expression differences </a:t>
            </a:r>
            <a:r>
              <a:rPr lang="en-US" sz="2400" dirty="0">
                <a:ea typeface="+mn-ea"/>
                <a:cs typeface="+mn-cs"/>
              </a:rPr>
              <a:t>of orthologous genes are smallest.</a:t>
            </a:r>
          </a:p>
          <a:p>
            <a:pPr eaLnBrk="1" fontAlgn="auto" hangingPunct="1">
              <a:spcAft>
                <a:spcPts val="0"/>
              </a:spcAft>
              <a:buFont typeface="Arial"/>
              <a:buChar char="•"/>
              <a:defRPr/>
            </a:pPr>
            <a:r>
              <a:rPr lang="en-US" sz="2400" dirty="0" smtClean="0">
                <a:ea typeface="+mn-ea"/>
                <a:cs typeface="+mn-cs"/>
              </a:rPr>
              <a:t>We </a:t>
            </a:r>
            <a:r>
              <a:rPr lang="en-US" sz="2400" dirty="0">
                <a:ea typeface="+mn-ea"/>
                <a:cs typeface="+mn-cs"/>
              </a:rPr>
              <a:t>identify modules (12 out of 16) which have this behavior at the phylotypic stage.</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24</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sp>
        <p:nvSpPr>
          <p:cNvPr id="384008" name="TextBox 8"/>
          <p:cNvSpPr txBox="1">
            <a:spLocks noChangeArrowheads="1"/>
          </p:cNvSpPr>
          <p:nvPr/>
        </p:nvSpPr>
        <p:spPr bwMode="auto">
          <a:xfrm>
            <a:off x="300038" y="65119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pic>
        <p:nvPicPr>
          <p:cNvPr id="5" name="Picture 4"/>
          <p:cNvPicPr>
            <a:picLocks noChangeAspect="1"/>
          </p:cNvPicPr>
          <p:nvPr/>
        </p:nvPicPr>
        <p:blipFill>
          <a:blip r:embed="rId2"/>
          <a:stretch>
            <a:fillRect/>
          </a:stretch>
        </p:blipFill>
        <p:spPr>
          <a:xfrm>
            <a:off x="5956301" y="660400"/>
            <a:ext cx="2806699" cy="26762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4" descr="ED_Figures_ALL.pdf"/>
          <p:cNvPicPr>
            <a:picLocks noChangeAspect="1"/>
          </p:cNvPicPr>
          <p:nvPr/>
        </p:nvPicPr>
        <p:blipFill>
          <a:blip r:embed="rId2">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457200" y="114300"/>
            <a:ext cx="6289675" cy="774700"/>
          </a:xfrm>
        </p:spPr>
        <p:txBody>
          <a:bodyPr/>
          <a:lstStyle/>
          <a:p>
            <a:pPr eaLnBrk="1" hangingPunct="1"/>
            <a:r>
              <a:rPr lang="en-US">
                <a:latin typeface="Calibri" charset="0"/>
              </a:rPr>
              <a:t>Hourglass Behavior</a:t>
            </a:r>
          </a:p>
        </p:txBody>
      </p:sp>
      <p:sp>
        <p:nvSpPr>
          <p:cNvPr id="3" name="Content Placeholder 2"/>
          <p:cNvSpPr>
            <a:spLocks noGrp="1"/>
          </p:cNvSpPr>
          <p:nvPr>
            <p:ph idx="1"/>
          </p:nvPr>
        </p:nvSpPr>
        <p:spPr>
          <a:xfrm>
            <a:off x="300038" y="1547813"/>
            <a:ext cx="5240337" cy="4578350"/>
          </a:xfrm>
        </p:spPr>
        <p:txBody>
          <a:bodyPr rtlCol="0">
            <a:normAutofit fontScale="85000" lnSpcReduction="20000"/>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25</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3">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8" name="TextBox 8"/>
          <p:cNvSpPr txBox="1">
            <a:spLocks noChangeArrowheads="1"/>
          </p:cNvSpPr>
          <p:nvPr/>
        </p:nvSpPr>
        <p:spPr bwMode="auto">
          <a:xfrm>
            <a:off x="300038" y="65119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Tree>
    <p:extLst>
      <p:ext uri="{BB962C8B-B14F-4D97-AF65-F5344CB8AC3E}">
        <p14:creationId xmlns:p14="http://schemas.microsoft.com/office/powerpoint/2010/main" val="24491593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26</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85037" name="TextBox 14"/>
          <p:cNvSpPr txBox="1">
            <a:spLocks noChangeArrowheads="1"/>
          </p:cNvSpPr>
          <p:nvPr/>
        </p:nvSpPr>
        <p:spPr bwMode="auto">
          <a:xfrm>
            <a:off x="300038" y="65627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27</a:t>
            </a:fld>
            <a:endParaRPr lang="en-US"/>
          </a:p>
        </p:txBody>
      </p:sp>
      <p:sp>
        <p:nvSpPr>
          <p:cNvPr id="386053" name="TextBox 5"/>
          <p:cNvSpPr txBox="1">
            <a:spLocks noChangeArrowheads="1"/>
          </p:cNvSpPr>
          <p:nvPr/>
        </p:nvSpPr>
        <p:spPr bwMode="auto">
          <a:xfrm>
            <a:off x="300038" y="65119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3918" b="3918"/>
          <a:stretch>
            <a:fillRect/>
          </a:stretch>
        </p:blipFill>
        <p:spPr/>
      </p:pic>
      <p:sp>
        <p:nvSpPr>
          <p:cNvPr id="4" name="Slide Number Placeholder 3"/>
          <p:cNvSpPr>
            <a:spLocks noGrp="1"/>
          </p:cNvSpPr>
          <p:nvPr>
            <p:ph type="sldNum" sz="quarter" idx="12"/>
          </p:nvPr>
        </p:nvSpPr>
        <p:spPr/>
        <p:txBody>
          <a:bodyPr/>
          <a:lstStyle/>
          <a:p>
            <a:pPr>
              <a:defRPr/>
            </a:pPr>
            <a:fld id="{A7C9AEDF-C9F0-8C46-8A6E-3701601DD8C9}" type="slidenum">
              <a:rPr lang="en-US" smtClean="0"/>
              <a:pPr>
                <a:defRPr/>
              </a:pPr>
              <a:t>28</a:t>
            </a:fld>
            <a:endParaRPr lang="en-US"/>
          </a:p>
        </p:txBody>
      </p:sp>
      <p:sp>
        <p:nvSpPr>
          <p:cNvPr id="6" name="TextBox 5"/>
          <p:cNvSpPr txBox="1"/>
          <p:nvPr/>
        </p:nvSpPr>
        <p:spPr>
          <a:xfrm>
            <a:off x="-1320800" y="2387600"/>
            <a:ext cx="6019800" cy="1754327"/>
          </a:xfrm>
          <a:prstGeom prst="rect">
            <a:avLst/>
          </a:prstGeom>
          <a:solidFill>
            <a:srgbClr val="FF6600"/>
          </a:solidFill>
          <a:ln>
            <a:solidFill>
              <a:srgbClr val="000000"/>
            </a:solidFill>
          </a:ln>
        </p:spPr>
        <p:txBody>
          <a:bodyPr wrap="square" rtlCol="0">
            <a:spAutoFit/>
          </a:bodyPr>
          <a:lstStyle/>
          <a:p>
            <a:r>
              <a:rPr lang="en-US" sz="5400" dirty="0" smtClean="0"/>
              <a:t>thoughts on </a:t>
            </a:r>
            <a:r>
              <a:rPr lang="en-US" sz="5400" dirty="0" err="1" smtClean="0"/>
              <a:t>hrglass</a:t>
            </a:r>
            <a:r>
              <a:rPr lang="en-US" sz="5400" dirty="0" smtClean="0"/>
              <a:t> slides </a:t>
            </a:r>
            <a:endParaRPr lang="en-US" sz="5400" dirty="0"/>
          </a:p>
        </p:txBody>
      </p:sp>
    </p:spTree>
    <p:extLst>
      <p:ext uri="{BB962C8B-B14F-4D97-AF65-F5344CB8AC3E}">
        <p14:creationId xmlns:p14="http://schemas.microsoft.com/office/powerpoint/2010/main" val="2516526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29</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4157663" y="1390650"/>
            <a:ext cx="49180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3139321"/>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spTree>
    <p:extLst>
      <p:ext uri="{BB962C8B-B14F-4D97-AF65-F5344CB8AC3E}">
        <p14:creationId xmlns:p14="http://schemas.microsoft.com/office/powerpoint/2010/main" val="16614107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177800" y="5678488"/>
            <a:ext cx="1038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lang="en-US" sz="1100">
                <a:solidFill>
                  <a:srgbClr val="000000"/>
                </a:solidFill>
              </a:rPr>
              <a:t>[B Hayes, Am. Sci. (Jul.- Aug. </a:t>
            </a:r>
            <a:r>
              <a:rPr lang="ja-JP" altLang="en-US" sz="1100">
                <a:solidFill>
                  <a:srgbClr val="000000"/>
                </a:solidFill>
              </a:rPr>
              <a:t>’</a:t>
            </a:r>
            <a:r>
              <a:rPr lang="en-US" altLang="ja-JP" sz="1100">
                <a:solidFill>
                  <a:srgbClr val="000000"/>
                </a:solidFill>
              </a:rPr>
              <a:t>06)]</a:t>
            </a:r>
            <a:endParaRPr lang="en-US" sz="1100">
              <a:solidFill>
                <a:srgbClr val="000000"/>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329113775"/>
      </p:ext>
    </p:extLst>
  </p:cSld>
  <p:clrMapOvr>
    <a:masterClrMapping/>
  </p:clrMapOvr>
  <p:transition xmlns:p14="http://schemas.microsoft.com/office/powerpoint/2010/main" advTm="57594"/>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96838" y="403225"/>
            <a:ext cx="3435350" cy="2281238"/>
          </a:xfrm>
        </p:spPr>
        <p:txBody>
          <a:bodyPr/>
          <a:lstStyle/>
          <a:p>
            <a:pPr>
              <a:defRPr/>
            </a:pPr>
            <a:r>
              <a:rPr lang="en-US" dirty="0" smtClean="0">
                <a:solidFill>
                  <a:schemeClr val="bg1">
                    <a:lumMod val="75000"/>
                  </a:schemeClr>
                </a:solidFill>
              </a:rPr>
              <a:t>Statistical Methods in Functional Genomics </a:t>
            </a:r>
            <a:br>
              <a:rPr lang="en-US" dirty="0" smtClean="0">
                <a:solidFill>
                  <a:schemeClr val="bg1">
                    <a:lumMod val="75000"/>
                  </a:schemeClr>
                </a:solidFill>
              </a:rPr>
            </a:br>
            <a:r>
              <a:rPr lang="en-US" dirty="0" smtClean="0">
                <a:solidFill>
                  <a:schemeClr val="bg1">
                    <a:lumMod val="75000"/>
                  </a:schemeClr>
                </a:solidFill>
              </a:rPr>
              <a:t>-- or How Biology Grapples with Big Data</a:t>
            </a:r>
            <a:br>
              <a:rPr lang="en-US" dirty="0" smtClean="0">
                <a:solidFill>
                  <a:schemeClr val="bg1">
                    <a:lumMod val="75000"/>
                  </a:schemeClr>
                </a:solidFill>
              </a:rPr>
            </a:br>
            <a:r>
              <a:rPr lang="en-US" dirty="0" smtClean="0">
                <a:solidFill>
                  <a:schemeClr val="bg1">
                    <a:lumMod val="75000"/>
                  </a:schemeClr>
                </a:solidFill>
              </a:rPr>
              <a:t> </a:t>
            </a:r>
            <a:r>
              <a:rPr lang="en-US" sz="1600" dirty="0">
                <a:solidFill>
                  <a:schemeClr val="bg1">
                    <a:lumMod val="75000"/>
                  </a:schemeClr>
                </a:solidFill>
              </a:rPr>
              <a:t>(Illustrations of Models, Networks &amp; Practical </a:t>
            </a:r>
            <a:r>
              <a:rPr lang="en-US" sz="1600" dirty="0" smtClean="0">
                <a:solidFill>
                  <a:schemeClr val="bg1">
                    <a:lumMod val="75000"/>
                  </a:schemeClr>
                </a:solidFill>
              </a:rPr>
              <a:t>Tools)</a:t>
            </a:r>
            <a:endParaRPr lang="en-US" sz="1800" dirty="0">
              <a:solidFill>
                <a:schemeClr val="bg1">
                  <a:lumMod val="75000"/>
                </a:schemeClr>
              </a:solidFill>
            </a:endParaRPr>
          </a:p>
        </p:txBody>
      </p:sp>
      <p:sp>
        <p:nvSpPr>
          <p:cNvPr id="354307" name="Content Placeholder 2"/>
          <p:cNvSpPr>
            <a:spLocks noGrp="1"/>
          </p:cNvSpPr>
          <p:nvPr>
            <p:ph sz="half" idx="1"/>
            <p:custDataLst>
              <p:tags r:id="rId4"/>
            </p:custDataLst>
          </p:nvPr>
        </p:nvSpPr>
        <p:spPr>
          <a:xfrm>
            <a:off x="241300" y="3327400"/>
            <a:ext cx="3398838" cy="3767138"/>
          </a:xfrm>
        </p:spPr>
        <p:txBody>
          <a:bodyPr/>
          <a:lstStyle/>
          <a:p>
            <a:r>
              <a:rPr lang="en-US" sz="2400">
                <a:solidFill>
                  <a:srgbClr val="FFFF00"/>
                </a:solidFill>
                <a:latin typeface="Arial" charset="0"/>
                <a:ea typeface="ＭＳ Ｐゴシック" charset="0"/>
                <a:cs typeface="ＭＳ Ｐゴシック" charset="0"/>
              </a:rPr>
              <a:t>Large-scale inter-relation of genomic elements through statistical models</a:t>
            </a:r>
          </a:p>
          <a:p>
            <a:pPr lvl="1"/>
            <a:r>
              <a:rPr lang="en-US" sz="2000">
                <a:solidFill>
                  <a:schemeClr val="bg1"/>
                </a:solidFill>
                <a:latin typeface="Arial" charset="0"/>
                <a:ea typeface="ＭＳ Ｐゴシック" charset="0"/>
              </a:rPr>
              <a:t>Using His. Mods. to predict gene expression</a:t>
            </a:r>
          </a:p>
          <a:p>
            <a:pPr lvl="1"/>
            <a:r>
              <a:rPr lang="en-US" sz="2000">
                <a:solidFill>
                  <a:schemeClr val="bg1"/>
                </a:solidFill>
                <a:latin typeface="Arial" charset="0"/>
                <a:ea typeface="ＭＳ Ｐゴシック" charset="0"/>
              </a:rPr>
              <a:t>Comparing this with TF binding</a:t>
            </a:r>
          </a:p>
        </p:txBody>
      </p:sp>
      <p:sp>
        <p:nvSpPr>
          <p:cNvPr id="354308" name="Content Placeholder 3"/>
          <p:cNvSpPr>
            <a:spLocks noGrp="1"/>
          </p:cNvSpPr>
          <p:nvPr>
            <p:ph sz="half" idx="2"/>
            <p:custDataLst>
              <p:tags r:id="rId5"/>
            </p:custDataLst>
          </p:nvPr>
        </p:nvSpPr>
        <p:spPr>
          <a:xfrm>
            <a:off x="3822700" y="68263"/>
            <a:ext cx="4940300" cy="6188075"/>
          </a:xfrm>
        </p:spPr>
        <p:txBody>
          <a:bodyPr/>
          <a:lstStyle/>
          <a:p>
            <a:r>
              <a:rPr lang="en-US" sz="2400">
                <a:solidFill>
                  <a:srgbClr val="FFFF00"/>
                </a:solidFill>
                <a:latin typeface="Arial" charset="0"/>
                <a:ea typeface="ＭＳ Ｐゴシック" charset="0"/>
                <a:cs typeface="ＭＳ Ｐゴシック" charset="0"/>
              </a:rPr>
              <a:t>A networks view </a:t>
            </a:r>
            <a:br>
              <a:rPr lang="en-US" sz="2400">
                <a:solidFill>
                  <a:srgbClr val="FFFF00"/>
                </a:solidFill>
                <a:latin typeface="Arial" charset="0"/>
                <a:ea typeface="ＭＳ Ｐゴシック" charset="0"/>
                <a:cs typeface="ＭＳ Ｐゴシック" charset="0"/>
              </a:rPr>
            </a:br>
            <a:r>
              <a:rPr lang="en-US" sz="2400">
                <a:solidFill>
                  <a:srgbClr val="FFFF00"/>
                </a:solidFill>
                <a:latin typeface="Arial" charset="0"/>
                <a:ea typeface="ＭＳ Ｐゴシック" charset="0"/>
                <a:cs typeface="ＭＳ Ｐゴシック" charset="0"/>
              </a:rPr>
              <a:t>on organizing genomic elements</a:t>
            </a:r>
          </a:p>
          <a:p>
            <a:pPr lvl="1"/>
            <a:r>
              <a:rPr lang="en-US" sz="2000">
                <a:solidFill>
                  <a:schemeClr val="bg1"/>
                </a:solidFill>
                <a:latin typeface="Arial" charset="0"/>
                <a:ea typeface="ＭＳ Ｐゴシック" charset="0"/>
              </a:rPr>
              <a:t>Motivating &amp; constructing the regulatory network</a:t>
            </a:r>
          </a:p>
          <a:p>
            <a:pPr lvl="1"/>
            <a:r>
              <a:rPr lang="en-US" sz="2000">
                <a:solidFill>
                  <a:schemeClr val="bg1"/>
                </a:solidFill>
                <a:latin typeface="Arial" charset="0"/>
                <a:ea typeface="ＭＳ Ｐゴシック" charset="0"/>
              </a:rPr>
              <a:t>Understanding the human regulatory network as a hierarchy with information flow bottlenecks</a:t>
            </a:r>
          </a:p>
          <a:p>
            <a:pPr lvl="1"/>
            <a:r>
              <a:rPr lang="en-US" sz="2000">
                <a:solidFill>
                  <a:schemeClr val="bg1"/>
                </a:solidFill>
                <a:latin typeface="Arial" charset="0"/>
                <a:ea typeface="ＭＳ Ｐゴシック" charset="0"/>
              </a:rPr>
              <a:t>Seeing the impact of variation and constraint on the network</a:t>
            </a:r>
          </a:p>
          <a:p>
            <a:r>
              <a:rPr lang="en-US" sz="2400">
                <a:solidFill>
                  <a:srgbClr val="FFFF00"/>
                </a:solidFill>
                <a:latin typeface="Arial" charset="0"/>
                <a:ea typeface="ＭＳ Ｐゴシック" charset="0"/>
                <a:cs typeface="ＭＳ Ｐゴシック" charset="0"/>
              </a:rPr>
              <a:t>Practical tools &amp; data formats for genomics</a:t>
            </a:r>
          </a:p>
          <a:p>
            <a:pPr lvl="1"/>
            <a:r>
              <a:rPr lang="en-US" sz="2000">
                <a:solidFill>
                  <a:schemeClr val="bg1"/>
                </a:solidFill>
                <a:latin typeface="Arial" charset="0"/>
                <a:ea typeface="ＭＳ Ｐゴシック" charset="0"/>
                <a:cs typeface="ＭＳ Ｐゴシック" charset="0"/>
              </a:rPr>
              <a:t>ChipSeq: PeakSeq, ACT, tYNA</a:t>
            </a:r>
          </a:p>
          <a:p>
            <a:pPr lvl="1"/>
            <a:r>
              <a:rPr lang="en-US" sz="2000">
                <a:solidFill>
                  <a:schemeClr val="bg1"/>
                </a:solidFill>
                <a:latin typeface="Arial" charset="0"/>
                <a:ea typeface="ＭＳ Ｐゴシック" charset="0"/>
                <a:cs typeface="ＭＳ Ｐゴシック" charset="0"/>
              </a:rPr>
              <a:t>RNA-Seq: RSeqTools, IncRNA, FusionSeq, IQSeq </a:t>
            </a:r>
          </a:p>
          <a:p>
            <a:pPr lvl="1"/>
            <a:r>
              <a:rPr lang="en-US" sz="2000">
                <a:solidFill>
                  <a:schemeClr val="bg1"/>
                </a:solidFill>
                <a:latin typeface="Arial" charset="0"/>
                <a:ea typeface="ＭＳ Ｐゴシック" charset="0"/>
                <a:cs typeface="ＭＳ Ｐゴシック" charset="0"/>
              </a:rPr>
              <a:t>Privacy advantages of high-level formats (MRF)</a:t>
            </a:r>
          </a:p>
          <a:p>
            <a:pPr lvl="1"/>
            <a:r>
              <a:rPr lang="en-US" sz="2000">
                <a:solidFill>
                  <a:schemeClr val="bg1"/>
                </a:solidFill>
                <a:latin typeface="Arial" charset="0"/>
                <a:ea typeface="ＭＳ Ｐゴシック" charset="0"/>
                <a:cs typeface="ＭＳ Ｐゴシック" charset="0"/>
              </a:rPr>
              <a:t>Illustration of use of</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 low-level variant data : </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Allelic effects probed by AlleleSeq</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31</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pic>
        <p:nvPicPr>
          <p:cNvPr id="357380" name="Picture 41" descr="markslide2.pdf"/>
          <p:cNvPicPr>
            <a:picLocks noChangeAspect="1"/>
          </p:cNvPicPr>
          <p:nvPr/>
        </p:nvPicPr>
        <p:blipFill>
          <a:blip r:embed="rId3">
            <a:extLst>
              <a:ext uri="{28A0092B-C50C-407E-A947-70E740481C1C}">
                <a14:useLocalDpi xmlns:a14="http://schemas.microsoft.com/office/drawing/2010/main" val="0"/>
              </a:ext>
            </a:extLst>
          </a:blip>
          <a:srcRect l="15585" r="38628" b="15765"/>
          <a:stretch>
            <a:fillRect/>
          </a:stretch>
        </p:blipFill>
        <p:spPr bwMode="auto">
          <a:xfrm>
            <a:off x="128588" y="1246188"/>
            <a:ext cx="3937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1" name="TextBox 39"/>
          <p:cNvSpPr txBox="1">
            <a:spLocks noChangeArrowheads="1"/>
          </p:cNvSpPr>
          <p:nvPr/>
        </p:nvSpPr>
        <p:spPr bwMode="auto">
          <a:xfrm>
            <a:off x="165100" y="6527800"/>
            <a:ext cx="1501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a:t>
            </a:r>
            <a:r>
              <a:rPr lang="en-US" b="0" i="1">
                <a:solidFill>
                  <a:srgbClr val="A6A6A6"/>
                </a:solidFill>
              </a:rPr>
              <a:t>Science</a:t>
            </a:r>
            <a:r>
              <a:rPr lang="en-US" b="0">
                <a:solidFill>
                  <a:srgbClr val="A6A6A6"/>
                </a:solidFill>
              </a:rPr>
              <a:t> 330:6012]</a:t>
            </a:r>
          </a:p>
        </p:txBody>
      </p:sp>
      <p:sp>
        <p:nvSpPr>
          <p:cNvPr id="357382" name="TextBox 1"/>
          <p:cNvSpPr txBox="1">
            <a:spLocks noChangeArrowheads="1"/>
          </p:cNvSpPr>
          <p:nvPr/>
        </p:nvSpPr>
        <p:spPr bwMode="auto">
          <a:xfrm>
            <a:off x="1606550" y="6527800"/>
            <a:ext cx="4640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[Related work: Ouyang et al. (‘09) </a:t>
            </a:r>
            <a:r>
              <a:rPr lang="en-US" b="0" i="1">
                <a:solidFill>
                  <a:srgbClr val="A6A6A6"/>
                </a:solidFill>
              </a:rPr>
              <a:t>PNAS</a:t>
            </a:r>
            <a:r>
              <a:rPr lang="en-US" b="0">
                <a:solidFill>
                  <a:srgbClr val="A6A6A6"/>
                </a:solidFill>
              </a:rPr>
              <a:t>; Karlic et al. (‘10) </a:t>
            </a:r>
            <a:r>
              <a:rPr lang="en-US" b="0" i="1">
                <a:solidFill>
                  <a:srgbClr val="A6A6A6"/>
                </a:solidFill>
              </a:rPr>
              <a:t>PNAS</a:t>
            </a:r>
            <a:r>
              <a:rPr lang="en-US" b="0">
                <a:solidFill>
                  <a:srgbClr val="A6A6A6"/>
                </a:solidFill>
              </a:rPr>
              <a:t>]</a:t>
            </a:r>
          </a:p>
        </p:txBody>
      </p:sp>
    </p:spTree>
  </p:cSld>
  <p:clrMapOvr>
    <a:masterClrMapping/>
  </p:clrMapOvr>
  <p:transition xmlns:p14="http://schemas.microsoft.com/office/powerpoint/2010/main" advTm="82274"/>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269163" y="1557337"/>
            <a:ext cx="347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[Encode Consortium et al. </a:t>
            </a:r>
            <a:r>
              <a:rPr lang="en-US" b="0" i="1">
                <a:solidFill>
                  <a:srgbClr val="A6A6A6"/>
                </a:solidFill>
              </a:rPr>
              <a:t>Nature</a:t>
            </a:r>
            <a:r>
              <a:rPr lang="en-US" b="0">
                <a:solidFill>
                  <a:srgbClr val="A6A6A6"/>
                </a:solidFill>
              </a:rPr>
              <a:t> (in press, '12)]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itle 2"/>
          <p:cNvSpPr>
            <a:spLocks noGrp="1"/>
          </p:cNvSpPr>
          <p:nvPr>
            <p:ph type="ctrTitle"/>
          </p:nvPr>
        </p:nvSpPr>
        <p:spPr>
          <a:xfrm>
            <a:off x="358775" y="239713"/>
            <a:ext cx="2312988" cy="2268537"/>
          </a:xfrm>
        </p:spPr>
        <p:txBody>
          <a:bodyPr/>
          <a:lstStyle/>
          <a:p>
            <a:r>
              <a:rPr lang="en-US">
                <a:latin typeface="Arial" charset="0"/>
                <a:ea typeface="ＭＳ Ｐゴシック" charset="0"/>
                <a:cs typeface="ＭＳ Ｐゴシック" charset="0"/>
              </a:rPr>
              <a:t>Human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34</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itle 1"/>
          <p:cNvSpPr>
            <a:spLocks noGrp="1"/>
          </p:cNvSpPr>
          <p:nvPr>
            <p:ph type="title"/>
          </p:nvPr>
        </p:nvSpPr>
        <p:spPr>
          <a:xfrm>
            <a:off x="457200" y="0"/>
            <a:ext cx="8229600" cy="1143000"/>
          </a:xfrm>
        </p:spPr>
        <p:txBody>
          <a:bodyPr/>
          <a:lstStyle/>
          <a:p>
            <a:pPr eaLnBrk="1" hangingPunct="1"/>
            <a:r>
              <a:rPr lang="en-US" sz="2800" b="1">
                <a:solidFill>
                  <a:srgbClr val="000090"/>
                </a:solidFill>
                <a:latin typeface="Arial" charset="0"/>
              </a:rPr>
              <a:t>HM models are tissue specific</a:t>
            </a:r>
          </a:p>
        </p:txBody>
      </p:sp>
      <p:pic>
        <p:nvPicPr>
          <p:cNvPr id="361474" name="Content Placeholder 4" descr="Figure6.pdf"/>
          <p:cNvPicPr>
            <a:picLocks noGrp="1" noChangeAspect="1"/>
          </p:cNvPicPr>
          <p:nvPr>
            <p:ph idx="1"/>
          </p:nvPr>
        </p:nvPicPr>
        <p:blipFill>
          <a:blip r:embed="rId3">
            <a:extLst>
              <a:ext uri="{28A0092B-C50C-407E-A947-70E740481C1C}">
                <a14:useLocalDpi xmlns:a14="http://schemas.microsoft.com/office/drawing/2010/main" val="0"/>
              </a:ext>
            </a:extLst>
          </a:blip>
          <a:srcRect l="-6581" r="-6581"/>
          <a:stretch>
            <a:fillRect/>
          </a:stretch>
        </p:blipFill>
        <p:spPr>
          <a:xfrm>
            <a:off x="1198563" y="804863"/>
            <a:ext cx="6746875" cy="4395787"/>
          </a:xfrm>
        </p:spPr>
      </p:pic>
      <p:sp>
        <p:nvSpPr>
          <p:cNvPr id="361475" name="TextBox 6"/>
          <p:cNvSpPr txBox="1">
            <a:spLocks noChangeArrowheads="1"/>
          </p:cNvSpPr>
          <p:nvPr/>
        </p:nvSpPr>
        <p:spPr bwMode="auto">
          <a:xfrm>
            <a:off x="2747963" y="5154613"/>
            <a:ext cx="3648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FF"/>
                </a:solidFill>
                <a:latin typeface="Calibri" charset="0"/>
              </a:rPr>
              <a:t>HM model-- Best prediction is achieved by using histone modification and expression data from the same developmental stage </a:t>
            </a:r>
          </a:p>
        </p:txBody>
      </p:sp>
      <p:sp>
        <p:nvSpPr>
          <p:cNvPr id="361476" name="TextBox 10"/>
          <p:cNvSpPr txBox="1">
            <a:spLocks noChangeArrowheads="1"/>
          </p:cNvSpPr>
          <p:nvPr/>
        </p:nvSpPr>
        <p:spPr bwMode="auto">
          <a:xfrm>
            <a:off x="207963" y="6550025"/>
            <a:ext cx="683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4325" y="196850"/>
            <a:ext cx="32575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Title 1"/>
          <p:cNvSpPr>
            <a:spLocks noGrp="1"/>
          </p:cNvSpPr>
          <p:nvPr>
            <p:ph type="title"/>
          </p:nvPr>
        </p:nvSpPr>
        <p:spPr>
          <a:xfrm>
            <a:off x="639763" y="247650"/>
            <a:ext cx="3871912" cy="1417638"/>
          </a:xfrm>
        </p:spPr>
        <p:txBody>
          <a:bodyPr/>
          <a:lstStyle/>
          <a:p>
            <a:r>
              <a:rPr lang="en-US" sz="2400">
                <a:latin typeface="Arial" charset="0"/>
              </a:rPr>
              <a:t>Application of chromatin model in 5 species: </a:t>
            </a:r>
            <a:br>
              <a:rPr lang="en-US" sz="2400">
                <a:latin typeface="Arial" charset="0"/>
              </a:rPr>
            </a:br>
            <a:r>
              <a:rPr lang="en-US" sz="2400">
                <a:latin typeface="Arial" charset="0"/>
              </a:rPr>
              <a:t>Consistent Performance</a:t>
            </a:r>
          </a:p>
        </p:txBody>
      </p:sp>
      <p:pic>
        <p:nvPicPr>
          <p:cNvPr id="363523" name="Content Placeholder 4" descr="Figure10.pdf"/>
          <p:cNvPicPr>
            <a:picLocks noGrp="1" noChangeAspect="1"/>
          </p:cNvPicPr>
          <p:nvPr>
            <p:ph sz="quarter" idx="1"/>
          </p:nvPr>
        </p:nvPicPr>
        <p:blipFill>
          <a:blip r:embed="rId3">
            <a:extLst>
              <a:ext uri="{28A0092B-C50C-407E-A947-70E740481C1C}">
                <a14:useLocalDpi xmlns:a14="http://schemas.microsoft.com/office/drawing/2010/main" val="0"/>
              </a:ext>
            </a:extLst>
          </a:blip>
          <a:srcRect l="-7909" r="-7909"/>
          <a:stretch>
            <a:fillRect/>
          </a:stretch>
        </p:blipFill>
        <p:spPr>
          <a:xfrm>
            <a:off x="1233488" y="2144713"/>
            <a:ext cx="8013700" cy="4713287"/>
          </a:xfrm>
        </p:spPr>
      </p:pic>
      <p:sp>
        <p:nvSpPr>
          <p:cNvPr id="363524" name="TextBox 7"/>
          <p:cNvSpPr txBox="1">
            <a:spLocks noChangeArrowheads="1"/>
          </p:cNvSpPr>
          <p:nvPr/>
        </p:nvSpPr>
        <p:spPr bwMode="auto">
          <a:xfrm>
            <a:off x="6537325" y="-49213"/>
            <a:ext cx="11969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rPr>
              <a:t>Worm (L3)</a:t>
            </a:r>
          </a:p>
        </p:txBody>
      </p:sp>
      <p:sp>
        <p:nvSpPr>
          <p:cNvPr id="363525" name="TextBox 8"/>
          <p:cNvSpPr txBox="1">
            <a:spLocks noChangeArrowheads="1"/>
          </p:cNvSpPr>
          <p:nvPr/>
        </p:nvSpPr>
        <p:spPr bwMode="auto">
          <a:xfrm rot="-5400000">
            <a:off x="-1215231" y="5152232"/>
            <a:ext cx="2971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808080"/>
                </a:solidFill>
              </a:rPr>
              <a:t>[Cheng et al. Genome Biol. (</a:t>
            </a:r>
            <a:r>
              <a:rPr lang="ja-JP" altLang="en-US" b="0">
                <a:solidFill>
                  <a:srgbClr val="808080"/>
                </a:solidFill>
              </a:rPr>
              <a:t>‘</a:t>
            </a:r>
            <a:r>
              <a:rPr lang="en-US" altLang="ja-JP" b="0">
                <a:solidFill>
                  <a:srgbClr val="808080"/>
                </a:solidFill>
              </a:rPr>
              <a:t>11) </a:t>
            </a:r>
            <a:r>
              <a:rPr lang="en-US" altLang="ja-JP" b="0">
                <a:solidFill>
                  <a:srgbClr val="7F7F7F"/>
                </a:solidFill>
                <a:latin typeface="Calibri" charset="0"/>
              </a:rPr>
              <a:t>12: R15</a:t>
            </a:r>
            <a:r>
              <a:rPr lang="en-US" altLang="ja-JP" b="0">
                <a:solidFill>
                  <a:srgbClr val="808080"/>
                </a:solidFill>
              </a:rPr>
              <a:t>]</a:t>
            </a:r>
            <a:endParaRPr lang="en-US" b="0">
              <a:solidFill>
                <a:srgbClr val="808080"/>
              </a:solidFill>
            </a:endParaRPr>
          </a:p>
        </p:txBody>
      </p:sp>
      <p:sp>
        <p:nvSpPr>
          <p:cNvPr id="363526" name="TextBox 6"/>
          <p:cNvSpPr txBox="1">
            <a:spLocks noChangeArrowheads="1"/>
          </p:cNvSpPr>
          <p:nvPr/>
        </p:nvSpPr>
        <p:spPr bwMode="auto">
          <a:xfrm>
            <a:off x="136525" y="1812925"/>
            <a:ext cx="15224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&gt;50% of variation of expression levels can be explained by HMs</a:t>
            </a:r>
          </a:p>
        </p:txBody>
      </p:sp>
    </p:spTree>
  </p:cSld>
  <p:clrMapOvr>
    <a:masterClrMapping/>
  </p:clrMapOvr>
  <p:transition xmlns:p14="http://schemas.microsoft.com/office/powerpoint/2010/main" spd="slow" advTm="13368"/>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37</a:t>
            </a:fld>
            <a:endParaRPr lang="en-US">
              <a:solidFill>
                <a:srgbClr val="898989"/>
              </a:solidFill>
              <a:latin typeface="Calibri" charset="0"/>
            </a:endParaRPr>
          </a:p>
        </p:txBody>
      </p:sp>
      <p:grpSp>
        <p:nvGrpSpPr>
          <p:cNvPr id="604162" name="Group 10"/>
          <p:cNvGrpSpPr>
            <a:grpSpLocks/>
          </p:cNvGrpSpPr>
          <p:nvPr/>
        </p:nvGrpSpPr>
        <p:grpSpPr bwMode="auto">
          <a:xfrm>
            <a:off x="134938" y="931863"/>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dirty="0" smtClean="0">
                <a:ea typeface="+mj-ea"/>
                <a:cs typeface="+mj-cs"/>
              </a:rPr>
              <a:t>Models for Gene Expression</a:t>
            </a:r>
            <a:endParaRPr lang="en-US" dirty="0">
              <a:ea typeface="+mj-ea"/>
              <a:cs typeface="+mj-cs"/>
            </a:endParaRPr>
          </a:p>
        </p:txBody>
      </p:sp>
      <p:sp>
        <p:nvSpPr>
          <p:cNvPr id="12" name="Content Placeholder 2"/>
          <p:cNvSpPr>
            <a:spLocks noGrp="1"/>
          </p:cNvSpPr>
          <p:nvPr>
            <p:ph idx="1"/>
          </p:nvPr>
        </p:nvSpPr>
        <p:spPr>
          <a:xfrm>
            <a:off x="4233863" y="5360988"/>
            <a:ext cx="3852862" cy="1360487"/>
          </a:xfrm>
        </p:spPr>
        <p:txBody>
          <a:bodyPr rtlCol="0">
            <a:normAutofit fontScale="55000" lnSpcReduction="20000"/>
          </a:bodyPr>
          <a:lstStyle/>
          <a:p>
            <a:pPr marL="0" indent="0" fontAlgn="auto">
              <a:spcAft>
                <a:spcPts val="0"/>
              </a:spcAft>
              <a:buFont typeface="Arial"/>
              <a:buNone/>
              <a:defRPr/>
            </a:pPr>
            <a:r>
              <a:rPr lang="en-US" dirty="0" smtClean="0">
                <a:ea typeface="+mn-ea"/>
                <a:cs typeface="+mn-cs"/>
              </a:rPr>
              <a:t>Construct non-linear model for predicting gene expression</a:t>
            </a:r>
          </a:p>
          <a:p>
            <a:pPr fontAlgn="auto">
              <a:spcAft>
                <a:spcPts val="0"/>
              </a:spcAft>
              <a:buFont typeface="Arial"/>
              <a:buChar char="•"/>
              <a:defRPr/>
            </a:pPr>
            <a:r>
              <a:rPr lang="en-US" dirty="0">
                <a:ea typeface="+mn-ea"/>
                <a:cs typeface="+mn-cs"/>
              </a:rPr>
              <a:t>w</a:t>
            </a:r>
            <a:r>
              <a:rPr lang="en-US" dirty="0" smtClean="0">
                <a:ea typeface="+mn-ea"/>
                <a:cs typeface="+mn-cs"/>
              </a:rPr>
              <a:t>orks for mRNAs and </a:t>
            </a:r>
            <a:r>
              <a:rPr lang="en-US" dirty="0" err="1" smtClean="0">
                <a:ea typeface="+mn-ea"/>
                <a:cs typeface="+mn-cs"/>
              </a:rPr>
              <a:t>ncRNAs</a:t>
            </a:r>
            <a:endParaRPr lang="en-US" dirty="0" smtClean="0">
              <a:ea typeface="+mn-ea"/>
              <a:cs typeface="+mn-cs"/>
            </a:endParaRPr>
          </a:p>
          <a:p>
            <a:pPr fontAlgn="auto">
              <a:spcAft>
                <a:spcPts val="0"/>
              </a:spcAft>
              <a:buFont typeface="Arial"/>
              <a:buChar char="•"/>
              <a:defRPr/>
            </a:pPr>
            <a:r>
              <a:rPr lang="en-US" dirty="0">
                <a:ea typeface="+mn-ea"/>
                <a:cs typeface="+mn-cs"/>
              </a:rPr>
              <a:t>m</a:t>
            </a:r>
            <a:r>
              <a:rPr lang="en-US" dirty="0" smtClean="0">
                <a:ea typeface="+mn-ea"/>
                <a:cs typeface="+mn-cs"/>
              </a:rPr>
              <a:t>odels use either histone marks or TFs</a:t>
            </a:r>
          </a:p>
        </p:txBody>
      </p:sp>
      <p:sp>
        <p:nvSpPr>
          <p:cNvPr id="13" name="Rectangle 12"/>
          <p:cNvSpPr/>
          <p:nvPr/>
        </p:nvSpPr>
        <p:spPr>
          <a:xfrm>
            <a:off x="7729538" y="5461000"/>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394325"/>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394325"/>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394325"/>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57200" y="274638"/>
            <a:ext cx="8229600" cy="968375"/>
          </a:xfrm>
        </p:spPr>
        <p:txBody>
          <a:bodyPr/>
          <a:lstStyle/>
          <a:p>
            <a:pPr eaLnBrk="1" hangingPunct="1"/>
            <a:r>
              <a:rPr lang="en-US">
                <a:latin typeface="Calibri" charset="0"/>
              </a:rPr>
              <a:t>Universal, cross-organism Model</a:t>
            </a:r>
          </a:p>
        </p:txBody>
      </p:sp>
      <p:sp>
        <p:nvSpPr>
          <p:cNvPr id="3" name="Content Placeholder 2"/>
          <p:cNvSpPr>
            <a:spLocks noGrp="1"/>
          </p:cNvSpPr>
          <p:nvPr>
            <p:ph idx="1"/>
          </p:nvPr>
        </p:nvSpPr>
        <p:spPr>
          <a:xfrm>
            <a:off x="457200" y="4281488"/>
            <a:ext cx="5072063" cy="2046287"/>
          </a:xfrm>
        </p:spPr>
        <p:txBody>
          <a:bodyPr rtlCol="0">
            <a:normAutofit fontScale="55000" lnSpcReduction="20000"/>
          </a:bodyPr>
          <a:lstStyle/>
          <a:p>
            <a:pPr marL="0" indent="0" eaLnBrk="1" fontAlgn="auto" hangingPunct="1">
              <a:spcAft>
                <a:spcPts val="0"/>
              </a:spcAft>
              <a:buFont typeface="Arial"/>
              <a:buNone/>
              <a:defRPr/>
            </a:pPr>
            <a:r>
              <a:rPr lang="en-US" dirty="0" smtClean="0">
                <a:ea typeface="+mn-ea"/>
                <a:cs typeface="+mn-cs"/>
              </a:rPr>
              <a:t>Comparison of TF model and HM models around TSS</a:t>
            </a:r>
          </a:p>
          <a:p>
            <a:pPr marL="0" indent="0" eaLnBrk="1" fontAlgn="auto" hangingPunct="1">
              <a:spcAft>
                <a:spcPts val="0"/>
              </a:spcAft>
              <a:buFont typeface="Arial"/>
              <a:buNone/>
              <a:defRPr/>
            </a:pPr>
            <a:endParaRPr lang="en-US" dirty="0">
              <a:ea typeface="+mn-ea"/>
              <a:cs typeface="+mn-cs"/>
            </a:endParaRPr>
          </a:p>
          <a:p>
            <a:pPr marL="0" indent="0" eaLnBrk="1" fontAlgn="auto" hangingPunct="1">
              <a:spcAft>
                <a:spcPts val="0"/>
              </a:spcAft>
              <a:buFont typeface="Arial"/>
              <a:buNone/>
              <a:defRPr/>
            </a:pPr>
            <a:r>
              <a:rPr lang="en-US" dirty="0" smtClean="0">
                <a:ea typeface="+mn-ea"/>
                <a:cs typeface="+mn-cs"/>
              </a:rPr>
              <a:t>We construct single universal HM model </a:t>
            </a:r>
          </a:p>
          <a:p>
            <a:pPr marL="0" indent="0" eaLnBrk="1" fontAlgn="auto" hangingPunct="1">
              <a:spcAft>
                <a:spcPts val="0"/>
              </a:spcAft>
              <a:buFont typeface="Arial"/>
              <a:buNone/>
              <a:defRPr/>
            </a:pPr>
            <a:r>
              <a:rPr lang="en-US" dirty="0" smtClean="0">
                <a:ea typeface="+mn-ea"/>
                <a:cs typeface="+mn-cs"/>
              </a:rPr>
              <a:t>(one set of parameters)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38</a:t>
            </a:fld>
            <a:endParaRPr lang="en-US" dirty="0"/>
          </a:p>
        </p:txBody>
      </p:sp>
      <p:grpSp>
        <p:nvGrpSpPr>
          <p:cNvPr id="393221" name="Group 18"/>
          <p:cNvGrpSpPr>
            <a:grpSpLocks/>
          </p:cNvGrpSpPr>
          <p:nvPr/>
        </p:nvGrpSpPr>
        <p:grpSpPr bwMode="auto">
          <a:xfrm>
            <a:off x="5529263" y="1401763"/>
            <a:ext cx="2624137" cy="4572000"/>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pic>
        <p:nvPicPr>
          <p:cNvPr id="393222" name="Picture 6" descr="Gerstein_CmpTxn_ED_Figures.pdf"/>
          <p:cNvPicPr>
            <a:picLocks noChangeAspect="1"/>
          </p:cNvPicPr>
          <p:nvPr/>
        </p:nvPicPr>
        <p:blipFill rotWithShape="1">
          <a:blip r:embed="rId3">
            <a:extLst>
              <a:ext uri="{28A0092B-C50C-407E-A947-70E740481C1C}">
                <a14:useLocalDpi xmlns:a14="http://schemas.microsoft.com/office/drawing/2010/main" val="0"/>
              </a:ext>
            </a:extLst>
          </a:blip>
          <a:srcRect l="37041" t="57710" r="36179" b="29026"/>
          <a:stretch/>
        </p:blipFill>
        <p:spPr bwMode="auto">
          <a:xfrm>
            <a:off x="1003300" y="1477963"/>
            <a:ext cx="393700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3" name="TextBox 19"/>
          <p:cNvSpPr txBox="1">
            <a:spLocks noChangeArrowheads="1"/>
          </p:cNvSpPr>
          <p:nvPr/>
        </p:nvSpPr>
        <p:spPr bwMode="auto">
          <a:xfrm rot="-5400000">
            <a:off x="7263607" y="4155281"/>
            <a:ext cx="3365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
        <p:nvSpPr>
          <p:cNvPr id="393224" name="TextBox 20"/>
          <p:cNvSpPr txBox="1">
            <a:spLocks noChangeArrowheads="1"/>
          </p:cNvSpPr>
          <p:nvPr/>
        </p:nvSpPr>
        <p:spPr bwMode="auto">
          <a:xfrm>
            <a:off x="300038" y="65119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200" dirty="0" smtClean="0">
                <a:solidFill>
                  <a:schemeClr val="bg1">
                    <a:lumMod val="65000"/>
                  </a:schemeClr>
                </a:solidFill>
                <a:ea typeface="+mj-ea"/>
                <a:cs typeface="+mj-cs"/>
              </a:rPr>
              <a:t>Inter</a:t>
            </a:r>
            <a:r>
              <a:rPr lang="en-US" sz="3200" dirty="0">
                <a:solidFill>
                  <a:schemeClr val="bg1">
                    <a:lumMod val="65000"/>
                  </a:schemeClr>
                </a:solidFill>
                <a:ea typeface="+mj-ea"/>
                <a:cs typeface="+mj-cs"/>
              </a:rPr>
              <a:t>-</a:t>
            </a:r>
            <a:r>
              <a:rPr lang="en-US" sz="3200" dirty="0" smtClean="0">
                <a:solidFill>
                  <a:schemeClr val="bg1">
                    <a:lumMod val="65000"/>
                  </a:schemeClr>
                </a:solidFill>
                <a:ea typeface="+mj-ea"/>
                <a:cs typeface="+mj-cs"/>
              </a:rPr>
              <a:t>phyla Comparisons </a:t>
            </a:r>
            <a:br>
              <a:rPr lang="en-US" sz="3200" dirty="0" smtClean="0">
                <a:solidFill>
                  <a:schemeClr val="bg1">
                    <a:lumMod val="65000"/>
                  </a:schemeClr>
                </a:solidFill>
                <a:ea typeface="+mj-ea"/>
                <a:cs typeface="+mj-cs"/>
              </a:rPr>
            </a:br>
            <a:r>
              <a:rPr lang="en-US" sz="3200" dirty="0" smtClean="0">
                <a:solidFill>
                  <a:schemeClr val="bg1">
                    <a:lumMod val="65000"/>
                  </a:schemeClr>
                </a:solidFill>
                <a:ea typeface="+mj-ea"/>
                <a:cs typeface="+mj-cs"/>
              </a:rPr>
              <a:t>of </a:t>
            </a:r>
            <a:r>
              <a:rPr lang="en-US" sz="3200" dirty="0">
                <a:solidFill>
                  <a:schemeClr val="bg1">
                    <a:lumMod val="65000"/>
                  </a:schemeClr>
                </a:solidFill>
                <a:ea typeface="+mj-ea"/>
                <a:cs typeface="+mj-cs"/>
              </a:rPr>
              <a:t>Regulation &amp; Transcription</a:t>
            </a:r>
          </a:p>
        </p:txBody>
      </p:sp>
      <p:sp>
        <p:nvSpPr>
          <p:cNvPr id="3" name="Content Placeholder 2"/>
          <p:cNvSpPr>
            <a:spLocks noGrp="1"/>
          </p:cNvSpPr>
          <p:nvPr>
            <p:ph idx="1"/>
          </p:nvPr>
        </p:nvSpPr>
        <p:spPr>
          <a:xfrm>
            <a:off x="457200" y="1443038"/>
            <a:ext cx="8229600" cy="4525962"/>
          </a:xfrm>
        </p:spPr>
        <p:txBody>
          <a:bodyPr rtlCol="0">
            <a:normAutofit fontScale="92500" lnSpcReduction="20000"/>
          </a:bodyPr>
          <a:lstStyle/>
          <a:p>
            <a:pPr marL="0" indent="0" eaLnBrk="1" fontAlgn="auto" hangingPunct="1">
              <a:spcAft>
                <a:spcPts val="0"/>
              </a:spcAft>
              <a:buFont typeface="Arial"/>
              <a:buNone/>
              <a:defRPr/>
            </a:pPr>
            <a:r>
              <a:rPr lang="en-US" dirty="0" smtClean="0">
                <a:solidFill>
                  <a:schemeClr val="bg1">
                    <a:lumMod val="65000"/>
                  </a:schemeClr>
                </a:solidFill>
                <a:ea typeface="+mn-ea"/>
                <a:cs typeface="+mn-cs"/>
              </a:rPr>
              <a:t>Even though human, fly and worm are highly divergent they share many ancient features of transcription:</a:t>
            </a:r>
          </a:p>
          <a:p>
            <a:pPr eaLnBrk="1" fontAlgn="auto" hangingPunct="1">
              <a:spcAft>
                <a:spcPts val="0"/>
              </a:spcAft>
              <a:buFont typeface="Arial"/>
              <a:buChar char="•"/>
              <a:defRPr/>
            </a:pPr>
            <a:r>
              <a:rPr lang="en-US" sz="2800" b="1" u="sng" dirty="0" smtClean="0">
                <a:solidFill>
                  <a:srgbClr val="FFAA58"/>
                </a:solidFill>
                <a:ea typeface="+mn-ea"/>
                <a:cs typeface="+mn-cs"/>
              </a:rPr>
              <a:t>Transcription</a:t>
            </a:r>
            <a:r>
              <a:rPr lang="en-US" sz="2800" b="1" dirty="0" smtClean="0">
                <a:solidFill>
                  <a:srgbClr val="FFAA58"/>
                </a:solidFill>
                <a:ea typeface="+mn-ea"/>
                <a:cs typeface="+mn-cs"/>
              </a:rPr>
              <a:t>: Expression clustering</a:t>
            </a:r>
          </a:p>
          <a:p>
            <a:pPr lvl="1" eaLnBrk="1" fontAlgn="auto" hangingPunct="1">
              <a:spcAft>
                <a:spcPts val="0"/>
              </a:spcAft>
              <a:buFont typeface="Arial"/>
              <a:buChar char="–"/>
              <a:defRPr/>
            </a:pPr>
            <a:r>
              <a:rPr lang="en-US" sz="2400" dirty="0" smtClean="0">
                <a:solidFill>
                  <a:schemeClr val="bg1">
                    <a:lumMod val="65000"/>
                  </a:schemeClr>
                </a:solidFill>
                <a:ea typeface="+mn-ea"/>
              </a:rPr>
              <a:t>16 Conserved co-expression modules</a:t>
            </a:r>
          </a:p>
          <a:p>
            <a:pPr lvl="1" eaLnBrk="1" fontAlgn="auto" hangingPunct="1">
              <a:spcAft>
                <a:spcPts val="0"/>
              </a:spcAft>
              <a:buFont typeface="Arial"/>
              <a:buChar char="–"/>
              <a:defRPr/>
            </a:pPr>
            <a:r>
              <a:rPr lang="en-US" sz="2400" dirty="0" smtClean="0">
                <a:solidFill>
                  <a:schemeClr val="bg1">
                    <a:lumMod val="65000"/>
                  </a:schemeClr>
                </a:solidFill>
                <a:ea typeface="+mn-ea"/>
              </a:rPr>
              <a:t>Inter- and intra-species hourglass behavior of 12 of these modules</a:t>
            </a:r>
          </a:p>
          <a:p>
            <a:pPr lvl="1" eaLnBrk="1" fontAlgn="auto" hangingPunct="1">
              <a:spcAft>
                <a:spcPts val="0"/>
              </a:spcAft>
              <a:buFont typeface="Arial"/>
              <a:buChar char="–"/>
              <a:defRPr/>
            </a:pPr>
            <a:r>
              <a:rPr lang="en-US" sz="2400" dirty="0" smtClean="0">
                <a:solidFill>
                  <a:schemeClr val="bg1">
                    <a:lumMod val="65000"/>
                  </a:schemeClr>
                </a:solidFill>
                <a:ea typeface="+mn-ea"/>
              </a:rPr>
              <a:t>Expression clustering, particularly of hourglass modules, able to align the developmental stages of worm &amp; fly</a:t>
            </a:r>
          </a:p>
          <a:p>
            <a:pPr eaLnBrk="1" fontAlgn="auto" hangingPunct="1">
              <a:spcAft>
                <a:spcPts val="0"/>
              </a:spcAft>
              <a:buFont typeface="Arial"/>
              <a:buChar char="•"/>
              <a:defRPr/>
            </a:pPr>
            <a:r>
              <a:rPr lang="en-US" sz="2800" b="1" u="sng" dirty="0">
                <a:solidFill>
                  <a:srgbClr val="FFAA58"/>
                </a:solidFill>
                <a:ea typeface="+mn-ea"/>
                <a:cs typeface="+mn-cs"/>
              </a:rPr>
              <a:t>Regulation</a:t>
            </a:r>
            <a:r>
              <a:rPr lang="en-US" sz="2800" b="1" dirty="0">
                <a:solidFill>
                  <a:srgbClr val="FFAA58"/>
                </a:solidFill>
                <a:ea typeface="+mn-ea"/>
                <a:cs typeface="+mn-cs"/>
              </a:rPr>
              <a:t>: </a:t>
            </a:r>
            <a:r>
              <a:rPr lang="en-US" sz="2800" b="1" dirty="0" smtClean="0">
                <a:solidFill>
                  <a:srgbClr val="FFAA58"/>
                </a:solidFill>
                <a:ea typeface="+mn-ea"/>
                <a:cs typeface="+mn-cs"/>
              </a:rPr>
              <a:t>Hierarchical regulatory </a:t>
            </a:r>
            <a:r>
              <a:rPr lang="en-US" sz="2800" b="1" dirty="0">
                <a:solidFill>
                  <a:srgbClr val="FFAA58"/>
                </a:solidFill>
                <a:ea typeface="+mn-ea"/>
                <a:cs typeface="+mn-cs"/>
              </a:rPr>
              <a:t>network </a:t>
            </a:r>
            <a:br>
              <a:rPr lang="en-US" sz="2800" b="1" dirty="0">
                <a:solidFill>
                  <a:srgbClr val="FFAA58"/>
                </a:solidFill>
                <a:ea typeface="+mn-ea"/>
                <a:cs typeface="+mn-cs"/>
              </a:rPr>
            </a:br>
            <a:r>
              <a:rPr lang="en-US" sz="2800" b="1" dirty="0">
                <a:solidFill>
                  <a:srgbClr val="FFAA58"/>
                </a:solidFill>
                <a:ea typeface="+mn-ea"/>
                <a:cs typeface="+mn-cs"/>
              </a:rPr>
              <a:t>with many FFLs</a:t>
            </a:r>
          </a:p>
          <a:p>
            <a:pPr eaLnBrk="1" fontAlgn="auto" hangingPunct="1">
              <a:spcAft>
                <a:spcPts val="0"/>
              </a:spcAft>
              <a:buFont typeface="Arial"/>
              <a:buChar char="•"/>
              <a:defRPr/>
            </a:pPr>
            <a:r>
              <a:rPr lang="en-US" sz="2800" b="1" u="sng" dirty="0">
                <a:solidFill>
                  <a:srgbClr val="FFAA58"/>
                </a:solidFill>
                <a:ea typeface="+mn-ea"/>
                <a:cs typeface="+mn-cs"/>
              </a:rPr>
              <a:t>Both</a:t>
            </a:r>
            <a:r>
              <a:rPr lang="en-US" sz="2800" b="1" dirty="0">
                <a:solidFill>
                  <a:srgbClr val="FFAA58"/>
                </a:solidFill>
                <a:ea typeface="+mn-ea"/>
                <a:cs typeface="+mn-cs"/>
              </a:rPr>
              <a:t>: Statistical Models "Predicting" Expression</a:t>
            </a:r>
          </a:p>
          <a:p>
            <a:pPr lvl="1" eaLnBrk="1" fontAlgn="auto" hangingPunct="1">
              <a:spcAft>
                <a:spcPts val="0"/>
              </a:spcAft>
              <a:buFont typeface="Arial"/>
              <a:buChar char="–"/>
              <a:defRPr/>
            </a:pPr>
            <a:r>
              <a:rPr lang="en-US" sz="2400" dirty="0" smtClean="0">
                <a:solidFill>
                  <a:schemeClr val="bg1">
                    <a:lumMod val="65000"/>
                  </a:schemeClr>
                </a:solidFill>
                <a:ea typeface="+mn-ea"/>
              </a:rPr>
              <a:t>Small numbers of TF can reliably "predict"</a:t>
            </a:r>
          </a:p>
          <a:p>
            <a:pPr lvl="1" eaLnBrk="1" fontAlgn="auto" hangingPunct="1">
              <a:spcAft>
                <a:spcPts val="0"/>
              </a:spcAft>
              <a:buFont typeface="Arial"/>
              <a:buChar char="–"/>
              <a:defRPr/>
            </a:pPr>
            <a:r>
              <a:rPr lang="en-US" sz="2400" dirty="0" smtClean="0">
                <a:solidFill>
                  <a:schemeClr val="bg1">
                    <a:lumMod val="65000"/>
                  </a:schemeClr>
                </a:solidFill>
                <a:ea typeface="+mn-ea"/>
              </a:rPr>
              <a:t>Possible to construct a universal HM model for gene expression which works for mRNAs and ncRNAs</a:t>
            </a:r>
          </a:p>
          <a:p>
            <a:pPr eaLnBrk="1" fontAlgn="auto" hangingPunct="1">
              <a:spcAft>
                <a:spcPts val="0"/>
              </a:spcAft>
              <a:buFont typeface="Arial"/>
              <a:buChar char="•"/>
              <a:defRPr/>
            </a:pPr>
            <a:endParaRPr lang="en-US" sz="2800" dirty="0" smtClean="0">
              <a:solidFill>
                <a:schemeClr val="bg1">
                  <a:lumMod val="65000"/>
                </a:schemeClr>
              </a:solidFill>
              <a:ea typeface="+mn-ea"/>
              <a:cs typeface="+mn-cs"/>
            </a:endParaRPr>
          </a:p>
          <a:p>
            <a:pPr eaLnBrk="1" fontAlgn="auto" hangingPunct="1">
              <a:spcAft>
                <a:spcPts val="0"/>
              </a:spcAft>
              <a:buFont typeface="Arial"/>
              <a:buChar char="•"/>
              <a:defRPr/>
            </a:pPr>
            <a:endParaRPr lang="en-US" dirty="0">
              <a:solidFill>
                <a:schemeClr val="bg1">
                  <a:lumMod val="65000"/>
                </a:schemeClr>
              </a:solidFill>
              <a:ea typeface="+mn-ea"/>
              <a:cs typeface="+mn-cs"/>
            </a:endParaRPr>
          </a:p>
        </p:txBody>
      </p:sp>
      <p:sp>
        <p:nvSpPr>
          <p:cNvPr id="4" name="Slide Number Placeholder 3"/>
          <p:cNvSpPr>
            <a:spLocks noGrp="1"/>
          </p:cNvSpPr>
          <p:nvPr>
            <p:ph type="sldNum" sz="quarter" idx="12"/>
          </p:nvPr>
        </p:nvSpPr>
        <p:spPr/>
        <p:txBody>
          <a:bodyPr/>
          <a:lstStyle/>
          <a:p>
            <a:pPr>
              <a:defRPr/>
            </a:pPr>
            <a:fld id="{067F33A0-32CA-EB46-B612-5EDDA1840379}" type="slidenum">
              <a:rPr lang="en-US">
                <a:solidFill>
                  <a:prstClr val="white">
                    <a:lumMod val="65000"/>
                  </a:prstClr>
                </a:solidFill>
              </a:rPr>
              <a:pPr>
                <a:defRPr/>
              </a:pPr>
              <a:t>39</a:t>
            </a:fld>
            <a:endParaRPr lang="en-US">
              <a:solidFill>
                <a:prstClr val="white">
                  <a:lumMod val="6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extBox 4"/>
          <p:cNvSpPr txBox="1">
            <a:spLocks noChangeArrowheads="1"/>
          </p:cNvSpPr>
          <p:nvPr/>
        </p:nvSpPr>
        <p:spPr bwMode="auto">
          <a:xfrm>
            <a:off x="1833563" y="107950"/>
            <a:ext cx="2332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[Nat. Rev. Genet. (2010) 11: 559]</a:t>
            </a:r>
          </a:p>
          <a:p>
            <a:pPr algn="r" eaLnBrk="1" hangingPunct="1"/>
            <a:r>
              <a:rPr lang="en-US" sz="1100" b="0">
                <a:solidFill>
                  <a:srgbClr val="BFBFBF"/>
                </a:solidFill>
              </a:rPr>
              <a:t>[Science 330:6012]</a:t>
            </a:r>
          </a:p>
          <a:p>
            <a:pPr algn="r" eaLnBrk="1" hangingPunct="1"/>
            <a:endParaRPr lang="en-US" sz="1100" b="0">
              <a:solidFill>
                <a:srgbClr val="BFBFBF"/>
              </a:solidFill>
              <a:latin typeface="Helvetica" charset="0"/>
              <a:cs typeface="Helvetica" charset="0"/>
            </a:endParaRPr>
          </a:p>
        </p:txBody>
      </p:sp>
      <p:sp>
        <p:nvSpPr>
          <p:cNvPr id="378882" name="Title 1"/>
          <p:cNvSpPr>
            <a:spLocks noGrp="1"/>
          </p:cNvSpPr>
          <p:nvPr>
            <p:ph type="title"/>
          </p:nvPr>
        </p:nvSpPr>
        <p:spPr>
          <a:xfrm>
            <a:off x="127000" y="512763"/>
            <a:ext cx="3402013" cy="1917700"/>
          </a:xfrm>
        </p:spPr>
        <p:txBody>
          <a:bodyPr/>
          <a:lstStyle/>
          <a:p>
            <a:pPr algn="l" eaLnBrk="1" hangingPunct="1"/>
            <a:r>
              <a:rPr lang="en-US">
                <a:latin typeface="Helvetica" charset="0"/>
                <a:ea typeface="ＭＳ Ｐゴシック" charset="0"/>
                <a:cs typeface="Helvetica" charset="0"/>
              </a:rPr>
              <a:t>Sources </a:t>
            </a:r>
            <a:br>
              <a:rPr lang="en-US">
                <a:latin typeface="Helvetica" charset="0"/>
                <a:ea typeface="ＭＳ Ｐゴシック" charset="0"/>
                <a:cs typeface="Helvetica" charset="0"/>
              </a:rPr>
            </a:br>
            <a:r>
              <a:rPr lang="en-US">
                <a:latin typeface="Helvetica" charset="0"/>
                <a:ea typeface="ＭＳ Ｐゴシック" charset="0"/>
                <a:cs typeface="Helvetica" charset="0"/>
              </a:rPr>
              <a:t>of Annotation:</a:t>
            </a:r>
            <a:br>
              <a:rPr lang="en-US">
                <a:latin typeface="Helvetica" charset="0"/>
                <a:ea typeface="ＭＳ Ｐゴシック" charset="0"/>
                <a:cs typeface="Helvetica" charset="0"/>
              </a:rPr>
            </a:br>
            <a:r>
              <a:rPr lang="en-US">
                <a:latin typeface="Helvetica" charset="0"/>
                <a:ea typeface="ＭＳ Ｐゴシック" charset="0"/>
                <a:cs typeface="Helvetica" charset="0"/>
              </a:rPr>
              <a:t>Comparative </a:t>
            </a:r>
            <a:br>
              <a:rPr lang="en-US">
                <a:latin typeface="Helvetica" charset="0"/>
                <a:ea typeface="ＭＳ Ｐゴシック" charset="0"/>
                <a:cs typeface="Helvetica" charset="0"/>
              </a:rPr>
            </a:br>
            <a:r>
              <a:rPr lang="en-US">
                <a:latin typeface="Helvetica" charset="0"/>
                <a:ea typeface="ＭＳ Ｐゴシック" charset="0"/>
                <a:cs typeface="Helvetica" charset="0"/>
              </a:rPr>
              <a:t>&amp; </a:t>
            </a:r>
            <a:br>
              <a:rPr lang="en-US">
                <a:latin typeface="Helvetica" charset="0"/>
                <a:ea typeface="ＭＳ Ｐゴシック" charset="0"/>
                <a:cs typeface="Helvetica" charset="0"/>
              </a:rPr>
            </a:br>
            <a:r>
              <a:rPr lang="en-US">
                <a:latin typeface="Helvetica" charset="0"/>
                <a:ea typeface="ＭＳ Ｐゴシック" charset="0"/>
                <a:cs typeface="Helvetica" charset="0"/>
              </a:rPr>
              <a:t>Functional</a:t>
            </a:r>
          </a:p>
        </p:txBody>
      </p:sp>
      <p:pic>
        <p:nvPicPr>
          <p:cNvPr id="378883" name="Picture 16" descr="modencode_AWG_fig5_rev1_forJCVI.png"/>
          <p:cNvPicPr>
            <a:picLocks noChangeAspect="1"/>
          </p:cNvPicPr>
          <p:nvPr/>
        </p:nvPicPr>
        <p:blipFill>
          <a:blip r:embed="rId2">
            <a:extLst>
              <a:ext uri="{28A0092B-C50C-407E-A947-70E740481C1C}">
                <a14:useLocalDpi xmlns:a14="http://schemas.microsoft.com/office/drawing/2010/main" val="0"/>
              </a:ext>
            </a:extLst>
          </a:blip>
          <a:srcRect l="21349" t="1976" r="42500" b="9689"/>
          <a:stretch>
            <a:fillRect/>
          </a:stretch>
        </p:blipFill>
        <p:spPr bwMode="auto">
          <a:xfrm>
            <a:off x="0" y="2787650"/>
            <a:ext cx="3436938" cy="4087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78884" name="Group 4"/>
          <p:cNvGrpSpPr>
            <a:grpSpLocks/>
          </p:cNvGrpSpPr>
          <p:nvPr/>
        </p:nvGrpSpPr>
        <p:grpSpPr bwMode="auto">
          <a:xfrm>
            <a:off x="4114800" y="3832225"/>
            <a:ext cx="5037138" cy="3246438"/>
            <a:chOff x="4061356" y="98425"/>
            <a:chExt cx="5037137" cy="3245908"/>
          </a:xfrm>
        </p:grpSpPr>
        <p:pic>
          <p:nvPicPr>
            <p:cNvPr id="378889" name="Picture 3"/>
            <p:cNvPicPr>
              <a:picLocks noChangeAspect="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6"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90" name="Rectangle 1"/>
            <p:cNvSpPr>
              <a:spLocks noChangeArrowheads="1"/>
            </p:cNvSpPr>
            <p:nvPr/>
          </p:nvSpPr>
          <p:spPr bwMode="auto">
            <a:xfrm>
              <a:off x="6350000" y="2861733"/>
              <a:ext cx="2675467" cy="482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ndParaRPr>
            </a:p>
          </p:txBody>
        </p:sp>
      </p:grpSp>
      <p:pic>
        <p:nvPicPr>
          <p:cNvPr id="37888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723" t="10893" r="50407" b="17873"/>
          <a:stretch>
            <a:fillRect/>
          </a:stretch>
        </p:blipFill>
        <p:spPr>
          <a:xfrm>
            <a:off x="4100513" y="0"/>
            <a:ext cx="5043487" cy="3652838"/>
          </a:xfrm>
        </p:spPr>
      </p:pic>
      <p:cxnSp>
        <p:nvCxnSpPr>
          <p:cNvPr id="378886" name="Elbow Connector 8"/>
          <p:cNvCxnSpPr>
            <a:cxnSpLocks noChangeShapeType="1"/>
          </p:cNvCxnSpPr>
          <p:nvPr/>
        </p:nvCxnSpPr>
        <p:spPr bwMode="auto">
          <a:xfrm rot="16200000" flipV="1">
            <a:off x="10260806" y="3717132"/>
            <a:ext cx="9525" cy="7938"/>
          </a:xfrm>
          <a:prstGeom prst="bentConnector3">
            <a:avLst>
              <a:gd name="adj1" fmla="val 50000"/>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78887" name="Freeform 10"/>
          <p:cNvSpPr>
            <a:spLocks/>
          </p:cNvSpPr>
          <p:nvPr/>
        </p:nvSpPr>
        <p:spPr bwMode="auto">
          <a:xfrm>
            <a:off x="7618413" y="3573463"/>
            <a:ext cx="2058987" cy="188912"/>
          </a:xfrm>
          <a:custGeom>
            <a:avLst/>
            <a:gdLst>
              <a:gd name="T0" fmla="*/ 1949043 w 2058294"/>
              <a:gd name="T1" fmla="*/ 171217 h 189178"/>
              <a:gd name="T2" fmla="*/ 1009 w 2058294"/>
              <a:gd name="T3" fmla="*/ 146763 h 189178"/>
              <a:gd name="T4" fmla="*/ 1684180 w 2058294"/>
              <a:gd name="T5" fmla="*/ 46 h 189178"/>
              <a:gd name="T6" fmla="*/ 1949043 w 2058294"/>
              <a:gd name="T7" fmla="*/ 171217 h 189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8294" h="189178">
                <a:moveTo>
                  <a:pt x="1931409" y="177846"/>
                </a:moveTo>
                <a:cubicBezTo>
                  <a:pt x="1653420" y="203246"/>
                  <a:pt x="44753" y="182079"/>
                  <a:pt x="1009" y="152446"/>
                </a:cubicBezTo>
                <a:cubicBezTo>
                  <a:pt x="-42736" y="122813"/>
                  <a:pt x="1348620" y="-2776"/>
                  <a:pt x="1668942" y="46"/>
                </a:cubicBezTo>
                <a:cubicBezTo>
                  <a:pt x="1989264" y="2868"/>
                  <a:pt x="2209398" y="152446"/>
                  <a:pt x="1931409" y="17784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cxnSp>
        <p:nvCxnSpPr>
          <p:cNvPr id="26" name="Elbow Connector 25"/>
          <p:cNvCxnSpPr/>
          <p:nvPr/>
        </p:nvCxnSpPr>
        <p:spPr bwMode="auto">
          <a:xfrm>
            <a:off x="566738" y="1998663"/>
            <a:ext cx="8839200" cy="1752600"/>
          </a:xfrm>
          <a:prstGeom prst="bentConnector3">
            <a:avLst>
              <a:gd name="adj1" fmla="val 37261"/>
            </a:avLst>
          </a:prstGeom>
          <a:noFill/>
          <a:ln w="57150" cap="flat" cmpd="sng" algn="ctr">
            <a:solidFill>
              <a:schemeClr val="accent2">
                <a:lumMod val="75000"/>
              </a:schemeClr>
            </a:solidFill>
            <a:prstDash val="solid"/>
            <a:round/>
            <a:headEnd type="none" w="sm" len="sm"/>
            <a:tailEnd type="none" w="sm" len="sm"/>
          </a:ln>
          <a:effectLst/>
        </p:spPr>
      </p:cxnSp>
    </p:spTree>
    <p:extLst>
      <p:ext uri="{BB962C8B-B14F-4D97-AF65-F5344CB8AC3E}">
        <p14:creationId xmlns:p14="http://schemas.microsoft.com/office/powerpoint/2010/main" val="1002475189"/>
      </p:ext>
    </p:extLst>
  </p:cSld>
  <p:clrMapOvr>
    <a:masterClrMapping/>
  </p:clrMapOvr>
  <p:transition xmlns:p14="http://schemas.microsoft.com/office/powerpoint/2010/main" advTm="79267"/>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a:xfrm>
            <a:off x="6210300" y="1879600"/>
            <a:ext cx="2776538" cy="1143000"/>
          </a:xfrm>
        </p:spPr>
        <p:txBody>
          <a:bodyPr/>
          <a:lstStyle/>
          <a:p>
            <a:pPr eaLnBrk="1" hangingPunct="1"/>
            <a:r>
              <a:rPr lang="en-US" sz="2800" b="1" dirty="0">
                <a:solidFill>
                  <a:srgbClr val="000090"/>
                </a:solidFill>
                <a:latin typeface="Arial" charset="0"/>
              </a:rPr>
              <a:t>Doing a Model with TFs: </a:t>
            </a:r>
            <a:br>
              <a:rPr lang="en-US" sz="2800" b="1" dirty="0">
                <a:solidFill>
                  <a:srgbClr val="000090"/>
                </a:solidFill>
                <a:latin typeface="Arial" charset="0"/>
              </a:rPr>
            </a:br>
            <a:r>
              <a:rPr lang="en-US" sz="2800" b="1" dirty="0">
                <a:solidFill>
                  <a:srgbClr val="000090"/>
                </a:solidFill>
                <a:latin typeface="Arial" charset="0"/>
              </a:rPr>
              <a:t>Positive and negative regulators from correlating TF signal at TSS with gene expression</a:t>
            </a:r>
          </a:p>
        </p:txBody>
      </p:sp>
      <p:pic>
        <p:nvPicPr>
          <p:cNvPr id="365570" name="Content Placeholder 4" descr="Fig5_cel_correlation_pattern.pdf"/>
          <p:cNvPicPr>
            <a:picLocks noGrp="1" noChangeAspect="1"/>
          </p:cNvPicPr>
          <p:nvPr>
            <p:ph idx="1"/>
          </p:nvPr>
        </p:nvPicPr>
        <p:blipFill>
          <a:blip r:embed="rId3">
            <a:extLst>
              <a:ext uri="{28A0092B-C50C-407E-A947-70E740481C1C}">
                <a14:useLocalDpi xmlns:a14="http://schemas.microsoft.com/office/drawing/2010/main" val="0"/>
              </a:ext>
            </a:extLst>
          </a:blip>
          <a:srcRect l="-25681" r="-25681"/>
          <a:stretch>
            <a:fillRect/>
          </a:stretch>
        </p:blipFill>
        <p:spPr>
          <a:xfrm>
            <a:off x="-469900" y="101600"/>
            <a:ext cx="7518400" cy="4134568"/>
          </a:xfrm>
        </p:spPr>
      </p:pic>
      <p:sp>
        <p:nvSpPr>
          <p:cNvPr id="365571" name="TextBox 4"/>
          <p:cNvSpPr txBox="1">
            <a:spLocks noChangeArrowheads="1"/>
          </p:cNvSpPr>
          <p:nvPr/>
        </p:nvSpPr>
        <p:spPr bwMode="auto">
          <a:xfrm>
            <a:off x="6002338" y="6550025"/>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PLOS CB</a:t>
            </a:r>
            <a:r>
              <a:rPr lang="en-US" altLang="ja-JP" sz="1400" b="0">
                <a:solidFill>
                  <a:srgbClr val="7F7F7F"/>
                </a:solidFill>
                <a:latin typeface="Calibri" charset="0"/>
              </a:rPr>
              <a:t>]</a:t>
            </a:r>
            <a:endParaRPr lang="en-US" sz="1400" b="0">
              <a:solidFill>
                <a:srgbClr val="7F7F7F"/>
              </a:solidFill>
              <a:latin typeface="Calibri" charset="0"/>
            </a:endParaRPr>
          </a:p>
        </p:txBody>
      </p:sp>
      <p:pic>
        <p:nvPicPr>
          <p:cNvPr id="5" name="Picture 2" descr="Gerstein_CmpTxn_ED_Figures.pdf"/>
          <p:cNvPicPr>
            <a:picLocks noChangeAspect="1"/>
          </p:cNvPicPr>
          <p:nvPr/>
        </p:nvPicPr>
        <p:blipFill>
          <a:blip r:embed="rId4">
            <a:extLst>
              <a:ext uri="{28A0092B-C50C-407E-A947-70E740481C1C}">
                <a14:useLocalDpi xmlns:a14="http://schemas.microsoft.com/office/drawing/2010/main" val="0"/>
              </a:ext>
            </a:extLst>
          </a:blip>
          <a:srcRect l="32028" t="78148" r="28191" b="1991"/>
          <a:stretch>
            <a:fillRect/>
          </a:stretch>
        </p:blipFill>
        <p:spPr bwMode="auto">
          <a:xfrm>
            <a:off x="114299" y="4622800"/>
            <a:ext cx="6807551"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7" name="Group 6"/>
          <p:cNvGrpSpPr>
            <a:grpSpLocks/>
          </p:cNvGrpSpPr>
          <p:nvPr/>
        </p:nvGrpSpPr>
        <p:grpSpPr bwMode="auto">
          <a:xfrm>
            <a:off x="711200" y="-228600"/>
            <a:ext cx="8451850" cy="6524625"/>
            <a:chOff x="389467" y="211667"/>
            <a:chExt cx="8452145" cy="6525373"/>
          </a:xfrm>
        </p:grpSpPr>
        <p:pic>
          <p:nvPicPr>
            <p:cNvPr id="3676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08" y="356920"/>
              <a:ext cx="8249704" cy="63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467" y="211667"/>
              <a:ext cx="830292" cy="871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grpSp>
      <p:sp>
        <p:nvSpPr>
          <p:cNvPr id="367618" name="Title 1"/>
          <p:cNvSpPr>
            <a:spLocks noGrp="1"/>
          </p:cNvSpPr>
          <p:nvPr>
            <p:ph type="ctrTitle"/>
          </p:nvPr>
        </p:nvSpPr>
        <p:spPr>
          <a:xfrm>
            <a:off x="0" y="4749800"/>
            <a:ext cx="3014663" cy="2108200"/>
          </a:xfrm>
        </p:spPr>
        <p:txBody>
          <a:bodyPr/>
          <a:lstStyle/>
          <a:p>
            <a:r>
              <a:rPr lang="en-US" sz="2800">
                <a:latin typeface="Arial" charset="0"/>
                <a:ea typeface="ＭＳ Ｐゴシック" charset="0"/>
                <a:cs typeface="ＭＳ Ｐゴシック" charset="0"/>
              </a:rPr>
              <a:t>Predictor v2: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2-levels, now with TFs</a:t>
            </a:r>
          </a:p>
        </p:txBody>
      </p:sp>
      <p:sp>
        <p:nvSpPr>
          <p:cNvPr id="367619" name="TextBox 39"/>
          <p:cNvSpPr txBox="1">
            <a:spLocks noChangeArrowheads="1"/>
          </p:cNvSpPr>
          <p:nvPr/>
        </p:nvSpPr>
        <p:spPr bwMode="auto">
          <a:xfrm>
            <a:off x="6921500" y="6581775"/>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[Cheng et al. </a:t>
            </a:r>
            <a:r>
              <a:rPr lang="en-US" b="0" i="1">
                <a:solidFill>
                  <a:srgbClr val="A6A6A6"/>
                </a:solidFill>
              </a:rPr>
              <a:t>NAR</a:t>
            </a:r>
            <a:r>
              <a:rPr lang="en-US" b="0">
                <a:solidFill>
                  <a:srgbClr val="A6A6A6"/>
                </a:solidFill>
              </a:rPr>
              <a:t>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280988" y="512763"/>
            <a:ext cx="3100387" cy="1871662"/>
          </a:xfrm>
        </p:spPr>
        <p:txBody>
          <a:bodyPr/>
          <a:lstStyle/>
          <a:p>
            <a:r>
              <a:rPr lang="en-US">
                <a:latin typeface="Arial" charset="0"/>
                <a:ea typeface="ＭＳ Ｐゴシック" charset="0"/>
                <a:cs typeface="ＭＳ Ｐゴシック" charset="0"/>
              </a:rPr>
              <a:t>Human Results</a:t>
            </a:r>
          </a:p>
        </p:txBody>
      </p:sp>
      <p:pic>
        <p:nvPicPr>
          <p:cNvPr id="368642" name="Content Placeholder 3" descr="encode_TF_model_Fig_V4.pdf"/>
          <p:cNvPicPr>
            <a:picLocks noGrp="1" noChangeAspect="1"/>
          </p:cNvPicPr>
          <p:nvPr>
            <p:ph idx="4294967295"/>
          </p:nvPr>
        </p:nvPicPr>
        <p:blipFill>
          <a:blip r:embed="rId2">
            <a:extLst>
              <a:ext uri="{28A0092B-C50C-407E-A947-70E740481C1C}">
                <a14:useLocalDpi xmlns:a14="http://schemas.microsoft.com/office/drawing/2010/main" val="0"/>
              </a:ext>
            </a:extLst>
          </a:blip>
          <a:srcRect l="48997" t="50591" b="-4996"/>
          <a:stretch>
            <a:fillRect/>
          </a:stretch>
        </p:blipFill>
        <p:spPr>
          <a:xfrm>
            <a:off x="0" y="3529013"/>
            <a:ext cx="7038975" cy="3752850"/>
          </a:xfrm>
        </p:spPr>
      </p:pic>
      <p:sp>
        <p:nvSpPr>
          <p:cNvPr id="368643" name="TextBox 39"/>
          <p:cNvSpPr txBox="1">
            <a:spLocks noChangeArrowheads="1"/>
          </p:cNvSpPr>
          <p:nvPr/>
        </p:nvSpPr>
        <p:spPr bwMode="auto">
          <a:xfrm rot="-5400000">
            <a:off x="7269163" y="1557337"/>
            <a:ext cx="347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[Encode Consortium et al. </a:t>
            </a:r>
            <a:r>
              <a:rPr lang="en-US" b="0" i="1">
                <a:solidFill>
                  <a:srgbClr val="A6A6A6"/>
                </a:solidFill>
              </a:rPr>
              <a:t>Nature</a:t>
            </a:r>
            <a:r>
              <a:rPr lang="en-US" b="0">
                <a:solidFill>
                  <a:srgbClr val="A6A6A6"/>
                </a:solidFill>
              </a:rPr>
              <a:t> (in press, '12)]</a:t>
            </a:r>
          </a:p>
        </p:txBody>
      </p:sp>
      <p:pic>
        <p:nvPicPr>
          <p:cNvPr id="368644" name="Content Placeholder 3" descr="encode_TF_model_Fig_V4.pdf"/>
          <p:cNvPicPr>
            <a:picLocks noChangeAspect="1"/>
          </p:cNvPicPr>
          <p:nvPr/>
        </p:nvPicPr>
        <p:blipFill>
          <a:blip r:embed="rId2">
            <a:extLst>
              <a:ext uri="{28A0092B-C50C-407E-A947-70E740481C1C}">
                <a14:useLocalDpi xmlns:a14="http://schemas.microsoft.com/office/drawing/2010/main" val="0"/>
              </a:ext>
            </a:extLst>
          </a:blip>
          <a:srcRect t="-4996" r="51282" b="-4996"/>
          <a:stretch>
            <a:fillRect/>
          </a:stretch>
        </p:blipFill>
        <p:spPr bwMode="auto">
          <a:xfrm>
            <a:off x="3532188" y="-176213"/>
            <a:ext cx="5272087"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itle 1"/>
          <p:cNvSpPr>
            <a:spLocks noGrp="1"/>
          </p:cNvSpPr>
          <p:nvPr>
            <p:ph type="title"/>
          </p:nvPr>
        </p:nvSpPr>
        <p:spPr>
          <a:xfrm>
            <a:off x="685800" y="0"/>
            <a:ext cx="8229600" cy="1143000"/>
          </a:xfrm>
        </p:spPr>
        <p:txBody>
          <a:bodyPr/>
          <a:lstStyle/>
          <a:p>
            <a:pPr eaLnBrk="1" hangingPunct="1"/>
            <a:r>
              <a:rPr lang="en-US" sz="2800" b="1">
                <a:solidFill>
                  <a:srgbClr val="000090"/>
                </a:solidFill>
                <a:latin typeface="Arial" charset="0"/>
              </a:rPr>
              <a:t>Prediction of Differential Expression</a:t>
            </a:r>
          </a:p>
        </p:txBody>
      </p:sp>
      <p:pic>
        <p:nvPicPr>
          <p:cNvPr id="3696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003300"/>
            <a:ext cx="4370388"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TextBox 8"/>
          <p:cNvSpPr txBox="1">
            <a:spLocks noChangeArrowheads="1"/>
          </p:cNvSpPr>
          <p:nvPr/>
        </p:nvSpPr>
        <p:spPr bwMode="auto">
          <a:xfrm>
            <a:off x="5519738" y="1298575"/>
            <a:ext cx="127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PCC=0.73</a:t>
            </a:r>
          </a:p>
        </p:txBody>
      </p:sp>
      <p:sp>
        <p:nvSpPr>
          <p:cNvPr id="369668" name="TextBox 9"/>
          <p:cNvSpPr txBox="1">
            <a:spLocks noChangeArrowheads="1"/>
          </p:cNvSpPr>
          <p:nvPr/>
        </p:nvSpPr>
        <p:spPr bwMode="auto">
          <a:xfrm>
            <a:off x="2976563" y="4441825"/>
            <a:ext cx="3648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FF"/>
                </a:solidFill>
                <a:latin typeface="Calibri" charset="0"/>
              </a:rPr>
              <a:t>TF model– differential TF binding signals are predictive of differential expression levels between two human cell lines</a:t>
            </a:r>
          </a:p>
        </p:txBody>
      </p:sp>
      <p:sp>
        <p:nvSpPr>
          <p:cNvPr id="369669" name="TextBox 10"/>
          <p:cNvSpPr txBox="1">
            <a:spLocks noChangeArrowheads="1"/>
          </p:cNvSpPr>
          <p:nvPr/>
        </p:nvSpPr>
        <p:spPr bwMode="auto">
          <a:xfrm>
            <a:off x="207963" y="6550025"/>
            <a:ext cx="683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a:t>
            </a:r>
            <a:r>
              <a:rPr lang="en-US" altLang="ja-JP" sz="1400" b="0">
                <a:solidFill>
                  <a:srgbClr val="A6A6A6"/>
                </a:solidFill>
              </a:rPr>
              <a:t>Cheng et al. </a:t>
            </a:r>
            <a:r>
              <a:rPr lang="en-US" altLang="ja-JP" sz="1400" b="0" i="1">
                <a:solidFill>
                  <a:srgbClr val="A6A6A6"/>
                </a:solidFill>
              </a:rPr>
              <a:t>Gen. Res.</a:t>
            </a:r>
            <a:r>
              <a:rPr lang="en-US" altLang="ja-JP" sz="1400" b="0">
                <a:solidFill>
                  <a:srgbClr val="A6A6A6"/>
                </a:solidFill>
              </a:rPr>
              <a:t> (in press, '12)</a:t>
            </a:r>
            <a:r>
              <a:rPr lang="en-US" altLang="ja-JP" sz="1400" b="0">
                <a:solidFill>
                  <a:srgbClr val="7F7F7F"/>
                </a:solidFill>
                <a:latin typeface="Calibri" charset="0"/>
              </a:rPr>
              <a:t>]</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itle 1"/>
          <p:cNvSpPr>
            <a:spLocks noGrp="1"/>
          </p:cNvSpPr>
          <p:nvPr>
            <p:ph type="title"/>
          </p:nvPr>
        </p:nvSpPr>
        <p:spPr/>
        <p:txBody>
          <a:bodyPr/>
          <a:lstStyle/>
          <a:p>
            <a:r>
              <a:rPr lang="en-US">
                <a:latin typeface="Arial" charset="0"/>
                <a:ea typeface="ＭＳ Ｐゴシック" charset="0"/>
                <a:cs typeface="ＭＳ Ｐゴシック" charset="0"/>
              </a:rPr>
              <a:t>TFs active in a particular cell type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are the strongest predictors in that cell</a:t>
            </a:r>
          </a:p>
        </p:txBody>
      </p:sp>
      <p:pic>
        <p:nvPicPr>
          <p:cNvPr id="3717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1908175"/>
            <a:ext cx="6383338"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TextBox 3"/>
          <p:cNvSpPr txBox="1">
            <a:spLocks noChangeArrowheads="1"/>
          </p:cNvSpPr>
          <p:nvPr/>
        </p:nvSpPr>
        <p:spPr bwMode="auto">
          <a:xfrm>
            <a:off x="225425" y="6550025"/>
            <a:ext cx="683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a:t>
            </a:r>
            <a:r>
              <a:rPr lang="en-US" sz="1400" b="0">
                <a:solidFill>
                  <a:srgbClr val="A6A6A6"/>
                </a:solidFill>
              </a:rPr>
              <a:t>Cheng et al. </a:t>
            </a:r>
            <a:r>
              <a:rPr lang="en-US" sz="1400" b="0" i="1">
                <a:solidFill>
                  <a:srgbClr val="A6A6A6"/>
                </a:solidFill>
              </a:rPr>
              <a:t>Gen. Res.</a:t>
            </a:r>
            <a:r>
              <a:rPr lang="en-US" sz="1400" b="0">
                <a:solidFill>
                  <a:srgbClr val="A6A6A6"/>
                </a:solidFill>
              </a:rPr>
              <a:t> (in press, '12)</a:t>
            </a:r>
            <a:r>
              <a:rPr lang="en-US" sz="1400" b="0">
                <a:solidFill>
                  <a:srgbClr val="7F7F7F"/>
                </a:solidFill>
                <a:latin typeface="Calibri"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293688" y="893763"/>
            <a:ext cx="2363787" cy="1143000"/>
          </a:xfrm>
        </p:spPr>
        <p:txBody>
          <a:bodyPr/>
          <a:lstStyle/>
          <a:p>
            <a:pPr eaLnBrk="1" hangingPunct="1"/>
            <a:r>
              <a:rPr lang="en-US" sz="2800" b="1">
                <a:solidFill>
                  <a:srgbClr val="000090"/>
                </a:solidFill>
                <a:latin typeface="Arial" charset="0"/>
              </a:rPr>
              <a:t>Models Illuminates Different Regions of Influence for TFs vs HMs</a:t>
            </a:r>
          </a:p>
        </p:txBody>
      </p:sp>
      <p:sp>
        <p:nvSpPr>
          <p:cNvPr id="372738" name="TextBox 4"/>
          <p:cNvSpPr txBox="1">
            <a:spLocks noChangeArrowheads="1"/>
          </p:cNvSpPr>
          <p:nvPr/>
        </p:nvSpPr>
        <p:spPr bwMode="auto">
          <a:xfrm>
            <a:off x="-504825" y="3636963"/>
            <a:ext cx="430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a:p>
            <a:pPr eaLnBrk="1" hangingPunct="1"/>
            <a:endParaRPr lang="en-US" sz="1800" b="0">
              <a:solidFill>
                <a:srgbClr val="000000"/>
              </a:solidFill>
              <a:latin typeface="Calibri" charset="0"/>
            </a:endParaRPr>
          </a:p>
        </p:txBody>
      </p:sp>
      <p:pic>
        <p:nvPicPr>
          <p:cNvPr id="372739" name="Content Placeholder 3" descr="mmu_TFHM_prediction_curve.pdf"/>
          <p:cNvPicPr>
            <a:picLocks noChangeAspect="1"/>
          </p:cNvPicPr>
          <p:nvPr/>
        </p:nvPicPr>
        <p:blipFill>
          <a:blip r:embed="rId3">
            <a:extLst>
              <a:ext uri="{28A0092B-C50C-407E-A947-70E740481C1C}">
                <a14:useLocalDpi xmlns:a14="http://schemas.microsoft.com/office/drawing/2010/main" val="0"/>
              </a:ext>
            </a:extLst>
          </a:blip>
          <a:srcRect t="5238" b="5238"/>
          <a:stretch>
            <a:fillRect/>
          </a:stretch>
        </p:blipFill>
        <p:spPr bwMode="auto">
          <a:xfrm>
            <a:off x="3065463" y="30163"/>
            <a:ext cx="6254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Content Placeholder 3"/>
          <p:cNvSpPr>
            <a:spLocks noGrp="1"/>
          </p:cNvSpPr>
          <p:nvPr>
            <p:ph idx="1"/>
          </p:nvPr>
        </p:nvSpPr>
        <p:spPr>
          <a:xfrm>
            <a:off x="0" y="3113088"/>
            <a:ext cx="3968750" cy="2833687"/>
          </a:xfrm>
        </p:spPr>
        <p:txBody>
          <a:bodyPr/>
          <a:lstStyle/>
          <a:p>
            <a:pPr eaLnBrk="1" hangingPunct="1"/>
            <a:r>
              <a:rPr lang="en-US" sz="1800">
                <a:solidFill>
                  <a:srgbClr val="0000FF"/>
                </a:solidFill>
                <a:latin typeface="Arial" charset="0"/>
              </a:rPr>
              <a:t>Datasets</a:t>
            </a:r>
          </a:p>
          <a:p>
            <a:pPr lvl="1" eaLnBrk="1" hangingPunct="1"/>
            <a:r>
              <a:rPr lang="en-US" sz="1800">
                <a:solidFill>
                  <a:srgbClr val="0000FF"/>
                </a:solidFill>
                <a:latin typeface="Arial" charset="0"/>
              </a:rPr>
              <a:t>ChIP-Seq for 12 TFs </a:t>
            </a:r>
            <a:br>
              <a:rPr lang="en-US" sz="1800">
                <a:solidFill>
                  <a:srgbClr val="0000FF"/>
                </a:solidFill>
                <a:latin typeface="Arial" charset="0"/>
              </a:rPr>
            </a:br>
            <a:r>
              <a:rPr lang="en-US" sz="1400">
                <a:solidFill>
                  <a:srgbClr val="0000FF"/>
                </a:solidFill>
                <a:latin typeface="Arial" charset="0"/>
              </a:rPr>
              <a:t>(Chen et al. 2008)</a:t>
            </a:r>
            <a:endParaRPr lang="en-US" sz="1800">
              <a:solidFill>
                <a:srgbClr val="0000FF"/>
              </a:solidFill>
              <a:latin typeface="Arial" charset="0"/>
            </a:endParaRPr>
          </a:p>
          <a:p>
            <a:pPr lvl="1" eaLnBrk="1" hangingPunct="1"/>
            <a:r>
              <a:rPr lang="en-US" sz="1800">
                <a:solidFill>
                  <a:srgbClr val="0000FF"/>
                </a:solidFill>
                <a:latin typeface="Arial" charset="0"/>
              </a:rPr>
              <a:t>ChIP-Seq for 7 HMs</a:t>
            </a:r>
            <a:br>
              <a:rPr lang="en-US" sz="1800">
                <a:solidFill>
                  <a:srgbClr val="0000FF"/>
                </a:solidFill>
                <a:latin typeface="Arial" charset="0"/>
              </a:rPr>
            </a:br>
            <a:r>
              <a:rPr lang="en-US" sz="1400">
                <a:solidFill>
                  <a:srgbClr val="0000FF"/>
                </a:solidFill>
                <a:latin typeface="Arial" charset="0"/>
              </a:rPr>
              <a:t>(Meissner et al.’08; Mikkelsen et al. </a:t>
            </a:r>
            <a:r>
              <a:rPr lang="fr-FR" sz="1400">
                <a:solidFill>
                  <a:srgbClr val="0000FF"/>
                </a:solidFill>
                <a:latin typeface="Arial" charset="0"/>
              </a:rPr>
              <a:t>’</a:t>
            </a:r>
            <a:r>
              <a:rPr lang="en-US" altLang="ja-JP" sz="1400">
                <a:solidFill>
                  <a:srgbClr val="0000FF"/>
                </a:solidFill>
                <a:latin typeface="Arial" charset="0"/>
              </a:rPr>
              <a:t>07)</a:t>
            </a:r>
            <a:endParaRPr lang="en-US" altLang="ja-JP" sz="1800">
              <a:solidFill>
                <a:srgbClr val="0000FF"/>
              </a:solidFill>
              <a:latin typeface="Arial" charset="0"/>
            </a:endParaRPr>
          </a:p>
          <a:p>
            <a:pPr lvl="1" eaLnBrk="1" hangingPunct="1"/>
            <a:r>
              <a:rPr lang="en-US" sz="1800">
                <a:solidFill>
                  <a:srgbClr val="0000FF"/>
                </a:solidFill>
                <a:latin typeface="Arial" charset="0"/>
              </a:rPr>
              <a:t>RNA-Seq </a:t>
            </a:r>
            <a:r>
              <a:rPr lang="en-US" sz="1400">
                <a:solidFill>
                  <a:srgbClr val="0000FF"/>
                </a:solidFill>
                <a:latin typeface="Arial" charset="0"/>
              </a:rPr>
              <a:t>(Cloonan et al. 2008)</a:t>
            </a:r>
            <a:endParaRPr lang="en-US" sz="1800">
              <a:solidFill>
                <a:srgbClr val="0000FF"/>
              </a:solidFill>
              <a:latin typeface="Arial" charset="0"/>
            </a:endParaRPr>
          </a:p>
          <a:p>
            <a:pPr eaLnBrk="1" hangingPunct="1">
              <a:buFont typeface="Arial" charset="0"/>
              <a:buNone/>
            </a:pPr>
            <a:endParaRPr lang="en-US" sz="1800">
              <a:latin typeface="Calibri" charset="0"/>
            </a:endParaRPr>
          </a:p>
          <a:p>
            <a:pPr eaLnBrk="1" hangingPunct="1"/>
            <a:endParaRPr lang="en-US" sz="1800">
              <a:latin typeface="Calibri" charset="0"/>
            </a:endParaRPr>
          </a:p>
        </p:txBody>
      </p:sp>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952875"/>
            <a:ext cx="4391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TextBox 7"/>
          <p:cNvSpPr txBox="1">
            <a:spLocks noChangeArrowheads="1"/>
          </p:cNvSpPr>
          <p:nvPr/>
        </p:nvSpPr>
        <p:spPr bwMode="auto">
          <a:xfrm>
            <a:off x="1852613" y="5194300"/>
            <a:ext cx="280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A TF+HM model that combine TF and HM features does NOT improve accuracy!</a:t>
            </a:r>
          </a:p>
        </p:txBody>
      </p:sp>
      <p:sp>
        <p:nvSpPr>
          <p:cNvPr id="372743" name="TextBox 8"/>
          <p:cNvSpPr txBox="1">
            <a:spLocks noChangeArrowheads="1"/>
          </p:cNvSpPr>
          <p:nvPr/>
        </p:nvSpPr>
        <p:spPr bwMode="auto">
          <a:xfrm>
            <a:off x="239713" y="6550025"/>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i="1">
                <a:solidFill>
                  <a:srgbClr val="000000"/>
                </a:solidFill>
                <a:latin typeface="Calibri" charset="0"/>
              </a:rPr>
              <a:t>Cheng et al. 2011, Nucleic Acids Res.</a:t>
            </a:r>
          </a:p>
        </p:txBody>
      </p:sp>
      <p:sp>
        <p:nvSpPr>
          <p:cNvPr id="37274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66BE29A9-4F35-314E-A1E5-90A988991565}" type="slidenum">
              <a:rPr lang="en-US">
                <a:solidFill>
                  <a:srgbClr val="898989"/>
                </a:solidFill>
                <a:latin typeface="Calibri" charset="0"/>
              </a:rPr>
              <a:pPr eaLnBrk="1" hangingPunct="1"/>
              <a:t>45</a:t>
            </a:fld>
            <a:endParaRPr lang="en-US">
              <a:solidFill>
                <a:srgbClr val="898989"/>
              </a:solidFill>
              <a:latin typeface="Calibri" charset="0"/>
            </a:endParaRPr>
          </a:p>
        </p:txBody>
      </p:sp>
    </p:spTree>
  </p:cSld>
  <p:clrMapOvr>
    <a:masterClrMapping/>
  </p:clrMapOvr>
  <p:transition xmlns:p14="http://schemas.microsoft.com/office/powerpoint/2010/main" advTm="81457"/>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p:cNvSpPr>
            <a:spLocks noGrp="1"/>
          </p:cNvSpPr>
          <p:nvPr>
            <p:ph type="title"/>
          </p:nvPr>
        </p:nvSpPr>
        <p:spPr>
          <a:xfrm>
            <a:off x="457200" y="274638"/>
            <a:ext cx="8229600" cy="968375"/>
          </a:xfrm>
        </p:spPr>
        <p:txBody>
          <a:bodyPr/>
          <a:lstStyle/>
          <a:p>
            <a:pPr eaLnBrk="1" hangingPunct="1"/>
            <a:endParaRPr lang="en-US" dirty="0">
              <a:latin typeface="Calibri" charset="0"/>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46</a:t>
            </a:fld>
            <a:endParaRPr lang="en-US" dirty="0"/>
          </a:p>
        </p:txBody>
      </p:sp>
      <p:pic>
        <p:nvPicPr>
          <p:cNvPr id="393222" name="Picture 6" descr="Gerstein_CmpTxn_ED_Figures.pdf"/>
          <p:cNvPicPr>
            <a:picLocks noChangeAspect="1"/>
          </p:cNvPicPr>
          <p:nvPr/>
        </p:nvPicPr>
        <p:blipFill>
          <a:blip r:embed="rId2">
            <a:extLst>
              <a:ext uri="{28A0092B-C50C-407E-A947-70E740481C1C}">
                <a14:useLocalDpi xmlns:a14="http://schemas.microsoft.com/office/drawing/2010/main" val="0"/>
              </a:ext>
            </a:extLst>
          </a:blip>
          <a:srcRect l="37041" t="57710" r="36179" b="19815"/>
          <a:stretch>
            <a:fillRect/>
          </a:stretch>
        </p:blipFill>
        <p:spPr bwMode="auto">
          <a:xfrm>
            <a:off x="1003300" y="1477963"/>
            <a:ext cx="3937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3" name="TextBox 19"/>
          <p:cNvSpPr txBox="1">
            <a:spLocks noChangeArrowheads="1"/>
          </p:cNvSpPr>
          <p:nvPr/>
        </p:nvSpPr>
        <p:spPr bwMode="auto">
          <a:xfrm rot="-5400000">
            <a:off x="7263607" y="4155281"/>
            <a:ext cx="3365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
        <p:nvSpPr>
          <p:cNvPr id="393224" name="TextBox 20"/>
          <p:cNvSpPr txBox="1">
            <a:spLocks noChangeArrowheads="1"/>
          </p:cNvSpPr>
          <p:nvPr/>
        </p:nvSpPr>
        <p:spPr bwMode="auto">
          <a:xfrm>
            <a:off x="300038" y="65119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8061510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rtlCol="0">
            <a:normAutofit fontScale="90000"/>
          </a:bodyPr>
          <a:lstStyle/>
          <a:p>
            <a:pPr eaLnBrk="1" fontAlgn="auto" hangingPunct="1">
              <a:spcAft>
                <a:spcPts val="0"/>
              </a:spcAft>
              <a:defRPr/>
            </a:pPr>
            <a:r>
              <a:rPr lang="en-US" dirty="0" smtClean="0">
                <a:ea typeface="+mj-ea"/>
                <a:cs typeface="+mj-cs"/>
              </a:rPr>
              <a:t>TF Model for Gene Expression</a:t>
            </a:r>
            <a:endParaRPr lang="en-US" dirty="0">
              <a:ea typeface="+mj-ea"/>
              <a:cs typeface="+mj-cs"/>
            </a:endParaRPr>
          </a:p>
        </p:txBody>
      </p:sp>
      <p:pic>
        <p:nvPicPr>
          <p:cNvPr id="391171" name="Content Placeholder 4" descr="ED_Figures_ALL.pdf"/>
          <p:cNvPicPr>
            <a:picLocks noGrp="1" noChangeAspect="1"/>
          </p:cNvPicPr>
          <p:nvPr>
            <p:ph idx="1"/>
          </p:nvPr>
        </p:nvPicPr>
        <p:blipFill>
          <a:blip r:embed="rId2">
            <a:extLst>
              <a:ext uri="{28A0092B-C50C-407E-A947-70E740481C1C}">
                <a14:useLocalDpi xmlns:a14="http://schemas.microsoft.com/office/drawing/2010/main" val="0"/>
              </a:ext>
            </a:extLst>
          </a:blip>
          <a:srcRect l="51234" t="28394" b="14413"/>
          <a:stretch>
            <a:fillRect/>
          </a:stretch>
        </p:blipFill>
        <p:spPr>
          <a:xfrm>
            <a:off x="685800" y="3081338"/>
            <a:ext cx="4221163" cy="3824287"/>
          </a:xfrm>
        </p:spPr>
      </p:pic>
      <p:sp>
        <p:nvSpPr>
          <p:cNvPr id="4" name="Slide Number Placeholder 3"/>
          <p:cNvSpPr>
            <a:spLocks noGrp="1"/>
          </p:cNvSpPr>
          <p:nvPr>
            <p:ph type="sldNum" sz="quarter" idx="12"/>
          </p:nvPr>
        </p:nvSpPr>
        <p:spPr/>
        <p:txBody>
          <a:bodyPr/>
          <a:lstStyle/>
          <a:p>
            <a:pPr>
              <a:defRPr/>
            </a:pPr>
            <a:fld id="{788CD701-688C-3E40-85F8-6BE96680F449}" type="slidenum">
              <a:rPr lang="en-US"/>
              <a:pPr>
                <a:defRPr/>
              </a:pPr>
              <a:t>47</a:t>
            </a:fld>
            <a:endParaRPr lang="en-US"/>
          </a:p>
        </p:txBody>
      </p:sp>
      <p:sp>
        <p:nvSpPr>
          <p:cNvPr id="391173" name="Content Placeholder 2"/>
          <p:cNvSpPr txBox="1">
            <a:spLocks/>
          </p:cNvSpPr>
          <p:nvPr/>
        </p:nvSpPr>
        <p:spPr bwMode="auto">
          <a:xfrm>
            <a:off x="4945063" y="3452813"/>
            <a:ext cx="3852862"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20000"/>
              </a:spcBef>
              <a:buFont typeface="Arial" charset="0"/>
              <a:buNone/>
            </a:pPr>
            <a:endParaRPr lang="en-US" sz="3200" b="0">
              <a:solidFill>
                <a:srgbClr val="000000"/>
              </a:solidFill>
              <a:latin typeface="Calibri" charset="0"/>
            </a:endParaRPr>
          </a:p>
        </p:txBody>
      </p:sp>
      <p:sp>
        <p:nvSpPr>
          <p:cNvPr id="8" name="Content Placeholder 2"/>
          <p:cNvSpPr txBox="1">
            <a:spLocks/>
          </p:cNvSpPr>
          <p:nvPr/>
        </p:nvSpPr>
        <p:spPr>
          <a:xfrm>
            <a:off x="5041900" y="1354138"/>
            <a:ext cx="3924300" cy="49450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0" fontAlgn="auto">
              <a:spcAft>
                <a:spcPts val="0"/>
              </a:spcAft>
              <a:buFont typeface="Arial"/>
              <a:buNone/>
              <a:defRPr/>
            </a:pPr>
            <a:r>
              <a:rPr lang="en-US" sz="2000" b="0" dirty="0" smtClean="0">
                <a:solidFill>
                  <a:prstClr val="black"/>
                </a:solidFill>
                <a:latin typeface="Calibri"/>
              </a:rPr>
              <a:t>Construct non-linear model for predicting gene expression from signals of multiple TFs binding in </a:t>
            </a:r>
            <a:r>
              <a:rPr lang="en-US" sz="2000" b="0" dirty="0" err="1" smtClean="0">
                <a:solidFill>
                  <a:prstClr val="black"/>
                </a:solidFill>
                <a:latin typeface="Calibri"/>
              </a:rPr>
              <a:t>promotor</a:t>
            </a:r>
            <a:endParaRPr lang="en-US" sz="2000" b="0" dirty="0" smtClean="0">
              <a:solidFill>
                <a:prstClr val="black"/>
              </a:solidFill>
              <a:latin typeface="Calibri"/>
            </a:endParaRPr>
          </a:p>
          <a:p>
            <a:pPr marL="0" indent="0" fontAlgn="auto">
              <a:spcAft>
                <a:spcPts val="0"/>
              </a:spcAft>
              <a:buFont typeface="Arial"/>
              <a:buNone/>
              <a:defRPr/>
            </a:pPr>
            <a:endParaRPr lang="en-US" sz="2000" b="0" dirty="0">
              <a:solidFill>
                <a:prstClr val="black"/>
              </a:solidFill>
              <a:latin typeface="Calibri"/>
            </a:endParaRPr>
          </a:p>
          <a:p>
            <a:pPr fontAlgn="auto">
              <a:spcAft>
                <a:spcPts val="0"/>
              </a:spcAft>
              <a:defRPr/>
            </a:pPr>
            <a:r>
              <a:rPr lang="en-US" sz="2000" b="0" dirty="0" smtClean="0">
                <a:solidFill>
                  <a:prstClr val="black"/>
                </a:solidFill>
                <a:latin typeface="Calibri"/>
              </a:rPr>
              <a:t>Correlations of individual TFs with expression (activators &amp; repressors)</a:t>
            </a:r>
          </a:p>
          <a:p>
            <a:pPr fontAlgn="auto">
              <a:spcAft>
                <a:spcPts val="0"/>
              </a:spcAft>
              <a:defRPr/>
            </a:pPr>
            <a:r>
              <a:rPr lang="en-US" sz="2000" b="0" dirty="0" smtClean="0">
                <a:solidFill>
                  <a:prstClr val="black"/>
                </a:solidFill>
                <a:latin typeface="Calibri"/>
              </a:rPr>
              <a:t>Integrating correlations into model</a:t>
            </a:r>
          </a:p>
          <a:p>
            <a:pPr fontAlgn="auto">
              <a:spcAft>
                <a:spcPts val="0"/>
              </a:spcAft>
              <a:defRPr/>
            </a:pPr>
            <a:r>
              <a:rPr lang="en-US" sz="2000" b="0" dirty="0" smtClean="0">
                <a:solidFill>
                  <a:prstClr val="black"/>
                </a:solidFill>
                <a:latin typeface="Calibri"/>
              </a:rPr>
              <a:t>Good accuracy for mRNAs &amp; ncRNAs</a:t>
            </a:r>
            <a:endParaRPr lang="en-US" sz="2000" b="0" dirty="0">
              <a:solidFill>
                <a:prstClr val="black"/>
              </a:solidFill>
              <a:latin typeface="Calibri"/>
            </a:endParaRPr>
          </a:p>
          <a:p>
            <a:pPr fontAlgn="auto">
              <a:spcAft>
                <a:spcPts val="0"/>
              </a:spcAft>
              <a:defRPr/>
            </a:pPr>
            <a:r>
              <a:rPr lang="en-US" sz="2000" b="0" dirty="0">
                <a:solidFill>
                  <a:prstClr val="black"/>
                </a:solidFill>
                <a:latin typeface="Calibri"/>
              </a:rPr>
              <a:t>TF model accuracy only needs a small number of TFs for high accuracy (&gt;90%)</a:t>
            </a:r>
          </a:p>
          <a:p>
            <a:pPr fontAlgn="auto">
              <a:spcAft>
                <a:spcPts val="0"/>
              </a:spcAft>
              <a:defRPr/>
            </a:pPr>
            <a:endParaRPr lang="en-US" sz="2000" b="0" dirty="0" smtClean="0">
              <a:solidFill>
                <a:prstClr val="black"/>
              </a:solidFill>
              <a:latin typeface="Calibri"/>
            </a:endParaRPr>
          </a:p>
        </p:txBody>
      </p:sp>
      <p:sp>
        <p:nvSpPr>
          <p:cNvPr id="391176" name="TextBox 8"/>
          <p:cNvSpPr txBox="1">
            <a:spLocks noChangeArrowheads="1"/>
          </p:cNvSpPr>
          <p:nvPr/>
        </p:nvSpPr>
        <p:spPr bwMode="auto">
          <a:xfrm>
            <a:off x="300038" y="6511925"/>
            <a:ext cx="336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Transcriptome paper, submitted]</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96838" y="403225"/>
            <a:ext cx="3435350" cy="2281238"/>
          </a:xfrm>
        </p:spPr>
        <p:txBody>
          <a:bodyPr/>
          <a:lstStyle/>
          <a:p>
            <a:pPr>
              <a:defRPr/>
            </a:pPr>
            <a:r>
              <a:rPr lang="en-US" dirty="0" smtClean="0">
                <a:solidFill>
                  <a:schemeClr val="bg1">
                    <a:lumMod val="75000"/>
                  </a:schemeClr>
                </a:solidFill>
              </a:rPr>
              <a:t>Statistical Methods in Functional Genomics </a:t>
            </a:r>
            <a:br>
              <a:rPr lang="en-US" dirty="0" smtClean="0">
                <a:solidFill>
                  <a:schemeClr val="bg1">
                    <a:lumMod val="75000"/>
                  </a:schemeClr>
                </a:solidFill>
              </a:rPr>
            </a:br>
            <a:r>
              <a:rPr lang="en-US" dirty="0" smtClean="0">
                <a:solidFill>
                  <a:schemeClr val="bg1">
                    <a:lumMod val="75000"/>
                  </a:schemeClr>
                </a:solidFill>
              </a:rPr>
              <a:t>-- or How Biology Grapples with Big Data</a:t>
            </a:r>
            <a:br>
              <a:rPr lang="en-US" dirty="0" smtClean="0">
                <a:solidFill>
                  <a:schemeClr val="bg1">
                    <a:lumMod val="75000"/>
                  </a:schemeClr>
                </a:solidFill>
              </a:rPr>
            </a:br>
            <a:r>
              <a:rPr lang="en-US" dirty="0" smtClean="0">
                <a:solidFill>
                  <a:schemeClr val="bg1">
                    <a:lumMod val="75000"/>
                  </a:schemeClr>
                </a:solidFill>
              </a:rPr>
              <a:t> </a:t>
            </a:r>
            <a:r>
              <a:rPr lang="en-US" sz="1600" dirty="0">
                <a:solidFill>
                  <a:schemeClr val="bg1">
                    <a:lumMod val="75000"/>
                  </a:schemeClr>
                </a:solidFill>
              </a:rPr>
              <a:t>(Illustrations of Models, Networks &amp; Practical </a:t>
            </a:r>
            <a:r>
              <a:rPr lang="en-US" sz="1600" dirty="0" smtClean="0">
                <a:solidFill>
                  <a:schemeClr val="bg1">
                    <a:lumMod val="75000"/>
                  </a:schemeClr>
                </a:solidFill>
              </a:rPr>
              <a:t>Tools)</a:t>
            </a:r>
            <a:endParaRPr lang="en-US" sz="1800" dirty="0">
              <a:solidFill>
                <a:schemeClr val="bg1">
                  <a:lumMod val="75000"/>
                </a:schemeClr>
              </a:solidFill>
            </a:endParaRPr>
          </a:p>
        </p:txBody>
      </p:sp>
      <p:sp>
        <p:nvSpPr>
          <p:cNvPr id="364547" name="Content Placeholder 2"/>
          <p:cNvSpPr>
            <a:spLocks noGrp="1"/>
          </p:cNvSpPr>
          <p:nvPr>
            <p:ph sz="half" idx="1"/>
            <p:custDataLst>
              <p:tags r:id="rId4"/>
            </p:custDataLst>
          </p:nvPr>
        </p:nvSpPr>
        <p:spPr>
          <a:xfrm>
            <a:off x="241300" y="3327400"/>
            <a:ext cx="3398838" cy="3767138"/>
          </a:xfrm>
        </p:spPr>
        <p:txBody>
          <a:bodyPr/>
          <a:lstStyle/>
          <a:p>
            <a:r>
              <a:rPr lang="en-US" sz="2400">
                <a:solidFill>
                  <a:srgbClr val="FFFF00"/>
                </a:solidFill>
                <a:latin typeface="Arial" charset="0"/>
                <a:ea typeface="ＭＳ Ｐゴシック" charset="0"/>
                <a:cs typeface="ＭＳ Ｐゴシック" charset="0"/>
              </a:rPr>
              <a:t>Large-scale inter-relation of genomic elements through statistical models</a:t>
            </a:r>
          </a:p>
          <a:p>
            <a:pPr lvl="1"/>
            <a:r>
              <a:rPr lang="en-US" sz="2000">
                <a:solidFill>
                  <a:schemeClr val="bg1"/>
                </a:solidFill>
                <a:latin typeface="Arial" charset="0"/>
                <a:ea typeface="ＭＳ Ｐゴシック" charset="0"/>
              </a:rPr>
              <a:t>Using His. Mods. to predict gene expression</a:t>
            </a:r>
          </a:p>
          <a:p>
            <a:pPr lvl="1"/>
            <a:r>
              <a:rPr lang="en-US" sz="2000">
                <a:solidFill>
                  <a:schemeClr val="bg1"/>
                </a:solidFill>
                <a:latin typeface="Arial" charset="0"/>
                <a:ea typeface="ＭＳ Ｐゴシック" charset="0"/>
              </a:rPr>
              <a:t>Comparing this with TF binding</a:t>
            </a:r>
          </a:p>
        </p:txBody>
      </p:sp>
      <p:sp>
        <p:nvSpPr>
          <p:cNvPr id="364548" name="Content Placeholder 3"/>
          <p:cNvSpPr>
            <a:spLocks noGrp="1"/>
          </p:cNvSpPr>
          <p:nvPr>
            <p:ph sz="half" idx="2"/>
            <p:custDataLst>
              <p:tags r:id="rId5"/>
            </p:custDataLst>
          </p:nvPr>
        </p:nvSpPr>
        <p:spPr>
          <a:xfrm>
            <a:off x="3822700" y="68263"/>
            <a:ext cx="4940300" cy="6188075"/>
          </a:xfrm>
        </p:spPr>
        <p:txBody>
          <a:bodyPr/>
          <a:lstStyle/>
          <a:p>
            <a:r>
              <a:rPr lang="en-US" sz="2400">
                <a:solidFill>
                  <a:srgbClr val="FFFF00"/>
                </a:solidFill>
                <a:latin typeface="Arial" charset="0"/>
                <a:ea typeface="ＭＳ Ｐゴシック" charset="0"/>
                <a:cs typeface="ＭＳ Ｐゴシック" charset="0"/>
              </a:rPr>
              <a:t>A networks view </a:t>
            </a:r>
            <a:br>
              <a:rPr lang="en-US" sz="2400">
                <a:solidFill>
                  <a:srgbClr val="FFFF00"/>
                </a:solidFill>
                <a:latin typeface="Arial" charset="0"/>
                <a:ea typeface="ＭＳ Ｐゴシック" charset="0"/>
                <a:cs typeface="ＭＳ Ｐゴシック" charset="0"/>
              </a:rPr>
            </a:br>
            <a:r>
              <a:rPr lang="en-US" sz="2400">
                <a:solidFill>
                  <a:srgbClr val="FFFF00"/>
                </a:solidFill>
                <a:latin typeface="Arial" charset="0"/>
                <a:ea typeface="ＭＳ Ｐゴシック" charset="0"/>
                <a:cs typeface="ＭＳ Ｐゴシック" charset="0"/>
              </a:rPr>
              <a:t>on organizing genomic elements</a:t>
            </a:r>
          </a:p>
          <a:p>
            <a:pPr lvl="1"/>
            <a:r>
              <a:rPr lang="en-US" sz="2000">
                <a:solidFill>
                  <a:schemeClr val="bg1"/>
                </a:solidFill>
                <a:latin typeface="Arial" charset="0"/>
                <a:ea typeface="ＭＳ Ｐゴシック" charset="0"/>
              </a:rPr>
              <a:t>Motivating &amp; constructing the regulatory network</a:t>
            </a:r>
          </a:p>
          <a:p>
            <a:pPr lvl="1"/>
            <a:r>
              <a:rPr lang="en-US" sz="2000">
                <a:solidFill>
                  <a:schemeClr val="bg1"/>
                </a:solidFill>
                <a:latin typeface="Arial" charset="0"/>
                <a:ea typeface="ＭＳ Ｐゴシック" charset="0"/>
              </a:rPr>
              <a:t>Understanding the human regulatory network as a hierarchy with information flow bottlenecks</a:t>
            </a:r>
          </a:p>
          <a:p>
            <a:pPr lvl="1"/>
            <a:r>
              <a:rPr lang="en-US" sz="2000">
                <a:solidFill>
                  <a:schemeClr val="bg1"/>
                </a:solidFill>
                <a:latin typeface="Arial" charset="0"/>
                <a:ea typeface="ＭＳ Ｐゴシック" charset="0"/>
              </a:rPr>
              <a:t>Seeing the impact of variation and constraint on the network</a:t>
            </a:r>
          </a:p>
          <a:p>
            <a:r>
              <a:rPr lang="en-US" sz="2400">
                <a:solidFill>
                  <a:srgbClr val="FFFF00"/>
                </a:solidFill>
                <a:latin typeface="Arial" charset="0"/>
                <a:ea typeface="ＭＳ Ｐゴシック" charset="0"/>
                <a:cs typeface="ＭＳ Ｐゴシック" charset="0"/>
              </a:rPr>
              <a:t>Practical tools &amp; data formats for genomics</a:t>
            </a:r>
          </a:p>
          <a:p>
            <a:pPr lvl="1"/>
            <a:r>
              <a:rPr lang="en-US" sz="2000">
                <a:solidFill>
                  <a:schemeClr val="bg1"/>
                </a:solidFill>
                <a:latin typeface="Arial" charset="0"/>
                <a:ea typeface="ＭＳ Ｐゴシック" charset="0"/>
                <a:cs typeface="ＭＳ Ｐゴシック" charset="0"/>
              </a:rPr>
              <a:t>ChipSeq: PeakSeq, ACT, tYNA</a:t>
            </a:r>
          </a:p>
          <a:p>
            <a:pPr lvl="1"/>
            <a:r>
              <a:rPr lang="en-US" sz="2000">
                <a:solidFill>
                  <a:schemeClr val="bg1"/>
                </a:solidFill>
                <a:latin typeface="Arial" charset="0"/>
                <a:ea typeface="ＭＳ Ｐゴシック" charset="0"/>
                <a:cs typeface="ＭＳ Ｐゴシック" charset="0"/>
              </a:rPr>
              <a:t>RNA-Seq: RSeqTools, IncRNA, FusionSeq, IQSeq </a:t>
            </a:r>
          </a:p>
          <a:p>
            <a:pPr lvl="1"/>
            <a:r>
              <a:rPr lang="en-US" sz="2000">
                <a:solidFill>
                  <a:schemeClr val="bg1"/>
                </a:solidFill>
                <a:latin typeface="Arial" charset="0"/>
                <a:ea typeface="ＭＳ Ｐゴシック" charset="0"/>
                <a:cs typeface="ＭＳ Ｐゴシック" charset="0"/>
              </a:rPr>
              <a:t>Privacy advantages of high-level formats (MRF)</a:t>
            </a:r>
          </a:p>
          <a:p>
            <a:pPr lvl="1"/>
            <a:r>
              <a:rPr lang="en-US" sz="2000">
                <a:solidFill>
                  <a:schemeClr val="bg1"/>
                </a:solidFill>
                <a:latin typeface="Arial" charset="0"/>
                <a:ea typeface="ＭＳ Ｐゴシック" charset="0"/>
                <a:cs typeface="ＭＳ Ｐゴシック" charset="0"/>
              </a:rPr>
              <a:t>Illustration of use of</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 low-level variant data : </a:t>
            </a:r>
            <a:br>
              <a:rPr lang="en-US" sz="2000">
                <a:solidFill>
                  <a:schemeClr val="bg1"/>
                </a:solidFill>
                <a:latin typeface="Arial" charset="0"/>
                <a:ea typeface="ＭＳ Ｐゴシック" charset="0"/>
                <a:cs typeface="ＭＳ Ｐゴシック" charset="0"/>
              </a:rPr>
            </a:br>
            <a:r>
              <a:rPr lang="en-US" sz="2000">
                <a:solidFill>
                  <a:schemeClr val="bg1"/>
                </a:solidFill>
                <a:latin typeface="Arial" charset="0"/>
                <a:ea typeface="ＭＳ Ｐゴシック" charset="0"/>
                <a:cs typeface="ＭＳ Ｐゴシック" charset="0"/>
              </a:rPr>
              <a:t>Allelic effects probed by AlleleSeq</a:t>
            </a: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110555"/>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base" hangingPunct="1">
              <a:spcBef>
                <a:spcPct val="0"/>
              </a:spcBef>
              <a:spcAft>
                <a:spcPct val="0"/>
              </a:spcAft>
            </a:pPr>
            <a:fld id="{6E832975-3BEF-FF46-89E3-9A7A8E522438}" type="slidenum">
              <a:rPr lang="en-US">
                <a:solidFill>
                  <a:srgbClr val="898989"/>
                </a:solidFill>
                <a:latin typeface="Calibri" charset="0"/>
              </a:rPr>
              <a:pPr eaLnBrk="1" fontAlgn="base" hangingPunct="1">
                <a:spcBef>
                  <a:spcPct val="0"/>
                </a:spcBef>
                <a:spcAft>
                  <a:spcPct val="0"/>
                </a:spcAft>
              </a:pPr>
              <a:t>49</a:t>
            </a:fld>
            <a:endParaRPr lang="en-US">
              <a:solidFill>
                <a:srgbClr val="898989"/>
              </a:solidFill>
              <a:latin typeface="Calibri" charset="0"/>
            </a:endParaRPr>
          </a:p>
        </p:txBody>
      </p:sp>
      <p:pic>
        <p:nvPicPr>
          <p:cNvPr id="387074" name="Content Placeholder 6" descr="Fig1_algorithm.pdf"/>
          <p:cNvPicPr>
            <a:picLocks noGrp="1" noChangeAspect="1"/>
          </p:cNvPicPr>
          <p:nvPr>
            <p:ph idx="1"/>
          </p:nvPr>
        </p:nvPicPr>
        <p:blipFill>
          <a:blip r:embed="rId2">
            <a:extLst>
              <a:ext uri="{28A0092B-C50C-407E-A947-70E740481C1C}">
                <a14:useLocalDpi xmlns:a14="http://schemas.microsoft.com/office/drawing/2010/main" val="0"/>
              </a:ext>
            </a:extLst>
          </a:blip>
          <a:srcRect l="-18481" r="-18481"/>
          <a:stretch>
            <a:fillRect/>
          </a:stretch>
        </p:blipFill>
        <p:spPr>
          <a:xfrm>
            <a:off x="-585788" y="862013"/>
            <a:ext cx="10263188" cy="5645150"/>
          </a:xfrm>
        </p:spPr>
      </p:pic>
      <p:sp>
        <p:nvSpPr>
          <p:cNvPr id="8" name="Title 1"/>
          <p:cNvSpPr>
            <a:spLocks noGrp="1"/>
          </p:cNvSpPr>
          <p:nvPr>
            <p:ph type="title"/>
          </p:nvPr>
        </p:nvSpPr>
        <p:spPr>
          <a:xfrm>
            <a:off x="266700" y="0"/>
            <a:ext cx="8513763" cy="1044575"/>
          </a:xfrm>
        </p:spPr>
        <p:txBody>
          <a:bodyPr rtlCol="0">
            <a:normAutofit fontScale="90000"/>
          </a:bodyPr>
          <a:lstStyle/>
          <a:p>
            <a:pPr eaLnBrk="1" fontAlgn="auto" hangingPunct="1">
              <a:spcAft>
                <a:spcPts val="0"/>
              </a:spcAft>
              <a:defRPr/>
            </a:pPr>
            <a:r>
              <a:rPr lang="en-US" dirty="0" smtClean="0">
                <a:ea typeface="+mj-ea"/>
              </a:rPr>
              <a:t>Algorithms for Hierarchy Inference </a:t>
            </a:r>
            <a:endParaRPr lang="en-US" dirty="0">
              <a:ea typeface="+mj-ea"/>
            </a:endParaRPr>
          </a:p>
        </p:txBody>
      </p:sp>
      <p:sp>
        <p:nvSpPr>
          <p:cNvPr id="387076" name="TextBox 4"/>
          <p:cNvSpPr txBox="1">
            <a:spLocks noChangeArrowheads="1"/>
          </p:cNvSpPr>
          <p:nvPr/>
        </p:nvSpPr>
        <p:spPr bwMode="auto">
          <a:xfrm rot="-5400000">
            <a:off x="8216106" y="5410994"/>
            <a:ext cx="1628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[Cheng et al.,  submitted]</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7" descr="abell1689_hs-2003-01-a-4x3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Title 1"/>
          <p:cNvSpPr>
            <a:spLocks noGrp="1"/>
          </p:cNvSpPr>
          <p:nvPr>
            <p:ph type="title"/>
          </p:nvPr>
        </p:nvSpPr>
        <p:spPr/>
        <p:txBody>
          <a:bodyPr/>
          <a:lstStyle/>
          <a:p>
            <a:pPr eaLnBrk="1" hangingPunct="1"/>
            <a:r>
              <a:rPr lang="en-US">
                <a:solidFill>
                  <a:srgbClr val="CEBF7C"/>
                </a:solidFill>
                <a:latin typeface="Helvetica" charset="0"/>
                <a:ea typeface="ＭＳ Ｐゴシック" charset="0"/>
                <a:cs typeface="Helvetica" charset="0"/>
              </a:rPr>
              <a:t>Importance of </a:t>
            </a:r>
            <a:br>
              <a:rPr lang="en-US">
                <a:solidFill>
                  <a:srgbClr val="CEBF7C"/>
                </a:solidFill>
                <a:latin typeface="Helvetica" charset="0"/>
                <a:ea typeface="ＭＳ Ｐゴシック" charset="0"/>
                <a:cs typeface="Helvetica" charset="0"/>
              </a:rPr>
            </a:br>
            <a:r>
              <a:rPr lang="en-US">
                <a:solidFill>
                  <a:srgbClr val="CEBF7C"/>
                </a:solidFill>
                <a:latin typeface="Helvetica" charset="0"/>
                <a:ea typeface="ＭＳ Ｐゴシック" charset="0"/>
                <a:cs typeface="Helvetica" charset="0"/>
              </a:rPr>
              <a:t>Dark Matter of the Genome</a:t>
            </a:r>
          </a:p>
        </p:txBody>
      </p:sp>
      <p:sp>
        <p:nvSpPr>
          <p:cNvPr id="380931" name="Content Placeholder 2"/>
          <p:cNvSpPr>
            <a:spLocks noGrp="1"/>
          </p:cNvSpPr>
          <p:nvPr>
            <p:ph idx="1"/>
          </p:nvPr>
        </p:nvSpPr>
        <p:spPr>
          <a:xfrm>
            <a:off x="1289050" y="1830388"/>
            <a:ext cx="6505575" cy="2963862"/>
          </a:xfrm>
          <a:solidFill>
            <a:srgbClr val="3D311F">
              <a:alpha val="59999"/>
            </a:srgbClr>
          </a:solidFill>
        </p:spPr>
        <p:txBody>
          <a:bodyPr/>
          <a:lstStyle/>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Non-coding regions contain the control elements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for coding regions.</a:t>
            </a:r>
          </a:p>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Some non-coding regions are functional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&amp; are pervasively transcribed.</a:t>
            </a:r>
          </a:p>
          <a:p>
            <a:pPr lvl="1" eaLnBrk="1" hangingPunct="1"/>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Molecular Fossils</a:t>
            </a:r>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 in the non-coding genome </a:t>
            </a:r>
            <a:br>
              <a:rPr lang="en-US" altLang="ja-JP" sz="1600" b="1">
                <a:solidFill>
                  <a:srgbClr val="CEBF7C"/>
                </a:solidFill>
                <a:latin typeface="Helvetica" charset="0"/>
                <a:ea typeface="ＭＳ Ｐゴシック" charset="0"/>
                <a:cs typeface="Helvetica" charset="0"/>
              </a:rPr>
            </a:br>
            <a:r>
              <a:rPr lang="en-US" altLang="ja-JP" sz="1600" b="1">
                <a:solidFill>
                  <a:srgbClr val="CEBF7C"/>
                </a:solidFill>
                <a:latin typeface="Helvetica" charset="0"/>
                <a:ea typeface="ＭＳ Ｐゴシック" charset="0"/>
                <a:cs typeface="Helvetica" charset="0"/>
              </a:rPr>
              <a:t>represent a historical record of the genome</a:t>
            </a:r>
          </a:p>
          <a:p>
            <a:pPr lvl="1" eaLnBrk="1" hangingPunct="1"/>
            <a:r>
              <a:rPr lang="en-US" sz="1600" b="1">
                <a:solidFill>
                  <a:srgbClr val="CEBF7C"/>
                </a:solidFill>
                <a:latin typeface="Helvetica" charset="0"/>
                <a:ea typeface="ＭＳ Ｐゴシック" charset="0"/>
                <a:cs typeface="Helvetica" charset="0"/>
              </a:rPr>
              <a:t>Most disease-associated mutations (e.g. GWAS hits)</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 are in non-coding regions.</a:t>
            </a:r>
            <a:endParaRPr lang="en-US" sz="20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p:txBody>
      </p:sp>
      <p:sp>
        <p:nvSpPr>
          <p:cNvPr id="380932" name="TextBox 5"/>
          <p:cNvSpPr txBox="1">
            <a:spLocks noChangeArrowheads="1"/>
          </p:cNvSpPr>
          <p:nvPr/>
        </p:nvSpPr>
        <p:spPr bwMode="auto">
          <a:xfrm>
            <a:off x="0" y="6550025"/>
            <a:ext cx="662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CEBF7C"/>
                </a:solidFill>
                <a:latin typeface="Helvetica" charset="0"/>
                <a:cs typeface="Helvetica" charset="0"/>
              </a:rPr>
              <a:t>[Gravitational lensing by dark matter in Abell 1689 – HST (NASA, ESA)]</a:t>
            </a:r>
          </a:p>
        </p:txBody>
      </p:sp>
    </p:spTree>
    <p:extLst>
      <p:ext uri="{BB962C8B-B14F-4D97-AF65-F5344CB8AC3E}">
        <p14:creationId xmlns:p14="http://schemas.microsoft.com/office/powerpoint/2010/main" val="2780709968"/>
      </p:ext>
    </p:extLst>
  </p:cSld>
  <p:clrMapOvr>
    <a:masterClrMapping/>
  </p:clrMapOvr>
  <p:transition xmlns:p14="http://schemas.microsoft.com/office/powerpoint/2010/main" advTm="57153"/>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Conservation of </a:t>
            </a:r>
            <a:br>
              <a:rPr lang="en-US" dirty="0" smtClean="0">
                <a:ea typeface="+mj-ea"/>
                <a:cs typeface="+mj-cs"/>
              </a:rPr>
            </a:br>
            <a:r>
              <a:rPr lang="en-US" dirty="0" smtClean="0">
                <a:ea typeface="+mj-ea"/>
                <a:cs typeface="+mj-cs"/>
              </a:rPr>
              <a:t>regulatory networks rewiring</a:t>
            </a:r>
            <a:endParaRPr lang="en-US" dirty="0">
              <a:ea typeface="+mj-ea"/>
              <a:cs typeface="+mj-cs"/>
            </a:endParaRPr>
          </a:p>
        </p:txBody>
      </p:sp>
      <p:pic>
        <p:nvPicPr>
          <p:cNvPr id="389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3550"/>
            <a:ext cx="9144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TextBox 3"/>
          <p:cNvSpPr txBox="1">
            <a:spLocks noChangeArrowheads="1"/>
          </p:cNvSpPr>
          <p:nvPr/>
        </p:nvSpPr>
        <p:spPr bwMode="auto">
          <a:xfrm>
            <a:off x="0" y="1670050"/>
            <a:ext cx="8921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   </a:t>
            </a:r>
          </a:p>
        </p:txBody>
      </p:sp>
      <p:sp>
        <p:nvSpPr>
          <p:cNvPr id="389124" name="TextBox 4"/>
          <p:cNvSpPr txBox="1">
            <a:spLocks noChangeArrowheads="1"/>
          </p:cNvSpPr>
          <p:nvPr/>
        </p:nvSpPr>
        <p:spPr bwMode="auto">
          <a:xfrm>
            <a:off x="11113" y="3557588"/>
            <a:ext cx="2905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   </a:t>
            </a:r>
          </a:p>
        </p:txBody>
      </p:sp>
      <p:sp>
        <p:nvSpPr>
          <p:cNvPr id="389125" name="TextBox 5"/>
          <p:cNvSpPr txBox="1">
            <a:spLocks noChangeArrowheads="1"/>
          </p:cNvSpPr>
          <p:nvPr/>
        </p:nvSpPr>
        <p:spPr bwMode="auto">
          <a:xfrm>
            <a:off x="4200525" y="1638300"/>
            <a:ext cx="4000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   </a:t>
            </a:r>
          </a:p>
        </p:txBody>
      </p:sp>
      <p:sp>
        <p:nvSpPr>
          <p:cNvPr id="389126" name="TextBox 6"/>
          <p:cNvSpPr txBox="1">
            <a:spLocks noChangeArrowheads="1"/>
          </p:cNvSpPr>
          <p:nvPr/>
        </p:nvSpPr>
        <p:spPr bwMode="auto">
          <a:xfrm>
            <a:off x="4630738" y="4111625"/>
            <a:ext cx="8921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   </a:t>
            </a:r>
          </a:p>
        </p:txBody>
      </p:sp>
      <p:sp>
        <p:nvSpPr>
          <p:cNvPr id="389127" name="TextBox 7"/>
          <p:cNvSpPr txBox="1">
            <a:spLocks noChangeArrowheads="1"/>
          </p:cNvSpPr>
          <p:nvPr/>
        </p:nvSpPr>
        <p:spPr bwMode="auto">
          <a:xfrm>
            <a:off x="300038" y="6511925"/>
            <a:ext cx="31464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[ENCODE-modencode Regulation paper, submitted]</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200" dirty="0" smtClean="0">
                <a:solidFill>
                  <a:schemeClr val="bg1">
                    <a:lumMod val="95000"/>
                  </a:schemeClr>
                </a:solidFill>
                <a:ea typeface="+mj-ea"/>
                <a:cs typeface="+mj-cs"/>
              </a:rPr>
              <a:t>Inter</a:t>
            </a:r>
            <a:r>
              <a:rPr lang="en-US" sz="3200" dirty="0">
                <a:solidFill>
                  <a:schemeClr val="bg1">
                    <a:lumMod val="95000"/>
                  </a:schemeClr>
                </a:solidFill>
                <a:ea typeface="+mj-ea"/>
                <a:cs typeface="+mj-cs"/>
              </a:rPr>
              <a:t>-</a:t>
            </a:r>
            <a:r>
              <a:rPr lang="en-US" sz="3200" dirty="0" smtClean="0">
                <a:solidFill>
                  <a:schemeClr val="bg1">
                    <a:lumMod val="95000"/>
                  </a:schemeClr>
                </a:solidFill>
                <a:ea typeface="+mj-ea"/>
                <a:cs typeface="+mj-cs"/>
              </a:rPr>
              <a:t>phyla Comparisons </a:t>
            </a:r>
            <a:br>
              <a:rPr lang="en-US" sz="3200" dirty="0" smtClean="0">
                <a:solidFill>
                  <a:schemeClr val="bg1">
                    <a:lumMod val="95000"/>
                  </a:schemeClr>
                </a:solidFill>
                <a:ea typeface="+mj-ea"/>
                <a:cs typeface="+mj-cs"/>
              </a:rPr>
            </a:br>
            <a:r>
              <a:rPr lang="en-US" sz="3200" dirty="0" smtClean="0">
                <a:solidFill>
                  <a:schemeClr val="bg1">
                    <a:lumMod val="95000"/>
                  </a:schemeClr>
                </a:solidFill>
                <a:ea typeface="+mj-ea"/>
                <a:cs typeface="+mj-cs"/>
              </a:rPr>
              <a:t>of </a:t>
            </a:r>
            <a:r>
              <a:rPr lang="en-US" sz="3200" dirty="0">
                <a:solidFill>
                  <a:schemeClr val="bg1">
                    <a:lumMod val="95000"/>
                  </a:schemeClr>
                </a:solidFill>
                <a:ea typeface="+mj-ea"/>
                <a:cs typeface="+mj-cs"/>
              </a:rPr>
              <a:t>Regulation &amp; Transcription</a:t>
            </a:r>
          </a:p>
        </p:txBody>
      </p:sp>
      <p:sp>
        <p:nvSpPr>
          <p:cNvPr id="3" name="Content Placeholder 2"/>
          <p:cNvSpPr>
            <a:spLocks noGrp="1"/>
          </p:cNvSpPr>
          <p:nvPr>
            <p:ph idx="1"/>
          </p:nvPr>
        </p:nvSpPr>
        <p:spPr>
          <a:xfrm>
            <a:off x="457200" y="1443038"/>
            <a:ext cx="8229600" cy="4525962"/>
          </a:xfrm>
        </p:spPr>
        <p:txBody>
          <a:bodyPr rtlCol="0">
            <a:normAutofit fontScale="92500" lnSpcReduction="20000"/>
          </a:bodyPr>
          <a:lstStyle/>
          <a:p>
            <a:pPr marL="0" indent="0" eaLnBrk="1" fontAlgn="auto" hangingPunct="1">
              <a:spcAft>
                <a:spcPts val="0"/>
              </a:spcAft>
              <a:buFont typeface="Arial"/>
              <a:buNone/>
              <a:defRPr/>
            </a:pPr>
            <a:r>
              <a:rPr lang="en-US" dirty="0" smtClean="0">
                <a:solidFill>
                  <a:schemeClr val="bg1">
                    <a:lumMod val="95000"/>
                  </a:schemeClr>
                </a:solidFill>
                <a:ea typeface="+mn-ea"/>
                <a:cs typeface="+mn-cs"/>
              </a:rPr>
              <a:t>Even though human, fly and worm are highly divergent they share many ancient features of transcription:</a:t>
            </a:r>
          </a:p>
          <a:p>
            <a:pPr eaLnBrk="1" fontAlgn="auto" hangingPunct="1">
              <a:spcAft>
                <a:spcPts val="0"/>
              </a:spcAft>
              <a:buFont typeface="Arial"/>
              <a:buChar char="•"/>
              <a:defRPr/>
            </a:pPr>
            <a:r>
              <a:rPr lang="en-US" sz="2800" b="1" u="sng" dirty="0" smtClean="0">
                <a:solidFill>
                  <a:srgbClr val="FF6600"/>
                </a:solidFill>
                <a:ea typeface="+mn-ea"/>
                <a:cs typeface="+mn-cs"/>
              </a:rPr>
              <a:t>Transcription</a:t>
            </a:r>
            <a:r>
              <a:rPr lang="en-US" sz="2800" b="1" dirty="0" smtClean="0">
                <a:solidFill>
                  <a:srgbClr val="FF6600"/>
                </a:solidFill>
                <a:ea typeface="+mn-ea"/>
                <a:cs typeface="+mn-cs"/>
              </a:rPr>
              <a:t>: Expression clustering</a:t>
            </a:r>
          </a:p>
          <a:p>
            <a:pPr lvl="1" eaLnBrk="1" fontAlgn="auto" hangingPunct="1">
              <a:spcAft>
                <a:spcPts val="0"/>
              </a:spcAft>
              <a:buFont typeface="Arial"/>
              <a:buChar char="–"/>
              <a:defRPr/>
            </a:pPr>
            <a:r>
              <a:rPr lang="en-US" sz="2400" dirty="0" smtClean="0">
                <a:solidFill>
                  <a:schemeClr val="bg1">
                    <a:lumMod val="95000"/>
                  </a:schemeClr>
                </a:solidFill>
                <a:ea typeface="+mn-ea"/>
              </a:rPr>
              <a:t>16 Conserved co-expression modules</a:t>
            </a:r>
          </a:p>
          <a:p>
            <a:pPr lvl="1" eaLnBrk="1" fontAlgn="auto" hangingPunct="1">
              <a:spcAft>
                <a:spcPts val="0"/>
              </a:spcAft>
              <a:buFont typeface="Arial"/>
              <a:buChar char="–"/>
              <a:defRPr/>
            </a:pPr>
            <a:r>
              <a:rPr lang="en-US" sz="2400" dirty="0" smtClean="0">
                <a:solidFill>
                  <a:schemeClr val="bg1">
                    <a:lumMod val="95000"/>
                  </a:schemeClr>
                </a:solidFill>
                <a:ea typeface="+mn-ea"/>
              </a:rPr>
              <a:t>Inter- and intra-species hourglass behavior of 12 of these modules</a:t>
            </a:r>
          </a:p>
          <a:p>
            <a:pPr lvl="1" eaLnBrk="1" fontAlgn="auto" hangingPunct="1">
              <a:spcAft>
                <a:spcPts val="0"/>
              </a:spcAft>
              <a:buFont typeface="Arial"/>
              <a:buChar char="–"/>
              <a:defRPr/>
            </a:pPr>
            <a:r>
              <a:rPr lang="en-US" sz="2400" dirty="0" smtClean="0">
                <a:solidFill>
                  <a:schemeClr val="bg1">
                    <a:lumMod val="95000"/>
                  </a:schemeClr>
                </a:solidFill>
                <a:ea typeface="+mn-ea"/>
              </a:rPr>
              <a:t>Expression clustering, particularly of hourglass modules, able to align the developmental stages of worm &amp; fly</a:t>
            </a:r>
          </a:p>
          <a:p>
            <a:pPr eaLnBrk="1" fontAlgn="auto" hangingPunct="1">
              <a:spcAft>
                <a:spcPts val="0"/>
              </a:spcAft>
              <a:buFont typeface="Arial"/>
              <a:buChar char="•"/>
              <a:defRPr/>
            </a:pPr>
            <a:r>
              <a:rPr lang="en-US" sz="2800" b="1" u="sng" dirty="0">
                <a:solidFill>
                  <a:srgbClr val="FF6600"/>
                </a:solidFill>
                <a:ea typeface="+mn-ea"/>
                <a:cs typeface="+mn-cs"/>
              </a:rPr>
              <a:t>Regulation</a:t>
            </a:r>
            <a:r>
              <a:rPr lang="en-US" sz="2800" b="1" dirty="0">
                <a:solidFill>
                  <a:srgbClr val="FF6600"/>
                </a:solidFill>
                <a:ea typeface="+mn-ea"/>
                <a:cs typeface="+mn-cs"/>
              </a:rPr>
              <a:t>: </a:t>
            </a:r>
            <a:r>
              <a:rPr lang="en-US" sz="2800" b="1" dirty="0" smtClean="0">
                <a:solidFill>
                  <a:srgbClr val="FF6600"/>
                </a:solidFill>
                <a:ea typeface="+mn-ea"/>
                <a:cs typeface="+mn-cs"/>
              </a:rPr>
              <a:t>Hierarchical regulatory </a:t>
            </a:r>
            <a:r>
              <a:rPr lang="en-US" sz="2800" b="1" dirty="0">
                <a:solidFill>
                  <a:srgbClr val="FF6600"/>
                </a:solidFill>
                <a:ea typeface="+mn-ea"/>
                <a:cs typeface="+mn-cs"/>
              </a:rPr>
              <a:t>network </a:t>
            </a:r>
            <a:br>
              <a:rPr lang="en-US" sz="2800" b="1" dirty="0">
                <a:solidFill>
                  <a:srgbClr val="FF6600"/>
                </a:solidFill>
                <a:ea typeface="+mn-ea"/>
                <a:cs typeface="+mn-cs"/>
              </a:rPr>
            </a:br>
            <a:r>
              <a:rPr lang="en-US" sz="2800" b="1" dirty="0">
                <a:solidFill>
                  <a:srgbClr val="FF6600"/>
                </a:solidFill>
                <a:ea typeface="+mn-ea"/>
                <a:cs typeface="+mn-cs"/>
              </a:rPr>
              <a:t>with many FFLs</a:t>
            </a:r>
          </a:p>
          <a:p>
            <a:pPr eaLnBrk="1" fontAlgn="auto" hangingPunct="1">
              <a:spcAft>
                <a:spcPts val="0"/>
              </a:spcAft>
              <a:buFont typeface="Arial"/>
              <a:buChar char="•"/>
              <a:defRPr/>
            </a:pPr>
            <a:r>
              <a:rPr lang="en-US" sz="2800" b="1" u="sng" dirty="0">
                <a:solidFill>
                  <a:srgbClr val="FF6600"/>
                </a:solidFill>
                <a:ea typeface="+mn-ea"/>
                <a:cs typeface="+mn-cs"/>
              </a:rPr>
              <a:t>Both</a:t>
            </a:r>
            <a:r>
              <a:rPr lang="en-US" sz="2800" b="1" dirty="0">
                <a:solidFill>
                  <a:srgbClr val="FF6600"/>
                </a:solidFill>
                <a:ea typeface="+mn-ea"/>
                <a:cs typeface="+mn-cs"/>
              </a:rPr>
              <a:t>: Statistical Models "Predicting" Expression</a:t>
            </a:r>
          </a:p>
          <a:p>
            <a:pPr lvl="1" eaLnBrk="1" fontAlgn="auto" hangingPunct="1">
              <a:spcAft>
                <a:spcPts val="0"/>
              </a:spcAft>
              <a:buFont typeface="Arial"/>
              <a:buChar char="–"/>
              <a:defRPr/>
            </a:pPr>
            <a:r>
              <a:rPr lang="en-US" sz="2400" dirty="0" smtClean="0">
                <a:solidFill>
                  <a:schemeClr val="bg1">
                    <a:lumMod val="95000"/>
                  </a:schemeClr>
                </a:solidFill>
                <a:ea typeface="+mn-ea"/>
              </a:rPr>
              <a:t>Small numbers of TF can reliably "predict"</a:t>
            </a:r>
          </a:p>
          <a:p>
            <a:pPr lvl="1" eaLnBrk="1" fontAlgn="auto" hangingPunct="1">
              <a:spcAft>
                <a:spcPts val="0"/>
              </a:spcAft>
              <a:buFont typeface="Arial"/>
              <a:buChar char="–"/>
              <a:defRPr/>
            </a:pPr>
            <a:r>
              <a:rPr lang="en-US" sz="2400" dirty="0" smtClean="0">
                <a:solidFill>
                  <a:schemeClr val="bg1">
                    <a:lumMod val="95000"/>
                  </a:schemeClr>
                </a:solidFill>
                <a:ea typeface="+mn-ea"/>
              </a:rPr>
              <a:t>Possible to construct a universal HM model for gene expression which works for mRNAs and ncRNAs</a:t>
            </a:r>
          </a:p>
          <a:p>
            <a:pPr eaLnBrk="1" fontAlgn="auto" hangingPunct="1">
              <a:spcAft>
                <a:spcPts val="0"/>
              </a:spcAft>
              <a:buFont typeface="Arial"/>
              <a:buChar char="•"/>
              <a:defRPr/>
            </a:pPr>
            <a:endParaRPr lang="en-US" sz="2800" dirty="0" smtClean="0">
              <a:solidFill>
                <a:schemeClr val="bg1">
                  <a:lumMod val="95000"/>
                </a:schemeClr>
              </a:solidFill>
              <a:ea typeface="+mn-ea"/>
              <a:cs typeface="+mn-cs"/>
            </a:endParaRPr>
          </a:p>
          <a:p>
            <a:pPr eaLnBrk="1" fontAlgn="auto" hangingPunct="1">
              <a:spcAft>
                <a:spcPts val="0"/>
              </a:spcAft>
              <a:buFont typeface="Arial"/>
              <a:buChar char="•"/>
              <a:defRPr/>
            </a:pPr>
            <a:endParaRPr lang="en-US" dirty="0">
              <a:solidFill>
                <a:schemeClr val="bg1">
                  <a:lumMod val="95000"/>
                </a:schemeClr>
              </a:solidFill>
              <a:ea typeface="+mn-ea"/>
              <a:cs typeface="+mn-cs"/>
            </a:endParaRPr>
          </a:p>
        </p:txBody>
      </p:sp>
      <p:sp>
        <p:nvSpPr>
          <p:cNvPr id="4" name="Slide Number Placeholder 3"/>
          <p:cNvSpPr>
            <a:spLocks noGrp="1"/>
          </p:cNvSpPr>
          <p:nvPr>
            <p:ph type="sldNum" sz="quarter" idx="12"/>
          </p:nvPr>
        </p:nvSpPr>
        <p:spPr/>
        <p:txBody>
          <a:bodyPr/>
          <a:lstStyle/>
          <a:p>
            <a:pPr>
              <a:defRPr/>
            </a:pPr>
            <a:fld id="{6DB3950C-951F-8949-9167-63D5A2B71295}" type="slidenum">
              <a:rPr lang="en-US">
                <a:solidFill>
                  <a:prstClr val="white">
                    <a:lumMod val="95000"/>
                  </a:prstClr>
                </a:solidFill>
              </a:rPr>
              <a:pPr>
                <a:defRPr/>
              </a:pPr>
              <a:t>51</a:t>
            </a:fld>
            <a:endParaRPr lang="en-US">
              <a:solidFill>
                <a:prstClr val="white">
                  <a:lumMod val="9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Title 1"/>
          <p:cNvSpPr>
            <a:spLocks noGrp="1"/>
          </p:cNvSpPr>
          <p:nvPr>
            <p:ph type="title"/>
          </p:nvPr>
        </p:nvSpPr>
        <p:spPr>
          <a:xfrm>
            <a:off x="685800" y="469900"/>
            <a:ext cx="7772400" cy="1143000"/>
          </a:xfrm>
        </p:spPr>
        <p:txBody>
          <a:bodyPr/>
          <a:lstStyle/>
          <a:p>
            <a:r>
              <a:rPr lang="en-US" sz="2400">
                <a:latin typeface="Arial" charset="0"/>
                <a:ea typeface="ＭＳ Ｐゴシック" charset="0"/>
                <a:cs typeface="ＭＳ Ｐゴシック" charset="0"/>
              </a:rPr>
              <a:t>Models of Transcription Relating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Various Genome Tracks of Information –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His. Mods, TF Binding &amp; Gene Expression</a:t>
            </a:r>
          </a:p>
        </p:txBody>
      </p:sp>
      <p:sp>
        <p:nvSpPr>
          <p:cNvPr id="101378" name="Content Placeholder 2"/>
          <p:cNvSpPr>
            <a:spLocks noGrp="1"/>
          </p:cNvSpPr>
          <p:nvPr>
            <p:ph sz="half" idx="1"/>
          </p:nvPr>
        </p:nvSpPr>
        <p:spPr>
          <a:xfrm>
            <a:off x="685800" y="1811338"/>
            <a:ext cx="8034338" cy="4638675"/>
          </a:xfrm>
        </p:spPr>
        <p:txBody>
          <a:bodyPr/>
          <a:lstStyle/>
          <a:p>
            <a:pPr>
              <a:defRPr/>
            </a:pPr>
            <a:r>
              <a:rPr lang="en-US" sz="2000" dirty="0">
                <a:latin typeface="Arial" charset="0"/>
                <a:ea typeface="ＭＳ Ｐゴシック" charset="0"/>
                <a:cs typeface="ＭＳ Ｐゴシック" charset="0"/>
              </a:rPr>
              <a:t>Predictive models of gene expression</a:t>
            </a:r>
          </a:p>
          <a:p>
            <a:pPr lvl="1">
              <a:defRPr/>
            </a:pPr>
            <a:r>
              <a:rPr lang="en-US" sz="1800" dirty="0">
                <a:latin typeface="Arial" charset="0"/>
                <a:ea typeface="ＭＳ Ｐゴシック" charset="0"/>
              </a:rPr>
              <a:t>Applicable in many contexts</a:t>
            </a:r>
          </a:p>
          <a:p>
            <a:pPr lvl="1">
              <a:defRPr/>
            </a:pPr>
            <a:r>
              <a:rPr lang="en-US" sz="1800" dirty="0">
                <a:latin typeface="Arial" charset="0"/>
                <a:ea typeface="ＭＳ Ｐゴシック" charset="0"/>
              </a:rPr>
              <a:t>Work for </a:t>
            </a:r>
            <a:r>
              <a:rPr lang="en-US" sz="1800" dirty="0" err="1">
                <a:latin typeface="Arial" charset="0"/>
                <a:ea typeface="ＭＳ Ｐゴシック" charset="0"/>
              </a:rPr>
              <a:t>miRNAs</a:t>
            </a:r>
            <a:r>
              <a:rPr lang="en-US" sz="1800" dirty="0">
                <a:latin typeface="Arial" charset="0"/>
                <a:ea typeface="ＭＳ Ｐゴシック" charset="0"/>
              </a:rPr>
              <a:t> as well as </a:t>
            </a:r>
            <a:r>
              <a:rPr lang="en-US" sz="1800" dirty="0" smtClean="0">
                <a:latin typeface="Arial" charset="0"/>
                <a:ea typeface="ＭＳ Ｐゴシック" charset="0"/>
              </a:rPr>
              <a:t>genes</a:t>
            </a:r>
          </a:p>
          <a:p>
            <a:pPr lvl="1">
              <a:defRPr/>
            </a:pPr>
            <a:r>
              <a:rPr lang="en-US" sz="1800" dirty="0" smtClean="0">
                <a:latin typeface="Arial" charset="0"/>
                <a:ea typeface="ＭＳ Ｐゴシック" charset="0"/>
              </a:rPr>
              <a:t>Show </a:t>
            </a:r>
            <a:r>
              <a:rPr lang="en-US" sz="1800" dirty="0">
                <a:latin typeface="Arial" charset="0"/>
                <a:ea typeface="ＭＳ Ｐゴシック" charset="0"/>
              </a:rPr>
              <a:t>variable importance of regions around genes for chromatin &amp; TFs</a:t>
            </a:r>
          </a:p>
          <a:p>
            <a:pPr lvl="1">
              <a:defRPr/>
            </a:pPr>
            <a:r>
              <a:rPr lang="en-US" sz="1800" dirty="0" smtClean="0">
                <a:latin typeface="Arial" charset="0"/>
                <a:ea typeface="ＭＳ Ｐゴシック" charset="0"/>
              </a:rPr>
              <a:t>Show TF &amp; HM signals are redundant for ‘predicting’ gene expression</a:t>
            </a:r>
          </a:p>
          <a:p>
            <a:pPr lvl="1">
              <a:defRPr/>
            </a:pPr>
            <a:r>
              <a:rPr lang="en-US" sz="1800" dirty="0" smtClean="0">
                <a:latin typeface="Arial" charset="0"/>
                <a:ea typeface="ＭＳ Ｐゴシック" charset="0"/>
              </a:rPr>
              <a:t>Surprisingly, a few TFs, particularly TFSSs, are quite predictive</a:t>
            </a:r>
          </a:p>
          <a:p>
            <a:pPr marL="0" indent="0">
              <a:buFontTx/>
              <a:buNone/>
              <a:defRPr/>
            </a:pPr>
            <a:r>
              <a:rPr lang="en-US" sz="2000" dirty="0">
                <a:latin typeface="Arial" charset="0"/>
                <a:ea typeface="ＭＳ Ｐゴシック" charset="0"/>
                <a:cs typeface="ＭＳ Ｐゴシック" charset="0"/>
              </a:rPr>
              <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23837"/>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Title 1"/>
          <p:cNvSpPr>
            <a:spLocks noGrp="1"/>
          </p:cNvSpPr>
          <p:nvPr>
            <p:ph type="title"/>
          </p:nvPr>
        </p:nvSpPr>
        <p:spPr/>
        <p:txBody>
          <a:bodyPr/>
          <a:lstStyle/>
          <a:p>
            <a:r>
              <a:rPr lang="en-US">
                <a:latin typeface="Calibri" charset="0"/>
              </a:rPr>
              <a:t>Conclusions</a:t>
            </a:r>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a:buNone/>
              <a:defRPr/>
            </a:pPr>
            <a:r>
              <a:rPr lang="en-US" dirty="0" smtClean="0">
                <a:ea typeface="+mn-ea"/>
                <a:cs typeface="+mn-cs"/>
              </a:rPr>
              <a:t>Even though human, fly and worm are highly divergent they share many general principals of transcription:</a:t>
            </a:r>
          </a:p>
          <a:p>
            <a:pPr fontAlgn="auto">
              <a:spcAft>
                <a:spcPts val="0"/>
              </a:spcAft>
              <a:buFont typeface="Arial"/>
              <a:buChar char="•"/>
              <a:defRPr/>
            </a:pPr>
            <a:r>
              <a:rPr lang="en-US" sz="2800" dirty="0" smtClean="0">
                <a:ea typeface="+mn-ea"/>
                <a:cs typeface="+mn-cs"/>
              </a:rPr>
              <a:t>We identify conserved modules of genes with conserved GO functions between organisms</a:t>
            </a:r>
          </a:p>
          <a:p>
            <a:pPr fontAlgn="auto">
              <a:spcAft>
                <a:spcPts val="0"/>
              </a:spcAft>
              <a:buFont typeface="Arial"/>
              <a:buChar char="•"/>
              <a:defRPr/>
            </a:pPr>
            <a:r>
              <a:rPr lang="en-US" sz="2800" dirty="0" smtClean="0">
                <a:ea typeface="+mn-ea"/>
                <a:cs typeface="+mn-cs"/>
              </a:rPr>
              <a:t>We show inter- and intra-species </a:t>
            </a:r>
            <a:r>
              <a:rPr lang="en-US" sz="2800" smtClean="0">
                <a:ea typeface="+mn-ea"/>
                <a:cs typeface="+mn-cs"/>
              </a:rPr>
              <a:t>hourglass behavior for </a:t>
            </a:r>
            <a:r>
              <a:rPr lang="en-US" sz="2800" dirty="0" smtClean="0">
                <a:ea typeface="+mn-ea"/>
                <a:cs typeface="+mn-cs"/>
              </a:rPr>
              <a:t>worm and fly </a:t>
            </a:r>
          </a:p>
          <a:p>
            <a:pPr fontAlgn="auto">
              <a:spcAft>
                <a:spcPts val="0"/>
              </a:spcAft>
              <a:buFont typeface="Arial"/>
              <a:buChar char="•"/>
              <a:defRPr/>
            </a:pPr>
            <a:r>
              <a:rPr lang="en-US" sz="2800" dirty="0" smtClean="0">
                <a:ea typeface="+mn-ea"/>
                <a:cs typeface="+mn-cs"/>
              </a:rPr>
              <a:t>We map developmental stages between worm and fly</a:t>
            </a:r>
          </a:p>
          <a:p>
            <a:pPr fontAlgn="auto">
              <a:spcAft>
                <a:spcPts val="0"/>
              </a:spcAft>
              <a:buFont typeface="Arial"/>
              <a:buChar char="•"/>
              <a:defRPr/>
            </a:pPr>
            <a:r>
              <a:rPr lang="en-US" sz="2800" dirty="0">
                <a:ea typeface="+mn-ea"/>
                <a:cs typeface="+mn-cs"/>
              </a:rPr>
              <a:t>Similar </a:t>
            </a:r>
            <a:r>
              <a:rPr lang="en-US" sz="2800" dirty="0" smtClean="0">
                <a:ea typeface="+mn-ea"/>
                <a:cs typeface="+mn-cs"/>
              </a:rPr>
              <a:t>fractions </a:t>
            </a:r>
            <a:r>
              <a:rPr lang="en-US" sz="2800" dirty="0">
                <a:ea typeface="+mn-ea"/>
                <a:cs typeface="+mn-cs"/>
              </a:rPr>
              <a:t>of </a:t>
            </a:r>
            <a:r>
              <a:rPr lang="en-US" sz="2800" dirty="0" smtClean="0">
                <a:ea typeface="+mn-ea"/>
                <a:cs typeface="+mn-cs"/>
              </a:rPr>
              <a:t>(</a:t>
            </a:r>
            <a:r>
              <a:rPr lang="en-US" sz="2800" dirty="0" err="1" smtClean="0">
                <a:ea typeface="+mn-ea"/>
                <a:cs typeface="+mn-cs"/>
              </a:rPr>
              <a:t>unannotated</a:t>
            </a:r>
            <a:r>
              <a:rPr lang="en-US" sz="2800" dirty="0" smtClean="0">
                <a:ea typeface="+mn-ea"/>
                <a:cs typeface="+mn-cs"/>
              </a:rPr>
              <a:t>) non</a:t>
            </a:r>
            <a:r>
              <a:rPr lang="en-US" sz="2800" dirty="0">
                <a:ea typeface="+mn-ea"/>
                <a:cs typeface="+mn-cs"/>
              </a:rPr>
              <a:t>-canonical transcription</a:t>
            </a:r>
          </a:p>
          <a:p>
            <a:pPr fontAlgn="auto">
              <a:spcAft>
                <a:spcPts val="0"/>
              </a:spcAft>
              <a:buFont typeface="Arial"/>
              <a:buChar char="•"/>
              <a:defRPr/>
            </a:pPr>
            <a:r>
              <a:rPr lang="en-US" sz="2800" dirty="0" smtClean="0">
                <a:ea typeface="+mn-ea"/>
                <a:cs typeface="+mn-cs"/>
              </a:rPr>
              <a:t>We construct a universal HM model for gene expression which works for mRNAs and </a:t>
            </a:r>
            <a:r>
              <a:rPr lang="en-US" sz="2800" dirty="0" err="1" smtClean="0">
                <a:ea typeface="+mn-ea"/>
                <a:cs typeface="+mn-cs"/>
              </a:rPr>
              <a:t>ncRNAs</a:t>
            </a:r>
            <a:endParaRPr lang="en-US" sz="2800" dirty="0" smtClean="0">
              <a:ea typeface="+mn-ea"/>
              <a:cs typeface="+mn-cs"/>
            </a:endParaRPr>
          </a:p>
          <a:p>
            <a:pPr fontAlgn="auto">
              <a:spcAft>
                <a:spcPts val="0"/>
              </a:spcAft>
              <a:buFont typeface="Arial"/>
              <a:buChar char="•"/>
              <a:defRPr/>
            </a:pPr>
            <a:endParaRPr lang="en-US" sz="2800" dirty="0" smtClean="0">
              <a:ea typeface="+mn-ea"/>
              <a:cs typeface="+mn-cs"/>
            </a:endParaRPr>
          </a:p>
          <a:p>
            <a:pPr fontAlgn="auto">
              <a:spcAft>
                <a:spcPts val="0"/>
              </a:spcAft>
              <a:buFont typeface="Arial"/>
              <a:buChar char="•"/>
              <a:defRPr/>
            </a:pPr>
            <a:endParaRPr lang="en-US" dirty="0">
              <a:ea typeface="+mn-ea"/>
              <a:cs typeface="+mn-cs"/>
            </a:endParaRPr>
          </a:p>
        </p:txBody>
      </p:sp>
      <p:sp>
        <p:nvSpPr>
          <p:cNvPr id="6072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2EDF8E49-1127-7849-9DB7-527013A03FDB}" type="slidenum">
              <a:rPr lang="en-US">
                <a:solidFill>
                  <a:srgbClr val="898989"/>
                </a:solidFill>
                <a:latin typeface="Calibri" charset="0"/>
              </a:rPr>
              <a:pPr eaLnBrk="1" hangingPunct="1"/>
              <a:t>53</a:t>
            </a:fld>
            <a:endParaRPr lang="en-US">
              <a:solidFill>
                <a:srgbClr val="898989"/>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15900" y="1052513"/>
            <a:ext cx="6718300"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err="1" smtClean="0">
                <a:latin typeface="Helvetica"/>
                <a:ea typeface="+mn-ea"/>
                <a:cs typeface="Helvetica"/>
              </a:rPr>
              <a:t>modENCODE</a:t>
            </a:r>
            <a:r>
              <a:rPr lang="en-US" sz="1200" b="1" u="sng" dirty="0" smtClean="0">
                <a:latin typeface="Helvetica"/>
                <a:ea typeface="+mn-ea"/>
                <a:cs typeface="Helvetica"/>
              </a:rPr>
              <a:t>/ENCODE </a:t>
            </a:r>
            <a:r>
              <a:rPr lang="en-US" sz="1200" b="1" u="sng" dirty="0" err="1" smtClean="0">
                <a:latin typeface="Helvetica"/>
                <a:ea typeface="+mn-ea"/>
                <a:cs typeface="Helvetica"/>
              </a:rPr>
              <a:t>Transcriptome</a:t>
            </a:r>
            <a:r>
              <a:rPr lang="en-US" sz="1200" b="1" u="sng" dirty="0" smtClean="0">
                <a:latin typeface="Helvetica"/>
                <a:ea typeface="+mn-ea"/>
                <a:cs typeface="Helvetica"/>
              </a:rPr>
              <a:t> Group</a:t>
            </a:r>
          </a:p>
          <a:p>
            <a:pPr marL="0" indent="0" eaLnBrk="1" fontAlgn="auto" hangingPunct="1">
              <a:lnSpc>
                <a:spcPct val="120000"/>
              </a:lnSpc>
              <a:spcAft>
                <a:spcPts val="0"/>
              </a:spcAft>
              <a:buFont typeface="Arial"/>
              <a:buNone/>
              <a:defRPr/>
            </a:pPr>
            <a:r>
              <a:rPr lang="en-US" sz="1600" b="1" dirty="0" smtClean="0">
                <a:solidFill>
                  <a:srgbClr val="FF0000"/>
                </a:solidFill>
                <a:latin typeface="Helvetica"/>
                <a:ea typeface="+mn-ea"/>
                <a:cs typeface="Helvetica"/>
              </a:rPr>
              <a:t>Joel Rozowsky, Koon-</a:t>
            </a:r>
            <a:r>
              <a:rPr lang="en-US" sz="1600" b="1" dirty="0" err="1" smtClean="0">
                <a:solidFill>
                  <a:srgbClr val="FF0000"/>
                </a:solidFill>
                <a:latin typeface="Helvetica"/>
                <a:ea typeface="+mn-ea"/>
                <a:cs typeface="Helvetica"/>
              </a:rPr>
              <a:t>Kiu</a:t>
            </a:r>
            <a:r>
              <a:rPr lang="en-US" sz="1600" b="1" dirty="0" smtClean="0">
                <a:solidFill>
                  <a:srgbClr val="FF0000"/>
                </a:solidFill>
                <a:latin typeface="Helvetica"/>
                <a:ea typeface="+mn-ea"/>
                <a:cs typeface="Helvetica"/>
              </a:rPr>
              <a:t> Yan, </a:t>
            </a:r>
            <a:r>
              <a:rPr lang="en-US" sz="1600" b="1" dirty="0" err="1" smtClean="0">
                <a:solidFill>
                  <a:srgbClr val="FF0000"/>
                </a:solidFill>
                <a:latin typeface="Helvetica"/>
                <a:ea typeface="+mn-ea"/>
                <a:cs typeface="Helvetica"/>
              </a:rPr>
              <a:t>Daifeng</a:t>
            </a:r>
            <a:r>
              <a:rPr lang="en-US" sz="1600" b="1" dirty="0" smtClean="0">
                <a:solidFill>
                  <a:srgbClr val="FF0000"/>
                </a:solidFill>
                <a:latin typeface="Helvetica"/>
                <a:ea typeface="+mn-ea"/>
                <a:cs typeface="Helvetica"/>
              </a:rPr>
              <a:t> Wang, Chao Cheng</a:t>
            </a:r>
            <a:r>
              <a:rPr lang="en-US" sz="1200" b="1" dirty="0" smtClean="0">
                <a:solidFill>
                  <a:srgbClr val="FF0000"/>
                </a:solidFill>
                <a:latin typeface="Helvetica"/>
                <a:ea typeface="+mn-ea"/>
                <a:cs typeface="Helvetica"/>
              </a:rPr>
              <a:t>,</a:t>
            </a:r>
            <a:r>
              <a:rPr lang="en-US" sz="105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050" b="1" dirty="0" err="1" smtClean="0">
                <a:latin typeface="Helvetica"/>
                <a:ea typeface="+mn-ea"/>
                <a:cs typeface="Helvetica"/>
              </a:rPr>
              <a:t>Zhi</a:t>
            </a:r>
            <a:r>
              <a:rPr lang="en-US" sz="1050" b="1" dirty="0" smtClean="0">
                <a:latin typeface="Helvetica"/>
                <a:ea typeface="+mn-ea"/>
                <a:cs typeface="Helvetica"/>
              </a:rPr>
              <a:t> Lu, 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1400" b="1" dirty="0" smtClean="0">
                <a:solidFill>
                  <a:srgbClr val="0000FF"/>
                </a:solidFill>
                <a:latin typeface="Helvetica"/>
                <a:ea typeface="+mn-ea"/>
                <a:cs typeface="Helvetica"/>
              </a:rPr>
              <a:t>Susan E. </a:t>
            </a:r>
            <a:r>
              <a:rPr lang="en-US" sz="1400" b="1" dirty="0" err="1" smtClean="0">
                <a:solidFill>
                  <a:srgbClr val="0000FF"/>
                </a:solidFill>
                <a:latin typeface="Helvetica"/>
                <a:ea typeface="+mn-ea"/>
                <a:cs typeface="Helvetica"/>
              </a:rPr>
              <a:t>Celniker</a:t>
            </a:r>
            <a:r>
              <a:rPr lang="en-US" sz="1400" b="1" dirty="0" smtClean="0">
                <a:solidFill>
                  <a:srgbClr val="0000FF"/>
                </a:solidFill>
                <a:latin typeface="Helvetica"/>
                <a:ea typeface="+mn-ea"/>
                <a:cs typeface="Helvetica"/>
              </a:rPr>
              <a:t>, Thomas R </a:t>
            </a:r>
            <a:r>
              <a:rPr lang="en-US" sz="1400" b="1" dirty="0" err="1" smtClean="0">
                <a:solidFill>
                  <a:srgbClr val="0000FF"/>
                </a:solidFill>
                <a:latin typeface="Helvetica"/>
                <a:ea typeface="+mn-ea"/>
                <a:cs typeface="Helvetica"/>
              </a:rPr>
              <a:t>Gingeras</a:t>
            </a:r>
            <a:r>
              <a:rPr lang="en-US" sz="1400" b="1" dirty="0" smtClean="0">
                <a:solidFill>
                  <a:srgbClr val="0000FF"/>
                </a:solidFill>
                <a:latin typeface="Helvetica"/>
                <a:ea typeface="+mn-ea"/>
                <a:cs typeface="Helvetica"/>
              </a:rPr>
              <a:t>, Robert Waterston</a:t>
            </a:r>
          </a:p>
          <a:p>
            <a:pPr marL="0" indent="0" eaLnBrk="1" fontAlgn="auto" hangingPunct="1">
              <a:lnSpc>
                <a:spcPct val="120000"/>
              </a:lnSpc>
              <a:spcAft>
                <a:spcPts val="0"/>
              </a:spcAft>
              <a:buFont typeface="Arial"/>
              <a:buNone/>
              <a:defRPr/>
            </a:pPr>
            <a:endParaRPr lang="en-US" sz="1200" dirty="0" smtClean="0">
              <a:solidFill>
                <a:srgbClr val="0000FF"/>
              </a:solidFill>
              <a:latin typeface="Helvetica"/>
              <a:ea typeface="+mn-ea"/>
              <a:cs typeface="Helvetica"/>
            </a:endParaRPr>
          </a:p>
          <a:p>
            <a:pPr marL="0" indent="0" algn="ctr" eaLnBrk="1" fontAlgn="auto" hangingPunct="1">
              <a:lnSpc>
                <a:spcPct val="120000"/>
              </a:lnSpc>
              <a:spcAft>
                <a:spcPts val="0"/>
              </a:spcAft>
              <a:buFont typeface="Arial"/>
              <a:buNone/>
              <a:defRPr/>
            </a:pPr>
            <a:r>
              <a:rPr lang="en-US" sz="1200" b="1" u="sng" dirty="0" err="1">
                <a:latin typeface="Helvetica"/>
                <a:ea typeface="+mn-ea"/>
                <a:cs typeface="Helvetica"/>
              </a:rPr>
              <a:t>modENCODE</a:t>
            </a:r>
            <a:r>
              <a:rPr lang="en-US" sz="1200" b="1" u="sng" dirty="0">
                <a:latin typeface="Helvetica"/>
                <a:ea typeface="+mn-ea"/>
                <a:cs typeface="Helvetica"/>
              </a:rPr>
              <a:t>/ENCODE </a:t>
            </a:r>
            <a:r>
              <a:rPr lang="en-US" sz="1200" b="1" u="sng" dirty="0" smtClean="0">
                <a:latin typeface="Helvetica"/>
                <a:ea typeface="+mn-ea"/>
                <a:cs typeface="Helvetica"/>
              </a:rPr>
              <a:t>Regulation Group</a:t>
            </a:r>
            <a:endParaRPr lang="en-US" sz="1200" dirty="0">
              <a:solidFill>
                <a:srgbClr val="0000FF"/>
              </a:solidFill>
              <a:latin typeface="Helvetica"/>
              <a:ea typeface="+mn-ea"/>
              <a:cs typeface="Helvetica"/>
            </a:endParaRPr>
          </a:p>
          <a:p>
            <a:pPr marL="0" indent="0" eaLnBrk="1" fontAlgn="auto" hangingPunct="1">
              <a:lnSpc>
                <a:spcPct val="120000"/>
              </a:lnSpc>
              <a:spcAft>
                <a:spcPts val="0"/>
              </a:spcAft>
              <a:buFont typeface="Arial"/>
              <a:buNone/>
              <a:defRPr/>
            </a:pPr>
            <a:r>
              <a:rPr lang="en-US" sz="1050" b="1" dirty="0">
                <a:latin typeface="Helvetica"/>
                <a:ea typeface="+mn-ea"/>
                <a:cs typeface="Helvetica"/>
              </a:rPr>
              <a:t>Alan P. </a:t>
            </a:r>
            <a:r>
              <a:rPr lang="en-US" sz="1050" b="1" dirty="0" smtClean="0">
                <a:latin typeface="Helvetica"/>
                <a:ea typeface="+mn-ea"/>
                <a:cs typeface="Helvetica"/>
              </a:rPr>
              <a:t>Boyle, </a:t>
            </a:r>
            <a:r>
              <a:rPr lang="en-US" sz="1050" b="1" dirty="0">
                <a:latin typeface="Helvetica"/>
                <a:ea typeface="+mn-ea"/>
                <a:cs typeface="Helvetica"/>
              </a:rPr>
              <a:t>Carlos L. </a:t>
            </a:r>
            <a:r>
              <a:rPr lang="en-US" sz="1050" b="1" dirty="0" smtClean="0">
                <a:latin typeface="Helvetica"/>
                <a:ea typeface="+mn-ea"/>
                <a:cs typeface="Helvetica"/>
              </a:rPr>
              <a:t>Araya, </a:t>
            </a:r>
            <a:r>
              <a:rPr lang="en-US" sz="1050" b="1" dirty="0">
                <a:latin typeface="Helvetica"/>
                <a:ea typeface="+mn-ea"/>
                <a:cs typeface="Helvetica"/>
              </a:rPr>
              <a:t>Cathleen </a:t>
            </a:r>
            <a:r>
              <a:rPr lang="en-US" sz="1050" b="1" dirty="0" err="1" smtClean="0">
                <a:latin typeface="Helvetica"/>
                <a:ea typeface="+mn-ea"/>
                <a:cs typeface="Helvetica"/>
              </a:rPr>
              <a:t>Brdlik</a:t>
            </a:r>
            <a:r>
              <a:rPr lang="en-US" sz="1050" b="1" dirty="0" smtClean="0">
                <a:latin typeface="Helvetica"/>
                <a:ea typeface="+mn-ea"/>
                <a:cs typeface="Helvetica"/>
              </a:rPr>
              <a:t>, </a:t>
            </a:r>
            <a:r>
              <a:rPr lang="en-US" sz="1050" b="1" dirty="0">
                <a:latin typeface="Helvetica"/>
                <a:ea typeface="+mn-ea"/>
                <a:cs typeface="Helvetica"/>
              </a:rPr>
              <a:t>Philip </a:t>
            </a:r>
            <a:r>
              <a:rPr lang="en-US" sz="1050" b="1" dirty="0" err="1" smtClean="0">
                <a:latin typeface="Helvetica"/>
                <a:ea typeface="+mn-ea"/>
                <a:cs typeface="Helvetica"/>
              </a:rPr>
              <a:t>Cayting</a:t>
            </a:r>
            <a:r>
              <a:rPr lang="en-US" sz="1050" b="1" dirty="0" smtClean="0">
                <a:latin typeface="Helvetica"/>
                <a:ea typeface="+mn-ea"/>
                <a:cs typeface="Helvetica"/>
              </a:rPr>
              <a:t>, </a:t>
            </a:r>
            <a:r>
              <a:rPr lang="en-US" sz="1050" b="1" dirty="0">
                <a:latin typeface="Helvetica"/>
                <a:ea typeface="+mn-ea"/>
                <a:cs typeface="Helvetica"/>
              </a:rPr>
              <a:t>Chao </a:t>
            </a:r>
            <a:r>
              <a:rPr lang="en-US" sz="1050" b="1" dirty="0" smtClean="0">
                <a:latin typeface="Helvetica"/>
                <a:ea typeface="+mn-ea"/>
                <a:cs typeface="Helvetica"/>
              </a:rPr>
              <a:t>Cheng, </a:t>
            </a:r>
            <a:r>
              <a:rPr lang="en-US" sz="1050" b="1" dirty="0">
                <a:latin typeface="Helvetica"/>
                <a:ea typeface="+mn-ea"/>
                <a:cs typeface="Helvetica"/>
              </a:rPr>
              <a:t>Yong </a:t>
            </a:r>
            <a:r>
              <a:rPr lang="en-US" sz="1050" b="1" dirty="0" smtClean="0">
                <a:latin typeface="Helvetica"/>
                <a:ea typeface="+mn-ea"/>
                <a:cs typeface="Helvetica"/>
              </a:rPr>
              <a:t>Cheng, Kathryn Gardner, </a:t>
            </a:r>
            <a:r>
              <a:rPr lang="en-US" sz="1050" b="1" dirty="0" err="1">
                <a:latin typeface="Helvetica"/>
                <a:ea typeface="+mn-ea"/>
                <a:cs typeface="Helvetica"/>
              </a:rPr>
              <a:t>LaDeana</a:t>
            </a:r>
            <a:r>
              <a:rPr lang="en-US" sz="1050" b="1" dirty="0">
                <a:latin typeface="Helvetica"/>
                <a:ea typeface="+mn-ea"/>
                <a:cs typeface="Helvetica"/>
              </a:rPr>
              <a:t> </a:t>
            </a:r>
            <a:r>
              <a:rPr lang="en-US" sz="1050" b="1" dirty="0" smtClean="0">
                <a:latin typeface="Helvetica"/>
                <a:ea typeface="+mn-ea"/>
                <a:cs typeface="Helvetica"/>
              </a:rPr>
              <a:t>Hillier, </a:t>
            </a:r>
            <a:r>
              <a:rPr lang="en-US" sz="1050" b="1" dirty="0">
                <a:latin typeface="Helvetica"/>
                <a:ea typeface="+mn-ea"/>
                <a:cs typeface="Helvetica"/>
              </a:rPr>
              <a:t>Judith </a:t>
            </a:r>
            <a:r>
              <a:rPr lang="en-US" sz="1050" b="1" dirty="0" smtClean="0">
                <a:latin typeface="Helvetica"/>
                <a:ea typeface="+mn-ea"/>
                <a:cs typeface="Helvetica"/>
              </a:rPr>
              <a:t>Janette, </a:t>
            </a:r>
            <a:r>
              <a:rPr lang="en-US" sz="1050" b="1" dirty="0" err="1">
                <a:latin typeface="Helvetica"/>
                <a:ea typeface="+mn-ea"/>
                <a:cs typeface="Helvetica"/>
              </a:rPr>
              <a:t>Lixia</a:t>
            </a:r>
            <a:r>
              <a:rPr lang="en-US" sz="1050" b="1" dirty="0">
                <a:latin typeface="Helvetica"/>
                <a:ea typeface="+mn-ea"/>
                <a:cs typeface="Helvetica"/>
              </a:rPr>
              <a:t> </a:t>
            </a:r>
            <a:r>
              <a:rPr lang="en-US" sz="1050" b="1" dirty="0" smtClean="0">
                <a:latin typeface="Helvetica"/>
                <a:ea typeface="+mn-ea"/>
                <a:cs typeface="Helvetica"/>
              </a:rPr>
              <a:t>Jiang, </a:t>
            </a:r>
            <a:r>
              <a:rPr lang="en-US" sz="1050" b="1" dirty="0" err="1">
                <a:latin typeface="Helvetica"/>
                <a:ea typeface="+mn-ea"/>
                <a:cs typeface="Helvetica"/>
              </a:rPr>
              <a:t>Dionna</a:t>
            </a:r>
            <a:r>
              <a:rPr lang="en-US" sz="1050" b="1" dirty="0">
                <a:latin typeface="Helvetica"/>
                <a:ea typeface="+mn-ea"/>
                <a:cs typeface="Helvetica"/>
              </a:rPr>
              <a:t> </a:t>
            </a:r>
            <a:r>
              <a:rPr lang="en-US" sz="1050" b="1" dirty="0" smtClean="0">
                <a:latin typeface="Helvetica"/>
                <a:ea typeface="+mn-ea"/>
                <a:cs typeface="Helvetica"/>
              </a:rPr>
              <a:t>Kasper, </a:t>
            </a:r>
            <a:r>
              <a:rPr lang="en-US" sz="1050" b="1" dirty="0" err="1">
                <a:latin typeface="Helvetica"/>
                <a:ea typeface="+mn-ea"/>
                <a:cs typeface="Helvetica"/>
              </a:rPr>
              <a:t>Trupti</a:t>
            </a:r>
            <a:r>
              <a:rPr lang="en-US" sz="1050" b="1" dirty="0">
                <a:latin typeface="Helvetica"/>
                <a:ea typeface="+mn-ea"/>
                <a:cs typeface="Helvetica"/>
              </a:rPr>
              <a:t> </a:t>
            </a:r>
            <a:r>
              <a:rPr lang="en-US" sz="1050" b="1" dirty="0" err="1" smtClean="0">
                <a:latin typeface="Helvetica"/>
                <a:ea typeface="+mn-ea"/>
                <a:cs typeface="Helvetica"/>
              </a:rPr>
              <a:t>Kawli</a:t>
            </a:r>
            <a:r>
              <a:rPr lang="en-US" sz="1050" b="1" dirty="0" smtClean="0">
                <a:latin typeface="Helvetica"/>
                <a:ea typeface="+mn-ea"/>
                <a:cs typeface="Helvetica"/>
              </a:rPr>
              <a:t>, </a:t>
            </a:r>
            <a:r>
              <a:rPr lang="en-US" sz="1050" b="1" dirty="0" err="1" smtClean="0">
                <a:latin typeface="Helvetica"/>
                <a:ea typeface="+mn-ea"/>
                <a:cs typeface="Helvetica"/>
              </a:rPr>
              <a:t>Pouya</a:t>
            </a:r>
            <a:r>
              <a:rPr lang="en-US" sz="1050" b="1" dirty="0" smtClean="0">
                <a:latin typeface="Helvetica"/>
                <a:ea typeface="+mn-ea"/>
                <a:cs typeface="Helvetica"/>
              </a:rPr>
              <a:t> </a:t>
            </a:r>
            <a:r>
              <a:rPr lang="en-US" sz="1050" b="1" dirty="0" err="1" smtClean="0">
                <a:latin typeface="Helvetica"/>
                <a:ea typeface="+mn-ea"/>
                <a:cs typeface="Helvetica"/>
              </a:rPr>
              <a:t>Kheradpour</a:t>
            </a:r>
            <a:r>
              <a:rPr lang="en-US" sz="1050" b="1" dirty="0" smtClean="0">
                <a:latin typeface="Helvetica"/>
                <a:ea typeface="+mn-ea"/>
                <a:cs typeface="Helvetica"/>
              </a:rPr>
              <a:t>, </a:t>
            </a:r>
            <a:r>
              <a:rPr lang="en-US" sz="1050" b="1" dirty="0" err="1">
                <a:latin typeface="Helvetica"/>
                <a:ea typeface="+mn-ea"/>
                <a:cs typeface="Helvetica"/>
              </a:rPr>
              <a:t>Anshul</a:t>
            </a:r>
            <a:r>
              <a:rPr lang="en-US" sz="1050" b="1" dirty="0">
                <a:latin typeface="Helvetica"/>
                <a:ea typeface="+mn-ea"/>
                <a:cs typeface="Helvetica"/>
              </a:rPr>
              <a:t> </a:t>
            </a:r>
            <a:r>
              <a:rPr lang="en-US" sz="1050" b="1" dirty="0" err="1" smtClean="0">
                <a:latin typeface="Helvetica"/>
                <a:ea typeface="+mn-ea"/>
                <a:cs typeface="Helvetica"/>
              </a:rPr>
              <a:t>Kundaje</a:t>
            </a:r>
            <a:r>
              <a:rPr lang="en-US" sz="1050" b="1" dirty="0" smtClean="0">
                <a:latin typeface="Helvetica"/>
                <a:ea typeface="+mn-ea"/>
                <a:cs typeface="Helvetica"/>
              </a:rPr>
              <a:t>, </a:t>
            </a:r>
            <a:r>
              <a:rPr lang="en-US" sz="1050" b="1" dirty="0" err="1">
                <a:latin typeface="Helvetica"/>
                <a:ea typeface="+mn-ea"/>
                <a:cs typeface="Helvetica"/>
              </a:rPr>
              <a:t>Jingyi</a:t>
            </a:r>
            <a:r>
              <a:rPr lang="en-US" sz="1050" b="1" dirty="0">
                <a:latin typeface="Helvetica"/>
                <a:ea typeface="+mn-ea"/>
                <a:cs typeface="Helvetica"/>
              </a:rPr>
              <a:t> Jessica </a:t>
            </a:r>
            <a:r>
              <a:rPr lang="en-US" sz="1050" b="1" dirty="0" smtClean="0">
                <a:latin typeface="Helvetica"/>
                <a:ea typeface="+mn-ea"/>
                <a:cs typeface="Helvetica"/>
              </a:rPr>
              <a:t>Li, </a:t>
            </a:r>
            <a:r>
              <a:rPr lang="en-US" sz="1050" b="1" dirty="0" err="1" smtClean="0">
                <a:latin typeface="Helvetica"/>
                <a:ea typeface="+mn-ea"/>
                <a:cs typeface="Helvetica"/>
              </a:rPr>
              <a:t>Lijia</a:t>
            </a:r>
            <a:r>
              <a:rPr lang="en-US" sz="1050" b="1" dirty="0" smtClean="0">
                <a:latin typeface="Helvetica"/>
                <a:ea typeface="+mn-ea"/>
                <a:cs typeface="Helvetica"/>
              </a:rPr>
              <a:t> Ma, </a:t>
            </a:r>
            <a:r>
              <a:rPr lang="en-US" sz="1050" b="1" dirty="0">
                <a:latin typeface="Helvetica"/>
                <a:ea typeface="+mn-ea"/>
                <a:cs typeface="Helvetica"/>
              </a:rPr>
              <a:t>Wei </a:t>
            </a:r>
            <a:r>
              <a:rPr lang="en-US" sz="1050" b="1" dirty="0" err="1" smtClean="0">
                <a:latin typeface="Helvetica"/>
                <a:ea typeface="+mn-ea"/>
                <a:cs typeface="Helvetica"/>
              </a:rPr>
              <a:t>Niu</a:t>
            </a:r>
            <a:r>
              <a:rPr lang="en-US" sz="1050" b="1" dirty="0" smtClean="0">
                <a:latin typeface="Helvetica"/>
                <a:ea typeface="+mn-ea"/>
                <a:cs typeface="Helvetica"/>
              </a:rPr>
              <a:t>, </a:t>
            </a:r>
            <a:r>
              <a:rPr lang="en-US" sz="1050" b="1" dirty="0">
                <a:latin typeface="Helvetica"/>
                <a:ea typeface="+mn-ea"/>
                <a:cs typeface="Helvetica"/>
              </a:rPr>
              <a:t>E. Jay </a:t>
            </a:r>
            <a:r>
              <a:rPr lang="en-US" sz="1050" b="1" dirty="0" err="1" smtClean="0">
                <a:latin typeface="Helvetica"/>
                <a:ea typeface="+mn-ea"/>
                <a:cs typeface="Helvetica"/>
              </a:rPr>
              <a:t>Rehm</a:t>
            </a:r>
            <a:r>
              <a:rPr lang="en-US" sz="1050" b="1" dirty="0" smtClean="0">
                <a:latin typeface="Helvetica"/>
                <a:ea typeface="+mn-ea"/>
                <a:cs typeface="Helvetica"/>
              </a:rPr>
              <a:t>, Joel Rozowsky, </a:t>
            </a:r>
            <a:r>
              <a:rPr lang="en-US" sz="1050" b="1" dirty="0">
                <a:latin typeface="Helvetica"/>
                <a:ea typeface="+mn-ea"/>
                <a:cs typeface="Helvetica"/>
              </a:rPr>
              <a:t>Matthew </a:t>
            </a:r>
            <a:r>
              <a:rPr lang="en-US" sz="1050" b="1" dirty="0" smtClean="0">
                <a:latin typeface="Helvetica"/>
                <a:ea typeface="+mn-ea"/>
                <a:cs typeface="Helvetica"/>
              </a:rPr>
              <a:t>Slattery, </a:t>
            </a:r>
            <a:r>
              <a:rPr lang="en-US" sz="1050" b="1" dirty="0">
                <a:latin typeface="Helvetica"/>
                <a:ea typeface="+mn-ea"/>
                <a:cs typeface="Helvetica"/>
              </a:rPr>
              <a:t>Rebecca </a:t>
            </a:r>
            <a:r>
              <a:rPr lang="en-US" sz="1050" b="1" dirty="0" err="1" smtClean="0">
                <a:latin typeface="Helvetica"/>
                <a:ea typeface="+mn-ea"/>
                <a:cs typeface="Helvetica"/>
              </a:rPr>
              <a:t>Spokony</a:t>
            </a:r>
            <a:r>
              <a:rPr lang="en-US" sz="1050" b="1" dirty="0" smtClean="0">
                <a:latin typeface="Helvetica"/>
                <a:ea typeface="+mn-ea"/>
                <a:cs typeface="Helvetica"/>
              </a:rPr>
              <a:t>, </a:t>
            </a:r>
            <a:r>
              <a:rPr lang="en-US" sz="1050" b="1" dirty="0">
                <a:latin typeface="Helvetica"/>
                <a:ea typeface="+mn-ea"/>
                <a:cs typeface="Helvetica"/>
              </a:rPr>
              <a:t>Robert </a:t>
            </a:r>
            <a:r>
              <a:rPr lang="en-US" sz="1050" b="1" dirty="0" smtClean="0">
                <a:latin typeface="Helvetica"/>
                <a:ea typeface="+mn-ea"/>
                <a:cs typeface="Helvetica"/>
              </a:rPr>
              <a:t>Terrell, </a:t>
            </a:r>
            <a:r>
              <a:rPr lang="en-US" sz="1050" b="1" dirty="0">
                <a:latin typeface="Helvetica"/>
                <a:ea typeface="+mn-ea"/>
                <a:cs typeface="Helvetica"/>
              </a:rPr>
              <a:t>Dionne </a:t>
            </a:r>
            <a:r>
              <a:rPr lang="en-US" sz="1050" b="1" dirty="0" err="1" smtClean="0">
                <a:latin typeface="Helvetica"/>
                <a:ea typeface="+mn-ea"/>
                <a:cs typeface="Helvetica"/>
              </a:rPr>
              <a:t>Vafeados</a:t>
            </a:r>
            <a:r>
              <a:rPr lang="en-US" sz="1050" b="1" dirty="0" smtClean="0">
                <a:latin typeface="Helvetica"/>
                <a:ea typeface="+mn-ea"/>
                <a:cs typeface="Helvetica"/>
              </a:rPr>
              <a:t>, </a:t>
            </a:r>
            <a:r>
              <a:rPr lang="en-US" sz="1050" b="1" dirty="0" err="1">
                <a:latin typeface="Helvetica"/>
                <a:ea typeface="+mn-ea"/>
                <a:cs typeface="Helvetica"/>
              </a:rPr>
              <a:t>Daifeng</a:t>
            </a:r>
            <a:r>
              <a:rPr lang="en-US" sz="1050" b="1" dirty="0">
                <a:latin typeface="Helvetica"/>
                <a:ea typeface="+mn-ea"/>
                <a:cs typeface="Helvetica"/>
              </a:rPr>
              <a:t> </a:t>
            </a:r>
            <a:r>
              <a:rPr lang="en-US" sz="1050" b="1" dirty="0" smtClean="0">
                <a:latin typeface="Helvetica"/>
                <a:ea typeface="+mn-ea"/>
                <a:cs typeface="Helvetica"/>
              </a:rPr>
              <a:t>Wang, Peter </a:t>
            </a:r>
            <a:r>
              <a:rPr lang="en-US" sz="1050" b="1" dirty="0" err="1" smtClean="0">
                <a:latin typeface="Helvetica"/>
                <a:ea typeface="+mn-ea"/>
                <a:cs typeface="Helvetica"/>
              </a:rPr>
              <a:t>Weisdepp</a:t>
            </a:r>
            <a:r>
              <a:rPr lang="en-US" sz="1050" b="1" dirty="0" smtClean="0">
                <a:latin typeface="Helvetica"/>
                <a:ea typeface="+mn-ea"/>
                <a:cs typeface="Helvetica"/>
              </a:rPr>
              <a:t>, </a:t>
            </a:r>
            <a:r>
              <a:rPr lang="en-US" sz="1050" b="1" dirty="0">
                <a:latin typeface="Helvetica"/>
                <a:ea typeface="+mn-ea"/>
                <a:cs typeface="Helvetica"/>
              </a:rPr>
              <a:t>Yi-</a:t>
            </a:r>
            <a:r>
              <a:rPr lang="en-US" sz="1050" b="1" dirty="0" err="1">
                <a:latin typeface="Helvetica"/>
                <a:ea typeface="+mn-ea"/>
                <a:cs typeface="Helvetica"/>
              </a:rPr>
              <a:t>Chieh</a:t>
            </a:r>
            <a:r>
              <a:rPr lang="en-US" sz="1050" b="1" dirty="0">
                <a:latin typeface="Helvetica"/>
                <a:ea typeface="+mn-ea"/>
                <a:cs typeface="Helvetica"/>
              </a:rPr>
              <a:t> </a:t>
            </a:r>
            <a:r>
              <a:rPr lang="en-US" sz="1050" b="1" dirty="0" smtClean="0">
                <a:latin typeface="Helvetica"/>
                <a:ea typeface="+mn-ea"/>
                <a:cs typeface="Helvetica"/>
              </a:rPr>
              <a:t>Wu, </a:t>
            </a:r>
            <a:r>
              <a:rPr lang="en-US" sz="1050" b="1" dirty="0">
                <a:latin typeface="Helvetica"/>
                <a:ea typeface="+mn-ea"/>
                <a:cs typeface="Helvetica"/>
              </a:rPr>
              <a:t>Dan </a:t>
            </a:r>
            <a:r>
              <a:rPr lang="en-US" sz="1050" b="1" dirty="0" err="1" smtClean="0">
                <a:latin typeface="Helvetica"/>
                <a:ea typeface="+mn-ea"/>
                <a:cs typeface="Helvetica"/>
              </a:rPr>
              <a:t>Xie</a:t>
            </a:r>
            <a:r>
              <a:rPr lang="en-US" sz="1050" b="1" dirty="0" smtClean="0">
                <a:latin typeface="Helvetica"/>
                <a:ea typeface="+mn-ea"/>
                <a:cs typeface="Helvetica"/>
              </a:rPr>
              <a:t>, </a:t>
            </a:r>
            <a:r>
              <a:rPr lang="en-US" sz="1050" b="1" dirty="0">
                <a:latin typeface="Helvetica"/>
                <a:ea typeface="+mn-ea"/>
                <a:cs typeface="Helvetica"/>
              </a:rPr>
              <a:t>Koon-</a:t>
            </a:r>
            <a:r>
              <a:rPr lang="en-US" sz="1050" b="1" dirty="0" err="1">
                <a:latin typeface="Helvetica"/>
                <a:ea typeface="+mn-ea"/>
                <a:cs typeface="Helvetica"/>
              </a:rPr>
              <a:t>Kiu</a:t>
            </a:r>
            <a:r>
              <a:rPr lang="en-US" sz="1050" b="1" dirty="0">
                <a:latin typeface="Helvetica"/>
                <a:ea typeface="+mn-ea"/>
                <a:cs typeface="Helvetica"/>
              </a:rPr>
              <a:t> </a:t>
            </a:r>
            <a:r>
              <a:rPr lang="en-US" sz="1050" b="1" dirty="0" smtClean="0">
                <a:latin typeface="Helvetica"/>
                <a:ea typeface="+mn-ea"/>
                <a:cs typeface="Helvetica"/>
              </a:rPr>
              <a:t>Yan, </a:t>
            </a:r>
            <a:r>
              <a:rPr lang="en-US" sz="1050" b="1" dirty="0">
                <a:latin typeface="Helvetica"/>
                <a:ea typeface="+mn-ea"/>
                <a:cs typeface="Helvetica"/>
              </a:rPr>
              <a:t>Elise A. </a:t>
            </a:r>
            <a:r>
              <a:rPr lang="en-US" sz="1050" b="1" dirty="0" smtClean="0">
                <a:latin typeface="Helvetica"/>
                <a:ea typeface="+mn-ea"/>
                <a:cs typeface="Helvetica"/>
              </a:rPr>
              <a:t>Feingold, </a:t>
            </a:r>
            <a:r>
              <a:rPr lang="en-US" sz="1050" b="1" dirty="0">
                <a:latin typeface="Helvetica"/>
                <a:ea typeface="+mn-ea"/>
                <a:cs typeface="Helvetica"/>
              </a:rPr>
              <a:t>Peter J. </a:t>
            </a:r>
            <a:r>
              <a:rPr lang="en-US" sz="1050" b="1" dirty="0" smtClean="0">
                <a:latin typeface="Helvetica"/>
                <a:ea typeface="+mn-ea"/>
                <a:cs typeface="Helvetica"/>
              </a:rPr>
              <a:t>Good Michael </a:t>
            </a:r>
            <a:r>
              <a:rPr lang="en-US" sz="1050" b="1" dirty="0">
                <a:latin typeface="Helvetica"/>
                <a:ea typeface="+mn-ea"/>
                <a:cs typeface="Helvetica"/>
              </a:rPr>
              <a:t>J. </a:t>
            </a:r>
            <a:r>
              <a:rPr lang="en-US" sz="1050" b="1" dirty="0" err="1" smtClean="0">
                <a:latin typeface="Helvetica"/>
                <a:ea typeface="+mn-ea"/>
                <a:cs typeface="Helvetica"/>
              </a:rPr>
              <a:t>Pazin</a:t>
            </a:r>
            <a:r>
              <a:rPr lang="en-US" sz="1050" b="1" dirty="0" smtClean="0">
                <a:latin typeface="Helvetica"/>
                <a:ea typeface="+mn-ea"/>
                <a:cs typeface="Helvetica"/>
              </a:rPr>
              <a:t>, </a:t>
            </a:r>
            <a:r>
              <a:rPr lang="en-US" sz="1050" b="1" dirty="0" err="1">
                <a:latin typeface="Helvetica"/>
                <a:ea typeface="+mn-ea"/>
                <a:cs typeface="Helvetica"/>
              </a:rPr>
              <a:t>Haiyan</a:t>
            </a:r>
            <a:r>
              <a:rPr lang="en-US" sz="1050" b="1" dirty="0">
                <a:latin typeface="Helvetica"/>
                <a:ea typeface="+mn-ea"/>
                <a:cs typeface="Helvetica"/>
              </a:rPr>
              <a:t> </a:t>
            </a:r>
            <a:r>
              <a:rPr lang="en-US" sz="1050" b="1" dirty="0" smtClean="0">
                <a:latin typeface="Helvetica"/>
                <a:ea typeface="+mn-ea"/>
                <a:cs typeface="Helvetica"/>
              </a:rPr>
              <a:t>Huang, </a:t>
            </a:r>
            <a:r>
              <a:rPr lang="en-US" sz="1050" b="1" dirty="0">
                <a:latin typeface="Helvetica"/>
                <a:ea typeface="+mn-ea"/>
                <a:cs typeface="Helvetica"/>
              </a:rPr>
              <a:t>Peter J. </a:t>
            </a:r>
            <a:r>
              <a:rPr lang="en-US" sz="1050" b="1" dirty="0" smtClean="0">
                <a:latin typeface="Helvetica"/>
                <a:ea typeface="+mn-ea"/>
                <a:cs typeface="Helvetica"/>
              </a:rPr>
              <a:t>Bickel, </a:t>
            </a:r>
            <a:r>
              <a:rPr lang="en-US" sz="1050" b="1" dirty="0">
                <a:latin typeface="Helvetica"/>
                <a:ea typeface="+mn-ea"/>
                <a:cs typeface="Helvetica"/>
              </a:rPr>
              <a:t>Steven E. </a:t>
            </a:r>
            <a:r>
              <a:rPr lang="en-US" sz="1050" b="1" dirty="0" smtClean="0">
                <a:latin typeface="Helvetica"/>
                <a:ea typeface="+mn-ea"/>
                <a:cs typeface="Helvetica"/>
              </a:rPr>
              <a:t>Brenner, </a:t>
            </a:r>
            <a:r>
              <a:rPr lang="en-US" sz="1050" b="1" dirty="0">
                <a:latin typeface="Helvetica"/>
                <a:ea typeface="+mn-ea"/>
                <a:cs typeface="Helvetica"/>
              </a:rPr>
              <a:t>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a:latin typeface="Helvetica"/>
                <a:ea typeface="+mn-ea"/>
                <a:cs typeface="Helvetica"/>
              </a:rPr>
              <a:t>Robert H</a:t>
            </a:r>
            <a:r>
              <a:rPr lang="en-US" sz="1050" b="1" dirty="0" smtClean="0">
                <a:latin typeface="Helvetica"/>
                <a:ea typeface="+mn-ea"/>
                <a:cs typeface="Helvetica"/>
              </a:rPr>
              <a:t>. Waterston,  </a:t>
            </a:r>
            <a:r>
              <a:rPr lang="en-US" sz="1400" b="1" dirty="0">
                <a:solidFill>
                  <a:srgbClr val="0000FF"/>
                </a:solidFill>
                <a:latin typeface="Helvetica"/>
                <a:ea typeface="+mn-ea"/>
                <a:cs typeface="Helvetica"/>
              </a:rPr>
              <a:t>Kevin P. </a:t>
            </a:r>
            <a:r>
              <a:rPr lang="en-US" sz="1400" b="1" dirty="0" smtClean="0">
                <a:solidFill>
                  <a:srgbClr val="0000FF"/>
                </a:solidFill>
                <a:latin typeface="Helvetica"/>
                <a:ea typeface="+mn-ea"/>
                <a:cs typeface="Helvetica"/>
              </a:rPr>
              <a:t>White, </a:t>
            </a:r>
            <a:r>
              <a:rPr lang="en-US" sz="1400" b="1" dirty="0" err="1">
                <a:solidFill>
                  <a:srgbClr val="008000"/>
                </a:solidFill>
                <a:latin typeface="Helvetica"/>
                <a:ea typeface="+mn-ea"/>
                <a:cs typeface="Helvetica"/>
              </a:rPr>
              <a:t>Manolis</a:t>
            </a:r>
            <a:r>
              <a:rPr lang="en-US" sz="1400" b="1" dirty="0">
                <a:solidFill>
                  <a:srgbClr val="008000"/>
                </a:solidFill>
                <a:latin typeface="Helvetica"/>
                <a:ea typeface="+mn-ea"/>
                <a:cs typeface="Helvetica"/>
              </a:rPr>
              <a:t> </a:t>
            </a:r>
            <a:r>
              <a:rPr lang="en-US" sz="1400" b="1" dirty="0" err="1">
                <a:solidFill>
                  <a:srgbClr val="008000"/>
                </a:solidFill>
                <a:latin typeface="Helvetica"/>
                <a:ea typeface="+mn-ea"/>
                <a:cs typeface="Helvetica"/>
              </a:rPr>
              <a:t>Kellis</a:t>
            </a:r>
            <a:r>
              <a:rPr lang="en-US" sz="1400" b="1" dirty="0">
                <a:solidFill>
                  <a:srgbClr val="008000"/>
                </a:solidFill>
                <a:latin typeface="Helvetica"/>
                <a:ea typeface="+mn-ea"/>
                <a:cs typeface="Helvetica"/>
              </a:rPr>
              <a:t>,</a:t>
            </a:r>
            <a:r>
              <a:rPr lang="en-US" sz="1400" b="1" dirty="0">
                <a:latin typeface="Helvetica"/>
                <a:ea typeface="+mn-ea"/>
                <a:cs typeface="Helvetica"/>
              </a:rPr>
              <a:t> </a:t>
            </a:r>
            <a:r>
              <a:rPr lang="en-US" sz="1400" b="1" dirty="0">
                <a:solidFill>
                  <a:srgbClr val="0000FF"/>
                </a:solidFill>
                <a:latin typeface="Helvetica"/>
                <a:ea typeface="+mn-ea"/>
                <a:cs typeface="Helvetica"/>
              </a:rPr>
              <a:t>Michael </a:t>
            </a:r>
            <a:r>
              <a:rPr lang="en-US" sz="1400" b="1" dirty="0" smtClean="0">
                <a:solidFill>
                  <a:srgbClr val="0000FF"/>
                </a:solidFill>
                <a:latin typeface="Helvetica"/>
                <a:ea typeface="+mn-ea"/>
                <a:cs typeface="Helvetica"/>
              </a:rPr>
              <a:t>Snyder</a:t>
            </a:r>
            <a:endParaRPr lang="en-US" sz="1400" b="1" dirty="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D946F43C-1787-7142-AB13-3AC98F84509E}" type="slidenum">
              <a:rPr lang="en-US"/>
              <a:pPr>
                <a:defRPr/>
              </a:pPr>
              <a:t>54</a:t>
            </a:fld>
            <a:endParaRPr lang="en-US"/>
          </a:p>
        </p:txBody>
      </p:sp>
      <p:pic>
        <p:nvPicPr>
          <p:cNvPr id="39527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1714500"/>
            <a:ext cx="2020887"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txBox="1">
            <a:spLocks/>
          </p:cNvSpPr>
          <p:nvPr/>
        </p:nvSpPr>
        <p:spPr bwMode="auto">
          <a:xfrm>
            <a:off x="4267200" y="3911600"/>
            <a:ext cx="4378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b="0"/>
              <a:t>Models Acknowledgements</a:t>
            </a:r>
          </a:p>
        </p:txBody>
      </p:sp>
      <p:sp>
        <p:nvSpPr>
          <p:cNvPr id="398338" name="Content Placeholder 2"/>
          <p:cNvSpPr txBox="1">
            <a:spLocks/>
          </p:cNvSpPr>
          <p:nvPr/>
        </p:nvSpPr>
        <p:spPr bwMode="auto">
          <a:xfrm>
            <a:off x="0" y="0"/>
            <a:ext cx="3810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b="0"/>
          </a:p>
          <a:p>
            <a:pPr>
              <a:spcBef>
                <a:spcPct val="20000"/>
              </a:spcBef>
            </a:pPr>
            <a:r>
              <a:rPr lang="en-US" sz="1600" b="0"/>
              <a:t>TF-v-expr: </a:t>
            </a:r>
            <a:br>
              <a:rPr lang="en-US" sz="1600" b="0"/>
            </a:br>
            <a:r>
              <a:rPr lang="en-US" sz="2800" b="0"/>
              <a:t>Cheng C, </a:t>
            </a:r>
            <a:r>
              <a:rPr lang="en-US" sz="2000" b="0"/>
              <a:t>Yan KK</a:t>
            </a:r>
            <a:r>
              <a:rPr lang="en-US" sz="1600" b="0"/>
              <a:t>, Hwang W, Qian J, Bhardwaj N, Rozowsky J, Lu ZJ, Niu W, Alves P, Kato M, Snyder M</a:t>
            </a:r>
          </a:p>
          <a:p>
            <a:pPr>
              <a:spcBef>
                <a:spcPct val="20000"/>
              </a:spcBef>
            </a:pPr>
            <a:endParaRPr lang="en-US" sz="1600" b="0"/>
          </a:p>
          <a:p>
            <a:pPr>
              <a:spcBef>
                <a:spcPct val="20000"/>
              </a:spcBef>
            </a:pPr>
            <a:r>
              <a:rPr lang="en-US" sz="1600" b="0"/>
              <a:t>worm-HM: </a:t>
            </a:r>
            <a:br>
              <a:rPr lang="en-US" sz="1600" b="0"/>
            </a:br>
            <a:r>
              <a:rPr lang="en-US" sz="2800" b="0"/>
              <a:t>Cheng C</a:t>
            </a:r>
            <a:r>
              <a:rPr lang="en-US" sz="1600" b="0"/>
              <a:t>, </a:t>
            </a:r>
            <a:r>
              <a:rPr lang="en-US" sz="2000" b="0"/>
              <a:t>Yan KK</a:t>
            </a:r>
            <a:r>
              <a:rPr lang="en-US" sz="1600" b="0"/>
              <a:t>, Yip KY, Rozowsky J, Alexander R, Shou C</a:t>
            </a:r>
          </a:p>
          <a:p>
            <a:pPr>
              <a:spcBef>
                <a:spcPct val="20000"/>
              </a:spcBef>
            </a:pPr>
            <a:endParaRPr lang="en-US" sz="1600" b="0"/>
          </a:p>
          <a:p>
            <a:pPr>
              <a:spcBef>
                <a:spcPct val="20000"/>
              </a:spcBef>
            </a:pPr>
            <a:r>
              <a:rPr lang="en-US" sz="1600" b="0"/>
              <a:t>ENCODE: </a:t>
            </a:r>
            <a:br>
              <a:rPr lang="en-US" sz="1600" b="0"/>
            </a:br>
            <a:r>
              <a:rPr lang="en-US" sz="2800" b="0"/>
              <a:t>Chao Cheng</a:t>
            </a:r>
            <a:r>
              <a:rPr lang="en-US" sz="1600" b="0"/>
              <a:t>, Roger Alexander, Renqiang Min, Kevin Y. Yip, Jing Leng, Joel Rozowsky, Koon-kiu Yan, Xianjun Dong, Sarah Djebali, Yijun Ruan, Carrie A Davis, Piero Carninci, Timo Lassman, Thomas R. Gingeras, Roderic Guigó Serra, </a:t>
            </a:r>
            <a:r>
              <a:rPr lang="en-US" sz="2000" b="0"/>
              <a:t>Ewan Birney, Zhiping Weng</a:t>
            </a:r>
            <a:r>
              <a:rPr lang="en-US" sz="1600" b="0"/>
              <a:t>, Michael Snyder</a:t>
            </a:r>
          </a:p>
          <a:p>
            <a:pPr>
              <a:spcBef>
                <a:spcPct val="20000"/>
              </a:spcBef>
            </a:pPr>
            <a:endParaRPr lang="en-US" sz="1600" b="0"/>
          </a:p>
        </p:txBody>
      </p:sp>
      <p:pic>
        <p:nvPicPr>
          <p:cNvPr id="398339" name="Picture 1" descr="FORPPT-i0hsph--Sistine-Chapel-Tricolortimelapse-Raw-material--Picture-193-to-225-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7313" y="1824038"/>
            <a:ext cx="2632075" cy="17510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8340" name="Picture 2" descr="FORPPT-i0hsph--Sistine-Chapel-Tricolortimelapse-Raw-material--Picture-193-to-225-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1824038"/>
            <a:ext cx="2635250" cy="175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8341" name="Picture 5" descr="FORPPT-i0hsph--Sistine-Chapel-Tricolortimelapse-Raw-material--Picture-193-to-225-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80963"/>
            <a:ext cx="2611438" cy="173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8342" name="Picture 6" descr="FORPPT-i0hsph--Sistine-Chapel-Tricolortimelapse-Raw-material--Picture-193-to-225-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80963"/>
            <a:ext cx="2622550" cy="1744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8343" name="Picture 12" descr="FORPPT-i0hsph--spiral-staircase-at-sistine-chapel-rgb-overla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7175" y="5121275"/>
            <a:ext cx="2311400" cy="15541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2"/>
          <p:cNvSpPr>
            <a:spLocks noGrp="1"/>
          </p:cNvSpPr>
          <p:nvPr>
            <p:ph type="ctrTitle"/>
            <p:custDataLst>
              <p:tags r:id="rId2"/>
            </p:custDataLst>
          </p:nvPr>
        </p:nvSpPr>
        <p:spPr>
          <a:xfrm>
            <a:off x="2244725" y="109538"/>
            <a:ext cx="2047875" cy="952500"/>
          </a:xfrm>
        </p:spPr>
        <p:txBody>
          <a:bodyPr/>
          <a:lstStyle/>
          <a:p>
            <a:pPr algn="r">
              <a:defRPr/>
            </a:pPr>
            <a:r>
              <a:rPr lang="en-US" sz="1400" dirty="0" smtClean="0">
                <a:solidFill>
                  <a:schemeClr val="bg1">
                    <a:lumMod val="65000"/>
                  </a:schemeClr>
                </a:solidFill>
                <a:latin typeface="Arial" charset="0"/>
                <a:ea typeface="ＭＳ Ｐゴシック" charset="0"/>
                <a:cs typeface="ＭＳ Ｐゴシック" charset="0"/>
              </a:rPr>
              <a:t>Network</a:t>
            </a:r>
            <a:br>
              <a:rPr lang="en-US" sz="1400" dirty="0" smtClean="0">
                <a:solidFill>
                  <a:schemeClr val="bg1">
                    <a:lumMod val="65000"/>
                  </a:schemeClr>
                </a:solidFill>
                <a:latin typeface="Arial" charset="0"/>
                <a:ea typeface="ＭＳ Ｐゴシック" charset="0"/>
                <a:cs typeface="ＭＳ Ｐゴシック" charset="0"/>
              </a:rPr>
            </a:br>
            <a:r>
              <a:rPr lang="en-US" sz="1400" dirty="0" smtClean="0">
                <a:solidFill>
                  <a:schemeClr val="bg1">
                    <a:lumMod val="65000"/>
                  </a:schemeClr>
                </a:solidFill>
                <a:latin typeface="Arial" charset="0"/>
                <a:ea typeface="ＭＳ Ｐゴシック" charset="0"/>
                <a:cs typeface="ＭＳ Ｐゴシック" charset="0"/>
              </a:rPr>
              <a:t>Acknowledgements</a:t>
            </a:r>
            <a:endParaRPr lang="en-US" sz="1400" dirty="0">
              <a:solidFill>
                <a:schemeClr val="bg1">
                  <a:lumMod val="65000"/>
                </a:schemeClr>
              </a:solidFill>
              <a:latin typeface="Arial" charset="0"/>
              <a:ea typeface="ＭＳ Ｐゴシック" charset="0"/>
              <a:cs typeface="ＭＳ Ｐゴシック" charset="0"/>
            </a:endParaRPr>
          </a:p>
        </p:txBody>
      </p:sp>
      <p:sp>
        <p:nvSpPr>
          <p:cNvPr id="399362" name="Subtitle 3"/>
          <p:cNvSpPr>
            <a:spLocks noGrp="1"/>
          </p:cNvSpPr>
          <p:nvPr>
            <p:ph type="subTitle" idx="1"/>
            <p:custDataLst>
              <p:tags r:id="rId3"/>
            </p:custDataLst>
          </p:nvPr>
        </p:nvSpPr>
        <p:spPr>
          <a:xfrm>
            <a:off x="130175" y="1073150"/>
            <a:ext cx="2036763" cy="895350"/>
          </a:xfrm>
        </p:spPr>
        <p:txBody>
          <a:bodyPr/>
          <a:lstStyle/>
          <a:p>
            <a:pPr algn="l"/>
            <a:r>
              <a:rPr lang="en-US" sz="1400" b="0">
                <a:solidFill>
                  <a:srgbClr val="008000"/>
                </a:solidFill>
                <a:latin typeface="Arial" charset="0"/>
                <a:ea typeface="ＭＳ Ｐゴシック" charset="0"/>
                <a:cs typeface="ＭＳ Ｐゴシック" charset="0"/>
              </a:rPr>
              <a:t>(11 Main Projects, ~50 labs, &gt;350 substantial contributors + NHGRI)</a:t>
            </a:r>
          </a:p>
        </p:txBody>
      </p:sp>
      <p:sp>
        <p:nvSpPr>
          <p:cNvPr id="409603" name="Rectangle 1"/>
          <p:cNvSpPr>
            <a:spLocks noChangeArrowheads="1"/>
          </p:cNvSpPr>
          <p:nvPr>
            <p:custDataLst>
              <p:tags r:id="rId4"/>
            </p:custDataLst>
          </p:nvPr>
        </p:nvSpPr>
        <p:spPr bwMode="auto">
          <a:xfrm>
            <a:off x="5402263" y="147638"/>
            <a:ext cx="3673475"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dirty="0">
                <a:solidFill>
                  <a:srgbClr val="000090"/>
                </a:solidFill>
              </a:rPr>
              <a:t>A </a:t>
            </a:r>
            <a:r>
              <a:rPr lang="en-US" sz="2000" dirty="0" err="1">
                <a:solidFill>
                  <a:srgbClr val="000090"/>
                </a:solidFill>
              </a:rPr>
              <a:t>Kundaje</a:t>
            </a:r>
            <a:r>
              <a:rPr lang="en-US" sz="2000" dirty="0">
                <a:solidFill>
                  <a:srgbClr val="000090"/>
                </a:solidFill>
              </a:rPr>
              <a:t>, M </a:t>
            </a:r>
            <a:r>
              <a:rPr lang="en-US" sz="2000" dirty="0" err="1">
                <a:solidFill>
                  <a:srgbClr val="000090"/>
                </a:solidFill>
              </a:rPr>
              <a:t>Hariharan</a:t>
            </a:r>
            <a:r>
              <a:rPr lang="en-US" sz="2000" dirty="0">
                <a:solidFill>
                  <a:srgbClr val="000090"/>
                </a:solidFill>
              </a:rPr>
              <a:t>, </a:t>
            </a:r>
            <a:br>
              <a:rPr lang="en-US" sz="2000" dirty="0">
                <a:solidFill>
                  <a:srgbClr val="000090"/>
                </a:solidFill>
              </a:rPr>
            </a:br>
            <a:r>
              <a:rPr lang="en-US" sz="2000" dirty="0">
                <a:solidFill>
                  <a:srgbClr val="000090"/>
                </a:solidFill>
              </a:rPr>
              <a:t>S </a:t>
            </a:r>
            <a:r>
              <a:rPr lang="en-US" sz="2000" dirty="0" err="1">
                <a:solidFill>
                  <a:srgbClr val="000090"/>
                </a:solidFill>
              </a:rPr>
              <a:t>Landt</a:t>
            </a:r>
            <a:r>
              <a:rPr lang="en-US" sz="2000" dirty="0">
                <a:solidFill>
                  <a:srgbClr val="000090"/>
                </a:solidFill>
              </a:rPr>
              <a:t>, </a:t>
            </a:r>
            <a:r>
              <a:rPr lang="en-US" sz="2000" u="sng" dirty="0">
                <a:solidFill>
                  <a:srgbClr val="000090"/>
                </a:solidFill>
              </a:rPr>
              <a:t>K Yan</a:t>
            </a:r>
            <a:r>
              <a:rPr lang="en-US" sz="2000" dirty="0">
                <a:solidFill>
                  <a:srgbClr val="000090"/>
                </a:solidFill>
              </a:rPr>
              <a:t>, </a:t>
            </a:r>
            <a:r>
              <a:rPr lang="en-US" sz="2000" u="dottedHeavy" dirty="0">
                <a:solidFill>
                  <a:srgbClr val="000090"/>
                </a:solidFill>
              </a:rPr>
              <a:t>C Cheng</a:t>
            </a:r>
            <a:r>
              <a:rPr lang="en-US" sz="2000" dirty="0">
                <a:solidFill>
                  <a:srgbClr val="000090"/>
                </a:solidFill>
              </a:rPr>
              <a:t>, </a:t>
            </a:r>
            <a:br>
              <a:rPr lang="en-US" sz="2000" dirty="0">
                <a:solidFill>
                  <a:srgbClr val="000090"/>
                </a:solidFill>
              </a:rPr>
            </a:br>
            <a:r>
              <a:rPr lang="en-US" sz="2000" u="sng" dirty="0">
                <a:solidFill>
                  <a:srgbClr val="000090"/>
                </a:solidFill>
              </a:rPr>
              <a:t>X Mu</a:t>
            </a:r>
            <a:r>
              <a:rPr lang="en-US" sz="2000" dirty="0">
                <a:solidFill>
                  <a:srgbClr val="000090"/>
                </a:solidFill>
              </a:rPr>
              <a:t>, </a:t>
            </a:r>
            <a:r>
              <a:rPr lang="en-US" sz="2000" u="sng" dirty="0">
                <a:solidFill>
                  <a:srgbClr val="000090"/>
                </a:solidFill>
              </a:rPr>
              <a:t>E </a:t>
            </a:r>
            <a:r>
              <a:rPr lang="en-US" sz="2000" u="sng" dirty="0" err="1">
                <a:solidFill>
                  <a:srgbClr val="000090"/>
                </a:solidFill>
              </a:rPr>
              <a:t>Khurana</a:t>
            </a:r>
            <a:r>
              <a:rPr lang="en-US" sz="2000" dirty="0">
                <a:solidFill>
                  <a:srgbClr val="000090"/>
                </a:solidFill>
              </a:rPr>
              <a:t>, </a:t>
            </a:r>
            <a:br>
              <a:rPr lang="en-US" sz="2000" dirty="0">
                <a:solidFill>
                  <a:srgbClr val="000090"/>
                </a:solidFill>
              </a:rPr>
            </a:br>
            <a:r>
              <a:rPr lang="en-US" sz="2000" u="sng" dirty="0">
                <a:solidFill>
                  <a:srgbClr val="000090"/>
                </a:solidFill>
              </a:rPr>
              <a:t>J </a:t>
            </a:r>
            <a:r>
              <a:rPr lang="en-US" sz="2000" u="sng" dirty="0" err="1">
                <a:solidFill>
                  <a:srgbClr val="000090"/>
                </a:solidFill>
              </a:rPr>
              <a:t>Rozowsky</a:t>
            </a:r>
            <a:r>
              <a:rPr lang="en-US" sz="2000" dirty="0">
                <a:solidFill>
                  <a:srgbClr val="000090"/>
                </a:solidFill>
              </a:rPr>
              <a:t>, </a:t>
            </a:r>
            <a:br>
              <a:rPr lang="en-US" sz="2000" dirty="0">
                <a:solidFill>
                  <a:srgbClr val="000090"/>
                </a:solidFill>
              </a:rPr>
            </a:br>
            <a:r>
              <a:rPr lang="en-US" sz="2000" u="sng" dirty="0">
                <a:solidFill>
                  <a:srgbClr val="000090"/>
                </a:solidFill>
              </a:rPr>
              <a:t>R Alexander</a:t>
            </a:r>
            <a:r>
              <a:rPr lang="en-US" sz="2000" dirty="0">
                <a:solidFill>
                  <a:srgbClr val="000090"/>
                </a:solidFill>
              </a:rPr>
              <a:t>, </a:t>
            </a:r>
            <a:r>
              <a:rPr lang="en-US" sz="2000" u="dottedHeavy" dirty="0">
                <a:solidFill>
                  <a:srgbClr val="000090"/>
                </a:solidFill>
              </a:rPr>
              <a:t>R Min</a:t>
            </a:r>
            <a:r>
              <a:rPr lang="en-US" sz="2000" dirty="0">
                <a:solidFill>
                  <a:srgbClr val="000090"/>
                </a:solidFill>
              </a:rPr>
              <a:t>, </a:t>
            </a:r>
            <a:r>
              <a:rPr lang="en-US" sz="2000" u="dottedHeavy" dirty="0">
                <a:solidFill>
                  <a:srgbClr val="000090"/>
                </a:solidFill>
              </a:rPr>
              <a:t>P </a:t>
            </a:r>
            <a:r>
              <a:rPr lang="en-US" sz="2000" u="dottedHeavy" dirty="0" err="1">
                <a:solidFill>
                  <a:srgbClr val="000090"/>
                </a:solidFill>
              </a:rPr>
              <a:t>Alves</a:t>
            </a:r>
            <a:r>
              <a:rPr lang="en-US" sz="2000" dirty="0">
                <a:solidFill>
                  <a:srgbClr val="000090"/>
                </a:solidFill>
              </a:rPr>
              <a:t>,</a:t>
            </a:r>
            <a:r>
              <a:rPr lang="en-US" sz="1600" dirty="0">
                <a:solidFill>
                  <a:srgbClr val="000090"/>
                </a:solidFill>
              </a:rPr>
              <a:t> </a:t>
            </a:r>
            <a:br>
              <a:rPr lang="en-US" sz="1600" dirty="0">
                <a:solidFill>
                  <a:srgbClr val="000090"/>
                </a:solidFill>
              </a:rPr>
            </a:br>
            <a:r>
              <a:rPr lang="en-US" sz="1600" u="sng" dirty="0">
                <a:solidFill>
                  <a:srgbClr val="000090"/>
                </a:solidFill>
              </a:rPr>
              <a:t>A </a:t>
            </a:r>
            <a:r>
              <a:rPr lang="en-US" sz="1600" u="sng" dirty="0" err="1">
                <a:solidFill>
                  <a:srgbClr val="000090"/>
                </a:solidFill>
              </a:rPr>
              <a:t>Abyzov</a:t>
            </a:r>
            <a:r>
              <a:rPr lang="en-US" sz="1600" dirty="0">
                <a:solidFill>
                  <a:srgbClr val="000090"/>
                </a:solidFill>
              </a:rPr>
              <a:t>,</a:t>
            </a:r>
            <a:r>
              <a:rPr lang="en-US" sz="1800" dirty="0">
                <a:solidFill>
                  <a:srgbClr val="000090"/>
                </a:solidFill>
              </a:rPr>
              <a:t> </a:t>
            </a:r>
            <a:r>
              <a:rPr lang="en-US" sz="1400" b="0" dirty="0">
                <a:solidFill>
                  <a:srgbClr val="000090"/>
                </a:solidFill>
              </a:rPr>
              <a:t>N </a:t>
            </a:r>
            <a:r>
              <a:rPr lang="en-US" sz="1400" b="0" dirty="0" err="1">
                <a:solidFill>
                  <a:srgbClr val="000090"/>
                </a:solidFill>
              </a:rPr>
              <a:t>Addleman</a:t>
            </a:r>
            <a:r>
              <a:rPr lang="en-US" sz="1400" b="0" dirty="0">
                <a:solidFill>
                  <a:srgbClr val="000090"/>
                </a:solidFill>
              </a:rPr>
              <a:t>, </a:t>
            </a:r>
            <a:r>
              <a:rPr lang="en-US" sz="1400" b="0" u="dottedHeavy" dirty="0">
                <a:solidFill>
                  <a:srgbClr val="000090"/>
                </a:solidFill>
              </a:rPr>
              <a:t>N </a:t>
            </a:r>
            <a:r>
              <a:rPr lang="en-US" sz="1400" b="0" u="dottedHeavy" dirty="0" err="1">
                <a:solidFill>
                  <a:srgbClr val="000090"/>
                </a:solidFill>
              </a:rPr>
              <a:t>Bhardwaj</a:t>
            </a:r>
            <a:r>
              <a:rPr lang="en-US" sz="1400" b="0" dirty="0">
                <a:solidFill>
                  <a:srgbClr val="000090"/>
                </a:solidFill>
              </a:rPr>
              <a:t>,</a:t>
            </a:r>
            <a:r>
              <a:rPr lang="en-US" sz="1100" b="0" dirty="0">
                <a:solidFill>
                  <a:srgbClr val="000090"/>
                </a:solidFill>
              </a:rPr>
              <a:t> </a:t>
            </a:r>
            <a:br>
              <a:rPr lang="en-US" sz="1100" b="0" dirty="0">
                <a:solidFill>
                  <a:srgbClr val="000090"/>
                </a:solidFill>
              </a:rPr>
            </a:br>
            <a:r>
              <a:rPr lang="en-US" sz="1400" b="0" dirty="0">
                <a:solidFill>
                  <a:srgbClr val="000090"/>
                </a:solidFill>
              </a:rPr>
              <a:t>A Boyle, P </a:t>
            </a:r>
            <a:r>
              <a:rPr lang="en-US" sz="1400" b="0" dirty="0" err="1">
                <a:solidFill>
                  <a:srgbClr val="000090"/>
                </a:solidFill>
              </a:rPr>
              <a:t>Cayting</a:t>
            </a:r>
            <a:r>
              <a:rPr lang="en-US" sz="1400" b="0" dirty="0">
                <a:solidFill>
                  <a:srgbClr val="000090"/>
                </a:solidFill>
              </a:rPr>
              <a:t>, A </a:t>
            </a:r>
            <a:r>
              <a:rPr lang="en-US" sz="1400" b="0" dirty="0" err="1">
                <a:solidFill>
                  <a:srgbClr val="000090"/>
                </a:solidFill>
              </a:rPr>
              <a:t>Charos</a:t>
            </a:r>
            <a:r>
              <a:rPr lang="en-US" sz="1400" b="0" dirty="0">
                <a:solidFill>
                  <a:srgbClr val="000090"/>
                </a:solidFill>
              </a:rPr>
              <a:t>, D Chen, </a:t>
            </a:r>
            <a:br>
              <a:rPr lang="en-US" sz="1400" b="0" dirty="0">
                <a:solidFill>
                  <a:srgbClr val="000090"/>
                </a:solidFill>
              </a:rPr>
            </a:br>
            <a:r>
              <a:rPr lang="en-US" sz="1400" b="0" dirty="0">
                <a:solidFill>
                  <a:srgbClr val="000090"/>
                </a:solidFill>
              </a:rPr>
              <a:t>Y Cheng,</a:t>
            </a:r>
            <a:r>
              <a:rPr lang="en-US" sz="1800" dirty="0">
                <a:solidFill>
                  <a:srgbClr val="000090"/>
                </a:solidFill>
              </a:rPr>
              <a:t> </a:t>
            </a:r>
            <a:r>
              <a:rPr lang="en-US" sz="1600" u="sng" dirty="0">
                <a:solidFill>
                  <a:srgbClr val="000090"/>
                </a:solidFill>
              </a:rPr>
              <a:t>D Clarke</a:t>
            </a:r>
            <a:r>
              <a:rPr lang="en-US" sz="1600" b="0" dirty="0">
                <a:solidFill>
                  <a:srgbClr val="000090"/>
                </a:solidFill>
              </a:rPr>
              <a:t>,</a:t>
            </a:r>
            <a:r>
              <a:rPr lang="en-US" sz="1400" b="0" dirty="0">
                <a:solidFill>
                  <a:srgbClr val="000090"/>
                </a:solidFill>
              </a:rPr>
              <a:t> C Eastman, </a:t>
            </a:r>
            <a:br>
              <a:rPr lang="en-US" sz="1400" b="0" dirty="0">
                <a:solidFill>
                  <a:srgbClr val="000090"/>
                </a:solidFill>
              </a:rPr>
            </a:br>
            <a:r>
              <a:rPr lang="en-US" sz="1400" b="0" dirty="0">
                <a:solidFill>
                  <a:srgbClr val="000090"/>
                </a:solidFill>
              </a:rPr>
              <a:t>G </a:t>
            </a:r>
            <a:r>
              <a:rPr lang="en-US" sz="1400" b="0" dirty="0" err="1">
                <a:solidFill>
                  <a:srgbClr val="000090"/>
                </a:solidFill>
              </a:rPr>
              <a:t>Euskirchen</a:t>
            </a:r>
            <a:r>
              <a:rPr lang="en-US" sz="1400" b="0" dirty="0">
                <a:solidFill>
                  <a:srgbClr val="000090"/>
                </a:solidFill>
              </a:rPr>
              <a:t>, S </a:t>
            </a:r>
            <a:r>
              <a:rPr lang="en-US" sz="1400" b="0" dirty="0" err="1">
                <a:solidFill>
                  <a:srgbClr val="000090"/>
                </a:solidFill>
              </a:rPr>
              <a:t>Frietze</a:t>
            </a:r>
            <a:r>
              <a:rPr lang="en-US" sz="1400" b="0" dirty="0">
                <a:solidFill>
                  <a:srgbClr val="000090"/>
                </a:solidFill>
              </a:rPr>
              <a:t>, </a:t>
            </a:r>
            <a:r>
              <a:rPr lang="en-US" sz="1400" b="0" u="sng" dirty="0">
                <a:solidFill>
                  <a:srgbClr val="000090"/>
                </a:solidFill>
              </a:rPr>
              <a:t>Y Fu</a:t>
            </a:r>
            <a:r>
              <a:rPr lang="en-US" sz="1400" b="0" dirty="0">
                <a:solidFill>
                  <a:srgbClr val="000090"/>
                </a:solidFill>
              </a:rPr>
              <a:t>, J </a:t>
            </a:r>
            <a:r>
              <a:rPr lang="en-US" sz="1400" b="0" dirty="0" err="1">
                <a:solidFill>
                  <a:srgbClr val="000090"/>
                </a:solidFill>
              </a:rPr>
              <a:t>Gertz</a:t>
            </a:r>
            <a:r>
              <a:rPr lang="en-US" sz="1400" b="0" dirty="0">
                <a:solidFill>
                  <a:srgbClr val="000090"/>
                </a:solidFill>
              </a:rPr>
              <a:t>, </a:t>
            </a:r>
            <a:br>
              <a:rPr lang="en-US" sz="1400" b="0" dirty="0">
                <a:solidFill>
                  <a:srgbClr val="000090"/>
                </a:solidFill>
              </a:rPr>
            </a:br>
            <a:r>
              <a:rPr lang="en-US" sz="1400" b="0" dirty="0">
                <a:solidFill>
                  <a:srgbClr val="000090"/>
                </a:solidFill>
              </a:rPr>
              <a:t>F </a:t>
            </a:r>
            <a:r>
              <a:rPr lang="en-US" sz="1400" b="0" dirty="0" err="1">
                <a:solidFill>
                  <a:srgbClr val="000090"/>
                </a:solidFill>
              </a:rPr>
              <a:t>Grubert</a:t>
            </a:r>
            <a:r>
              <a:rPr lang="en-US" sz="1400" b="0" dirty="0">
                <a:solidFill>
                  <a:srgbClr val="000090"/>
                </a:solidFill>
              </a:rPr>
              <a:t>, </a:t>
            </a:r>
            <a:r>
              <a:rPr lang="en-US" sz="1400" b="0" u="sng" dirty="0">
                <a:solidFill>
                  <a:srgbClr val="000090"/>
                </a:solidFill>
              </a:rPr>
              <a:t>A </a:t>
            </a:r>
            <a:r>
              <a:rPr lang="en-US" sz="1400" b="0" u="sng" dirty="0" err="1">
                <a:solidFill>
                  <a:srgbClr val="000090"/>
                </a:solidFill>
              </a:rPr>
              <a:t>Harmanci</a:t>
            </a:r>
            <a:r>
              <a:rPr lang="en-US" sz="1400" b="0" dirty="0">
                <a:solidFill>
                  <a:srgbClr val="000090"/>
                </a:solidFill>
              </a:rPr>
              <a:t>, P Jain, </a:t>
            </a:r>
            <a:br>
              <a:rPr lang="en-US" sz="1400" b="0" dirty="0">
                <a:solidFill>
                  <a:srgbClr val="000090"/>
                </a:solidFill>
              </a:rPr>
            </a:br>
            <a:r>
              <a:rPr lang="en-US" sz="1400" b="0" dirty="0">
                <a:solidFill>
                  <a:srgbClr val="000090"/>
                </a:solidFill>
              </a:rPr>
              <a:t>M </a:t>
            </a:r>
            <a:r>
              <a:rPr lang="en-US" sz="1400" b="0" dirty="0" err="1">
                <a:solidFill>
                  <a:srgbClr val="000090"/>
                </a:solidFill>
              </a:rPr>
              <a:t>Kasowski</a:t>
            </a:r>
            <a:r>
              <a:rPr lang="en-US" sz="1400" b="0" dirty="0">
                <a:solidFill>
                  <a:srgbClr val="000090"/>
                </a:solidFill>
              </a:rPr>
              <a:t>, P </a:t>
            </a:r>
            <a:r>
              <a:rPr lang="en-US" sz="1400" b="0" dirty="0" err="1">
                <a:solidFill>
                  <a:srgbClr val="000090"/>
                </a:solidFill>
              </a:rPr>
              <a:t>Lacroute</a:t>
            </a:r>
            <a:r>
              <a:rPr lang="en-US" sz="1400" b="0" dirty="0">
                <a:solidFill>
                  <a:srgbClr val="000090"/>
                </a:solidFill>
              </a:rPr>
              <a:t>, </a:t>
            </a:r>
            <a:r>
              <a:rPr lang="en-US" sz="1600" u="sng" dirty="0">
                <a:solidFill>
                  <a:srgbClr val="000090"/>
                </a:solidFill>
              </a:rPr>
              <a:t>J </a:t>
            </a:r>
            <a:r>
              <a:rPr lang="en-US" sz="1600" u="sng" dirty="0" err="1">
                <a:solidFill>
                  <a:srgbClr val="000090"/>
                </a:solidFill>
              </a:rPr>
              <a:t>Leng</a:t>
            </a:r>
            <a:r>
              <a:rPr lang="en-US" sz="1600" dirty="0">
                <a:solidFill>
                  <a:srgbClr val="000090"/>
                </a:solidFill>
              </a:rPr>
              <a:t>,</a:t>
            </a:r>
            <a:r>
              <a:rPr lang="en-US" sz="1400" b="0" dirty="0">
                <a:solidFill>
                  <a:srgbClr val="000090"/>
                </a:solidFill>
              </a:rPr>
              <a:t> J </a:t>
            </a:r>
            <a:r>
              <a:rPr lang="en-US" sz="1400" b="0" dirty="0" err="1">
                <a:solidFill>
                  <a:srgbClr val="000090"/>
                </a:solidFill>
              </a:rPr>
              <a:t>Lian</a:t>
            </a:r>
            <a:r>
              <a:rPr lang="en-US" sz="1400" b="0" dirty="0">
                <a:solidFill>
                  <a:srgbClr val="000090"/>
                </a:solidFill>
              </a:rPr>
              <a:t>, </a:t>
            </a:r>
            <a:br>
              <a:rPr lang="en-US" sz="1400" b="0" dirty="0">
                <a:solidFill>
                  <a:srgbClr val="000090"/>
                </a:solidFill>
              </a:rPr>
            </a:br>
            <a:r>
              <a:rPr lang="en-US" sz="1400" b="0" dirty="0">
                <a:solidFill>
                  <a:srgbClr val="000090"/>
                </a:solidFill>
              </a:rPr>
              <a:t>H Monahan, H </a:t>
            </a:r>
            <a:r>
              <a:rPr lang="en-US" sz="1400" b="0" dirty="0" err="1">
                <a:solidFill>
                  <a:srgbClr val="000090"/>
                </a:solidFill>
              </a:rPr>
              <a:t>O'Geen</a:t>
            </a:r>
            <a:r>
              <a:rPr lang="en-US" sz="1400" b="0" dirty="0">
                <a:solidFill>
                  <a:srgbClr val="000090"/>
                </a:solidFill>
              </a:rPr>
              <a:t>, Z </a:t>
            </a:r>
            <a:r>
              <a:rPr lang="en-US" sz="1400" b="0" dirty="0" err="1">
                <a:solidFill>
                  <a:srgbClr val="000090"/>
                </a:solidFill>
              </a:rPr>
              <a:t>Ouyang</a:t>
            </a:r>
            <a:r>
              <a:rPr lang="en-US" sz="1400" b="0" dirty="0">
                <a:solidFill>
                  <a:srgbClr val="000090"/>
                </a:solidFill>
              </a:rPr>
              <a:t>,</a:t>
            </a:r>
            <a:br>
              <a:rPr lang="en-US" sz="1400" b="0" dirty="0">
                <a:solidFill>
                  <a:srgbClr val="000090"/>
                </a:solidFill>
              </a:rPr>
            </a:br>
            <a:r>
              <a:rPr lang="en-US" sz="1400" b="0" dirty="0">
                <a:solidFill>
                  <a:srgbClr val="000090"/>
                </a:solidFill>
              </a:rPr>
              <a:t>E Partridge, D </a:t>
            </a:r>
            <a:r>
              <a:rPr lang="en-US" sz="1400" b="0" dirty="0" err="1">
                <a:solidFill>
                  <a:srgbClr val="000090"/>
                </a:solidFill>
              </a:rPr>
              <a:t>Patacsil</a:t>
            </a:r>
            <a:r>
              <a:rPr lang="en-US" sz="1400" b="0" dirty="0">
                <a:solidFill>
                  <a:srgbClr val="000090"/>
                </a:solidFill>
              </a:rPr>
              <a:t>, F Pauli, D </a:t>
            </a:r>
            <a:r>
              <a:rPr lang="en-US" sz="1400" b="0" dirty="0" err="1">
                <a:solidFill>
                  <a:srgbClr val="000090"/>
                </a:solidFill>
              </a:rPr>
              <a:t>Raha</a:t>
            </a:r>
            <a:r>
              <a:rPr lang="en-US" sz="1400" b="0" dirty="0">
                <a:solidFill>
                  <a:srgbClr val="000090"/>
                </a:solidFill>
              </a:rPr>
              <a:t>, </a:t>
            </a:r>
            <a:br>
              <a:rPr lang="en-US" sz="1400" b="0" dirty="0">
                <a:solidFill>
                  <a:srgbClr val="000090"/>
                </a:solidFill>
              </a:rPr>
            </a:br>
            <a:r>
              <a:rPr lang="en-US" sz="1400" b="0" dirty="0">
                <a:solidFill>
                  <a:srgbClr val="000090"/>
                </a:solidFill>
              </a:rPr>
              <a:t>L Ramirez, T Reddy, B Reed, M Shi, T </a:t>
            </a:r>
            <a:r>
              <a:rPr lang="en-US" sz="1400" b="0" dirty="0" err="1">
                <a:solidFill>
                  <a:srgbClr val="000090"/>
                </a:solidFill>
              </a:rPr>
              <a:t>Slifer</a:t>
            </a:r>
            <a:r>
              <a:rPr lang="en-US" sz="1400" b="0" dirty="0">
                <a:solidFill>
                  <a:srgbClr val="000090"/>
                </a:solidFill>
              </a:rPr>
              <a:t>, J Wang, L Wu, X Yang, </a:t>
            </a:r>
            <a:r>
              <a:rPr lang="en-US" sz="2000" u="dottedHeavy" dirty="0">
                <a:solidFill>
                  <a:srgbClr val="000090"/>
                </a:solidFill>
              </a:rPr>
              <a:t>K Yip</a:t>
            </a:r>
            <a:r>
              <a:rPr lang="en-US" sz="2000" dirty="0">
                <a:solidFill>
                  <a:srgbClr val="000090"/>
                </a:solidFill>
              </a:rPr>
              <a:t>,</a:t>
            </a:r>
            <a:r>
              <a:rPr lang="en-US" sz="1400" b="0" dirty="0">
                <a:solidFill>
                  <a:srgbClr val="000090"/>
                </a:solidFill>
              </a:rPr>
              <a:t> </a:t>
            </a:r>
            <a:br>
              <a:rPr lang="en-US" sz="1400" b="0" dirty="0">
                <a:solidFill>
                  <a:srgbClr val="000090"/>
                </a:solidFill>
              </a:rPr>
            </a:br>
            <a:r>
              <a:rPr lang="en-US" sz="1400" b="0" u="sng" dirty="0">
                <a:solidFill>
                  <a:srgbClr val="000090"/>
                </a:solidFill>
              </a:rPr>
              <a:t>G </a:t>
            </a:r>
            <a:r>
              <a:rPr lang="en-US" sz="1400" b="0" u="sng" dirty="0" err="1">
                <a:solidFill>
                  <a:srgbClr val="000090"/>
                </a:solidFill>
              </a:rPr>
              <a:t>Zilberman-Schapira</a:t>
            </a:r>
            <a:r>
              <a:rPr lang="en-US" sz="1400" b="0" dirty="0">
                <a:solidFill>
                  <a:srgbClr val="000090"/>
                </a:solidFill>
              </a:rPr>
              <a:t>, S </a:t>
            </a:r>
            <a:r>
              <a:rPr lang="en-US" sz="1400" b="0" dirty="0" err="1">
                <a:solidFill>
                  <a:srgbClr val="000090"/>
                </a:solidFill>
              </a:rPr>
              <a:t>Batzoglou</a:t>
            </a:r>
            <a:r>
              <a:rPr lang="en-US" sz="1400" b="0" dirty="0">
                <a:solidFill>
                  <a:srgbClr val="000090"/>
                </a:solidFill>
              </a:rPr>
              <a:t>, </a:t>
            </a:r>
            <a:br>
              <a:rPr lang="en-US" sz="1400" b="0" dirty="0">
                <a:solidFill>
                  <a:srgbClr val="000090"/>
                </a:solidFill>
              </a:rPr>
            </a:br>
            <a:r>
              <a:rPr lang="en-US" sz="1400" b="0" dirty="0">
                <a:solidFill>
                  <a:srgbClr val="000090"/>
                </a:solidFill>
              </a:rPr>
              <a:t>A </a:t>
            </a:r>
            <a:r>
              <a:rPr lang="en-US" sz="1400" b="0" dirty="0" err="1">
                <a:solidFill>
                  <a:srgbClr val="000090"/>
                </a:solidFill>
              </a:rPr>
              <a:t>Sidow</a:t>
            </a:r>
            <a:r>
              <a:rPr lang="en-US" sz="1400" b="0" dirty="0">
                <a:solidFill>
                  <a:srgbClr val="000090"/>
                </a:solidFill>
              </a:rPr>
              <a:t>, P </a:t>
            </a:r>
            <a:r>
              <a:rPr lang="en-US" sz="1400" b="0" dirty="0" err="1">
                <a:solidFill>
                  <a:srgbClr val="000090"/>
                </a:solidFill>
              </a:rPr>
              <a:t>Farnham</a:t>
            </a:r>
            <a:r>
              <a:rPr lang="en-US" sz="1400" b="0" dirty="0">
                <a:solidFill>
                  <a:srgbClr val="000090"/>
                </a:solidFill>
              </a:rPr>
              <a:t>, </a:t>
            </a:r>
            <a:r>
              <a:rPr lang="en-US" sz="1600" dirty="0">
                <a:solidFill>
                  <a:srgbClr val="000090"/>
                </a:solidFill>
              </a:rPr>
              <a:t>R Myers</a:t>
            </a:r>
            <a:r>
              <a:rPr lang="en-US" sz="1600" b="0" dirty="0">
                <a:solidFill>
                  <a:srgbClr val="000090"/>
                </a:solidFill>
              </a:rPr>
              <a:t>,</a:t>
            </a:r>
            <a:r>
              <a:rPr lang="en-US" sz="1400" b="0" dirty="0">
                <a:solidFill>
                  <a:srgbClr val="000090"/>
                </a:solidFill>
              </a:rPr>
              <a:t> </a:t>
            </a:r>
            <a:br>
              <a:rPr lang="en-US" sz="1400" b="0" dirty="0">
                <a:solidFill>
                  <a:srgbClr val="000090"/>
                </a:solidFill>
              </a:rPr>
            </a:br>
            <a:r>
              <a:rPr lang="en-US" sz="1400" b="0" dirty="0">
                <a:solidFill>
                  <a:srgbClr val="000090"/>
                </a:solidFill>
              </a:rPr>
              <a:t>S </a:t>
            </a:r>
            <a:r>
              <a:rPr lang="en-US" sz="1400" b="0" dirty="0" err="1">
                <a:solidFill>
                  <a:srgbClr val="000090"/>
                </a:solidFill>
              </a:rPr>
              <a:t>Weissman</a:t>
            </a:r>
            <a:r>
              <a:rPr lang="en-US" sz="1400" b="0" dirty="0">
                <a:solidFill>
                  <a:srgbClr val="000090"/>
                </a:solidFill>
              </a:rPr>
              <a:t>, </a:t>
            </a:r>
            <a:r>
              <a:rPr lang="en-US" sz="2000" dirty="0">
                <a:solidFill>
                  <a:srgbClr val="000090"/>
                </a:solidFill>
              </a:rPr>
              <a:t>M Snyder </a:t>
            </a:r>
            <a:r>
              <a:rPr lang="en-US" sz="1800" dirty="0">
                <a:solidFill>
                  <a:srgbClr val="000090"/>
                </a:solidFill>
              </a:rPr>
              <a:t/>
            </a:r>
            <a:br>
              <a:rPr lang="en-US" sz="1800" dirty="0">
                <a:solidFill>
                  <a:srgbClr val="000090"/>
                </a:solidFill>
              </a:rPr>
            </a:br>
            <a:endParaRPr lang="en-US" sz="1800" dirty="0">
              <a:solidFill>
                <a:srgbClr val="000090"/>
              </a:solidFill>
            </a:endParaRPr>
          </a:p>
          <a:p>
            <a:pPr>
              <a:defRPr/>
            </a:pPr>
            <a:endParaRPr lang="en-US" sz="1800" b="0" dirty="0">
              <a:solidFill>
                <a:srgbClr val="000090"/>
              </a:solidFill>
            </a:endParaRPr>
          </a:p>
          <a:p>
            <a:pPr>
              <a:defRPr/>
            </a:pPr>
            <a:r>
              <a:rPr lang="en-US" sz="1600" b="0" dirty="0">
                <a:solidFill>
                  <a:srgbClr val="000000"/>
                </a:solidFill>
              </a:rPr>
              <a:t>+ (for enhancers) E Birney, P Bickel, </a:t>
            </a:r>
            <a:br>
              <a:rPr lang="en-US" sz="1600" b="0" dirty="0">
                <a:solidFill>
                  <a:srgbClr val="000000"/>
                </a:solidFill>
              </a:rPr>
            </a:br>
            <a:r>
              <a:rPr lang="en-US" sz="1600" b="0" dirty="0">
                <a:solidFill>
                  <a:srgbClr val="000000"/>
                </a:solidFill>
              </a:rPr>
              <a:t>&amp; B Brown &amp; (for variation) </a:t>
            </a:r>
          </a:p>
          <a:p>
            <a:pPr>
              <a:defRPr/>
            </a:pPr>
            <a:r>
              <a:rPr lang="en-US" sz="1600" b="0" u="dottedHeavy" dirty="0">
                <a:solidFill>
                  <a:srgbClr val="000000"/>
                </a:solidFill>
              </a:rPr>
              <a:t>P Kim</a:t>
            </a:r>
            <a:r>
              <a:rPr lang="en-US" sz="1600" b="0" dirty="0">
                <a:solidFill>
                  <a:srgbClr val="000000"/>
                </a:solidFill>
              </a:rPr>
              <a:t> &amp; </a:t>
            </a:r>
            <a:r>
              <a:rPr lang="en-US" sz="1600" b="0" u="dottedHeavy" dirty="0">
                <a:solidFill>
                  <a:srgbClr val="000000"/>
                </a:solidFill>
              </a:rPr>
              <a:t>J </a:t>
            </a:r>
            <a:r>
              <a:rPr lang="en-US" sz="1600" b="0" u="dottedHeavy" dirty="0" err="1">
                <a:solidFill>
                  <a:srgbClr val="000000"/>
                </a:solidFill>
              </a:rPr>
              <a:t>Korbel</a:t>
            </a:r>
            <a:r>
              <a:rPr lang="en-US" sz="1600" b="0" dirty="0">
                <a:solidFill>
                  <a:srgbClr val="000000"/>
                </a:solidFill>
              </a:rPr>
              <a:t> </a:t>
            </a:r>
          </a:p>
        </p:txBody>
      </p:sp>
      <p:pic>
        <p:nvPicPr>
          <p:cNvPr id="399364" name="Picture 9"/>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57163" y="152400"/>
            <a:ext cx="1552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5" name="Rectangle 6"/>
          <p:cNvSpPr>
            <a:spLocks noChangeArrowheads="1"/>
          </p:cNvSpPr>
          <p:nvPr>
            <p:custDataLst>
              <p:tags r:id="rId6"/>
            </p:custDataLst>
          </p:nvPr>
        </p:nvSpPr>
        <p:spPr bwMode="auto">
          <a:xfrm>
            <a:off x="2354263" y="1165225"/>
            <a:ext cx="1887537" cy="522288"/>
          </a:xfrm>
          <a:prstGeom prst="rect">
            <a:avLst/>
          </a:prstGeom>
          <a:noFill/>
          <a:ln w="9525">
            <a:solidFill>
              <a:srgbClr val="084DB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400" b="0">
                <a:solidFill>
                  <a:srgbClr val="000090"/>
                </a:solidFill>
              </a:rPr>
              <a:t>Networks/Elements </a:t>
            </a:r>
            <a:br>
              <a:rPr lang="en-US" sz="1400" b="0">
                <a:solidFill>
                  <a:srgbClr val="000090"/>
                </a:solidFill>
              </a:rPr>
            </a:br>
            <a:r>
              <a:rPr lang="en-US" sz="1400" b="0">
                <a:solidFill>
                  <a:srgbClr val="000090"/>
                </a:solidFill>
              </a:rPr>
              <a:t>(~60 participants): </a:t>
            </a:r>
          </a:p>
        </p:txBody>
      </p:sp>
      <p:sp>
        <p:nvSpPr>
          <p:cNvPr id="399366" name="Left Brace 7"/>
          <p:cNvSpPr>
            <a:spLocks/>
          </p:cNvSpPr>
          <p:nvPr>
            <p:custDataLst>
              <p:tags r:id="rId7"/>
            </p:custDataLst>
          </p:nvPr>
        </p:nvSpPr>
        <p:spPr bwMode="auto">
          <a:xfrm>
            <a:off x="5105400" y="236538"/>
            <a:ext cx="236538" cy="4564062"/>
          </a:xfrm>
          <a:prstGeom prst="leftBrace">
            <a:avLst>
              <a:gd name="adj1" fmla="val 4645"/>
              <a:gd name="adj2" fmla="val 26171"/>
            </a:avLst>
          </a:prstGeom>
          <a:noFill/>
          <a:ln w="57150">
            <a:solidFill>
              <a:srgbClr val="00009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a:solidFill>
                <a:srgbClr val="000000"/>
              </a:solidFill>
            </a:endParaRPr>
          </a:p>
        </p:txBody>
      </p:sp>
      <p:cxnSp>
        <p:nvCxnSpPr>
          <p:cNvPr id="3" name="Straight Connector 2"/>
          <p:cNvCxnSpPr>
            <a:stCxn id="399366" idx="1"/>
            <a:endCxn id="399365" idx="3"/>
          </p:cNvCxnSpPr>
          <p:nvPr>
            <p:custDataLst>
              <p:tags r:id="rId8"/>
            </p:custDataLst>
          </p:nvPr>
        </p:nvCxnSpPr>
        <p:spPr bwMode="auto">
          <a:xfrm flipH="1" flipV="1">
            <a:off x="4241800" y="1427163"/>
            <a:ext cx="863600" cy="3175"/>
          </a:xfrm>
          <a:prstGeom prst="line">
            <a:avLst/>
          </a:prstGeom>
          <a:noFill/>
          <a:ln w="12700" cap="flat" cmpd="sng" algn="ctr">
            <a:solidFill>
              <a:schemeClr val="accent6">
                <a:lumMod val="50000"/>
              </a:schemeClr>
            </a:solidFill>
            <a:prstDash val="solid"/>
            <a:round/>
            <a:headEnd type="none" w="sm" len="sm"/>
            <a:tailEnd type="none" w="sm" len="sm"/>
          </a:ln>
          <a:effectLst/>
        </p:spPr>
      </p:cxnSp>
      <p:pic>
        <p:nvPicPr>
          <p:cNvPr id="399368"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8125" y="2738438"/>
            <a:ext cx="46259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xmlns:p14="http://schemas.microsoft.com/office/powerpoint/2010/main" advTm="7774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Box 1"/>
          <p:cNvSpPr txBox="1">
            <a:spLocks noChangeArrowheads="1"/>
          </p:cNvSpPr>
          <p:nvPr/>
        </p:nvSpPr>
        <p:spPr bwMode="auto">
          <a:xfrm>
            <a:off x="4808538" y="47625"/>
            <a:ext cx="39274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700" b="0"/>
          </a:p>
        </p:txBody>
      </p:sp>
      <p:sp>
        <p:nvSpPr>
          <p:cNvPr id="62467" name="Content Placeholder 2"/>
          <p:cNvSpPr>
            <a:spLocks noGrp="1"/>
          </p:cNvSpPr>
          <p:nvPr>
            <p:ph idx="1"/>
          </p:nvPr>
        </p:nvSpPr>
        <p:spPr>
          <a:xfrm>
            <a:off x="3576638" y="20638"/>
            <a:ext cx="5648325" cy="4306887"/>
          </a:xfrm>
        </p:spPr>
        <p:txBody>
          <a:bodyPr/>
          <a:lstStyle/>
          <a:p>
            <a:pPr>
              <a:spcBef>
                <a:spcPts val="400"/>
              </a:spcBef>
              <a:defRPr/>
            </a:pPr>
            <a:r>
              <a:rPr lang="en-US" sz="1800" b="1" dirty="0" err="1" smtClean="0">
                <a:latin typeface="Arial" charset="0"/>
                <a:ea typeface="ＭＳ Ｐゴシック" charset="0"/>
                <a:cs typeface="ＭＳ Ｐゴシック" charset="0"/>
              </a:rPr>
              <a:t>Peakseq</a:t>
            </a:r>
            <a:r>
              <a:rPr lang="en-US" sz="1800" b="1" dirty="0">
                <a:latin typeface="Arial" charset="0"/>
                <a:ea typeface="ＭＳ Ｐゴシック" charset="0"/>
                <a:cs typeface="ＭＳ Ｐゴシック" charset="0"/>
              </a:rPr>
              <a:t>:</a:t>
            </a:r>
            <a:r>
              <a:rPr lang="en-US" sz="1600" dirty="0">
                <a:solidFill>
                  <a:schemeClr val="bg1">
                    <a:lumMod val="75000"/>
                  </a:schemeClr>
                </a:solidFill>
                <a:latin typeface="Arial" charset="0"/>
                <a:ea typeface="ＭＳ Ｐゴシック" charset="0"/>
                <a:cs typeface="ＭＳ Ｐゴシック" charset="0"/>
              </a:rPr>
              <a:t> </a:t>
            </a:r>
            <a:r>
              <a:rPr lang="en-US" sz="1800" b="1" dirty="0">
                <a:latin typeface="Arial" charset="0"/>
                <a:ea typeface="ＭＳ Ｐゴシック" charset="0"/>
                <a:cs typeface="ＭＳ Ｐゴシック" charset="0"/>
              </a:rPr>
              <a:t>J </a:t>
            </a:r>
            <a:r>
              <a:rPr lang="en-US" sz="1800" b="1" dirty="0" err="1">
                <a:latin typeface="Arial" charset="0"/>
                <a:ea typeface="ＭＳ Ｐゴシック" charset="0"/>
                <a:cs typeface="ＭＳ Ｐゴシック" charset="0"/>
              </a:rPr>
              <a:t>Rozowsky</a:t>
            </a:r>
            <a:r>
              <a:rPr lang="en-US" sz="1800" b="1" dirty="0">
                <a:latin typeface="Arial" charset="0"/>
                <a:ea typeface="ＭＳ Ｐゴシック" charset="0"/>
                <a:cs typeface="ＭＳ Ｐゴシック" charset="0"/>
              </a:rPr>
              <a:t>,</a:t>
            </a:r>
            <a:r>
              <a:rPr lang="en-US" sz="1400" dirty="0">
                <a:solidFill>
                  <a:schemeClr val="bg1">
                    <a:lumMod val="75000"/>
                  </a:schemeClr>
                </a:solidFill>
                <a:latin typeface="Arial" charset="0"/>
                <a:ea typeface="ＭＳ Ｐゴシック" charset="0"/>
                <a:cs typeface="ＭＳ Ｐゴシック" charset="0"/>
              </a:rPr>
              <a:t> </a:t>
            </a:r>
            <a:r>
              <a:rPr lang="en-US" sz="1400" dirty="0" smtClean="0">
                <a:solidFill>
                  <a:schemeClr val="bg1">
                    <a:lumMod val="75000"/>
                  </a:schemeClr>
                </a:solidFill>
                <a:latin typeface="Arial" charset="0"/>
                <a:ea typeface="ＭＳ Ｐゴシック" charset="0"/>
                <a:cs typeface="ＭＳ Ｐゴシック" charset="0"/>
              </a:rPr>
              <a:t>G </a:t>
            </a:r>
            <a:r>
              <a:rPr lang="en-US" sz="1400" dirty="0" err="1">
                <a:solidFill>
                  <a:schemeClr val="bg1">
                    <a:lumMod val="75000"/>
                  </a:schemeClr>
                </a:solidFill>
                <a:latin typeface="Arial" charset="0"/>
                <a:ea typeface="ＭＳ Ｐゴシック" charset="0"/>
                <a:cs typeface="ＭＳ Ｐゴシック" charset="0"/>
              </a:rPr>
              <a:t>Euskirchen</a:t>
            </a:r>
            <a:r>
              <a:rPr lang="en-US" sz="1400" dirty="0">
                <a:solidFill>
                  <a:schemeClr val="bg1">
                    <a:lumMod val="75000"/>
                  </a:schemeClr>
                </a:solidFill>
                <a:latin typeface="Arial" charset="0"/>
                <a:ea typeface="ＭＳ Ｐゴシック" charset="0"/>
                <a:cs typeface="ＭＳ Ｐゴシック" charset="0"/>
              </a:rPr>
              <a:t>, RK </a:t>
            </a:r>
            <a:r>
              <a:rPr lang="en-US" sz="1400" dirty="0" err="1">
                <a:solidFill>
                  <a:schemeClr val="bg1">
                    <a:lumMod val="75000"/>
                  </a:schemeClr>
                </a:solidFill>
                <a:latin typeface="Arial" charset="0"/>
                <a:ea typeface="ＭＳ Ｐゴシック" charset="0"/>
                <a:cs typeface="ＭＳ Ｐゴシック" charset="0"/>
              </a:rPr>
              <a:t>Auerbach</a:t>
            </a:r>
            <a:r>
              <a:rPr lang="en-US" sz="1400" dirty="0">
                <a:solidFill>
                  <a:schemeClr val="bg1">
                    <a:lumMod val="75000"/>
                  </a:schemeClr>
                </a:solidFill>
                <a:latin typeface="Arial" charset="0"/>
                <a:ea typeface="ＭＳ Ｐゴシック" charset="0"/>
                <a:cs typeface="ＭＳ Ｐゴシック" charset="0"/>
              </a:rPr>
              <a:t>, ZD Zhang, </a:t>
            </a:r>
            <a:r>
              <a:rPr lang="en-US" sz="1400" dirty="0" smtClean="0">
                <a:solidFill>
                  <a:schemeClr val="bg1">
                    <a:lumMod val="75000"/>
                  </a:schemeClr>
                </a:solidFill>
                <a:latin typeface="Arial" charset="0"/>
                <a:ea typeface="ＭＳ Ｐゴシック" charset="0"/>
                <a:cs typeface="ＭＳ Ｐゴシック" charset="0"/>
              </a:rPr>
              <a:t>T </a:t>
            </a:r>
            <a:r>
              <a:rPr lang="en-US" sz="1400" dirty="0">
                <a:solidFill>
                  <a:schemeClr val="bg1">
                    <a:lumMod val="75000"/>
                  </a:schemeClr>
                </a:solidFill>
                <a:latin typeface="Arial" charset="0"/>
                <a:ea typeface="ＭＳ Ｐゴシック" charset="0"/>
                <a:cs typeface="ＭＳ Ｐゴシック" charset="0"/>
              </a:rPr>
              <a:t>Gibson, R Bjornson, N </a:t>
            </a:r>
            <a:r>
              <a:rPr lang="en-US" sz="1400" dirty="0" err="1">
                <a:solidFill>
                  <a:schemeClr val="bg1">
                    <a:lumMod val="75000"/>
                  </a:schemeClr>
                </a:solidFill>
                <a:latin typeface="Arial" charset="0"/>
                <a:ea typeface="ＭＳ Ｐゴシック" charset="0"/>
                <a:cs typeface="ＭＳ Ｐゴシック" charset="0"/>
              </a:rPr>
              <a:t>Carriero</a:t>
            </a:r>
            <a:r>
              <a:rPr lang="en-US" sz="1400" dirty="0">
                <a:solidFill>
                  <a:schemeClr val="bg1">
                    <a:lumMod val="75000"/>
                  </a:schemeClr>
                </a:solidFill>
                <a:latin typeface="Arial" charset="0"/>
                <a:ea typeface="ＭＳ Ｐゴシック" charset="0"/>
                <a:cs typeface="ＭＳ Ｐゴシック" charset="0"/>
              </a:rPr>
              <a:t>, </a:t>
            </a:r>
            <a:r>
              <a:rPr lang="en-US" sz="1800" b="1" dirty="0">
                <a:latin typeface="Arial" charset="0"/>
                <a:ea typeface="ＭＳ Ｐゴシック" charset="0"/>
                <a:cs typeface="ＭＳ Ｐゴシック" charset="0"/>
              </a:rPr>
              <a:t>M Snyder</a:t>
            </a:r>
          </a:p>
          <a:p>
            <a:pPr>
              <a:spcBef>
                <a:spcPts val="400"/>
              </a:spcBef>
              <a:defRPr/>
            </a:pPr>
            <a:r>
              <a:rPr lang="en-US" sz="1800" b="1" dirty="0" err="1" smtClean="0">
                <a:latin typeface="Arial" charset="0"/>
                <a:ea typeface="ＭＳ Ｐゴシック" charset="0"/>
                <a:cs typeface="ＭＳ Ｐゴシック" charset="0"/>
              </a:rPr>
              <a:t>RSeqTools</a:t>
            </a:r>
            <a:r>
              <a:rPr lang="en-US" sz="1400" dirty="0" smtClean="0">
                <a:solidFill>
                  <a:schemeClr val="bg1">
                    <a:lumMod val="75000"/>
                  </a:schemeClr>
                </a:solidFill>
                <a:latin typeface="Arial" charset="0"/>
                <a:ea typeface="ＭＳ Ｐゴシック" charset="0"/>
                <a:cs typeface="ＭＳ Ｐゴシック" charset="0"/>
              </a:rPr>
              <a:t>: </a:t>
            </a:r>
            <a:r>
              <a:rPr lang="en-US" sz="1800" b="1" dirty="0" smtClean="0">
                <a:latin typeface="Arial" charset="0"/>
                <a:ea typeface="ＭＳ Ｐゴシック" charset="0"/>
                <a:cs typeface="ＭＳ Ｐゴシック" charset="0"/>
              </a:rPr>
              <a:t>L </a:t>
            </a:r>
            <a:r>
              <a:rPr lang="en-US" sz="1800" b="1" dirty="0" err="1" smtClean="0">
                <a:latin typeface="Arial" charset="0"/>
                <a:ea typeface="ＭＳ Ｐゴシック" charset="0"/>
                <a:cs typeface="ＭＳ Ｐゴシック" charset="0"/>
              </a:rPr>
              <a:t>Habegger</a:t>
            </a:r>
            <a:r>
              <a:rPr lang="en-US" sz="1800" b="1" dirty="0" smtClean="0">
                <a:latin typeface="Arial" charset="0"/>
                <a:ea typeface="ＭＳ Ｐゴシック" charset="0"/>
                <a:cs typeface="ＭＳ Ｐゴシック" charset="0"/>
              </a:rPr>
              <a:t>, A </a:t>
            </a:r>
            <a:r>
              <a:rPr lang="en-US" sz="1800" b="1" dirty="0" err="1" smtClean="0">
                <a:latin typeface="Arial" charset="0"/>
                <a:ea typeface="ＭＳ Ｐゴシック" charset="0"/>
                <a:cs typeface="ＭＳ Ｐゴシック" charset="0"/>
              </a:rPr>
              <a:t>Sboner</a:t>
            </a:r>
            <a:r>
              <a:rPr lang="en-US" sz="1800" b="1" dirty="0" smtClean="0">
                <a:latin typeface="Arial" charset="0"/>
                <a:ea typeface="ＭＳ Ｐゴシック" charset="0"/>
                <a:cs typeface="ＭＳ Ｐゴシック" charset="0"/>
              </a:rPr>
              <a:t>, </a:t>
            </a:r>
            <a:r>
              <a:rPr lang="en-US" sz="1400" dirty="0" smtClean="0">
                <a:solidFill>
                  <a:schemeClr val="bg1">
                    <a:lumMod val="75000"/>
                  </a:schemeClr>
                </a:solidFill>
                <a:latin typeface="Arial" charset="0"/>
                <a:ea typeface="ＭＳ Ｐゴシック" charset="0"/>
                <a:cs typeface="ＭＳ Ｐゴシック" charset="0"/>
              </a:rPr>
              <a:t>TA </a:t>
            </a:r>
            <a:r>
              <a:rPr lang="en-US" sz="1400" dirty="0" err="1" smtClean="0">
                <a:solidFill>
                  <a:schemeClr val="bg1">
                    <a:lumMod val="75000"/>
                  </a:schemeClr>
                </a:solidFill>
                <a:latin typeface="Arial" charset="0"/>
                <a:ea typeface="ＭＳ Ｐゴシック" charset="0"/>
                <a:cs typeface="ＭＳ Ｐゴシック" charset="0"/>
              </a:rPr>
              <a:t>Gianoulis</a:t>
            </a:r>
            <a:r>
              <a:rPr lang="en-US" sz="1400" dirty="0" smtClean="0">
                <a:solidFill>
                  <a:schemeClr val="bg1">
                    <a:lumMod val="75000"/>
                  </a:schemeClr>
                </a:solidFill>
                <a:latin typeface="Arial" charset="0"/>
                <a:ea typeface="ＭＳ Ｐゴシック" charset="0"/>
                <a:cs typeface="ＭＳ Ｐゴシック" charset="0"/>
              </a:rPr>
              <a:t>, J </a:t>
            </a:r>
            <a:r>
              <a:rPr lang="en-US" sz="1400" dirty="0" err="1" smtClean="0">
                <a:solidFill>
                  <a:schemeClr val="bg1">
                    <a:lumMod val="75000"/>
                  </a:schemeClr>
                </a:solidFill>
                <a:latin typeface="Arial" charset="0"/>
                <a:ea typeface="ＭＳ Ｐゴシック" charset="0"/>
                <a:cs typeface="ＭＳ Ｐゴシック" charset="0"/>
              </a:rPr>
              <a:t>Rozowsky</a:t>
            </a:r>
            <a:r>
              <a:rPr lang="en-US" sz="1400" dirty="0" smtClean="0">
                <a:solidFill>
                  <a:schemeClr val="bg1">
                    <a:lumMod val="75000"/>
                  </a:schemeClr>
                </a:solidFill>
                <a:latin typeface="Arial" charset="0"/>
                <a:ea typeface="ＭＳ Ｐゴシック" charset="0"/>
                <a:cs typeface="ＭＳ Ｐゴシック" charset="0"/>
              </a:rPr>
              <a:t>, A </a:t>
            </a:r>
            <a:r>
              <a:rPr lang="en-US" sz="1400" dirty="0" err="1" smtClean="0">
                <a:solidFill>
                  <a:schemeClr val="bg1">
                    <a:lumMod val="75000"/>
                  </a:schemeClr>
                </a:solidFill>
                <a:latin typeface="Arial" charset="0"/>
                <a:ea typeface="ＭＳ Ｐゴシック" charset="0"/>
                <a:cs typeface="ＭＳ Ｐゴシック" charset="0"/>
              </a:rPr>
              <a:t>Agarwal</a:t>
            </a:r>
            <a:r>
              <a:rPr lang="en-US" sz="1400" dirty="0" smtClean="0">
                <a:solidFill>
                  <a:schemeClr val="bg1">
                    <a:lumMod val="75000"/>
                  </a:schemeClr>
                </a:solidFill>
                <a:latin typeface="Arial" charset="0"/>
                <a:ea typeface="ＭＳ Ｐゴシック" charset="0"/>
                <a:cs typeface="ＭＳ Ｐゴシック" charset="0"/>
              </a:rPr>
              <a:t>, M Snyder</a:t>
            </a:r>
          </a:p>
          <a:p>
            <a:pPr>
              <a:spcBef>
                <a:spcPts val="400"/>
              </a:spcBef>
              <a:defRPr/>
            </a:pPr>
            <a:r>
              <a:rPr lang="en-US" sz="1800" b="1" dirty="0" err="1" smtClean="0">
                <a:latin typeface="Arial" charset="0"/>
                <a:ea typeface="ＭＳ Ｐゴシック" charset="0"/>
                <a:cs typeface="ＭＳ Ｐゴシック" charset="0"/>
              </a:rPr>
              <a:t>IncRNA</a:t>
            </a:r>
            <a:r>
              <a:rPr lang="en-US" sz="1800" b="1" dirty="0" smtClean="0">
                <a:latin typeface="Arial" charset="0"/>
                <a:ea typeface="ＭＳ Ｐゴシック" charset="0"/>
                <a:cs typeface="ＭＳ Ｐゴシック" charset="0"/>
              </a:rPr>
              <a:t>: ZJ Lu, KY Yip,</a:t>
            </a:r>
            <a:r>
              <a:rPr lang="en-US" sz="1400" dirty="0" smtClean="0">
                <a:solidFill>
                  <a:schemeClr val="bg1">
                    <a:lumMod val="75000"/>
                  </a:schemeClr>
                </a:solidFill>
                <a:latin typeface="Arial" charset="0"/>
                <a:ea typeface="ＭＳ Ｐゴシック" charset="0"/>
                <a:cs typeface="ＭＳ Ｐゴシック" charset="0"/>
              </a:rPr>
              <a:t> G Wang, C </a:t>
            </a:r>
            <a:r>
              <a:rPr lang="en-US" sz="1400" dirty="0" err="1" smtClean="0">
                <a:solidFill>
                  <a:schemeClr val="bg1">
                    <a:lumMod val="75000"/>
                  </a:schemeClr>
                </a:solidFill>
                <a:latin typeface="Arial" charset="0"/>
                <a:ea typeface="ＭＳ Ｐゴシック" charset="0"/>
                <a:cs typeface="ＭＳ Ｐゴシック" charset="0"/>
              </a:rPr>
              <a:t>Shou</a:t>
            </a:r>
            <a:r>
              <a:rPr lang="en-US" sz="1400" dirty="0" smtClean="0">
                <a:solidFill>
                  <a:schemeClr val="bg1">
                    <a:lumMod val="75000"/>
                  </a:schemeClr>
                </a:solidFill>
                <a:latin typeface="Arial" charset="0"/>
                <a:ea typeface="ＭＳ Ｐゴシック" charset="0"/>
                <a:cs typeface="ＭＳ Ｐゴシック" charset="0"/>
              </a:rPr>
              <a:t>, LW Hillier, E </a:t>
            </a:r>
            <a:r>
              <a:rPr lang="en-US" sz="1400" dirty="0" err="1" smtClean="0">
                <a:solidFill>
                  <a:schemeClr val="bg1">
                    <a:lumMod val="75000"/>
                  </a:schemeClr>
                </a:solidFill>
                <a:latin typeface="Arial" charset="0"/>
                <a:ea typeface="ＭＳ Ｐゴシック" charset="0"/>
                <a:cs typeface="ＭＳ Ｐゴシック" charset="0"/>
              </a:rPr>
              <a:t>Khurana</a:t>
            </a:r>
            <a:r>
              <a:rPr lang="en-US" sz="1400" dirty="0" smtClean="0">
                <a:solidFill>
                  <a:schemeClr val="bg1">
                    <a:lumMod val="75000"/>
                  </a:schemeClr>
                </a:solidFill>
                <a:latin typeface="Arial" charset="0"/>
                <a:ea typeface="ＭＳ Ｐゴシック" charset="0"/>
                <a:cs typeface="ＭＳ Ｐゴシック" charset="0"/>
              </a:rPr>
              <a:t>, A </a:t>
            </a:r>
            <a:r>
              <a:rPr lang="en-US" sz="1400" dirty="0" err="1" smtClean="0">
                <a:solidFill>
                  <a:schemeClr val="bg1">
                    <a:lumMod val="75000"/>
                  </a:schemeClr>
                </a:solidFill>
                <a:latin typeface="Arial" charset="0"/>
                <a:ea typeface="ＭＳ Ｐゴシック" charset="0"/>
                <a:cs typeface="ＭＳ Ｐゴシック" charset="0"/>
              </a:rPr>
              <a:t>Agarwal</a:t>
            </a:r>
            <a:r>
              <a:rPr lang="en-US" sz="1400" dirty="0" smtClean="0">
                <a:solidFill>
                  <a:schemeClr val="bg1">
                    <a:lumMod val="75000"/>
                  </a:schemeClr>
                </a:solidFill>
                <a:latin typeface="Arial" charset="0"/>
                <a:ea typeface="ＭＳ Ｐゴシック" charset="0"/>
                <a:cs typeface="ＭＳ Ｐゴシック" charset="0"/>
              </a:rPr>
              <a:t>, R </a:t>
            </a:r>
            <a:r>
              <a:rPr lang="en-US" sz="1400" dirty="0" err="1" smtClean="0">
                <a:solidFill>
                  <a:schemeClr val="bg1">
                    <a:lumMod val="75000"/>
                  </a:schemeClr>
                </a:solidFill>
                <a:latin typeface="Arial" charset="0"/>
                <a:ea typeface="ＭＳ Ｐゴシック" charset="0"/>
                <a:cs typeface="ＭＳ Ｐゴシック" charset="0"/>
              </a:rPr>
              <a:t>Auerbach</a:t>
            </a:r>
            <a:r>
              <a:rPr lang="en-US" sz="1400" dirty="0" smtClean="0">
                <a:solidFill>
                  <a:schemeClr val="bg1">
                    <a:lumMod val="75000"/>
                  </a:schemeClr>
                </a:solidFill>
                <a:latin typeface="Arial" charset="0"/>
                <a:ea typeface="ＭＳ Ｐゴシック" charset="0"/>
                <a:cs typeface="ＭＳ Ｐゴシック" charset="0"/>
              </a:rPr>
              <a:t>, J </a:t>
            </a:r>
            <a:r>
              <a:rPr lang="en-US" sz="1400" dirty="0" err="1" smtClean="0">
                <a:solidFill>
                  <a:schemeClr val="bg1">
                    <a:lumMod val="75000"/>
                  </a:schemeClr>
                </a:solidFill>
                <a:latin typeface="Arial" charset="0"/>
                <a:ea typeface="ＭＳ Ｐゴシック" charset="0"/>
                <a:cs typeface="ＭＳ Ｐゴシック" charset="0"/>
              </a:rPr>
              <a:t>Rozowsky</a:t>
            </a:r>
            <a:r>
              <a:rPr lang="en-US" sz="1400" dirty="0" smtClean="0">
                <a:solidFill>
                  <a:schemeClr val="bg1">
                    <a:lumMod val="75000"/>
                  </a:schemeClr>
                </a:solidFill>
                <a:latin typeface="Arial" charset="0"/>
                <a:ea typeface="ＭＳ Ｐゴシック" charset="0"/>
                <a:cs typeface="ＭＳ Ｐゴシック" charset="0"/>
              </a:rPr>
              <a:t>, C Cheng, M Kato, DM Miller, F Slack, M Snyder, RH Waterston, V </a:t>
            </a:r>
            <a:r>
              <a:rPr lang="en-US" sz="1400" dirty="0" err="1" smtClean="0">
                <a:solidFill>
                  <a:schemeClr val="bg1">
                    <a:lumMod val="75000"/>
                  </a:schemeClr>
                </a:solidFill>
                <a:latin typeface="Arial" charset="0"/>
                <a:ea typeface="ＭＳ Ｐゴシック" charset="0"/>
                <a:cs typeface="ＭＳ Ｐゴシック" charset="0"/>
              </a:rPr>
              <a:t>Reinke</a:t>
            </a:r>
            <a:endParaRPr lang="en-US" sz="1400" dirty="0" smtClean="0">
              <a:solidFill>
                <a:schemeClr val="bg1">
                  <a:lumMod val="75000"/>
                </a:schemeClr>
              </a:solidFill>
              <a:latin typeface="Arial" charset="0"/>
              <a:ea typeface="ＭＳ Ｐゴシック" charset="0"/>
              <a:cs typeface="ＭＳ Ｐゴシック" charset="0"/>
            </a:endParaRPr>
          </a:p>
          <a:p>
            <a:pPr>
              <a:spcBef>
                <a:spcPts val="400"/>
              </a:spcBef>
              <a:defRPr/>
            </a:pPr>
            <a:r>
              <a:rPr lang="en-US" sz="1800" b="1" dirty="0" err="1" smtClean="0">
                <a:latin typeface="Arial" charset="0"/>
                <a:ea typeface="ＭＳ Ｐゴシック" charset="0"/>
                <a:cs typeface="ＭＳ Ｐゴシック" charset="0"/>
              </a:rPr>
              <a:t>ACT</a:t>
            </a:r>
            <a:r>
              <a:rPr lang="en-US" sz="1400" dirty="0" err="1">
                <a:solidFill>
                  <a:schemeClr val="bg1">
                    <a:lumMod val="75000"/>
                  </a:schemeClr>
                </a:solidFill>
                <a:latin typeface="Arial" charset="0"/>
                <a:ea typeface="ＭＳ Ｐゴシック" charset="0"/>
                <a:cs typeface="ＭＳ Ｐゴシック" charset="0"/>
              </a:rPr>
              <a:t>.</a:t>
            </a:r>
            <a:r>
              <a:rPr lang="en-US" sz="1400" dirty="0" err="1" smtClean="0">
                <a:solidFill>
                  <a:schemeClr val="bg1">
                    <a:lumMod val="75000"/>
                  </a:schemeClr>
                </a:solidFill>
                <a:latin typeface="Arial" charset="0"/>
                <a:ea typeface="ＭＳ Ｐゴシック" charset="0"/>
                <a:cs typeface="ＭＳ Ｐゴシック" charset="0"/>
              </a:rPr>
              <a:t>gersteinlab.org</a:t>
            </a:r>
            <a:r>
              <a:rPr lang="en-US" sz="1400" dirty="0" smtClean="0">
                <a:solidFill>
                  <a:schemeClr val="bg1">
                    <a:lumMod val="75000"/>
                  </a:schemeClr>
                </a:solidFill>
                <a:latin typeface="Arial" charset="0"/>
                <a:ea typeface="ＭＳ Ｐゴシック" charset="0"/>
                <a:cs typeface="ＭＳ Ｐゴシック" charset="0"/>
              </a:rPr>
              <a:t> :</a:t>
            </a:r>
            <a:r>
              <a:rPr lang="en-US" sz="1800" b="1" dirty="0" smtClean="0">
                <a:latin typeface="Arial" charset="0"/>
                <a:ea typeface="ＭＳ Ｐゴシック" charset="0"/>
                <a:cs typeface="ＭＳ Ｐゴシック" charset="0"/>
              </a:rPr>
              <a:t> J </a:t>
            </a:r>
            <a:r>
              <a:rPr lang="en-US" sz="1800" b="1" dirty="0" err="1" smtClean="0">
                <a:latin typeface="Arial" charset="0"/>
                <a:ea typeface="ＭＳ Ｐゴシック" charset="0"/>
                <a:cs typeface="ＭＳ Ｐゴシック" charset="0"/>
              </a:rPr>
              <a:t>Jee</a:t>
            </a:r>
            <a:r>
              <a:rPr lang="en-US" sz="1800" b="1" dirty="0" smtClean="0">
                <a:latin typeface="Arial" charset="0"/>
                <a:ea typeface="ＭＳ Ｐゴシック" charset="0"/>
                <a:cs typeface="ＭＳ Ｐゴシック" charset="0"/>
              </a:rPr>
              <a:t>, J </a:t>
            </a:r>
            <a:r>
              <a:rPr lang="en-US" sz="1800" b="1" dirty="0" err="1" smtClean="0">
                <a:latin typeface="Arial" charset="0"/>
                <a:ea typeface="ＭＳ Ｐゴシック" charset="0"/>
                <a:cs typeface="ＭＳ Ｐゴシック" charset="0"/>
              </a:rPr>
              <a:t>Rozowsk</a:t>
            </a:r>
            <a:r>
              <a:rPr lang="en-US" sz="1800" b="1" dirty="0" err="1">
                <a:latin typeface="Arial" charset="0"/>
                <a:ea typeface="ＭＳ Ｐゴシック" charset="0"/>
                <a:cs typeface="ＭＳ Ｐゴシック" charset="0"/>
              </a:rPr>
              <a:t>y</a:t>
            </a:r>
            <a:r>
              <a:rPr lang="en-US" sz="1800" b="1" dirty="0">
                <a:latin typeface="Arial" charset="0"/>
                <a:ea typeface="ＭＳ Ｐゴシック" charset="0"/>
                <a:cs typeface="ＭＳ Ｐゴシック" charset="0"/>
              </a:rPr>
              <a:t>, KY Yip</a:t>
            </a:r>
            <a:r>
              <a:rPr lang="en-US" sz="1400" dirty="0" smtClean="0">
                <a:solidFill>
                  <a:schemeClr val="bg1">
                    <a:lumMod val="75000"/>
                  </a:schemeClr>
                </a:solidFill>
                <a:latin typeface="Arial" charset="0"/>
                <a:ea typeface="ＭＳ Ｐゴシック" charset="0"/>
                <a:cs typeface="ＭＳ Ｐゴシック" charset="0"/>
              </a:rPr>
              <a:t>, L </a:t>
            </a:r>
            <a:r>
              <a:rPr lang="en-US" sz="1400" dirty="0" err="1" smtClean="0">
                <a:solidFill>
                  <a:schemeClr val="bg1">
                    <a:lumMod val="75000"/>
                  </a:schemeClr>
                </a:solidFill>
                <a:latin typeface="Arial" charset="0"/>
                <a:ea typeface="ＭＳ Ｐゴシック" charset="0"/>
                <a:cs typeface="ＭＳ Ｐゴシック" charset="0"/>
              </a:rPr>
              <a:t>Loch</a:t>
            </a:r>
            <a:r>
              <a:rPr lang="en-US" sz="1400" dirty="0" err="1">
                <a:solidFill>
                  <a:schemeClr val="bg1">
                    <a:lumMod val="75000"/>
                  </a:schemeClr>
                </a:solidFill>
                <a:latin typeface="Arial" charset="0"/>
                <a:ea typeface="ＭＳ Ｐゴシック" charset="0"/>
                <a:cs typeface="ＭＳ Ｐゴシック" charset="0"/>
              </a:rPr>
              <a:t>ovsk</a:t>
            </a:r>
            <a:r>
              <a:rPr lang="en-US" sz="1400" dirty="0" err="1" smtClean="0">
                <a:solidFill>
                  <a:schemeClr val="bg1">
                    <a:lumMod val="75000"/>
                  </a:schemeClr>
                </a:solidFill>
                <a:latin typeface="Arial" charset="0"/>
                <a:ea typeface="ＭＳ Ｐゴシック" charset="0"/>
                <a:cs typeface="ＭＳ Ｐゴシック" charset="0"/>
              </a:rPr>
              <a:t>y</a:t>
            </a:r>
            <a:r>
              <a:rPr lang="en-US" sz="1400" dirty="0" smtClean="0">
                <a:solidFill>
                  <a:schemeClr val="bg1">
                    <a:lumMod val="75000"/>
                  </a:schemeClr>
                </a:solidFill>
                <a:latin typeface="Arial" charset="0"/>
                <a:ea typeface="ＭＳ Ｐゴシック" charset="0"/>
                <a:cs typeface="ＭＳ Ｐゴシック" charset="0"/>
              </a:rPr>
              <a:t>, R Bjornson, G </a:t>
            </a:r>
            <a:r>
              <a:rPr lang="en-US" sz="1400" dirty="0" err="1" smtClean="0">
                <a:solidFill>
                  <a:schemeClr val="bg1">
                    <a:lumMod val="75000"/>
                  </a:schemeClr>
                </a:solidFill>
                <a:latin typeface="Arial" charset="0"/>
                <a:ea typeface="ＭＳ Ｐゴシック" charset="0"/>
                <a:cs typeface="ＭＳ Ｐゴシック" charset="0"/>
              </a:rPr>
              <a:t>Zhong</a:t>
            </a:r>
            <a:r>
              <a:rPr lang="en-US" sz="1400" dirty="0" smtClean="0">
                <a:solidFill>
                  <a:schemeClr val="bg1">
                    <a:lumMod val="75000"/>
                  </a:schemeClr>
                </a:solidFill>
                <a:latin typeface="Arial" charset="0"/>
                <a:ea typeface="ＭＳ Ｐゴシック" charset="0"/>
                <a:cs typeface="ＭＳ Ｐゴシック" charset="0"/>
              </a:rPr>
              <a:t>, Z Zhang, Y Fu, J Wang, Z </a:t>
            </a:r>
            <a:r>
              <a:rPr lang="en-US" sz="1400" dirty="0" err="1" smtClean="0">
                <a:solidFill>
                  <a:schemeClr val="bg1">
                    <a:lumMod val="75000"/>
                  </a:schemeClr>
                </a:solidFill>
                <a:latin typeface="Arial" charset="0"/>
                <a:ea typeface="ＭＳ Ｐゴシック" charset="0"/>
                <a:cs typeface="ＭＳ Ｐゴシック" charset="0"/>
              </a:rPr>
              <a:t>Weng</a:t>
            </a:r>
            <a:endParaRPr lang="en-US" sz="1400" dirty="0" smtClean="0">
              <a:solidFill>
                <a:schemeClr val="bg1">
                  <a:lumMod val="75000"/>
                </a:schemeClr>
              </a:solidFill>
              <a:latin typeface="Arial" charset="0"/>
              <a:ea typeface="ＭＳ Ｐゴシック" charset="0"/>
              <a:cs typeface="ＭＳ Ｐゴシック" charset="0"/>
            </a:endParaRPr>
          </a:p>
          <a:p>
            <a:pPr>
              <a:spcBef>
                <a:spcPts val="400"/>
              </a:spcBef>
              <a:defRPr/>
            </a:pPr>
            <a:r>
              <a:rPr lang="en-US" sz="1800" b="1" dirty="0" err="1" smtClean="0">
                <a:latin typeface="Arial" charset="0"/>
                <a:ea typeface="ＭＳ Ｐゴシック" charset="0"/>
                <a:cs typeface="ＭＳ Ｐゴシック" charset="0"/>
              </a:rPr>
              <a:t>IQSeq</a:t>
            </a:r>
            <a:r>
              <a:rPr lang="en-US" sz="1800" b="1" dirty="0" smtClean="0">
                <a:latin typeface="Arial" charset="0"/>
                <a:ea typeface="ＭＳ Ｐゴシック" charset="0"/>
                <a:cs typeface="ＭＳ Ｐゴシック" charset="0"/>
              </a:rPr>
              <a:t>: J Du, J </a:t>
            </a:r>
            <a:r>
              <a:rPr lang="en-US" sz="1800" b="1" dirty="0" err="1" smtClean="0">
                <a:latin typeface="Arial" charset="0"/>
                <a:ea typeface="ＭＳ Ｐゴシック" charset="0"/>
                <a:cs typeface="ＭＳ Ｐゴシック" charset="0"/>
              </a:rPr>
              <a:t>Leng</a:t>
            </a:r>
            <a:r>
              <a:rPr lang="en-US" sz="1800" b="1" dirty="0" smtClean="0">
                <a:latin typeface="Arial" charset="0"/>
                <a:ea typeface="ＭＳ Ｐゴシック" charset="0"/>
                <a:cs typeface="ＭＳ Ｐゴシック" charset="0"/>
              </a:rPr>
              <a:t>,</a:t>
            </a:r>
            <a:r>
              <a:rPr lang="en-US" sz="1400" dirty="0" smtClean="0">
                <a:solidFill>
                  <a:schemeClr val="bg1">
                    <a:lumMod val="75000"/>
                  </a:schemeClr>
                </a:solidFill>
                <a:latin typeface="Arial" charset="0"/>
                <a:ea typeface="ＭＳ Ｐゴシック" charset="0"/>
                <a:cs typeface="ＭＳ Ｐゴシック" charset="0"/>
              </a:rPr>
              <a:t> L </a:t>
            </a:r>
            <a:r>
              <a:rPr lang="en-US" sz="1400" dirty="0" err="1" smtClean="0">
                <a:solidFill>
                  <a:schemeClr val="bg1">
                    <a:lumMod val="75000"/>
                  </a:schemeClr>
                </a:solidFill>
                <a:latin typeface="Arial" charset="0"/>
                <a:ea typeface="ＭＳ Ｐゴシック" charset="0"/>
                <a:cs typeface="ＭＳ Ｐゴシック" charset="0"/>
              </a:rPr>
              <a:t>Habegger</a:t>
            </a:r>
            <a:r>
              <a:rPr lang="en-US" sz="1400" dirty="0" smtClean="0">
                <a:solidFill>
                  <a:schemeClr val="bg1">
                    <a:lumMod val="75000"/>
                  </a:schemeClr>
                </a:solidFill>
                <a:latin typeface="Arial" charset="0"/>
                <a:ea typeface="ＭＳ Ｐゴシック" charset="0"/>
                <a:cs typeface="ＭＳ Ｐゴシック" charset="0"/>
              </a:rPr>
              <a:t>, A </a:t>
            </a:r>
            <a:r>
              <a:rPr lang="en-US" sz="1400" dirty="0" err="1" smtClean="0">
                <a:solidFill>
                  <a:schemeClr val="bg1">
                    <a:lumMod val="75000"/>
                  </a:schemeClr>
                </a:solidFill>
                <a:latin typeface="Arial" charset="0"/>
                <a:ea typeface="ＭＳ Ｐゴシック" charset="0"/>
                <a:cs typeface="ＭＳ Ｐゴシック" charset="0"/>
              </a:rPr>
              <a:t>Sboner</a:t>
            </a:r>
            <a:r>
              <a:rPr lang="en-US" sz="1400" dirty="0" smtClean="0">
                <a:solidFill>
                  <a:schemeClr val="bg1">
                    <a:lumMod val="75000"/>
                  </a:schemeClr>
                </a:solidFill>
                <a:latin typeface="Arial" charset="0"/>
                <a:ea typeface="ＭＳ Ｐゴシック" charset="0"/>
                <a:cs typeface="ＭＳ Ｐゴシック" charset="0"/>
              </a:rPr>
              <a:t>, D McDermott, </a:t>
            </a:r>
          </a:p>
          <a:p>
            <a:pPr>
              <a:spcBef>
                <a:spcPts val="400"/>
              </a:spcBef>
              <a:defRPr/>
            </a:pPr>
            <a:r>
              <a:rPr lang="en-US" sz="1800" b="1" dirty="0" err="1" smtClean="0">
                <a:latin typeface="Arial" charset="0"/>
                <a:ea typeface="ＭＳ Ｐゴシック" charset="0"/>
                <a:cs typeface="ＭＳ Ｐゴシック" charset="0"/>
              </a:rPr>
              <a:t>FusionSeq</a:t>
            </a:r>
            <a:r>
              <a:rPr lang="en-US" sz="1800" b="1" dirty="0" smtClean="0">
                <a:latin typeface="Arial" charset="0"/>
                <a:ea typeface="ＭＳ Ｐゴシック" charset="0"/>
                <a:cs typeface="ＭＳ Ｐゴシック" charset="0"/>
              </a:rPr>
              <a:t>: A </a:t>
            </a:r>
            <a:r>
              <a:rPr lang="en-US" sz="1800" b="1" dirty="0" err="1" smtClean="0">
                <a:latin typeface="Arial" charset="0"/>
                <a:ea typeface="ＭＳ Ｐゴシック" charset="0"/>
                <a:cs typeface="ＭＳ Ｐゴシック" charset="0"/>
              </a:rPr>
              <a:t>Sboner</a:t>
            </a:r>
            <a:r>
              <a:rPr lang="en-US" sz="1400" dirty="0" smtClean="0">
                <a:solidFill>
                  <a:schemeClr val="bg1">
                    <a:lumMod val="75000"/>
                  </a:schemeClr>
                </a:solidFill>
                <a:latin typeface="Arial" charset="0"/>
                <a:ea typeface="ＭＳ Ｐゴシック" charset="0"/>
                <a:cs typeface="ＭＳ Ｐゴシック" charset="0"/>
              </a:rPr>
              <a:t>, L </a:t>
            </a:r>
            <a:r>
              <a:rPr lang="en-US" sz="1400" dirty="0" err="1" smtClean="0">
                <a:solidFill>
                  <a:schemeClr val="bg1">
                    <a:lumMod val="75000"/>
                  </a:schemeClr>
                </a:solidFill>
                <a:latin typeface="Arial" charset="0"/>
                <a:ea typeface="ＭＳ Ｐゴシック" charset="0"/>
                <a:cs typeface="ＭＳ Ｐゴシック" charset="0"/>
              </a:rPr>
              <a:t>Habegger</a:t>
            </a:r>
            <a:r>
              <a:rPr lang="en-US" sz="1400" dirty="0" smtClean="0">
                <a:solidFill>
                  <a:schemeClr val="bg1">
                    <a:lumMod val="75000"/>
                  </a:schemeClr>
                </a:solidFill>
                <a:latin typeface="Arial" charset="0"/>
                <a:ea typeface="ＭＳ Ｐゴシック" charset="0"/>
                <a:cs typeface="ＭＳ Ｐゴシック" charset="0"/>
              </a:rPr>
              <a:t>, D </a:t>
            </a:r>
            <a:r>
              <a:rPr lang="en-US" sz="1400" dirty="0" err="1" smtClean="0">
                <a:solidFill>
                  <a:schemeClr val="bg1">
                    <a:lumMod val="75000"/>
                  </a:schemeClr>
                </a:solidFill>
                <a:latin typeface="Arial" charset="0"/>
                <a:ea typeface="ＭＳ Ｐゴシック" charset="0"/>
                <a:cs typeface="ＭＳ Ｐゴシック" charset="0"/>
              </a:rPr>
              <a:t>Pflueger</a:t>
            </a:r>
            <a:r>
              <a:rPr lang="en-US" sz="1400" dirty="0" smtClean="0">
                <a:solidFill>
                  <a:schemeClr val="bg1">
                    <a:lumMod val="75000"/>
                  </a:schemeClr>
                </a:solidFill>
                <a:latin typeface="Arial" charset="0"/>
                <a:ea typeface="ＭＳ Ｐゴシック" charset="0"/>
                <a:cs typeface="ＭＳ Ｐゴシック" charset="0"/>
              </a:rPr>
              <a:t>, S Terry, DZ Chen, JS </a:t>
            </a:r>
            <a:r>
              <a:rPr lang="en-US" sz="1400" dirty="0" err="1" smtClean="0">
                <a:solidFill>
                  <a:schemeClr val="bg1">
                    <a:lumMod val="75000"/>
                  </a:schemeClr>
                </a:solidFill>
                <a:latin typeface="Arial" charset="0"/>
                <a:ea typeface="ＭＳ Ｐゴシック" charset="0"/>
                <a:cs typeface="ＭＳ Ｐゴシック" charset="0"/>
              </a:rPr>
              <a:t>Rozowsky</a:t>
            </a:r>
            <a:r>
              <a:rPr lang="en-US" sz="1400" dirty="0" smtClean="0">
                <a:solidFill>
                  <a:schemeClr val="bg1">
                    <a:lumMod val="75000"/>
                  </a:schemeClr>
                </a:solidFill>
                <a:latin typeface="Arial" charset="0"/>
                <a:ea typeface="ＭＳ Ｐゴシック" charset="0"/>
                <a:cs typeface="ＭＳ Ｐゴシック" charset="0"/>
              </a:rPr>
              <a:t>, AK </a:t>
            </a:r>
            <a:r>
              <a:rPr lang="en-US" sz="1400" dirty="0" err="1" smtClean="0">
                <a:solidFill>
                  <a:schemeClr val="bg1">
                    <a:lumMod val="75000"/>
                  </a:schemeClr>
                </a:solidFill>
                <a:latin typeface="Arial" charset="0"/>
                <a:ea typeface="ＭＳ Ｐゴシック" charset="0"/>
                <a:cs typeface="ＭＳ Ｐゴシック" charset="0"/>
              </a:rPr>
              <a:t>Tewari</a:t>
            </a:r>
            <a:r>
              <a:rPr lang="en-US" sz="1400" dirty="0" smtClean="0">
                <a:solidFill>
                  <a:schemeClr val="bg1">
                    <a:lumMod val="75000"/>
                  </a:schemeClr>
                </a:solidFill>
                <a:latin typeface="Arial" charset="0"/>
                <a:ea typeface="ＭＳ Ｐゴシック" charset="0"/>
                <a:cs typeface="ＭＳ Ｐゴシック" charset="0"/>
              </a:rPr>
              <a:t>, N </a:t>
            </a:r>
            <a:r>
              <a:rPr lang="en-US" sz="1400" dirty="0" err="1" smtClean="0">
                <a:solidFill>
                  <a:schemeClr val="bg1">
                    <a:lumMod val="75000"/>
                  </a:schemeClr>
                </a:solidFill>
                <a:latin typeface="Arial" charset="0"/>
                <a:ea typeface="ＭＳ Ｐゴシック" charset="0"/>
                <a:cs typeface="ＭＳ Ｐゴシック" charset="0"/>
              </a:rPr>
              <a:t>Kitabayashi</a:t>
            </a:r>
            <a:r>
              <a:rPr lang="en-US" sz="1400" dirty="0" smtClean="0">
                <a:solidFill>
                  <a:schemeClr val="bg1">
                    <a:lumMod val="75000"/>
                  </a:schemeClr>
                </a:solidFill>
                <a:latin typeface="Arial" charset="0"/>
                <a:ea typeface="ＭＳ Ｐゴシック" charset="0"/>
                <a:cs typeface="ＭＳ Ｐゴシック" charset="0"/>
              </a:rPr>
              <a:t>, BJ Moss, MS </a:t>
            </a:r>
            <a:r>
              <a:rPr lang="en-US" sz="1400" dirty="0" err="1" smtClean="0">
                <a:solidFill>
                  <a:schemeClr val="bg1">
                    <a:lumMod val="75000"/>
                  </a:schemeClr>
                </a:solidFill>
                <a:latin typeface="Arial" charset="0"/>
                <a:ea typeface="ＭＳ Ｐゴシック" charset="0"/>
                <a:cs typeface="ＭＳ Ｐゴシック" charset="0"/>
              </a:rPr>
              <a:t>Chee</a:t>
            </a:r>
            <a:r>
              <a:rPr lang="en-US" sz="1400" dirty="0" smtClean="0">
                <a:solidFill>
                  <a:schemeClr val="bg1">
                    <a:lumMod val="75000"/>
                  </a:schemeClr>
                </a:solidFill>
                <a:latin typeface="Arial" charset="0"/>
                <a:ea typeface="ＭＳ Ｐゴシック" charset="0"/>
                <a:cs typeface="ＭＳ Ｐゴシック" charset="0"/>
              </a:rPr>
              <a:t>, F </a:t>
            </a:r>
            <a:r>
              <a:rPr lang="en-US" sz="1400" dirty="0" err="1" smtClean="0">
                <a:solidFill>
                  <a:schemeClr val="bg1">
                    <a:lumMod val="75000"/>
                  </a:schemeClr>
                </a:solidFill>
                <a:latin typeface="Arial" charset="0"/>
                <a:ea typeface="ＭＳ Ｐゴシック" charset="0"/>
                <a:cs typeface="ＭＳ Ｐゴシック" charset="0"/>
              </a:rPr>
              <a:t>Demichelis</a:t>
            </a:r>
            <a:r>
              <a:rPr lang="en-US" sz="1400" dirty="0" smtClean="0">
                <a:solidFill>
                  <a:schemeClr val="bg1">
                    <a:lumMod val="75000"/>
                  </a:schemeClr>
                </a:solidFill>
                <a:latin typeface="Arial" charset="0"/>
                <a:ea typeface="ＭＳ Ｐゴシック" charset="0"/>
                <a:cs typeface="ＭＳ Ｐゴシック" charset="0"/>
              </a:rPr>
              <a:t>, </a:t>
            </a:r>
            <a:r>
              <a:rPr lang="en-US" sz="1800" b="1" dirty="0" smtClean="0">
                <a:latin typeface="Arial" charset="0"/>
                <a:ea typeface="ＭＳ Ｐゴシック" charset="0"/>
                <a:cs typeface="ＭＳ Ｐゴシック" charset="0"/>
              </a:rPr>
              <a:t>MA Rubin</a:t>
            </a:r>
          </a:p>
          <a:p>
            <a:pPr>
              <a:spcBef>
                <a:spcPts val="400"/>
              </a:spcBef>
              <a:defRPr/>
            </a:pPr>
            <a:r>
              <a:rPr lang="en-US" sz="1800" b="1" dirty="0" smtClean="0">
                <a:latin typeface="Arial" charset="0"/>
                <a:ea typeface="ＭＳ Ｐゴシック" charset="0"/>
                <a:cs typeface="ＭＳ Ｐゴシック" charset="0"/>
              </a:rPr>
              <a:t>Privacy</a:t>
            </a:r>
            <a:r>
              <a:rPr lang="en-US" sz="1400" dirty="0" smtClean="0">
                <a:solidFill>
                  <a:schemeClr val="bg1">
                    <a:lumMod val="75000"/>
                  </a:schemeClr>
                </a:solidFill>
                <a:latin typeface="Arial" charset="0"/>
                <a:ea typeface="ＭＳ Ｐゴシック" charset="0"/>
                <a:cs typeface="ＭＳ Ｐゴシック" charset="0"/>
              </a:rPr>
              <a:t>: </a:t>
            </a:r>
            <a:r>
              <a:rPr lang="en-US" sz="1800" b="1" dirty="0" smtClean="0">
                <a:latin typeface="Arial" charset="0"/>
                <a:ea typeface="ＭＳ Ｐゴシック" charset="0"/>
                <a:cs typeface="ＭＳ Ｐゴシック" charset="0"/>
              </a:rPr>
              <a:t>D </a:t>
            </a:r>
            <a:r>
              <a:rPr lang="en-US" sz="1800" b="1" dirty="0" err="1" smtClean="0">
                <a:latin typeface="Arial" charset="0"/>
                <a:ea typeface="ＭＳ Ｐゴシック" charset="0"/>
                <a:cs typeface="ＭＳ Ｐゴシック" charset="0"/>
              </a:rPr>
              <a:t>Greenbaum</a:t>
            </a:r>
            <a:r>
              <a:rPr lang="en-US" sz="1400" dirty="0" smtClean="0">
                <a:solidFill>
                  <a:schemeClr val="bg1">
                    <a:lumMod val="75000"/>
                  </a:schemeClr>
                </a:solidFill>
                <a:latin typeface="Arial" charset="0"/>
                <a:ea typeface="ＭＳ Ｐゴシック" charset="0"/>
                <a:cs typeface="ＭＳ Ｐゴシック" charset="0"/>
              </a:rPr>
              <a:t>, A </a:t>
            </a:r>
            <a:r>
              <a:rPr lang="en-US" sz="1400" dirty="0" err="1" smtClean="0">
                <a:solidFill>
                  <a:schemeClr val="bg1">
                    <a:lumMod val="75000"/>
                  </a:schemeClr>
                </a:solidFill>
                <a:latin typeface="Arial" charset="0"/>
                <a:ea typeface="ＭＳ Ｐゴシック" charset="0"/>
                <a:cs typeface="ＭＳ Ｐゴシック" charset="0"/>
              </a:rPr>
              <a:t>Sboner</a:t>
            </a:r>
            <a:r>
              <a:rPr lang="en-US" sz="1400" dirty="0" smtClean="0">
                <a:solidFill>
                  <a:schemeClr val="bg1">
                    <a:lumMod val="75000"/>
                  </a:schemeClr>
                </a:solidFill>
                <a:latin typeface="Arial" charset="0"/>
                <a:ea typeface="ＭＳ Ｐゴシック" charset="0"/>
                <a:cs typeface="ＭＳ Ｐゴシック" charset="0"/>
              </a:rPr>
              <a:t>, XJ Mu</a:t>
            </a:r>
          </a:p>
          <a:p>
            <a:pPr>
              <a:spcBef>
                <a:spcPts val="400"/>
              </a:spcBef>
              <a:defRPr/>
            </a:pPr>
            <a:r>
              <a:rPr lang="en-US" sz="1800" b="1" dirty="0" err="1" smtClean="0">
                <a:latin typeface="Arial" charset="0"/>
                <a:ea typeface="ＭＳ Ｐゴシック" charset="0"/>
                <a:cs typeface="ＭＳ Ｐゴシック" charset="0"/>
              </a:rPr>
              <a:t>Alleleseq</a:t>
            </a:r>
            <a:r>
              <a:rPr lang="en-US" sz="1400" dirty="0" err="1" smtClean="0">
                <a:solidFill>
                  <a:schemeClr val="bg1">
                    <a:lumMod val="75000"/>
                  </a:schemeClr>
                </a:solidFill>
                <a:latin typeface="Arial" charset="0"/>
                <a:ea typeface="ＭＳ Ｐゴシック" charset="0"/>
                <a:cs typeface="ＭＳ Ｐゴシック" charset="0"/>
              </a:rPr>
              <a:t>.gersteinlab.org</a:t>
            </a:r>
            <a:r>
              <a:rPr lang="en-US" sz="1400" dirty="0">
                <a:solidFill>
                  <a:schemeClr val="bg1">
                    <a:lumMod val="75000"/>
                  </a:schemeClr>
                </a:solidFill>
                <a:latin typeface="Arial" charset="0"/>
                <a:ea typeface="ＭＳ Ｐゴシック" charset="0"/>
                <a:cs typeface="ＭＳ Ｐゴシック" charset="0"/>
              </a:rPr>
              <a:t>:</a:t>
            </a:r>
            <a:br>
              <a:rPr lang="en-US" sz="1400" dirty="0">
                <a:solidFill>
                  <a:schemeClr val="bg1">
                    <a:lumMod val="75000"/>
                  </a:schemeClr>
                </a:solidFill>
                <a:latin typeface="Arial" charset="0"/>
                <a:ea typeface="ＭＳ Ｐゴシック" charset="0"/>
                <a:cs typeface="ＭＳ Ｐゴシック" charset="0"/>
              </a:rPr>
            </a:br>
            <a:r>
              <a:rPr lang="en-US" sz="1800" b="1" dirty="0">
                <a:latin typeface="Arial" charset="0"/>
                <a:ea typeface="ＭＳ Ｐゴシック" charset="0"/>
                <a:cs typeface="ＭＳ Ｐゴシック" charset="0"/>
              </a:rPr>
              <a:t>J </a:t>
            </a:r>
            <a:r>
              <a:rPr lang="en-US" sz="1800" b="1" dirty="0" err="1">
                <a:latin typeface="Arial" charset="0"/>
                <a:ea typeface="ＭＳ Ｐゴシック" charset="0"/>
                <a:cs typeface="ＭＳ Ｐゴシック" charset="0"/>
              </a:rPr>
              <a:t>Rozowsky</a:t>
            </a:r>
            <a:r>
              <a:rPr lang="en-US" sz="1800" b="1" dirty="0">
                <a:latin typeface="Arial" charset="0"/>
                <a:ea typeface="ＭＳ Ｐゴシック" charset="0"/>
                <a:cs typeface="ＭＳ Ｐゴシック" charset="0"/>
              </a:rPr>
              <a:t>, A </a:t>
            </a:r>
            <a:r>
              <a:rPr lang="en-US" sz="1800" b="1" dirty="0" err="1">
                <a:latin typeface="Arial" charset="0"/>
                <a:ea typeface="ＭＳ Ｐゴシック" charset="0"/>
                <a:cs typeface="ＭＳ Ｐゴシック" charset="0"/>
              </a:rPr>
              <a:t>Abyzov</a:t>
            </a:r>
            <a:r>
              <a:rPr lang="en-US" sz="1800" b="1" dirty="0">
                <a:latin typeface="Arial" charset="0"/>
                <a:ea typeface="ＭＳ Ｐゴシック" charset="0"/>
                <a:cs typeface="ＭＳ Ｐゴシック" charset="0"/>
              </a:rPr>
              <a:t>,</a:t>
            </a:r>
            <a:r>
              <a:rPr lang="en-US" sz="1400" dirty="0">
                <a:solidFill>
                  <a:schemeClr val="bg1">
                    <a:lumMod val="75000"/>
                  </a:schemeClr>
                </a:solidFill>
                <a:latin typeface="Arial" charset="0"/>
                <a:ea typeface="ＭＳ Ｐゴシック" charset="0"/>
                <a:cs typeface="ＭＳ Ｐゴシック" charset="0"/>
              </a:rPr>
              <a:t> </a:t>
            </a:r>
            <a:r>
              <a:rPr lang="en-US" sz="1400" dirty="0" smtClean="0">
                <a:solidFill>
                  <a:schemeClr val="bg1">
                    <a:lumMod val="75000"/>
                  </a:schemeClr>
                </a:solidFill>
                <a:latin typeface="Arial" charset="0"/>
                <a:ea typeface="ＭＳ Ｐゴシック" charset="0"/>
                <a:cs typeface="ＭＳ Ｐゴシック" charset="0"/>
              </a:rPr>
              <a:t>J </a:t>
            </a:r>
            <a:r>
              <a:rPr lang="en-US" sz="1400" dirty="0">
                <a:solidFill>
                  <a:schemeClr val="bg1">
                    <a:lumMod val="75000"/>
                  </a:schemeClr>
                </a:solidFill>
                <a:latin typeface="Arial" charset="0"/>
                <a:ea typeface="ＭＳ Ｐゴシック" charset="0"/>
                <a:cs typeface="ＭＳ Ｐゴシック" charset="0"/>
              </a:rPr>
              <a:t>Wang, P </a:t>
            </a:r>
            <a:r>
              <a:rPr lang="en-US" sz="1400" dirty="0" err="1">
                <a:solidFill>
                  <a:schemeClr val="bg1">
                    <a:lumMod val="75000"/>
                  </a:schemeClr>
                </a:solidFill>
                <a:latin typeface="Arial" charset="0"/>
                <a:ea typeface="ＭＳ Ｐゴシック" charset="0"/>
                <a:cs typeface="ＭＳ Ｐゴシック" charset="0"/>
              </a:rPr>
              <a:t>Alves</a:t>
            </a:r>
            <a:r>
              <a:rPr lang="en-US" sz="1400" dirty="0">
                <a:solidFill>
                  <a:schemeClr val="bg1">
                    <a:lumMod val="75000"/>
                  </a:schemeClr>
                </a:solidFill>
                <a:latin typeface="Arial" charset="0"/>
                <a:ea typeface="ＭＳ Ｐゴシック" charset="0"/>
                <a:cs typeface="ＭＳ Ｐゴシック" charset="0"/>
              </a:rPr>
              <a:t>, D </a:t>
            </a:r>
            <a:r>
              <a:rPr lang="en-US" sz="1400" dirty="0" err="1">
                <a:solidFill>
                  <a:schemeClr val="bg1">
                    <a:lumMod val="75000"/>
                  </a:schemeClr>
                </a:solidFill>
                <a:latin typeface="Arial" charset="0"/>
                <a:ea typeface="ＭＳ Ｐゴシック" charset="0"/>
                <a:cs typeface="ＭＳ Ｐゴシック" charset="0"/>
              </a:rPr>
              <a:t>Raha</a:t>
            </a:r>
            <a:r>
              <a:rPr lang="en-US" sz="1400" dirty="0">
                <a:solidFill>
                  <a:schemeClr val="bg1">
                    <a:lumMod val="75000"/>
                  </a:schemeClr>
                </a:solidFill>
                <a:latin typeface="Arial" charset="0"/>
                <a:ea typeface="ＭＳ Ｐゴシック" charset="0"/>
                <a:cs typeface="ＭＳ Ｐゴシック" charset="0"/>
              </a:rPr>
              <a:t>, A </a:t>
            </a:r>
            <a:r>
              <a:rPr lang="en-US" sz="1400" dirty="0" err="1">
                <a:solidFill>
                  <a:schemeClr val="bg1">
                    <a:lumMod val="75000"/>
                  </a:schemeClr>
                </a:solidFill>
                <a:latin typeface="Arial" charset="0"/>
                <a:ea typeface="ＭＳ Ｐゴシック" charset="0"/>
                <a:cs typeface="ＭＳ Ｐゴシック" charset="0"/>
              </a:rPr>
              <a:t>Harmanci</a:t>
            </a:r>
            <a:r>
              <a:rPr lang="en-US" sz="1400" dirty="0">
                <a:solidFill>
                  <a:schemeClr val="bg1">
                    <a:lumMod val="75000"/>
                  </a:schemeClr>
                </a:solidFill>
                <a:latin typeface="Arial" charset="0"/>
                <a:ea typeface="ＭＳ Ｐゴシック" charset="0"/>
                <a:cs typeface="ＭＳ Ｐゴシック" charset="0"/>
              </a:rPr>
              <a:t>, J </a:t>
            </a:r>
            <a:r>
              <a:rPr lang="en-US" sz="1400" dirty="0" err="1">
                <a:solidFill>
                  <a:schemeClr val="bg1">
                    <a:lumMod val="75000"/>
                  </a:schemeClr>
                </a:solidFill>
                <a:latin typeface="Arial" charset="0"/>
                <a:ea typeface="ＭＳ Ｐゴシック" charset="0"/>
                <a:cs typeface="ＭＳ Ｐゴシック" charset="0"/>
              </a:rPr>
              <a:t>Leng</a:t>
            </a:r>
            <a:r>
              <a:rPr lang="en-US" sz="1400" dirty="0">
                <a:solidFill>
                  <a:schemeClr val="bg1">
                    <a:lumMod val="75000"/>
                  </a:schemeClr>
                </a:solidFill>
                <a:latin typeface="Arial" charset="0"/>
                <a:ea typeface="ＭＳ Ｐゴシック" charset="0"/>
                <a:cs typeface="ＭＳ Ｐゴシック" charset="0"/>
              </a:rPr>
              <a:t>, </a:t>
            </a:r>
            <a:r>
              <a:rPr lang="en-US" sz="1400" dirty="0" smtClean="0">
                <a:solidFill>
                  <a:schemeClr val="bg1">
                    <a:lumMod val="75000"/>
                  </a:schemeClr>
                </a:solidFill>
                <a:latin typeface="Arial" charset="0"/>
                <a:ea typeface="ＭＳ Ｐゴシック" charset="0"/>
                <a:cs typeface="ＭＳ Ｐゴシック" charset="0"/>
              </a:rPr>
              <a:t>R </a:t>
            </a:r>
            <a:r>
              <a:rPr lang="en-US" sz="1400" dirty="0">
                <a:solidFill>
                  <a:schemeClr val="bg1">
                    <a:lumMod val="75000"/>
                  </a:schemeClr>
                </a:solidFill>
                <a:latin typeface="Arial" charset="0"/>
                <a:ea typeface="ＭＳ Ｐゴシック" charset="0"/>
                <a:cs typeface="ＭＳ Ｐゴシック" charset="0"/>
              </a:rPr>
              <a:t>Bjornson, Y Kong, N </a:t>
            </a:r>
            <a:r>
              <a:rPr lang="en-US" sz="1400" dirty="0" err="1">
                <a:solidFill>
                  <a:schemeClr val="bg1">
                    <a:lumMod val="75000"/>
                  </a:schemeClr>
                </a:solidFill>
                <a:latin typeface="Arial" charset="0"/>
                <a:ea typeface="ＭＳ Ｐゴシック" charset="0"/>
                <a:cs typeface="ＭＳ Ｐゴシック" charset="0"/>
              </a:rPr>
              <a:t>Kitabayashi</a:t>
            </a:r>
            <a:r>
              <a:rPr lang="en-US" sz="1400" dirty="0">
                <a:solidFill>
                  <a:schemeClr val="bg1">
                    <a:lumMod val="75000"/>
                  </a:schemeClr>
                </a:solidFill>
                <a:latin typeface="Arial" charset="0"/>
                <a:ea typeface="ＭＳ Ｐゴシック" charset="0"/>
                <a:cs typeface="ＭＳ Ｐゴシック" charset="0"/>
              </a:rPr>
              <a:t>, N </a:t>
            </a:r>
            <a:r>
              <a:rPr lang="en-US" sz="1400" dirty="0" err="1">
                <a:solidFill>
                  <a:schemeClr val="bg1">
                    <a:lumMod val="75000"/>
                  </a:schemeClr>
                </a:solidFill>
                <a:latin typeface="Arial" charset="0"/>
                <a:ea typeface="ＭＳ Ｐゴシック" charset="0"/>
                <a:cs typeface="ＭＳ Ｐゴシック" charset="0"/>
              </a:rPr>
              <a:t>Bhardwaj</a:t>
            </a:r>
            <a:r>
              <a:rPr lang="en-US" sz="1400" dirty="0">
                <a:solidFill>
                  <a:schemeClr val="bg1">
                    <a:lumMod val="75000"/>
                  </a:schemeClr>
                </a:solidFill>
                <a:latin typeface="Arial" charset="0"/>
                <a:ea typeface="ＭＳ Ｐゴシック" charset="0"/>
                <a:cs typeface="ＭＳ Ｐゴシック" charset="0"/>
              </a:rPr>
              <a:t>, </a:t>
            </a:r>
            <a:r>
              <a:rPr lang="en-US" sz="1400" dirty="0" smtClean="0">
                <a:solidFill>
                  <a:schemeClr val="bg1">
                    <a:lumMod val="75000"/>
                  </a:schemeClr>
                </a:solidFill>
                <a:latin typeface="Arial" charset="0"/>
                <a:ea typeface="ＭＳ Ｐゴシック" charset="0"/>
                <a:cs typeface="ＭＳ Ｐゴシック" charset="0"/>
              </a:rPr>
              <a:t>M </a:t>
            </a:r>
            <a:r>
              <a:rPr lang="en-US" sz="1400" dirty="0">
                <a:solidFill>
                  <a:schemeClr val="bg1">
                    <a:lumMod val="75000"/>
                  </a:schemeClr>
                </a:solidFill>
                <a:latin typeface="Arial" charset="0"/>
                <a:ea typeface="ＭＳ Ｐゴシック" charset="0"/>
                <a:cs typeface="ＭＳ Ｐゴシック" charset="0"/>
              </a:rPr>
              <a:t>Rubin, M </a:t>
            </a:r>
            <a:r>
              <a:rPr lang="en-US" sz="1400" dirty="0" smtClean="0">
                <a:solidFill>
                  <a:schemeClr val="bg1">
                    <a:lumMod val="75000"/>
                  </a:schemeClr>
                </a:solidFill>
                <a:latin typeface="Arial" charset="0"/>
                <a:ea typeface="ＭＳ Ｐゴシック" charset="0"/>
                <a:cs typeface="ＭＳ Ｐゴシック" charset="0"/>
              </a:rPr>
              <a:t>Snyder</a:t>
            </a:r>
          </a:p>
          <a:p>
            <a:pPr>
              <a:defRPr/>
            </a:pPr>
            <a:r>
              <a:rPr lang="en-US" sz="1800" b="1" dirty="0" err="1">
                <a:latin typeface="Arial" charset="0"/>
                <a:ea typeface="ＭＳ Ｐゴシック" charset="0"/>
                <a:cs typeface="ＭＳ Ｐゴシック" charset="0"/>
              </a:rPr>
              <a:t>tYNA</a:t>
            </a:r>
            <a:r>
              <a:rPr lang="en-US" sz="1400" dirty="0" err="1" smtClean="0">
                <a:solidFill>
                  <a:schemeClr val="bg1">
                    <a:lumMod val="75000"/>
                  </a:schemeClr>
                </a:solidFill>
                <a:latin typeface="Arial" charset="0"/>
                <a:ea typeface="ＭＳ Ｐゴシック" charset="0"/>
                <a:cs typeface="ＭＳ Ｐゴシック" charset="0"/>
              </a:rPr>
              <a:t>.gersteinlab.org</a:t>
            </a:r>
            <a:r>
              <a:rPr lang="en-US" sz="1400" dirty="0" smtClean="0">
                <a:solidFill>
                  <a:schemeClr val="bg1">
                    <a:lumMod val="75000"/>
                  </a:schemeClr>
                </a:solidFill>
                <a:latin typeface="Arial" charset="0"/>
                <a:ea typeface="ＭＳ Ｐゴシック" charset="0"/>
                <a:cs typeface="ＭＳ Ｐゴシック" charset="0"/>
              </a:rPr>
              <a:t> </a:t>
            </a:r>
            <a:r>
              <a:rPr lang="en-US" sz="1400" dirty="0">
                <a:solidFill>
                  <a:schemeClr val="bg1">
                    <a:lumMod val="75000"/>
                  </a:schemeClr>
                </a:solidFill>
                <a:latin typeface="Arial" charset="0"/>
                <a:ea typeface="ＭＳ Ｐゴシック" charset="0"/>
                <a:cs typeface="ＭＳ Ｐゴシック" charset="0"/>
              </a:rPr>
              <a:t>: </a:t>
            </a:r>
            <a:r>
              <a:rPr lang="en-US" sz="1800" b="1" dirty="0">
                <a:latin typeface="Arial" charset="0"/>
                <a:ea typeface="ＭＳ Ｐゴシック" charset="0"/>
                <a:cs typeface="ＭＳ Ｐゴシック" charset="0"/>
              </a:rPr>
              <a:t>KY Yip</a:t>
            </a:r>
            <a:r>
              <a:rPr lang="en-US" sz="1400" dirty="0">
                <a:solidFill>
                  <a:schemeClr val="bg1">
                    <a:lumMod val="75000"/>
                  </a:schemeClr>
                </a:solidFill>
                <a:latin typeface="Arial" charset="0"/>
                <a:ea typeface="ＭＳ Ｐゴシック" charset="0"/>
                <a:cs typeface="ＭＳ Ｐゴシック" charset="0"/>
              </a:rPr>
              <a:t>, H Yu, PM Kim, M </a:t>
            </a:r>
            <a:r>
              <a:rPr lang="en-US" sz="1400" dirty="0" smtClean="0">
                <a:solidFill>
                  <a:schemeClr val="bg1">
                    <a:lumMod val="75000"/>
                  </a:schemeClr>
                </a:solidFill>
                <a:latin typeface="Arial" charset="0"/>
                <a:ea typeface="ＭＳ Ｐゴシック" charset="0"/>
                <a:cs typeface="ＭＳ Ｐゴシック" charset="0"/>
              </a:rPr>
              <a:t>Schultz</a:t>
            </a:r>
          </a:p>
          <a:p>
            <a:pPr>
              <a:defRPr/>
            </a:pPr>
            <a:endParaRPr lang="en-US" sz="1400" dirty="0">
              <a:solidFill>
                <a:schemeClr val="bg1">
                  <a:lumMod val="75000"/>
                </a:schemeClr>
              </a:solidFill>
              <a:latin typeface="Arial" charset="0"/>
              <a:ea typeface="ＭＳ Ｐゴシック" charset="0"/>
              <a:cs typeface="ＭＳ Ｐゴシック" charset="0"/>
            </a:endParaRPr>
          </a:p>
          <a:p>
            <a:pPr>
              <a:defRPr/>
            </a:pPr>
            <a:endParaRPr lang="en-US" sz="1400" dirty="0" smtClean="0">
              <a:solidFill>
                <a:schemeClr val="bg1">
                  <a:lumMod val="75000"/>
                </a:schemeClr>
              </a:solidFill>
              <a:latin typeface="Arial" charset="0"/>
              <a:ea typeface="ＭＳ Ｐゴシック" charset="0"/>
              <a:cs typeface="ＭＳ Ｐゴシック" charset="0"/>
            </a:endParaRPr>
          </a:p>
          <a:p>
            <a:pPr>
              <a:defRPr/>
            </a:pPr>
            <a:endParaRPr lang="en-US" sz="1400" dirty="0">
              <a:solidFill>
                <a:schemeClr val="bg1">
                  <a:lumMod val="75000"/>
                </a:schemeClr>
              </a:solidFill>
              <a:latin typeface="Arial" charset="0"/>
              <a:ea typeface="ＭＳ Ｐゴシック" charset="0"/>
              <a:cs typeface="ＭＳ Ｐゴシック" charset="0"/>
            </a:endParaRPr>
          </a:p>
          <a:p>
            <a:pPr>
              <a:defRPr/>
            </a:pPr>
            <a:endParaRPr lang="en-US" sz="1400" dirty="0">
              <a:solidFill>
                <a:schemeClr val="bg1">
                  <a:lumMod val="75000"/>
                </a:schemeClr>
              </a:solidFill>
              <a:latin typeface="Arial" charset="0"/>
              <a:ea typeface="ＭＳ Ｐゴシック" charset="0"/>
              <a:cs typeface="ＭＳ Ｐゴシック" charset="0"/>
            </a:endParaRPr>
          </a:p>
          <a:p>
            <a:pPr>
              <a:defRPr/>
            </a:pPr>
            <a:endParaRPr lang="en-US" sz="1400" dirty="0">
              <a:solidFill>
                <a:schemeClr val="bg1">
                  <a:lumMod val="75000"/>
                </a:schemeClr>
              </a:solidFill>
              <a:latin typeface="Arial" charset="0"/>
              <a:ea typeface="ＭＳ Ｐゴシック" charset="0"/>
              <a:cs typeface="ＭＳ Ｐゴシック" charset="0"/>
            </a:endParaRPr>
          </a:p>
          <a:p>
            <a:pPr>
              <a:defRPr/>
            </a:pPr>
            <a:endParaRPr lang="en-US" sz="1400" dirty="0">
              <a:solidFill>
                <a:schemeClr val="bg1">
                  <a:lumMod val="75000"/>
                </a:schemeClr>
              </a:solidFill>
              <a:latin typeface="Arial" charset="0"/>
              <a:ea typeface="ＭＳ Ｐゴシック" charset="0"/>
              <a:cs typeface="ＭＳ Ｐゴシック" charset="0"/>
            </a:endParaRPr>
          </a:p>
          <a:p>
            <a:pPr>
              <a:defRPr/>
            </a:pPr>
            <a:endParaRPr lang="en-US" sz="1400" dirty="0">
              <a:solidFill>
                <a:schemeClr val="bg1">
                  <a:lumMod val="75000"/>
                </a:schemeClr>
              </a:solidFill>
              <a:latin typeface="Arial" charset="0"/>
              <a:ea typeface="ＭＳ Ｐゴシック" charset="0"/>
              <a:cs typeface="ＭＳ Ｐゴシック" charset="0"/>
            </a:endParaRPr>
          </a:p>
          <a:p>
            <a:pPr>
              <a:defRPr/>
            </a:pPr>
            <a:endParaRPr lang="en-US" sz="1400" dirty="0">
              <a:solidFill>
                <a:schemeClr val="bg1">
                  <a:lumMod val="75000"/>
                </a:schemeClr>
              </a:solidFill>
              <a:latin typeface="Arial" charset="0"/>
              <a:ea typeface="ＭＳ Ｐゴシック" charset="0"/>
              <a:cs typeface="ＭＳ Ｐゴシック" charset="0"/>
            </a:endParaRPr>
          </a:p>
        </p:txBody>
      </p:sp>
      <p:sp>
        <p:nvSpPr>
          <p:cNvPr id="8" name="TextBox 7"/>
          <p:cNvSpPr txBox="1"/>
          <p:nvPr/>
        </p:nvSpPr>
        <p:spPr>
          <a:xfrm>
            <a:off x="555625" y="425450"/>
            <a:ext cx="2665413" cy="708025"/>
          </a:xfrm>
          <a:prstGeom prst="rect">
            <a:avLst/>
          </a:prstGeom>
          <a:noFill/>
        </p:spPr>
        <p:txBody>
          <a:bodyPr>
            <a:spAutoFit/>
          </a:bodyPr>
          <a:lstStyle/>
          <a:p>
            <a:pPr algn="ctr">
              <a:defRPr/>
            </a:pPr>
            <a:r>
              <a:rPr lang="en-US" sz="2000" dirty="0">
                <a:solidFill>
                  <a:schemeClr val="bg1">
                    <a:lumMod val="75000"/>
                  </a:schemeClr>
                </a:solidFill>
              </a:rPr>
              <a:t>Tools Acknowledgements</a:t>
            </a:r>
          </a:p>
        </p:txBody>
      </p:sp>
      <p:sp>
        <p:nvSpPr>
          <p:cNvPr id="547847" name="TextBox 1"/>
          <p:cNvSpPr txBox="1">
            <a:spLocks noChangeArrowheads="1"/>
          </p:cNvSpPr>
          <p:nvPr/>
        </p:nvSpPr>
        <p:spPr bwMode="auto">
          <a:xfrm>
            <a:off x="5080000" y="6273800"/>
            <a:ext cx="3392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000" dirty="0" err="1" smtClean="0">
                <a:solidFill>
                  <a:schemeClr val="bg1">
                    <a:lumMod val="75000"/>
                  </a:schemeClr>
                </a:solidFill>
              </a:rPr>
              <a:t>info.gersteinlab.org</a:t>
            </a:r>
            <a:r>
              <a:rPr lang="en-US" sz="2000" dirty="0" smtClean="0">
                <a:solidFill>
                  <a:schemeClr val="bg1">
                    <a:lumMod val="75000"/>
                  </a:schemeClr>
                </a:solidFill>
              </a:rPr>
              <a:t>/Tools</a:t>
            </a:r>
          </a:p>
        </p:txBody>
      </p:sp>
      <p:pic>
        <p:nvPicPr>
          <p:cNvPr id="4003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497138"/>
            <a:ext cx="2906713"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766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401410"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401411" name="Text Box 5"/>
          <p:cNvSpPr txBox="1">
            <a:spLocks noChangeArrowheads="1"/>
          </p:cNvSpPr>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401412" name="Isosceles Triangle 4"/>
          <p:cNvSpPr>
            <a:spLocks noChangeArrowheads="1"/>
          </p:cNvSpPr>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80" tIns="45692" rIns="91380" bIns="45692" anchor="ctr"/>
          <a:lstStyle/>
          <a:p>
            <a:pPr algn="ctr" defTabSz="909638"/>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59" eaLnBrk="1" hangingPunct="1">
              <a:defRPr/>
            </a:pPr>
            <a:r>
              <a:rPr lang="en-US">
                <a:latin typeface="+mn-lt"/>
                <a:ea typeface="ＭＳ Ｐゴシック" pitchFamily="-107" charset="-128"/>
                <a:cs typeface="ＭＳ Ｐゴシック" pitchFamily="-107" charset="-128"/>
              </a:rPr>
              <a:t>More Information on this Talk</a:t>
            </a:r>
          </a:p>
        </p:txBody>
      </p:sp>
      <p:sp>
        <p:nvSpPr>
          <p:cNvPr id="403458" name="Rectangle 3"/>
          <p:cNvSpPr>
            <a:spLocks noGrp="1" noChangeArrowheads="1"/>
          </p:cNvSpPr>
          <p:nvPr>
            <p:ph idx="1"/>
          </p:nvPr>
        </p:nvSpPr>
        <p:spPr>
          <a:xfrm>
            <a:off x="317500" y="568325"/>
            <a:ext cx="8475663" cy="6065838"/>
          </a:xfrm>
        </p:spPr>
        <p:txBody>
          <a:bodyPr/>
          <a:lstStyle/>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SUBJECT: Networks</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DESCRIPTION: </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le 3"/>
          <p:cNvSpPr>
            <a:spLocks noGrp="1"/>
          </p:cNvSpPr>
          <p:nvPr>
            <p:ph type="ctrTitle"/>
          </p:nvPr>
        </p:nvSpPr>
        <p:spPr>
          <a:xfrm>
            <a:off x="1039813" y="808038"/>
            <a:ext cx="7529512" cy="1470025"/>
          </a:xfrm>
        </p:spPr>
        <p:txBody>
          <a:bodyPr/>
          <a:lstStyle/>
          <a:p>
            <a:r>
              <a:rPr lang="en-US" sz="3200">
                <a:latin typeface="Arial" charset="0"/>
                <a:ea typeface="ＭＳ Ｐゴシック" charset="0"/>
                <a:cs typeface="ＭＳ Ｐゴシック" charset="0"/>
              </a:rPr>
              <a:t>Only ~1% of personal genome sequences are canonical protein coding genes regions (CDS).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The remaining 99% are non-coding.</a:t>
            </a:r>
          </a:p>
        </p:txBody>
      </p:sp>
      <p:sp>
        <p:nvSpPr>
          <p:cNvPr id="366594" name="Subtitle 4"/>
          <p:cNvSpPr>
            <a:spLocks noGrp="1"/>
          </p:cNvSpPr>
          <p:nvPr>
            <p:ph type="subTitle" idx="1"/>
          </p:nvPr>
        </p:nvSpPr>
        <p:spPr/>
        <p:txBody>
          <a:bodyPr/>
          <a:lstStyle/>
          <a:p>
            <a:endParaRPr lang="en-US">
              <a:latin typeface="Arial" charset="0"/>
              <a:ea typeface="ＭＳ Ｐゴシック" charset="0"/>
              <a:cs typeface="ＭＳ Ｐゴシック" charset="0"/>
            </a:endParaRPr>
          </a:p>
        </p:txBody>
      </p:sp>
      <p:pic>
        <p:nvPicPr>
          <p:cNvPr id="366595" name="Picture 5" descr="B072 - We are the 99.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3103563"/>
            <a:ext cx="3490913"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654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5" descr="IMG_0609-1"/>
          <p:cNvPicPr>
            <a:picLocks noChangeAspect="1" noChangeArrowheads="1"/>
          </p:cNvPicPr>
          <p:nvPr>
            <p:custDataLst>
              <p:tags r:id="rId2"/>
            </p:custDataLst>
          </p:nvPr>
        </p:nvPicPr>
        <p:blipFill>
          <a:blip r:embed="rId35">
            <a:extLst>
              <a:ext uri="{28A0092B-C50C-407E-A947-70E740481C1C}">
                <a14:useLocalDpi xmlns:a14="http://schemas.microsoft.com/office/drawing/2010/main" val="0"/>
              </a:ext>
            </a:extLst>
          </a:blip>
          <a:srcRect/>
          <a:stretch>
            <a:fillRect/>
          </a:stretch>
        </p:blipFill>
        <p:spPr bwMode="auto">
          <a:xfrm>
            <a:off x="2724150" y="131763"/>
            <a:ext cx="1503363" cy="19954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162" name="Picture 8" descr="F1.medium.gif"/>
          <p:cNvPicPr>
            <a:picLocks noChangeAspect="1"/>
          </p:cNvPicPr>
          <p:nvPr>
            <p:custDataLst>
              <p:tags r:id="rId3"/>
            </p:custDataLst>
          </p:nvPr>
        </p:nvPicPr>
        <p:blipFill>
          <a:blip r:embed="rId36">
            <a:extLst>
              <a:ext uri="{28A0092B-C50C-407E-A947-70E740481C1C}">
                <a14:useLocalDpi xmlns:a14="http://schemas.microsoft.com/office/drawing/2010/main" val="0"/>
              </a:ext>
            </a:extLst>
          </a:blip>
          <a:srcRect/>
          <a:stretch>
            <a:fillRect/>
          </a:stretch>
        </p:blipFill>
        <p:spPr bwMode="auto">
          <a:xfrm>
            <a:off x="4081463" y="4327525"/>
            <a:ext cx="15875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3" name="Picture 9" descr="F2.medium.gif"/>
          <p:cNvPicPr>
            <a:picLocks noChangeAspect="1"/>
          </p:cNvPicPr>
          <p:nvPr>
            <p:custDataLst>
              <p:tags r:id="rId4"/>
            </p:custDataLst>
          </p:nvPr>
        </p:nvPicPr>
        <p:blipFill>
          <a:blip r:embed="rId37">
            <a:extLst>
              <a:ext uri="{28A0092B-C50C-407E-A947-70E740481C1C}">
                <a14:useLocalDpi xmlns:a14="http://schemas.microsoft.com/office/drawing/2010/main" val="0"/>
              </a:ext>
            </a:extLst>
          </a:blip>
          <a:srcRect/>
          <a:stretch>
            <a:fillRect/>
          </a:stretch>
        </p:blipFill>
        <p:spPr bwMode="auto">
          <a:xfrm>
            <a:off x="112713" y="142875"/>
            <a:ext cx="148113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4" name="Picture 10" descr="F3.medium.gif"/>
          <p:cNvPicPr>
            <a:picLocks noChangeAspect="1"/>
          </p:cNvPicPr>
          <p:nvPr>
            <p:custDataLst>
              <p:tags r:id="rId5"/>
            </p:custDataLst>
          </p:nvPr>
        </p:nvPicPr>
        <p:blipFill>
          <a:blip r:embed="rId38">
            <a:extLst>
              <a:ext uri="{28A0092B-C50C-407E-A947-70E740481C1C}">
                <a14:useLocalDpi xmlns:a14="http://schemas.microsoft.com/office/drawing/2010/main" val="0"/>
              </a:ext>
            </a:extLst>
          </a:blip>
          <a:srcRect/>
          <a:stretch>
            <a:fillRect/>
          </a:stretch>
        </p:blipFill>
        <p:spPr bwMode="auto">
          <a:xfrm>
            <a:off x="423863" y="4259263"/>
            <a:ext cx="1481137"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 name="Straight Arrow Connector 85"/>
          <p:cNvCxnSpPr/>
          <p:nvPr>
            <p:custDataLst>
              <p:tags r:id="rId6"/>
            </p:custDataLst>
          </p:nvPr>
        </p:nvCxnSpPr>
        <p:spPr>
          <a:xfrm>
            <a:off x="26988" y="3389313"/>
            <a:ext cx="8489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48166" name="Group 107"/>
          <p:cNvGrpSpPr>
            <a:grpSpLocks/>
          </p:cNvGrpSpPr>
          <p:nvPr>
            <p:custDataLst>
              <p:tags r:id="rId7"/>
            </p:custDataLst>
          </p:nvPr>
        </p:nvGrpSpPr>
        <p:grpSpPr bwMode="auto">
          <a:xfrm>
            <a:off x="103188" y="3157538"/>
            <a:ext cx="8001000" cy="228600"/>
            <a:chOff x="304800" y="3962400"/>
            <a:chExt cx="8000999" cy="228600"/>
          </a:xfrm>
        </p:grpSpPr>
        <p:cxnSp>
          <p:nvCxnSpPr>
            <p:cNvPr id="69" name="Straight Connector 68"/>
            <p:cNvCxnSpPr/>
            <p:nvPr/>
          </p:nvCxnSpPr>
          <p:spPr>
            <a:xfrm rot="5400000">
              <a:off x="7231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12565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17899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23233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28567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33901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3923506"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44569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49903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55237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60571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65905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71239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76573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a:off x="8190705" y="4075906"/>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5400000">
              <a:off x="191294" y="4075906"/>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48167" name="TextBox 88"/>
          <p:cNvSpPr txBox="1">
            <a:spLocks noChangeArrowheads="1"/>
          </p:cNvSpPr>
          <p:nvPr>
            <p:custDataLst>
              <p:tags r:id="rId8"/>
            </p:custDataLst>
          </p:nvPr>
        </p:nvSpPr>
        <p:spPr bwMode="auto">
          <a:xfrm rot="-2700000">
            <a:off x="31750"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000000"/>
                </a:solidFill>
              </a:rPr>
              <a:t>1998</a:t>
            </a:r>
          </a:p>
        </p:txBody>
      </p:sp>
      <p:sp>
        <p:nvSpPr>
          <p:cNvPr id="348168" name="TextBox 89"/>
          <p:cNvSpPr txBox="1">
            <a:spLocks noChangeArrowheads="1"/>
          </p:cNvSpPr>
          <p:nvPr>
            <p:custDataLst>
              <p:tags r:id="rId9"/>
            </p:custDataLst>
          </p:nvPr>
        </p:nvSpPr>
        <p:spPr bwMode="auto">
          <a:xfrm rot="-27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1999</a:t>
            </a:r>
          </a:p>
        </p:txBody>
      </p:sp>
      <p:sp>
        <p:nvSpPr>
          <p:cNvPr id="348169" name="TextBox 90"/>
          <p:cNvSpPr txBox="1">
            <a:spLocks noChangeArrowheads="1"/>
          </p:cNvSpPr>
          <p:nvPr>
            <p:custDataLst>
              <p:tags r:id="rId10"/>
            </p:custDataLst>
          </p:nvPr>
        </p:nvSpPr>
        <p:spPr bwMode="auto">
          <a:xfrm rot="-2700000">
            <a:off x="13509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2000</a:t>
            </a:r>
          </a:p>
        </p:txBody>
      </p:sp>
      <p:sp>
        <p:nvSpPr>
          <p:cNvPr id="348170" name="TextBox 91"/>
          <p:cNvSpPr txBox="1">
            <a:spLocks noChangeArrowheads="1"/>
          </p:cNvSpPr>
          <p:nvPr>
            <p:custDataLst>
              <p:tags r:id="rId11"/>
            </p:custDataLst>
          </p:nvPr>
        </p:nvSpPr>
        <p:spPr bwMode="auto">
          <a:xfrm rot="-2700000">
            <a:off x="1649413"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000000"/>
                </a:solidFill>
              </a:rPr>
              <a:t>2001</a:t>
            </a:r>
          </a:p>
        </p:txBody>
      </p:sp>
      <p:sp>
        <p:nvSpPr>
          <p:cNvPr id="348171" name="TextBox 92"/>
          <p:cNvSpPr txBox="1">
            <a:spLocks noChangeArrowheads="1"/>
          </p:cNvSpPr>
          <p:nvPr>
            <p:custDataLst>
              <p:tags r:id="rId12"/>
            </p:custDataLst>
          </p:nvPr>
        </p:nvSpPr>
        <p:spPr bwMode="auto">
          <a:xfrm rot="-2700000">
            <a:off x="24177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2002</a:t>
            </a:r>
          </a:p>
        </p:txBody>
      </p:sp>
      <p:sp>
        <p:nvSpPr>
          <p:cNvPr id="348172" name="TextBox 93"/>
          <p:cNvSpPr txBox="1">
            <a:spLocks noChangeArrowheads="1"/>
          </p:cNvSpPr>
          <p:nvPr>
            <p:custDataLst>
              <p:tags r:id="rId13"/>
            </p:custDataLst>
          </p:nvPr>
        </p:nvSpPr>
        <p:spPr bwMode="auto">
          <a:xfrm rot="-2700000">
            <a:off x="29511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2003</a:t>
            </a:r>
          </a:p>
        </p:txBody>
      </p:sp>
      <p:sp>
        <p:nvSpPr>
          <p:cNvPr id="348173" name="TextBox 94"/>
          <p:cNvSpPr txBox="1">
            <a:spLocks noChangeArrowheads="1"/>
          </p:cNvSpPr>
          <p:nvPr>
            <p:custDataLst>
              <p:tags r:id="rId14"/>
            </p:custDataLst>
          </p:nvPr>
        </p:nvSpPr>
        <p:spPr bwMode="auto">
          <a:xfrm rot="-2700000">
            <a:off x="3484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2004</a:t>
            </a:r>
          </a:p>
        </p:txBody>
      </p:sp>
      <p:sp>
        <p:nvSpPr>
          <p:cNvPr id="348174" name="TextBox 95"/>
          <p:cNvSpPr txBox="1">
            <a:spLocks noChangeArrowheads="1"/>
          </p:cNvSpPr>
          <p:nvPr>
            <p:custDataLst>
              <p:tags r:id="rId15"/>
            </p:custDataLst>
          </p:nvPr>
        </p:nvSpPr>
        <p:spPr bwMode="auto">
          <a:xfrm rot="-2700000">
            <a:off x="40179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2005</a:t>
            </a:r>
          </a:p>
        </p:txBody>
      </p:sp>
      <p:sp>
        <p:nvSpPr>
          <p:cNvPr id="348175" name="TextBox 96"/>
          <p:cNvSpPr txBox="1">
            <a:spLocks noChangeArrowheads="1"/>
          </p:cNvSpPr>
          <p:nvPr>
            <p:custDataLst>
              <p:tags r:id="rId16"/>
            </p:custDataLst>
          </p:nvPr>
        </p:nvSpPr>
        <p:spPr bwMode="auto">
          <a:xfrm rot="-2700000">
            <a:off x="45513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2006</a:t>
            </a:r>
          </a:p>
        </p:txBody>
      </p:sp>
      <p:sp>
        <p:nvSpPr>
          <p:cNvPr id="348176" name="TextBox 97"/>
          <p:cNvSpPr txBox="1">
            <a:spLocks noChangeArrowheads="1"/>
          </p:cNvSpPr>
          <p:nvPr>
            <p:custDataLst>
              <p:tags r:id="rId17"/>
            </p:custDataLst>
          </p:nvPr>
        </p:nvSpPr>
        <p:spPr bwMode="auto">
          <a:xfrm rot="-2700000">
            <a:off x="4887913"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000000"/>
                </a:solidFill>
              </a:rPr>
              <a:t>2007</a:t>
            </a:r>
          </a:p>
        </p:txBody>
      </p:sp>
      <p:sp>
        <p:nvSpPr>
          <p:cNvPr id="348177" name="TextBox 98"/>
          <p:cNvSpPr txBox="1">
            <a:spLocks noChangeArrowheads="1"/>
          </p:cNvSpPr>
          <p:nvPr>
            <p:custDataLst>
              <p:tags r:id="rId18"/>
            </p:custDataLst>
          </p:nvPr>
        </p:nvSpPr>
        <p:spPr bwMode="auto">
          <a:xfrm rot="-2700000">
            <a:off x="56181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2008</a:t>
            </a:r>
          </a:p>
        </p:txBody>
      </p:sp>
      <p:sp>
        <p:nvSpPr>
          <p:cNvPr id="348178" name="TextBox 99"/>
          <p:cNvSpPr txBox="1">
            <a:spLocks noChangeArrowheads="1"/>
          </p:cNvSpPr>
          <p:nvPr>
            <p:custDataLst>
              <p:tags r:id="rId19"/>
            </p:custDataLst>
          </p:nvPr>
        </p:nvSpPr>
        <p:spPr bwMode="auto">
          <a:xfrm rot="-2700000">
            <a:off x="62277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2009</a:t>
            </a:r>
          </a:p>
        </p:txBody>
      </p:sp>
      <p:sp>
        <p:nvSpPr>
          <p:cNvPr id="348179" name="TextBox 100"/>
          <p:cNvSpPr txBox="1">
            <a:spLocks noChangeArrowheads="1"/>
          </p:cNvSpPr>
          <p:nvPr>
            <p:custDataLst>
              <p:tags r:id="rId20"/>
            </p:custDataLst>
          </p:nvPr>
        </p:nvSpPr>
        <p:spPr bwMode="auto">
          <a:xfrm rot="-2700000">
            <a:off x="6507163"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000000"/>
                </a:solidFill>
              </a:rPr>
              <a:t>2010</a:t>
            </a:r>
          </a:p>
        </p:txBody>
      </p:sp>
      <p:sp>
        <p:nvSpPr>
          <p:cNvPr id="348180" name="TextBox 101"/>
          <p:cNvSpPr txBox="1">
            <a:spLocks noChangeArrowheads="1"/>
          </p:cNvSpPr>
          <p:nvPr>
            <p:custDataLst>
              <p:tags r:id="rId21"/>
            </p:custDataLst>
          </p:nvPr>
        </p:nvSpPr>
        <p:spPr bwMode="auto">
          <a:xfrm rot="-2700000">
            <a:off x="7299325"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2011</a:t>
            </a:r>
          </a:p>
        </p:txBody>
      </p:sp>
      <p:sp>
        <p:nvSpPr>
          <p:cNvPr id="348181" name="TextBox 102"/>
          <p:cNvSpPr txBox="1">
            <a:spLocks noChangeArrowheads="1"/>
          </p:cNvSpPr>
          <p:nvPr>
            <p:custDataLst>
              <p:tags r:id="rId22"/>
            </p:custDataLst>
          </p:nvPr>
        </p:nvSpPr>
        <p:spPr bwMode="auto">
          <a:xfrm rot="-2700000">
            <a:off x="775811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800000"/>
                </a:solidFill>
              </a:rPr>
              <a:t>2012</a:t>
            </a:r>
          </a:p>
        </p:txBody>
      </p:sp>
      <p:cxnSp>
        <p:nvCxnSpPr>
          <p:cNvPr id="111" name="Straight Connector 110"/>
          <p:cNvCxnSpPr/>
          <p:nvPr>
            <p:custDataLst>
              <p:tags r:id="rId23"/>
            </p:custDataLst>
          </p:nvPr>
        </p:nvCxnSpPr>
        <p:spPr>
          <a:xfrm rot="16200000" flipV="1">
            <a:off x="471488" y="3554412"/>
            <a:ext cx="850900" cy="5238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348189" idx="2"/>
          </p:cNvCxnSpPr>
          <p:nvPr>
            <p:custDataLst>
              <p:tags r:id="rId24"/>
            </p:custDataLst>
          </p:nvPr>
        </p:nvCxnSpPr>
        <p:spPr>
          <a:xfrm>
            <a:off x="1684338" y="2544763"/>
            <a:ext cx="550862" cy="841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348161" idx="2"/>
          </p:cNvCxnSpPr>
          <p:nvPr>
            <p:custDataLst>
              <p:tags r:id="rId25"/>
            </p:custDataLst>
          </p:nvPr>
        </p:nvCxnSpPr>
        <p:spPr>
          <a:xfrm>
            <a:off x="3475038" y="2127250"/>
            <a:ext cx="1978025" cy="12509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348162" idx="0"/>
          </p:cNvCxnSpPr>
          <p:nvPr>
            <p:custDataLst>
              <p:tags r:id="rId26"/>
            </p:custDataLst>
          </p:nvPr>
        </p:nvCxnSpPr>
        <p:spPr>
          <a:xfrm flipV="1">
            <a:off x="4875213" y="3438525"/>
            <a:ext cx="2162175" cy="88900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custDataLst>
              <p:tags r:id="rId27"/>
            </p:custDataLst>
          </p:nvPr>
        </p:nvCxnSpPr>
        <p:spPr>
          <a:xfrm flipH="1">
            <a:off x="8220075" y="2147888"/>
            <a:ext cx="49213" cy="2136775"/>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48187" name="TextBox 1"/>
          <p:cNvSpPr txBox="1">
            <a:spLocks noChangeArrowheads="1"/>
          </p:cNvSpPr>
          <p:nvPr>
            <p:custDataLst>
              <p:tags r:id="rId28"/>
            </p:custDataLst>
          </p:nvPr>
        </p:nvSpPr>
        <p:spPr bwMode="auto">
          <a:xfrm>
            <a:off x="7346950" y="4306888"/>
            <a:ext cx="1325563" cy="2462212"/>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800000"/>
                </a:solidFill>
              </a:rPr>
              <a:t>Consortium</a:t>
            </a:r>
          </a:p>
          <a:p>
            <a:pPr eaLnBrk="1" hangingPunct="1"/>
            <a:r>
              <a:rPr lang="en-US" sz="1400" b="0">
                <a:solidFill>
                  <a:srgbClr val="800000"/>
                </a:solidFill>
              </a:rPr>
              <a:t>Comprises</a:t>
            </a:r>
          </a:p>
          <a:p>
            <a:pPr eaLnBrk="1" hangingPunct="1"/>
            <a:r>
              <a:rPr lang="en-US" sz="1400" b="0">
                <a:solidFill>
                  <a:srgbClr val="800000"/>
                </a:solidFill>
              </a:rPr>
              <a:t>~50 Labs</a:t>
            </a:r>
          </a:p>
          <a:p>
            <a:pPr eaLnBrk="1" hangingPunct="1"/>
            <a:endParaRPr lang="en-US" sz="1400" b="0">
              <a:solidFill>
                <a:srgbClr val="800000"/>
              </a:solidFill>
            </a:endParaRPr>
          </a:p>
          <a:p>
            <a:pPr eaLnBrk="1" hangingPunct="1"/>
            <a:r>
              <a:rPr lang="en-US" sz="1400" b="0">
                <a:solidFill>
                  <a:srgbClr val="800000"/>
                </a:solidFill>
              </a:rPr>
              <a:t>Subprojects:</a:t>
            </a:r>
          </a:p>
          <a:p>
            <a:pPr eaLnBrk="1" hangingPunct="1"/>
            <a:endParaRPr lang="en-US" sz="1400" b="0">
              <a:solidFill>
                <a:srgbClr val="800000"/>
              </a:solidFill>
            </a:endParaRPr>
          </a:p>
          <a:p>
            <a:pPr eaLnBrk="1" hangingPunct="1"/>
            <a:r>
              <a:rPr lang="en-US" sz="1400" b="0">
                <a:solidFill>
                  <a:srgbClr val="800000"/>
                </a:solidFill>
              </a:rPr>
              <a:t>Transcriptome</a:t>
            </a:r>
          </a:p>
          <a:p>
            <a:pPr eaLnBrk="1" hangingPunct="1"/>
            <a:r>
              <a:rPr lang="en-US" sz="1400" b="0">
                <a:solidFill>
                  <a:srgbClr val="800000"/>
                </a:solidFill>
              </a:rPr>
              <a:t>+</a:t>
            </a:r>
          </a:p>
          <a:p>
            <a:pPr eaLnBrk="1" hangingPunct="1"/>
            <a:r>
              <a:rPr lang="en-US" sz="1400" b="0">
                <a:solidFill>
                  <a:srgbClr val="800000"/>
                </a:solidFill>
              </a:rPr>
              <a:t>Chromatin</a:t>
            </a:r>
          </a:p>
          <a:p>
            <a:pPr eaLnBrk="1" hangingPunct="1"/>
            <a:r>
              <a:rPr lang="en-US" sz="1400" b="0">
                <a:solidFill>
                  <a:srgbClr val="800000"/>
                </a:solidFill>
              </a:rPr>
              <a:t>+</a:t>
            </a:r>
          </a:p>
          <a:p>
            <a:pPr eaLnBrk="1" hangingPunct="1"/>
            <a:r>
              <a:rPr lang="en-US" sz="1400" b="0">
                <a:solidFill>
                  <a:srgbClr val="800000"/>
                </a:solidFill>
              </a:rPr>
              <a:t>TFs </a:t>
            </a:r>
          </a:p>
        </p:txBody>
      </p:sp>
      <p:pic>
        <p:nvPicPr>
          <p:cNvPr id="348188" name="Picture 199" descr="cover_nature.jpg"/>
          <p:cNvPicPr>
            <a:picLocks noChangeAspect="1"/>
          </p:cNvPicPr>
          <p:nvPr>
            <p:custDataLst>
              <p:tags r:id="rId29"/>
            </p:custDataLst>
          </p:nvPr>
        </p:nvPicPr>
        <p:blipFill>
          <a:blip r:embed="rId39">
            <a:extLst>
              <a:ext uri="{28A0092B-C50C-407E-A947-70E740481C1C}">
                <a14:useLocalDpi xmlns:a14="http://schemas.microsoft.com/office/drawing/2010/main" val="0"/>
              </a:ext>
            </a:extLst>
          </a:blip>
          <a:srcRect/>
          <a:stretch>
            <a:fillRect/>
          </a:stretch>
        </p:blipFill>
        <p:spPr bwMode="auto">
          <a:xfrm>
            <a:off x="4926013" y="150813"/>
            <a:ext cx="1560512" cy="1995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189" name="Picture 4"/>
          <p:cNvPicPr>
            <a:picLocks noChangeAspect="1" noChangeArrowheads="1"/>
          </p:cNvPicPr>
          <p:nvPr>
            <p:custDataLst>
              <p:tags r:id="rId30"/>
            </p:custDataLst>
          </p:nvPr>
        </p:nvPicPr>
        <p:blipFill>
          <a:blip r:embed="rId40">
            <a:extLst>
              <a:ext uri="{28A0092B-C50C-407E-A947-70E740481C1C}">
                <a14:useLocalDpi xmlns:a14="http://schemas.microsoft.com/office/drawing/2010/main" val="0"/>
              </a:ext>
            </a:extLst>
          </a:blip>
          <a:srcRect/>
          <a:stretch>
            <a:fillRect/>
          </a:stretch>
        </p:blipFill>
        <p:spPr bwMode="auto">
          <a:xfrm>
            <a:off x="933450" y="576263"/>
            <a:ext cx="1501775" cy="196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8" name="Straight Connector 57"/>
          <p:cNvCxnSpPr/>
          <p:nvPr>
            <p:custDataLst>
              <p:tags r:id="rId31"/>
            </p:custDataLst>
          </p:nvPr>
        </p:nvCxnSpPr>
        <p:spPr>
          <a:xfrm>
            <a:off x="5794375" y="2168525"/>
            <a:ext cx="1241425" cy="1235075"/>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8191" name="Picture 1" descr="cover_nature.jpg"/>
          <p:cNvPicPr>
            <a:picLocks noChangeAspect="1"/>
          </p:cNvPicPr>
          <p:nvPr>
            <p:custDataLst>
              <p:tags r:id="rId32"/>
            </p:custDataLst>
          </p:nvPr>
        </p:nvPicPr>
        <p:blipFill>
          <a:blip r:embed="rId41">
            <a:extLst>
              <a:ext uri="{28A0092B-C50C-407E-A947-70E740481C1C}">
                <a14:useLocalDpi xmlns:a14="http://schemas.microsoft.com/office/drawing/2010/main" val="0"/>
              </a:ext>
            </a:extLst>
          </a:blip>
          <a:srcRect/>
          <a:stretch>
            <a:fillRect/>
          </a:stretch>
        </p:blipFill>
        <p:spPr bwMode="auto">
          <a:xfrm>
            <a:off x="7358063" y="127000"/>
            <a:ext cx="15398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20800" y="2387600"/>
            <a:ext cx="6019800" cy="3416320"/>
          </a:xfrm>
          <a:prstGeom prst="rect">
            <a:avLst/>
          </a:prstGeom>
          <a:solidFill>
            <a:srgbClr val="FF6600"/>
          </a:solidFill>
          <a:ln>
            <a:solidFill>
              <a:srgbClr val="000000"/>
            </a:solidFill>
          </a:ln>
        </p:spPr>
        <p:txBody>
          <a:bodyPr wrap="square" rtlCol="0">
            <a:spAutoFit/>
          </a:bodyPr>
          <a:lstStyle/>
          <a:p>
            <a:r>
              <a:rPr lang="en-US" sz="5400" dirty="0" smtClean="0"/>
              <a:t>update timeline slide to incl. comparative papers</a:t>
            </a:r>
            <a:endParaRPr lang="en-US" sz="5400" dirty="0"/>
          </a:p>
        </p:txBody>
      </p:sp>
    </p:spTree>
    <p:custDataLst>
      <p:tags r:id="rId1"/>
    </p:custDataLst>
  </p:cSld>
  <p:clrMapOvr>
    <a:masterClrMapping/>
  </p:clrMapOvr>
  <p:transition xmlns:p14="http://schemas.microsoft.com/office/powerpoint/2010/main" advTm="40647"/>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Inter-phyla Comparison </a:t>
            </a:r>
            <a:br>
              <a:rPr lang="en-US" dirty="0" smtClean="0">
                <a:ea typeface="+mj-ea"/>
                <a:cs typeface="+mj-cs"/>
              </a:rPr>
            </a:br>
            <a:r>
              <a:rPr lang="en-US" dirty="0" smtClean="0">
                <a:ea typeface="+mj-ea"/>
                <a:cs typeface="+mj-cs"/>
              </a:rPr>
              <a:t>of Regulation &amp; Transcription</a:t>
            </a:r>
            <a:endParaRPr lang="en-US" dirty="0">
              <a:ea typeface="+mj-ea"/>
              <a:cs typeface="+mj-cs"/>
            </a:endParaRPr>
          </a:p>
        </p:txBody>
      </p:sp>
      <p:sp>
        <p:nvSpPr>
          <p:cNvPr id="3" name="Content Placeholder 2"/>
          <p:cNvSpPr>
            <a:spLocks noGrp="1"/>
          </p:cNvSpPr>
          <p:nvPr>
            <p:ph sz="half" idx="1"/>
          </p:nvPr>
        </p:nvSpPr>
        <p:spPr>
          <a:xfrm>
            <a:off x="457200" y="1600200"/>
            <a:ext cx="3276600" cy="4525963"/>
          </a:xfrm>
        </p:spPr>
        <p:txBody>
          <a:bodyPr rtlCol="0">
            <a:normAutofit lnSpcReduction="10000"/>
          </a:bodyPr>
          <a:lstStyle/>
          <a:p>
            <a:pPr eaLnBrk="1" fontAlgn="auto" hangingPunct="1">
              <a:spcAft>
                <a:spcPts val="0"/>
              </a:spcAft>
              <a:buFont typeface="Arial"/>
              <a:buChar char="•"/>
              <a:defRPr/>
            </a:pPr>
            <a:r>
              <a:rPr lang="en-US" sz="2400" dirty="0" smtClean="0">
                <a:ea typeface="+mn-ea"/>
                <a:cs typeface="+mn-cs"/>
              </a:rPr>
              <a:t>Previous functional genomics analyses on animals have focused on</a:t>
            </a:r>
          </a:p>
          <a:p>
            <a:pPr lvl="1" eaLnBrk="1" fontAlgn="auto" hangingPunct="1">
              <a:spcAft>
                <a:spcPts val="0"/>
              </a:spcAft>
              <a:buFont typeface="Arial"/>
              <a:buChar char="–"/>
              <a:defRPr/>
            </a:pPr>
            <a:r>
              <a:rPr lang="en-US" sz="2000" dirty="0">
                <a:ea typeface="+mn-ea"/>
              </a:rPr>
              <a:t>I</a:t>
            </a:r>
            <a:r>
              <a:rPr lang="en-US" sz="2000" dirty="0" smtClean="0">
                <a:ea typeface="+mn-ea"/>
              </a:rPr>
              <a:t>ntegrated </a:t>
            </a:r>
            <a:r>
              <a:rPr lang="en-US" sz="2000" dirty="0">
                <a:ea typeface="+mn-ea"/>
              </a:rPr>
              <a:t>(cross data type</a:t>
            </a:r>
            <a:r>
              <a:rPr lang="en-US" sz="2000" dirty="0" smtClean="0">
                <a:ea typeface="+mn-ea"/>
              </a:rPr>
              <a:t>) analyses of single organisms (</a:t>
            </a:r>
            <a:r>
              <a:rPr lang="en-US" sz="2000" dirty="0" err="1" smtClean="0">
                <a:ea typeface="+mn-ea"/>
              </a:rPr>
              <a:t>eg</a:t>
            </a:r>
            <a:r>
              <a:rPr lang="en-US" sz="2000" dirty="0" smtClean="0">
                <a:ea typeface="+mn-ea"/>
              </a:rPr>
              <a:t> </a:t>
            </a:r>
            <a:r>
              <a:rPr lang="en-US" sz="2000" dirty="0" err="1" smtClean="0">
                <a:ea typeface="+mn-ea"/>
              </a:rPr>
              <a:t>ChIP</a:t>
            </a:r>
            <a:r>
              <a:rPr lang="en-US" sz="2000" dirty="0" smtClean="0">
                <a:ea typeface="+mn-ea"/>
              </a:rPr>
              <a:t>-seq &amp; RNA-seq just in humans)</a:t>
            </a:r>
          </a:p>
          <a:p>
            <a:pPr lvl="1" eaLnBrk="1" fontAlgn="auto" hangingPunct="1">
              <a:spcAft>
                <a:spcPts val="0"/>
              </a:spcAft>
              <a:buFont typeface="Arial"/>
              <a:buChar char="–"/>
              <a:defRPr/>
            </a:pPr>
            <a:r>
              <a:rPr lang="en-US" sz="2000" dirty="0" smtClean="0">
                <a:ea typeface="+mn-ea"/>
              </a:rPr>
              <a:t>Comparisons of a 1 data type within closely related organisms (e.g. RNA-seq within </a:t>
            </a:r>
            <a:r>
              <a:rPr lang="en-US" sz="2000" dirty="0">
                <a:ea typeface="+mn-ea"/>
              </a:rPr>
              <a:t>mammals, </a:t>
            </a:r>
            <a:r>
              <a:rPr lang="en-US" sz="2000" dirty="0" err="1" smtClean="0">
                <a:ea typeface="+mn-ea"/>
              </a:rPr>
              <a:t>Brawand</a:t>
            </a:r>
            <a:r>
              <a:rPr lang="en-US" sz="2000" dirty="0" smtClean="0">
                <a:ea typeface="+mn-ea"/>
              </a:rPr>
              <a:t> et al. '11)</a:t>
            </a:r>
          </a:p>
        </p:txBody>
      </p:sp>
      <p:sp>
        <p:nvSpPr>
          <p:cNvPr id="5" name="Content Placeholder 4"/>
          <p:cNvSpPr>
            <a:spLocks noGrp="1"/>
          </p:cNvSpPr>
          <p:nvPr>
            <p:ph sz="half" idx="2"/>
          </p:nvPr>
        </p:nvSpPr>
        <p:spPr>
          <a:xfrm>
            <a:off x="3898900" y="1600200"/>
            <a:ext cx="4787900" cy="4525963"/>
          </a:xfrm>
        </p:spPr>
        <p:txBody>
          <a:bodyPr rtlCol="0">
            <a:normAutofit/>
          </a:bodyPr>
          <a:lstStyle/>
          <a:p>
            <a:pPr eaLnBrk="1" fontAlgn="auto" hangingPunct="1">
              <a:spcAft>
                <a:spcPts val="0"/>
              </a:spcAft>
              <a:buFont typeface="Arial"/>
              <a:buChar char="•"/>
              <a:defRPr/>
            </a:pPr>
            <a:r>
              <a:rPr lang="en-US" dirty="0" smtClean="0">
                <a:ea typeface="+mn-ea"/>
                <a:cs typeface="+mn-cs"/>
              </a:rPr>
              <a:t>Here, integrated </a:t>
            </a:r>
            <a:r>
              <a:rPr lang="en-US" dirty="0">
                <a:ea typeface="+mn-ea"/>
                <a:cs typeface="+mn-cs"/>
              </a:rPr>
              <a:t>comparison across phyla</a:t>
            </a:r>
          </a:p>
          <a:p>
            <a:pPr lvl="1" eaLnBrk="1" fontAlgn="auto" hangingPunct="1">
              <a:spcAft>
                <a:spcPts val="0"/>
              </a:spcAft>
              <a:buFont typeface="Arial"/>
              <a:buChar char="–"/>
              <a:defRPr/>
            </a:pPr>
            <a:r>
              <a:rPr lang="en-US" dirty="0" smtClean="0">
                <a:ea typeface="+mn-ea"/>
              </a:rPr>
              <a:t>Of </a:t>
            </a:r>
            <a:r>
              <a:rPr lang="en-US" dirty="0">
                <a:ea typeface="+mn-ea"/>
              </a:rPr>
              <a:t>extensive, matched functional genomics data </a:t>
            </a:r>
            <a:r>
              <a:rPr lang="en-US" dirty="0" smtClean="0">
                <a:ea typeface="+mn-ea"/>
              </a:rPr>
              <a:t/>
            </a:r>
            <a:br>
              <a:rPr lang="en-US" dirty="0" smtClean="0">
                <a:ea typeface="+mn-ea"/>
              </a:rPr>
            </a:br>
            <a:r>
              <a:rPr lang="en-US" dirty="0" smtClean="0">
                <a:ea typeface="+mn-ea"/>
              </a:rPr>
              <a:t>(</a:t>
            </a:r>
            <a:r>
              <a:rPr lang="en-US" dirty="0">
                <a:ea typeface="+mn-ea"/>
              </a:rPr>
              <a:t>on human, worm &amp; fly)</a:t>
            </a:r>
          </a:p>
          <a:p>
            <a:pPr lvl="1" eaLnBrk="1" fontAlgn="auto" hangingPunct="1">
              <a:spcAft>
                <a:spcPts val="0"/>
              </a:spcAft>
              <a:buFont typeface="Arial"/>
              <a:buChar char="–"/>
              <a:defRPr/>
            </a:pPr>
            <a:r>
              <a:rPr lang="en-US" dirty="0" smtClean="0">
                <a:ea typeface="+mn-ea"/>
              </a:rPr>
              <a:t>Revealing ancient </a:t>
            </a:r>
            <a:r>
              <a:rPr lang="en-US" dirty="0">
                <a:ea typeface="+mn-ea"/>
              </a:rPr>
              <a:t>“features</a:t>
            </a:r>
            <a:r>
              <a:rPr lang="en-US" dirty="0" smtClean="0">
                <a:ea typeface="+mn-ea"/>
              </a:rPr>
              <a:t>” of transcription &amp; regulation</a:t>
            </a:r>
          </a:p>
          <a:p>
            <a:pPr lvl="1" eaLnBrk="1" fontAlgn="auto" hangingPunct="1">
              <a:spcAft>
                <a:spcPts val="0"/>
              </a:spcAft>
              <a:buFont typeface="Arial"/>
              <a:buChar char="–"/>
              <a:defRPr/>
            </a:pPr>
            <a:r>
              <a:rPr lang="en-US" dirty="0" smtClean="0">
                <a:ea typeface="+mn-ea"/>
              </a:rPr>
              <a:t>help with annotating core features of the human genome</a:t>
            </a:r>
            <a:endParaRPr lang="en-US" dirty="0">
              <a:ea typeface="+mn-ea"/>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38BC38CC-CB5F-9549-B82A-F5B5FAAB6A7D}" type="slidenum">
              <a:rPr lang="en-US"/>
              <a:pPr>
                <a:defRPr/>
              </a:pPr>
              <a:t>8</a:t>
            </a:fld>
            <a:endParaRPr lang="en-US" dirty="0"/>
          </a:p>
        </p:txBody>
      </p:sp>
      <p:sp>
        <p:nvSpPr>
          <p:cNvPr id="6" name="TextBox 5"/>
          <p:cNvSpPr txBox="1"/>
          <p:nvPr/>
        </p:nvSpPr>
        <p:spPr>
          <a:xfrm>
            <a:off x="-1320800" y="2387600"/>
            <a:ext cx="6019800" cy="3416320"/>
          </a:xfrm>
          <a:prstGeom prst="rect">
            <a:avLst/>
          </a:prstGeom>
          <a:solidFill>
            <a:srgbClr val="FF6600"/>
          </a:solidFill>
          <a:ln>
            <a:solidFill>
              <a:srgbClr val="000000"/>
            </a:solidFill>
          </a:ln>
        </p:spPr>
        <p:txBody>
          <a:bodyPr wrap="square" rtlCol="0">
            <a:spAutoFit/>
          </a:bodyPr>
          <a:lstStyle/>
          <a:p>
            <a:r>
              <a:rPr lang="en-US" sz="5400" dirty="0" smtClean="0"/>
              <a:t>update intro. slide w more context + pic </a:t>
            </a:r>
            <a:r>
              <a:rPr lang="en-US" sz="5400" dirty="0" err="1" smtClean="0"/>
              <a:t>wfh</a:t>
            </a:r>
            <a:r>
              <a:rPr lang="en-US" sz="5400" dirty="0" smtClean="0"/>
              <a:t> &amp; </a:t>
            </a:r>
            <a:r>
              <a:rPr lang="en-US" sz="5400" dirty="0" err="1" smtClean="0"/>
              <a:t>wfh</a:t>
            </a:r>
            <a:r>
              <a:rPr lang="en-US" sz="5400" dirty="0" smtClean="0"/>
              <a:t> genome </a:t>
            </a:r>
            <a:endParaRPr lang="en-US" sz="54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1"/>
          <p:cNvSpPr>
            <a:spLocks noGrp="1"/>
          </p:cNvSpPr>
          <p:nvPr>
            <p:ph type="title"/>
          </p:nvPr>
        </p:nvSpPr>
        <p:spPr>
          <a:xfrm>
            <a:off x="457200" y="238125"/>
            <a:ext cx="8229600" cy="717550"/>
          </a:xfrm>
        </p:spPr>
        <p:txBody>
          <a:bodyPr/>
          <a:lstStyle/>
          <a:p>
            <a:r>
              <a:rPr lang="en-US" sz="3200">
                <a:latin typeface="Arial" charset="0"/>
                <a:ea typeface="ＭＳ Ｐゴシック" charset="0"/>
                <a:cs typeface="ＭＳ Ｐゴシック" charset="0"/>
              </a:rPr>
              <a:t>Low-Level Data for RNA-seq &amp; Chip-seq</a:t>
            </a:r>
          </a:p>
        </p:txBody>
      </p:sp>
      <p:sp>
        <p:nvSpPr>
          <p:cNvPr id="350210" name="Content Placeholder 2"/>
          <p:cNvSpPr>
            <a:spLocks noGrp="1"/>
          </p:cNvSpPr>
          <p:nvPr>
            <p:ph idx="1"/>
          </p:nvPr>
        </p:nvSpPr>
        <p:spPr>
          <a:xfrm>
            <a:off x="150813" y="3059113"/>
            <a:ext cx="6264275" cy="2849562"/>
          </a:xfrm>
        </p:spPr>
        <p:txBody>
          <a:bodyPr/>
          <a:lstStyle/>
          <a:p>
            <a:pPr marL="0" indent="0">
              <a:spcBef>
                <a:spcPct val="0"/>
              </a:spcBef>
              <a:buFontTx/>
              <a:buNone/>
            </a:pPr>
            <a:r>
              <a:rPr lang="en-US">
                <a:latin typeface="Calibri" charset="0"/>
                <a:ea typeface="ＭＳ Ｐゴシック" charset="0"/>
                <a:cs typeface="ＭＳ Ｐゴシック" charset="0"/>
              </a:rPr>
              <a:t>Reads (fasta)</a:t>
            </a:r>
          </a:p>
          <a:p>
            <a:pPr marL="0" indent="0">
              <a:spcBef>
                <a:spcPct val="0"/>
              </a:spcBef>
              <a:buFontTx/>
              <a:buNone/>
            </a:pPr>
            <a:r>
              <a:rPr lang="en-US">
                <a:latin typeface="Calibri" charset="0"/>
                <a:ea typeface="ＭＳ Ｐゴシック" charset="0"/>
                <a:cs typeface="ＭＳ Ｐゴシック" charset="0"/>
              </a:rPr>
              <a:t>+ quality scores (fastq)</a:t>
            </a:r>
          </a:p>
          <a:p>
            <a:pPr marL="0" indent="0">
              <a:spcBef>
                <a:spcPct val="0"/>
              </a:spcBef>
              <a:buFontTx/>
              <a:buNone/>
            </a:pPr>
            <a:r>
              <a:rPr lang="en-US">
                <a:latin typeface="Calibri" charset="0"/>
                <a:ea typeface="ＭＳ Ｐゴシック" charset="0"/>
                <a:cs typeface="ＭＳ Ｐゴシック" charset="0"/>
              </a:rPr>
              <a:t>+ mapping (BAM)</a:t>
            </a:r>
          </a:p>
          <a:p>
            <a:pPr marL="0" indent="0">
              <a:buFontTx/>
              <a:buNone/>
            </a:pPr>
            <a:endParaRPr lang="en-US" sz="800">
              <a:latin typeface="Calibri" charset="0"/>
              <a:ea typeface="ＭＳ Ｐゴシック" charset="0"/>
              <a:cs typeface="ＭＳ Ｐゴシック" charset="0"/>
            </a:endParaRPr>
          </a:p>
          <a:p>
            <a:pPr marL="0" indent="0">
              <a:buFontTx/>
              <a:buNone/>
            </a:pPr>
            <a:r>
              <a:rPr lang="en-US">
                <a:latin typeface="Calibri" charset="0"/>
                <a:ea typeface="ＭＳ Ｐゴシック" charset="0"/>
                <a:cs typeface="ＭＳ Ｐゴシック" charset="0"/>
              </a:rPr>
              <a:t>Reads =&gt; Signal (Intermediate file)</a:t>
            </a:r>
          </a:p>
          <a:p>
            <a:pPr marL="0" indent="0">
              <a:buFontTx/>
              <a:buNone/>
            </a:pPr>
            <a:endParaRPr lang="en-US" sz="1100">
              <a:latin typeface="Calibri" charset="0"/>
              <a:ea typeface="ＭＳ Ｐゴシック" charset="0"/>
              <a:cs typeface="ＭＳ Ｐゴシック" charset="0"/>
            </a:endParaRPr>
          </a:p>
          <a:p>
            <a:pPr marL="0" indent="0">
              <a:buFontTx/>
              <a:buNone/>
            </a:pPr>
            <a:r>
              <a:rPr lang="en-US">
                <a:latin typeface="Calibri" charset="0"/>
                <a:ea typeface="ＭＳ Ｐゴシック" charset="0"/>
                <a:cs typeface="ＭＳ Ｐゴシック" charset="0"/>
              </a:rPr>
              <a:t>Accumulating @ &gt;1 Pbp/yr (currently), </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~20% of tot. HiSeq output</a:t>
            </a:r>
          </a:p>
          <a:p>
            <a:pPr marL="0" indent="0">
              <a:buFontTx/>
              <a:buNone/>
            </a:pPr>
            <a:endParaRPr lang="en-US" sz="800">
              <a:latin typeface="Calibri" charset="0"/>
              <a:ea typeface="ＭＳ Ｐゴシック" charset="0"/>
              <a:cs typeface="ＭＳ Ｐゴシック" charset="0"/>
            </a:endParaRPr>
          </a:p>
          <a:p>
            <a:pPr marL="0" indent="0">
              <a:buFontTx/>
              <a:buNone/>
            </a:pPr>
            <a:endParaRPr lang="en-US">
              <a:latin typeface="Calibri" charset="0"/>
              <a:ea typeface="ＭＳ Ｐゴシック" charset="0"/>
              <a:cs typeface="ＭＳ Ｐゴシック" charset="0"/>
            </a:endParaRPr>
          </a:p>
        </p:txBody>
      </p:sp>
      <p:pic>
        <p:nvPicPr>
          <p:cNvPr id="350211"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330950" y="1063625"/>
            <a:ext cx="2754313" cy="54387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7652" name="Picture 6" descr="Screenshot-3.jpg"/>
          <p:cNvPicPr>
            <a:picLocks noChangeAspect="1"/>
          </p:cNvPicPr>
          <p:nvPr/>
        </p:nvPicPr>
        <p:blipFill rotWithShape="1">
          <a:blip r:embed="rId3">
            <a:extLst>
              <a:ext uri="{28A0092B-C50C-407E-A947-70E740481C1C}">
                <a14:useLocalDpi xmlns:a14="http://schemas.microsoft.com/office/drawing/2010/main" val="0"/>
              </a:ext>
            </a:extLst>
          </a:blip>
          <a:srcRect l="1670" t="5186" r="9604"/>
          <a:stretch/>
        </p:blipFill>
        <p:spPr bwMode="auto">
          <a:xfrm>
            <a:off x="238125" y="1063625"/>
            <a:ext cx="4670425" cy="1882775"/>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13350" y="1995488"/>
            <a:ext cx="72548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50214" name="TextBox 8"/>
          <p:cNvSpPr txBox="1">
            <a:spLocks noChangeArrowheads="1"/>
          </p:cNvSpPr>
          <p:nvPr/>
        </p:nvSpPr>
        <p:spPr bwMode="auto">
          <a:xfrm>
            <a:off x="6878638" y="6618288"/>
            <a:ext cx="15922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7F7F7F"/>
                </a:solidFill>
              </a:rPr>
              <a:t>[</a:t>
            </a:r>
            <a:r>
              <a:rPr lang="en-US" sz="1000" i="1">
                <a:solidFill>
                  <a:srgbClr val="7F7F7F"/>
                </a:solidFill>
              </a:rPr>
              <a:t>PLOS CB</a:t>
            </a:r>
            <a:r>
              <a:rPr lang="en-US" sz="1000">
                <a:solidFill>
                  <a:srgbClr val="7F7F7F"/>
                </a:solidFill>
              </a:rPr>
              <a:t>  4:e1000158]</a:t>
            </a:r>
          </a:p>
        </p:txBody>
      </p:sp>
    </p:spTree>
  </p:cSld>
  <p:clrMapOvr>
    <a:masterClrMapping/>
  </p:clrMapOvr>
  <p:transition xmlns:p14="http://schemas.microsoft.com/office/powerpoint/2010/main" advTm="4723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ECTIONID" val="2UUgVQpOAZ0nHZGwmzS9Yu"/>
</p:tagLst>
</file>

<file path=ppt/tags/tag72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27.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28.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29.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31.xml><?xml version="1.0" encoding="utf-8"?>
<p:tagLst xmlns:a="http://schemas.openxmlformats.org/drawingml/2006/main" xmlns:r="http://schemas.openxmlformats.org/officeDocument/2006/relationships" xmlns:p="http://schemas.openxmlformats.org/presentationml/2006/main">
  <p:tag name="DVSHAPEID" val="aeN1sRz9RWQRonCitJdzQ2"/>
</p:tagLst>
</file>

<file path=ppt/tags/tag732.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33.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34.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3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6.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37.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38.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39.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41.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42.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43.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44.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45.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46.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49.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51.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52.xml><?xml version="1.0" encoding="utf-8"?>
<p:tagLst xmlns:a="http://schemas.openxmlformats.org/drawingml/2006/main" xmlns:r="http://schemas.openxmlformats.org/officeDocument/2006/relationships" xmlns:p="http://schemas.openxmlformats.org/presentationml/2006/main">
  <p:tag name="DVSHAPEID" val="3WHnvqnlI7hXCrFropm9IS"/>
</p:tagLst>
</file>

<file path=ppt/tags/tag753.xml><?xml version="1.0" encoding="utf-8"?>
<p:tagLst xmlns:a="http://schemas.openxmlformats.org/drawingml/2006/main" xmlns:r="http://schemas.openxmlformats.org/officeDocument/2006/relationships" xmlns:p="http://schemas.openxmlformats.org/presentationml/2006/main">
  <p:tag name="DVSHAPEID" val="XAsy3K39C8T8BdXrrsmTsK"/>
</p:tagLst>
</file>

<file path=ppt/tags/tag754.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55.xml><?xml version="1.0" encoding="utf-8"?>
<p:tagLst xmlns:a="http://schemas.openxmlformats.org/drawingml/2006/main" xmlns:r="http://schemas.openxmlformats.org/officeDocument/2006/relationships" xmlns:p="http://schemas.openxmlformats.org/presentationml/2006/main">
  <p:tag name="DVSHAPEID" val="4tPruXXTNPqceq3UJHcPH2"/>
</p:tagLst>
</file>

<file path=ppt/tags/tag75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57.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8.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9.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1.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2.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3.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7.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71.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7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3.xml><?xml version="1.0" encoding="utf-8"?>
<p:tagLst xmlns:a="http://schemas.openxmlformats.org/drawingml/2006/main" xmlns:r="http://schemas.openxmlformats.org/officeDocument/2006/relationships" xmlns:p="http://schemas.openxmlformats.org/presentationml/2006/main">
  <p:tag name="DVSECTIONID" val="VfPy8d28Dxu6wHZMAccgqg"/>
</p:tagLst>
</file>

<file path=ppt/tags/tag774.xml><?xml version="1.0" encoding="utf-8"?>
<p:tagLst xmlns:a="http://schemas.openxmlformats.org/drawingml/2006/main" xmlns:r="http://schemas.openxmlformats.org/officeDocument/2006/relationships" xmlns:p="http://schemas.openxmlformats.org/presentationml/2006/main">
  <p:tag name="DVSHAPEID" val="UwWf39VlNMrA6dUr7285Vv"/>
</p:tagLst>
</file>

<file path=ppt/tags/tag775.xml><?xml version="1.0" encoding="utf-8"?>
<p:tagLst xmlns:a="http://schemas.openxmlformats.org/drawingml/2006/main" xmlns:r="http://schemas.openxmlformats.org/officeDocument/2006/relationships" xmlns:p="http://schemas.openxmlformats.org/presentationml/2006/main">
  <p:tag name="DVSHAPEID" val="1lVIv5I5Jht7xcHxIVs81z"/>
</p:tagLst>
</file>

<file path=ppt/tags/tag776.xml><?xml version="1.0" encoding="utf-8"?>
<p:tagLst xmlns:a="http://schemas.openxmlformats.org/drawingml/2006/main" xmlns:r="http://schemas.openxmlformats.org/officeDocument/2006/relationships" xmlns:p="http://schemas.openxmlformats.org/presentationml/2006/main">
  <p:tag name="DVSHAPEID" val="swhYyEOxkBeovAklEPDH2a"/>
</p:tagLst>
</file>

<file path=ppt/tags/tag777.xml><?xml version="1.0" encoding="utf-8"?>
<p:tagLst xmlns:a="http://schemas.openxmlformats.org/drawingml/2006/main" xmlns:r="http://schemas.openxmlformats.org/officeDocument/2006/relationships" xmlns:p="http://schemas.openxmlformats.org/presentationml/2006/main">
  <p:tag name="DVSHAPEID" val="7YGIKAjdCMusSoqww3gcWS"/>
</p:tagLst>
</file>

<file path=ppt/tags/tag778.xml><?xml version="1.0" encoding="utf-8"?>
<p:tagLst xmlns:a="http://schemas.openxmlformats.org/drawingml/2006/main" xmlns:r="http://schemas.openxmlformats.org/officeDocument/2006/relationships" xmlns:p="http://schemas.openxmlformats.org/presentationml/2006/main">
  <p:tag name="DVSHAPEID" val="T9G6cngCvjwipiiPUed7Yr"/>
</p:tagLst>
</file>

<file path=ppt/tags/tag779.xml><?xml version="1.0" encoding="utf-8"?>
<p:tagLst xmlns:a="http://schemas.openxmlformats.org/drawingml/2006/main" xmlns:r="http://schemas.openxmlformats.org/officeDocument/2006/relationships" xmlns:p="http://schemas.openxmlformats.org/presentationml/2006/main">
  <p:tag name="DVSHAPEID" val="T3HWU8jzqQdf5x1DnWWZhb"/>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VAZ8dH92YPTrfDpgt8jWT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116473</TotalTime>
  <Words>3275</Words>
  <Application>Microsoft Macintosh PowerPoint</Application>
  <PresentationFormat>Letter Paper (8.5x11 in)</PresentationFormat>
  <Paragraphs>672</Paragraphs>
  <Slides>59</Slides>
  <Notes>13</Notes>
  <HiddenSlides>0</HiddenSlides>
  <MMClips>0</MMClips>
  <ScaleCrop>false</ScaleCrop>
  <HeadingPairs>
    <vt:vector size="6" baseType="variant">
      <vt:variant>
        <vt:lpstr>Theme</vt:lpstr>
      </vt:variant>
      <vt:variant>
        <vt:i4>58</vt:i4>
      </vt:variant>
      <vt:variant>
        <vt:lpstr>Embedded OLE Servers</vt:lpstr>
      </vt:variant>
      <vt:variant>
        <vt:i4>1</vt:i4>
      </vt:variant>
      <vt:variant>
        <vt:lpstr>Slide Titles</vt:lpstr>
      </vt:variant>
      <vt:variant>
        <vt:i4>59</vt:i4>
      </vt:variant>
    </vt:vector>
  </HeadingPairs>
  <TitlesOfParts>
    <vt:vector size="118"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9_Office Theme</vt:lpstr>
      <vt:lpstr>24_Default Design</vt:lpstr>
      <vt:lpstr>25_Default Design</vt:lpstr>
      <vt:lpstr>10_template</vt:lpstr>
      <vt:lpstr>11_template</vt:lpstr>
      <vt:lpstr>1_Office Theme</vt:lpstr>
      <vt:lpstr>3_Office Theme</vt:lpstr>
      <vt:lpstr>4_Office Theme</vt:lpstr>
      <vt:lpstr>26_Default Design</vt:lpstr>
      <vt:lpstr>27_Default Design</vt:lpstr>
      <vt:lpstr>Image</vt:lpstr>
      <vt:lpstr>Statistical Methods  in Functional Genomics –  or How Biology Grapples with Big Data  (Illustrations of  Models, Networks &amp; Practical Tools)  </vt:lpstr>
      <vt:lpstr>Comparative network analysis of ENCODE and modENCODE data:   Inter-phyla Comparison  of Regulation &amp; Transcription </vt:lpstr>
      <vt:lpstr>How might we annotate a human text?</vt:lpstr>
      <vt:lpstr>Sources  of Annotation: Comparative  &amp;  Functional</vt:lpstr>
      <vt:lpstr>Importance of  Dark Matter of the Genome</vt:lpstr>
      <vt:lpstr>Only ~1% of personal genome sequences are canonical protein coding genes regions (CDS).   The remaining 99% are non-coding.</vt:lpstr>
      <vt:lpstr>PowerPoint Presentation</vt:lpstr>
      <vt:lpstr>Inter-phyla Comparison  of Regulation &amp; Transcription</vt:lpstr>
      <vt:lpstr>Low-Level Data for RNA-seq &amp; Chip-seq</vt:lpstr>
      <vt:lpstr>Concepts:   Raw Tracks to Networks &amp; Relating Genomic Inputs to Outputs</vt:lpstr>
      <vt:lpstr>Statistical Methods in Functional Genomics  -- or How Biology Grapples with Big Data  (Illustrations of Models, Networks &amp; Practical Tools)</vt:lpstr>
      <vt:lpstr>ENCODE/modENCODE data (encodeproject.org, modencode.org)</vt:lpstr>
      <vt:lpstr>modENCODE/ENCODE RNA Resource</vt:lpstr>
      <vt:lpstr>Inter-phyla Comparisons  of Regulation &amp; Transcription</vt:lpstr>
      <vt:lpstr>Statistical Methods in Functional Genomics  -- or How Biology Grapples with Big Data  (Illustrations of Models, Networks &amp; Practical Tools)</vt:lpstr>
      <vt:lpstr>Protein Coding Genes</vt:lpstr>
      <vt:lpstr>Comparison of Protein-Coding Gene Annotation:  Similarities in distribution of alternative splicing</vt:lpstr>
      <vt:lpstr>Annotated ncRNAs</vt:lpstr>
      <vt:lpstr>&amp; Non-Canonical Transcription</vt:lpstr>
      <vt:lpstr>TAR Characterization</vt:lpstr>
      <vt:lpstr>Inter-phyla Comparisons  of Regulation &amp; Transcription</vt:lpstr>
      <vt:lpstr>Cross-Species Co-expression Clustering</vt:lpstr>
      <vt:lpstr>Cross-Species Co-expression Clustering</vt:lpstr>
      <vt:lpstr>Hourglass Behavior</vt:lpstr>
      <vt:lpstr>Hourglass Behavior</vt:lpstr>
      <vt:lpstr>Alignment of Developmental Time-Course</vt:lpstr>
      <vt:lpstr>Alignment of Developmental Time-Course</vt:lpstr>
      <vt:lpstr>PowerPoint Presentation</vt:lpstr>
      <vt:lpstr>TAR Characterization</vt:lpstr>
      <vt:lpstr>Statistical Methods in Functional Genomics  -- or How Biology Grapples with Big Data  (Illustrations of Models, Networks &amp; Practical Tools)</vt:lpstr>
      <vt:lpstr>Histone Modification (HM) model </vt:lpstr>
      <vt:lpstr>His. mods around TSS &amp; TTS are clearly related to level of gene expression, in a position-dependent fashion</vt:lpstr>
      <vt:lpstr>Human Results</vt:lpstr>
      <vt:lpstr>Integrate all histone modifications to predict gene expression levels  </vt:lpstr>
      <vt:lpstr>HM models are tissue specific</vt:lpstr>
      <vt:lpstr>Application of chromatin model in 5 species:  Consistent Performance</vt:lpstr>
      <vt:lpstr>Models for Gene Expression</vt:lpstr>
      <vt:lpstr>Universal, cross-organism Model</vt:lpstr>
      <vt:lpstr>Inter-phyla Comparisons  of Regulation &amp; Transcription</vt:lpstr>
      <vt:lpstr>Doing a Model with TFs:  Positive and negative regulators from correlating TF signal at TSS with gene expression</vt:lpstr>
      <vt:lpstr>Predictor v2:  2-levels, now with TFs</vt:lpstr>
      <vt:lpstr>Human Results</vt:lpstr>
      <vt:lpstr>Prediction of Differential Expression</vt:lpstr>
      <vt:lpstr>TFs active in a particular cell type  are the strongest predictors in that cell</vt:lpstr>
      <vt:lpstr>Models Illuminates Different Regions of Influence for TFs vs HMs</vt:lpstr>
      <vt:lpstr>PowerPoint Presentation</vt:lpstr>
      <vt:lpstr>TF Model for Gene Expression</vt:lpstr>
      <vt:lpstr>Statistical Methods in Functional Genomics  -- or How Biology Grapples with Big Data  (Illustrations of Models, Networks &amp; Practical Tools)</vt:lpstr>
      <vt:lpstr>Algorithms for Hierarchy Inference </vt:lpstr>
      <vt:lpstr>Conservation of  regulatory networks rewiring</vt:lpstr>
      <vt:lpstr>Inter-phyla Comparisons  of Regulation &amp; Transcription</vt:lpstr>
      <vt:lpstr>Models of Transcription Relating  Various Genome Tracks of Information –  His. Mods, TF Binding &amp; Gene Expression</vt:lpstr>
      <vt:lpstr>Conclusions</vt:lpstr>
      <vt:lpstr>Acknowledgements</vt:lpstr>
      <vt:lpstr>PowerPoint Presentation</vt:lpstr>
      <vt:lpstr>Network Acknowledgements</vt:lpstr>
      <vt:lpstr>PowerPoint Presentation</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1721</cp:revision>
  <cp:lastPrinted>2011-09-11T06:19:05Z</cp:lastPrinted>
  <dcterms:created xsi:type="dcterms:W3CDTF">2010-09-06T09:08:38Z</dcterms:created>
  <dcterms:modified xsi:type="dcterms:W3CDTF">2014-06-09T01:30:08Z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