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1" r:id="rId4"/>
    <p:sldId id="258" r:id="rId5"/>
    <p:sldId id="260" r:id="rId6"/>
    <p:sldId id="262" r:id="rId7"/>
    <p:sldId id="264" r:id="rId8"/>
    <p:sldId id="266" r:id="rId9"/>
    <p:sldId id="267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873" autoAdjust="0"/>
  </p:normalViewPr>
  <p:slideViewPr>
    <p:cSldViewPr showGuides="1">
      <p:cViewPr varScale="1">
        <p:scale>
          <a:sx n="92" d="100"/>
          <a:sy n="92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F3F3D-B670-4D51-A0F4-24E452FFA111}" type="datetimeFigureOut">
              <a:rPr lang="en-US" smtClean="0"/>
              <a:pPr/>
              <a:t>5/30/2014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688D6-180E-4CDF-8CB8-B95A6A46A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Allelic != allele-specific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Mother red</a:t>
            </a:r>
          </a:p>
          <a:p>
            <a:r>
              <a:rPr lang="en-US" dirty="0" smtClean="0"/>
              <a:t>Blue father</a:t>
            </a:r>
          </a:p>
          <a:p>
            <a:endParaRPr lang="en-US" dirty="0" smtClean="0"/>
          </a:p>
          <a:p>
            <a:r>
              <a:rPr lang="en-US" dirty="0" smtClean="0"/>
              <a:t>Heritability</a:t>
            </a:r>
            <a:r>
              <a:rPr lang="en-US" baseline="0" dirty="0" smtClean="0"/>
              <a:t> adaptation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Make graphs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/>
              <a:t>Bonferonni</a:t>
            </a:r>
            <a:r>
              <a:rPr lang="en-US" baseline="0" dirty="0" smtClean="0"/>
              <a:t> corrected 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 </a:t>
            </a:r>
            <a:r>
              <a:rPr lang="en-US" dirty="0" err="1" smtClean="0"/>
              <a:t>sNVs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89D9-69C5-4A78-9A30-551E2B3D99A6}" type="datetime1">
              <a:rPr lang="en-US" smtClean="0"/>
              <a:pPr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5D09-DE85-4DE2-9648-9F6DF6E963D7}" type="datetime1">
              <a:rPr lang="en-US" smtClean="0"/>
              <a:pPr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01D4-3B2E-493E-B0C9-DFB79D3C2D96}" type="datetime1">
              <a:rPr lang="en-US" smtClean="0"/>
              <a:pPr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8F27-1414-46E9-92D8-9C6599D424F6}" type="datetime1">
              <a:rPr lang="en-US" smtClean="0"/>
              <a:pPr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053C-901F-473A-B003-4F0B8EF931AC}" type="datetime1">
              <a:rPr lang="en-US" smtClean="0"/>
              <a:pPr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D7490-EC17-44A3-B422-7E5FA3EF5B96}" type="datetime1">
              <a:rPr lang="en-US" smtClean="0"/>
              <a:pPr/>
              <a:t>5/30/2014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2743-4FCE-40AF-A31B-2CA018245411}" type="datetime1">
              <a:rPr lang="en-US" smtClean="0"/>
              <a:pPr/>
              <a:t>5/30/2014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8411-854A-410A-A0B2-8D48DEA1E0BE}" type="datetime1">
              <a:rPr lang="en-US" smtClean="0"/>
              <a:pPr/>
              <a:t>5/30/2014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3FA1-A22D-4F2E-B8D5-548FC64526D8}" type="datetime1">
              <a:rPr lang="en-US" smtClean="0"/>
              <a:pPr/>
              <a:t>5/30/2014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A8AB-DA1A-4A77-8E27-A304C30AC652}" type="datetime1">
              <a:rPr lang="en-US" smtClean="0"/>
              <a:pPr/>
              <a:t>5/30/2014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E7B0-CBAD-4F89-80A9-5F5F0DD308E5}" type="datetime1">
              <a:rPr lang="en-US" smtClean="0"/>
              <a:pPr/>
              <a:t>5/30/2014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656FC-8322-4791-9160-21EEFDEE4108}" type="datetime1">
              <a:rPr lang="en-US" smtClean="0"/>
              <a:pPr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 err="1" smtClean="0"/>
              <a:t>AlleleDB</a:t>
            </a:r>
            <a:r>
              <a:rPr lang="en-US" dirty="0" smtClean="0"/>
              <a:t> Figure Pack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Jieming</a:t>
            </a:r>
          </a:p>
          <a:p>
            <a:r>
              <a:rPr lang="en-US" dirty="0" smtClean="0"/>
              <a:t>Allele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Supplementary File 3</a:t>
            </a:r>
            <a:br>
              <a:rPr lang="en-US" sz="3200" dirty="0" smtClean="0"/>
            </a:br>
            <a:r>
              <a:rPr lang="en-US" sz="3200" dirty="0" smtClean="0"/>
              <a:t>TFs in promoters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5400" y="609600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ASB, ASE and AS, with </a:t>
            </a:r>
            <a:r>
              <a:rPr lang="en-US" sz="2000" dirty="0" err="1" smtClean="0"/>
              <a:t>Bonferroni</a:t>
            </a:r>
            <a:r>
              <a:rPr lang="en-US" sz="2000" dirty="0" smtClean="0"/>
              <a:t>-corrected p values</a:t>
            </a:r>
            <a:endParaRPr lang="en-US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9517" t="17823" r="26360" b="1300"/>
          <a:stretch>
            <a:fillRect/>
          </a:stretch>
        </p:blipFill>
        <p:spPr bwMode="auto">
          <a:xfrm>
            <a:off x="2743200" y="1156856"/>
            <a:ext cx="3886200" cy="494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10200" y="21336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1. Uniform processing of data from 383 individuals and construction of </a:t>
            </a:r>
            <a:r>
              <a:rPr lang="en-US" b="1" dirty="0" err="1" smtClean="0"/>
              <a:t>AlleleDB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  <a:endParaRPr lang="en-US" b="1" dirty="0"/>
          </a:p>
        </p:txBody>
      </p:sp>
      <p:pic>
        <p:nvPicPr>
          <p:cNvPr id="2" name="Picture 3" descr="C:\Users\JM\thesis\mark_work\allele_specificity\manuscript\figures\fig1-process\fig1 v9a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595" y="253256"/>
            <a:ext cx="4225005" cy="64523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6059269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Figure </a:t>
            </a:r>
            <a:r>
              <a:rPr lang="en-US" b="1" dirty="0" smtClean="0"/>
              <a:t>2. </a:t>
            </a:r>
            <a:r>
              <a:rPr lang="en-US" b="1" dirty="0"/>
              <a:t>Inheritance of allele-specific binding events is evident in some </a:t>
            </a:r>
            <a:r>
              <a:rPr lang="en-US" b="1" dirty="0" smtClean="0"/>
              <a:t>TFs but </a:t>
            </a:r>
            <a:r>
              <a:rPr lang="en-US" b="1" dirty="0"/>
              <a:t>not so apparent in others. </a:t>
            </a:r>
            <a:endParaRPr lang="en-US" dirty="0"/>
          </a:p>
        </p:txBody>
      </p:sp>
      <p:pic>
        <p:nvPicPr>
          <p:cNvPr id="2" name="Picture 2" descr="C:\Users\JM\thesis\mark_work\allele_specificity\manuscript\figures\fig4-inheritance\fig5 inheritance v11a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400" y="657631"/>
            <a:ext cx="7975600" cy="4806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62600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 </a:t>
            </a:r>
            <a:r>
              <a:rPr lang="en-US" b="1" dirty="0" smtClean="0"/>
              <a:t>3. </a:t>
            </a:r>
            <a:r>
              <a:rPr lang="en-US" b="1" dirty="0"/>
              <a:t>Some genomic regions are more susceptible to allele-specific regulation. </a:t>
            </a:r>
            <a:endParaRPr lang="en-US" dirty="0"/>
          </a:p>
        </p:txBody>
      </p:sp>
      <p:pic>
        <p:nvPicPr>
          <p:cNvPr id="1029" name="Picture 5" descr="C:\Users\JM\thesis\mark_work\allele_specificity\manuscript\figures\fig3-enrichment\figure2-gene v13a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6251" y="228600"/>
            <a:ext cx="7304899" cy="58086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8" name="Picture 2" descr="C:\Users\JM\thesis\mark_work\allele_specificity\manuscript\figures\fig3-af\fig3-af-spectrum v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2693" y="609600"/>
            <a:ext cx="7278614" cy="45259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54102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 </a:t>
            </a:r>
            <a:r>
              <a:rPr lang="en-US" b="1" dirty="0" smtClean="0"/>
              <a:t>4. </a:t>
            </a:r>
            <a:r>
              <a:rPr lang="en-US" b="1" dirty="0"/>
              <a:t>A considerable fraction of AS variants are rare but do not form the majority. Lesser proportion of AS SNVs than non-AS SNVs are rare, suggesting less selective constraints in AS SNVs.</a:t>
            </a:r>
            <a:r>
              <a:rPr lang="en-US" b="1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10400" y="2133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Table 1.</a:t>
            </a:r>
            <a:endParaRPr lang="en-US" b="1" dirty="0"/>
          </a:p>
        </p:txBody>
      </p:sp>
      <p:pic>
        <p:nvPicPr>
          <p:cNvPr id="2050" name="Picture 2" descr="C:\Users\JM\thesis\mark_work\allele_specificity\manuscript\figures\table1-counts\table 1 v3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7147" y="153988"/>
            <a:ext cx="5317431" cy="66373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Supplementary Table 1 </a:t>
            </a:r>
            <a:br>
              <a:rPr lang="en-US" sz="2800" dirty="0" smtClean="0"/>
            </a:br>
            <a:r>
              <a:rPr lang="en-US" sz="2800" dirty="0" smtClean="0"/>
              <a:t>Allelic inheritance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 descr="C:\Users\JM\thesis\mark_work\allele_specificity\manuscript\figures\supp-table1-inheritance\supp inheritance v4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8213" y="1997355"/>
            <a:ext cx="7258050" cy="354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Supplementary File 1</a:t>
            </a:r>
            <a:br>
              <a:rPr lang="en-US" sz="3200" dirty="0" smtClean="0"/>
            </a:br>
            <a:r>
              <a:rPr lang="en-US" sz="3200" dirty="0" smtClean="0"/>
              <a:t>953 non-coding categories, gene elements, enhancers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5400" y="609600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ASB, ASE and AS, with </a:t>
            </a:r>
            <a:r>
              <a:rPr lang="en-US" sz="2000" dirty="0" err="1" smtClean="0"/>
              <a:t>Bonferroni</a:t>
            </a:r>
            <a:r>
              <a:rPr lang="en-US" sz="2000" dirty="0" smtClean="0"/>
              <a:t>-corrected p values</a:t>
            </a:r>
            <a:endParaRPr lang="en-US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6202" r="60000" b="31807"/>
          <a:stretch>
            <a:fillRect/>
          </a:stretch>
        </p:blipFill>
        <p:spPr bwMode="auto">
          <a:xfrm>
            <a:off x="239023" y="1524000"/>
            <a:ext cx="864846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Supplementary File 2</a:t>
            </a:r>
            <a:br>
              <a:rPr lang="en-US" sz="3200" dirty="0" smtClean="0"/>
            </a:br>
            <a:r>
              <a:rPr lang="en-US" sz="3200" dirty="0" smtClean="0"/>
              <a:t>19,257 </a:t>
            </a:r>
            <a:r>
              <a:rPr lang="en-US" sz="3200" dirty="0" err="1" smtClean="0"/>
              <a:t>autosomal</a:t>
            </a:r>
            <a:r>
              <a:rPr lang="en-US" sz="3200" dirty="0" smtClean="0"/>
              <a:t> genes, MAE categories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95400" y="609600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ASB, ASE and AS, with </a:t>
            </a:r>
            <a:r>
              <a:rPr lang="en-US" sz="2000" dirty="0" err="1" smtClean="0"/>
              <a:t>Bonferroni</a:t>
            </a:r>
            <a:r>
              <a:rPr lang="en-US" sz="2000" dirty="0" smtClean="0"/>
              <a:t>-corrected p values</a:t>
            </a:r>
            <a:endParaRPr lang="en-US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6834" r="57504" b="32032"/>
          <a:stretch>
            <a:fillRect/>
          </a:stretch>
        </p:blipFill>
        <p:spPr bwMode="auto">
          <a:xfrm>
            <a:off x="381000" y="1514687"/>
            <a:ext cx="8382000" cy="38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14162</TotalTime>
  <Words>167</Words>
  <Application>Microsoft Office PowerPoint</Application>
  <PresentationFormat>On-screen Show (4:3)</PresentationFormat>
  <Paragraphs>40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AlleleDB Figure Pack</vt:lpstr>
      <vt:lpstr>Slide 2</vt:lpstr>
      <vt:lpstr>Slide 3</vt:lpstr>
      <vt:lpstr>Slide 4</vt:lpstr>
      <vt:lpstr>Slide 5</vt:lpstr>
      <vt:lpstr>Slide 6</vt:lpstr>
      <vt:lpstr>Supplementary Table 1  Allelic inheritance</vt:lpstr>
      <vt:lpstr>Supplementary File 1 953 non-coding categories, gene elements, enhancers</vt:lpstr>
      <vt:lpstr>Supplementary File 2 19,257 autosomal genes, MAE categories</vt:lpstr>
      <vt:lpstr>Supplementary File 3 TFs in promoters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AlleleDB Figure Pack</dc:title>
  <dc:creator>JM</dc:creator>
  <cp:lastModifiedBy>JM</cp:lastModifiedBy>
  <cp:revision>114</cp:revision>
  <dcterms:created xsi:type="dcterms:W3CDTF">2014-05-02T03:00:58Z</dcterms:created>
  <dcterms:modified xsi:type="dcterms:W3CDTF">2014-06-02T01:30:44Z</dcterms:modified>
</cp:coreProperties>
</file>