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Microsoft_Equation1.bin" ContentType="application/vnd.openxmlformats-officedocument.oleObject"/>
  <Override PartName="/ppt/embeddings/Microsoft_Equation2.bin" ContentType="application/vnd.openxmlformats-officedocument.oleObject"/>
  <Override PartName="/ppt/embeddings/Microsoft_Equation3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2" r:id="rId3"/>
    <p:sldId id="269" r:id="rId4"/>
    <p:sldId id="270" r:id="rId5"/>
    <p:sldId id="263" r:id="rId6"/>
    <p:sldId id="264" r:id="rId7"/>
    <p:sldId id="266" r:id="rId8"/>
    <p:sldId id="265" r:id="rId9"/>
    <p:sldId id="258" r:id="rId10"/>
    <p:sldId id="257" r:id="rId11"/>
    <p:sldId id="259" r:id="rId12"/>
    <p:sldId id="260" r:id="rId13"/>
    <p:sldId id="261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9" d="100"/>
          <a:sy n="139" d="100"/>
        </p:scale>
        <p:origin x="-15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Relationship Id="rId2" Type="http://schemas.openxmlformats.org/officeDocument/2006/relationships/image" Target="../media/image7.emf"/><Relationship Id="rId3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3DEDC3-0930-A244-A30C-6BC9BCC41859}" type="datetimeFigureOut">
              <a:rPr lang="en-US" smtClean="0"/>
              <a:t>5/22/14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DFCC6E-7E4B-EE47-8E12-2833ABA64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6547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49BF71-E6EB-384B-B1FE-CC570F2D6517}" type="datetimeFigureOut">
              <a:rPr lang="en-US" smtClean="0"/>
              <a:t>5/22/14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F32F5B-CD79-254D-8730-D5BE7BBAB1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1368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B0CB-EEE8-2A4D-9E6C-8ACDEF8E16BD}" type="datetime1">
              <a:rPr lang="en-US" smtClean="0"/>
              <a:t>5/22/14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4BF1D-1025-0246-8FA4-FAC59831ED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866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5F59C-BA3E-2748-A5DF-AB743427D697}" type="datetime1">
              <a:rPr lang="en-US" smtClean="0"/>
              <a:t>5/22/14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4BF1D-1025-0246-8FA4-FAC59831ED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430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1B725-B769-9740-AB90-65BFC0EACAA5}" type="datetime1">
              <a:rPr lang="en-US" smtClean="0"/>
              <a:t>5/22/14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4BF1D-1025-0246-8FA4-FAC59831ED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822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8F4D0-72BF-514A-92F7-CE43BD0734EC}" type="datetime1">
              <a:rPr lang="en-US" smtClean="0"/>
              <a:t>5/22/14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4BF1D-1025-0246-8FA4-FAC59831ED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94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D894E-42A5-F949-BA32-5E3919C29EB2}" type="datetime1">
              <a:rPr lang="en-US" smtClean="0"/>
              <a:t>5/22/14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4BF1D-1025-0246-8FA4-FAC59831ED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100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8AA1A-F1E5-F84E-B3CD-4CFA83174E42}" type="datetime1">
              <a:rPr lang="en-US" smtClean="0"/>
              <a:t>5/22/14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4BF1D-1025-0246-8FA4-FAC59831ED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641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2C256-D95A-9A4C-9B26-9BD786AE55D2}" type="datetime1">
              <a:rPr lang="en-US" smtClean="0"/>
              <a:t>5/22/14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4BF1D-1025-0246-8FA4-FAC59831ED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832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2DCBE-77AC-9E40-9DEB-BD4533945818}" type="datetime1">
              <a:rPr lang="en-US" smtClean="0"/>
              <a:t>5/22/14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4BF1D-1025-0246-8FA4-FAC59831ED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567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DE8BC-3E84-1947-8DD3-A611F4CB7A48}" type="datetime1">
              <a:rPr lang="en-US" smtClean="0"/>
              <a:t>5/22/14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4BF1D-1025-0246-8FA4-FAC59831ED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111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07923-B3B8-E64F-9403-001E11ACF702}" type="datetime1">
              <a:rPr lang="en-US" smtClean="0"/>
              <a:t>5/22/14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4BF1D-1025-0246-8FA4-FAC59831ED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561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63DA8-D088-EE45-88D7-B5C90DAF6400}" type="datetime1">
              <a:rPr lang="en-US" smtClean="0"/>
              <a:t>5/22/14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4BF1D-1025-0246-8FA4-FAC59831ED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910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D37244-0645-B34A-A2FF-8B50CD8602DE}" type="datetime1">
              <a:rPr lang="en-US" smtClean="0"/>
              <a:t>5/22/14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4BF1D-1025-0246-8FA4-FAC59831ED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865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Relationship Id="rId3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1.bin"/><Relationship Id="rId4" Type="http://schemas.openxmlformats.org/officeDocument/2006/relationships/image" Target="../media/image6.emf"/><Relationship Id="rId5" Type="http://schemas.openxmlformats.org/officeDocument/2006/relationships/oleObject" Target="../embeddings/Microsoft_Equation2.bin"/><Relationship Id="rId6" Type="http://schemas.openxmlformats.org/officeDocument/2006/relationships/image" Target="../media/image7.emf"/><Relationship Id="rId7" Type="http://schemas.openxmlformats.org/officeDocument/2006/relationships/oleObject" Target="../embeddings/Microsoft_Equation3.bin"/><Relationship Id="rId8" Type="http://schemas.openxmlformats.org/officeDocument/2006/relationships/image" Target="../media/image8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LARVA Analysis of Prostate Cancer </a:t>
            </a:r>
            <a:r>
              <a:rPr lang="en-US" dirty="0" err="1" smtClean="0"/>
              <a:t>Exome</a:t>
            </a:r>
            <a:r>
              <a:rPr lang="en-US" dirty="0" smtClean="0"/>
              <a:t> Variants from TCGA (</a:t>
            </a:r>
            <a:r>
              <a:rPr lang="en-US" dirty="0" err="1" smtClean="0"/>
              <a:t>Firehose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199"/>
            <a:ext cx="6400800" cy="213467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Lucas Lochovsky</a:t>
            </a:r>
          </a:p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Very Asian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subgroup, Gerstein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lab</a:t>
            </a:r>
          </a:p>
          <a:p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Warmup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for TCGA Prostate AWG call</a:t>
            </a: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May 28,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2014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4BF1D-1025-0246-8FA4-FAC59831ED7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7731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1275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Find recurrently mutated pathways with TCGA prostate cancer </a:t>
            </a:r>
            <a:r>
              <a:rPr lang="en-US" dirty="0" err="1" smtClean="0"/>
              <a:t>exome</a:t>
            </a:r>
            <a:r>
              <a:rPr lang="en-US" dirty="0" smtClean="0"/>
              <a:t> mutations</a:t>
            </a:r>
          </a:p>
          <a:p>
            <a:r>
              <a:rPr lang="en-US" dirty="0" smtClean="0"/>
              <a:t>Used the </a:t>
            </a:r>
            <a:r>
              <a:rPr lang="en-US" dirty="0" err="1" smtClean="0"/>
              <a:t>exome</a:t>
            </a:r>
            <a:r>
              <a:rPr lang="en-US" dirty="0" smtClean="0"/>
              <a:t> MAFs on the Broad </a:t>
            </a:r>
            <a:r>
              <a:rPr lang="en-US" dirty="0" err="1" smtClean="0"/>
              <a:t>Firehose</a:t>
            </a:r>
            <a:r>
              <a:rPr lang="en-US" dirty="0" smtClean="0"/>
              <a:t> </a:t>
            </a:r>
            <a:r>
              <a:rPr lang="en-US" dirty="0" smtClean="0"/>
              <a:t>dashboard</a:t>
            </a:r>
          </a:p>
          <a:p>
            <a:pPr lvl="1"/>
            <a:r>
              <a:rPr lang="en-US" dirty="0" smtClean="0"/>
              <a:t>Retrieved March 15, 2014</a:t>
            </a:r>
            <a:endParaRPr lang="en-US" dirty="0" smtClean="0"/>
          </a:p>
          <a:p>
            <a:r>
              <a:rPr lang="en-US" dirty="0" smtClean="0"/>
              <a:t>Variant </a:t>
            </a:r>
            <a:r>
              <a:rPr lang="en-US" dirty="0" smtClean="0"/>
              <a:t>data:</a:t>
            </a:r>
          </a:p>
          <a:p>
            <a:pPr lvl="1"/>
            <a:r>
              <a:rPr lang="en-US" dirty="0" smtClean="0"/>
              <a:t>261 samples</a:t>
            </a:r>
          </a:p>
          <a:p>
            <a:pPr lvl="2"/>
            <a:r>
              <a:rPr lang="en-US" dirty="0" smtClean="0"/>
              <a:t>3 were excluded for being excessively mutated relative to the others</a:t>
            </a:r>
            <a:endParaRPr lang="en-US" dirty="0" smtClean="0"/>
          </a:p>
          <a:p>
            <a:pPr lvl="1"/>
            <a:r>
              <a:rPr lang="en-US" dirty="0" smtClean="0"/>
              <a:t>11,049 variants (Missense and nonsense SNPs only)</a:t>
            </a:r>
          </a:p>
          <a:p>
            <a:r>
              <a:rPr lang="en-US" dirty="0" smtClean="0"/>
              <a:t>Annotation </a:t>
            </a:r>
            <a:r>
              <a:rPr lang="en-US" dirty="0" smtClean="0"/>
              <a:t>data:</a:t>
            </a:r>
          </a:p>
          <a:p>
            <a:pPr lvl="1"/>
            <a:r>
              <a:rPr lang="en-US" dirty="0" smtClean="0"/>
              <a:t>Genes from GENCODE v15</a:t>
            </a:r>
            <a:endParaRPr lang="en-US" dirty="0" smtClean="0"/>
          </a:p>
          <a:p>
            <a:pPr lvl="1"/>
            <a:r>
              <a:rPr lang="en-US" dirty="0" smtClean="0"/>
              <a:t>Pathways from KEGG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4BF1D-1025-0246-8FA4-FAC59831ED7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7209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LARVA(TCGA </a:t>
            </a:r>
            <a:r>
              <a:rPr lang="en-US" dirty="0" err="1" smtClean="0"/>
              <a:t>Firehose</a:t>
            </a:r>
            <a:r>
              <a:rPr lang="en-US" dirty="0" smtClean="0"/>
              <a:t> Prostate </a:t>
            </a:r>
            <a:r>
              <a:rPr lang="en-US" dirty="0" err="1" smtClean="0"/>
              <a:t>Exome</a:t>
            </a:r>
            <a:r>
              <a:rPr lang="en-US" dirty="0" smtClean="0"/>
              <a:t>, KEGG), sorted by </a:t>
            </a:r>
            <a:r>
              <a:rPr lang="en-US" i="1" dirty="0" err="1" smtClean="0"/>
              <a:t>nsamp</a:t>
            </a:r>
            <a:r>
              <a:rPr lang="en-US" dirty="0" smtClean="0"/>
              <a:t> p-value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4BF1D-1025-0246-8FA4-FAC59831ED7F}" type="slidenum">
              <a:rPr lang="en-US" smtClean="0"/>
              <a:t>11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9333730"/>
              </p:ext>
            </p:extLst>
          </p:nvPr>
        </p:nvGraphicFramePr>
        <p:xfrm>
          <a:off x="6370374" y="4398458"/>
          <a:ext cx="2539869" cy="1109980"/>
        </p:xfrm>
        <a:graphic>
          <a:graphicData uri="http://schemas.openxmlformats.org/drawingml/2006/table">
            <a:tbl>
              <a:tblPr/>
              <a:tblGrid>
                <a:gridCol w="2539869"/>
              </a:tblGrid>
              <a:tr h="1101949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Bonferroni</a:t>
                      </a:r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it-IT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correction</a:t>
                      </a:r>
                      <a:r>
                        <a:rPr lang="it-IT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= 0.05</a:t>
                      </a:r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</a:t>
                      </a:r>
                      <a:r>
                        <a:rPr lang="it-IT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186 </a:t>
                      </a:r>
                      <a:r>
                        <a:rPr lang="it-IT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pathways</a:t>
                      </a:r>
                      <a:r>
                        <a:rPr lang="it-IT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≈ 0.0002688172043 = 2.69E-04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57200" y="1598867"/>
            <a:ext cx="84530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Many enriched “pathways” that are clusters of genes with known associations to specific</a:t>
            </a:r>
          </a:p>
          <a:p>
            <a:r>
              <a:rPr lang="en-US" dirty="0" smtClean="0"/>
              <a:t>cancers, (e.g. thyroid cancer, </a:t>
            </a:r>
            <a:r>
              <a:rPr lang="en-US" dirty="0" smtClean="0"/>
              <a:t>pancreatic </a:t>
            </a:r>
            <a:r>
              <a:rPr lang="en-US" dirty="0" smtClean="0"/>
              <a:t>cancer) highlighted in red.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0283463"/>
              </p:ext>
            </p:extLst>
          </p:nvPr>
        </p:nvGraphicFramePr>
        <p:xfrm>
          <a:off x="265531" y="2244315"/>
          <a:ext cx="5913794" cy="4527766"/>
        </p:xfrm>
        <a:graphic>
          <a:graphicData uri="http://schemas.openxmlformats.org/drawingml/2006/table">
            <a:tbl>
              <a:tblPr/>
              <a:tblGrid>
                <a:gridCol w="2139032"/>
                <a:gridCol w="343923"/>
                <a:gridCol w="1241477"/>
                <a:gridCol w="1191147"/>
                <a:gridCol w="998215"/>
              </a:tblGrid>
              <a:tr h="133663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Significant pathways sorted by nsamp p-value (Bonferroni correction)</a:t>
                      </a:r>
                    </a:p>
                  </a:txBody>
                  <a:tcPr marL="8388" marR="8388" marT="83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8" marR="8388" marT="83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8" marR="8388" marT="83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66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Pathway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nsamp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 samples mutated rand avg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 samples mutated p-value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Enrichment/Depletion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66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kegg_p53_signaling_pathway.txt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56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23.08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4.34E-21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Enrichment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66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kegg_bladder_cancer.txt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43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14.76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6.16E-20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Enrichment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66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kegg_non_small_cell_lung_cancer.txt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58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24.04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9.02E-19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Enrichment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66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kegg_glioma.txt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27.64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4.23E-17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Enrichment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66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kegg_thyroid_cancer.txt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45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12.32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1.24E-16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Enrichment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66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kegg_chronic_myeloid_leukemia.txt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61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26.92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4.71E-16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Enrichment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66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kegg_pancreatic_cancer.txt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58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25.60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5.00E-14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Enrichment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66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kegg_olfactory_transduction.txt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124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169.48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6.31E-13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Depletion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66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kegg_prostate_cancer.txt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71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32.84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8.88E-12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Enrichment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66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kegg_endometrial_cancer.txt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64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30.76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1.26E-11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Enrichment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66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kegg_small_cell_lung_cancer.txt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77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40.56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1.83E-11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Enrichment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66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kegg_spliceosome.txt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20.88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1.17E-09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Enrichment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66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kegg_cell_cycle.txt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41.40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5.39E-09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Enrichment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66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kegg_b_cell_receptor_signaling_pathway.txt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25.20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6.91E-09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Enrichment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66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kegg_colorectal_cancer.txt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57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28.84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2.63E-08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Enrichment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66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kegg_amyotrophic_lateral_sclerosis_als.txt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25.60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3.92E-08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Enrichment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66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kegg_fc_epsilon_ri_signaling_pathway.txt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30.24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5.57E-08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Enrichment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66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kegg_apoptosis.txt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57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30.36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1.17E-07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Enrichment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66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kegg_melanoma.txt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56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30.96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7.74E-07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Enrichment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93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kegg_natural_killer_cell_mediated_cytotoxicity.txt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34.56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8.57E-07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Enrichment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66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kegg_basal_cell_carcinoma.txt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31.60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4.60E-06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Enrichment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66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kegg_hypertrophic_cardiomyopathy_hcm.txt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49.80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5.98E-06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Enrichment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66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kegg_neurotrophin_signaling_pathway.txt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50.96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7.54E-06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Enrichment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66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kegg_vegf_signaling_pathway.txt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24.24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1.88E-05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Enrichment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66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kegg_ribosome.txt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4.08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3.70E-05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Enrichment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66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kegg_antigen_processing_and_presentation.txt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11.08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8.19E-05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Enrichment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93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kegg_neuroactive_ligand_receptor_interaction.txt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122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149.08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8.55E-05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Depletion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66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kegg_starch_and_sucrose_metabolism.txt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49.44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9.90E-05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Depletion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66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kegg_acute_myeloid_leukemia.txt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42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24.12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2.24E-04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Enrichment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66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kegg_huntingtons_disease.txt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41.36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2.30E-04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Enrichment</a:t>
                      </a:r>
                    </a:p>
                  </a:txBody>
                  <a:tcPr marL="8388" marR="8388" marT="8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265087" y="2540086"/>
            <a:ext cx="287891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Also see a few depletions</a:t>
            </a:r>
          </a:p>
          <a:p>
            <a:r>
              <a:rPr lang="en-US" dirty="0" smtClean="0"/>
              <a:t>with no obvious connection</a:t>
            </a:r>
          </a:p>
          <a:p>
            <a:r>
              <a:rPr lang="en-US" dirty="0" smtClean="0"/>
              <a:t>to cancer, or any</a:t>
            </a:r>
          </a:p>
          <a:p>
            <a:r>
              <a:rPr lang="en-US" dirty="0" smtClean="0"/>
              <a:t>relationship with each other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3076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LARVA(TCGA </a:t>
            </a:r>
            <a:r>
              <a:rPr lang="en-US" dirty="0" err="1" smtClean="0"/>
              <a:t>Firehose</a:t>
            </a:r>
            <a:r>
              <a:rPr lang="en-US" dirty="0" smtClean="0"/>
              <a:t> Prostate </a:t>
            </a:r>
            <a:r>
              <a:rPr lang="en-US" dirty="0" err="1" smtClean="0"/>
              <a:t>Exome</a:t>
            </a:r>
            <a:r>
              <a:rPr lang="en-US" dirty="0" smtClean="0"/>
              <a:t>, KEGG), sorted by </a:t>
            </a:r>
            <a:r>
              <a:rPr lang="en-US" i="1" dirty="0" err="1" smtClean="0"/>
              <a:t>ngene</a:t>
            </a:r>
            <a:r>
              <a:rPr lang="en-US" dirty="0" smtClean="0"/>
              <a:t> p-value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192222" y="1600200"/>
            <a:ext cx="4038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97 pathways had a significant </a:t>
            </a:r>
            <a:r>
              <a:rPr lang="en-US" i="1" dirty="0" err="1"/>
              <a:t>ngene</a:t>
            </a:r>
            <a:r>
              <a:rPr lang="en-US" dirty="0"/>
              <a:t> p-value. </a:t>
            </a:r>
            <a:endParaRPr lang="en-US" dirty="0" smtClean="0"/>
          </a:p>
          <a:p>
            <a:r>
              <a:rPr lang="en-US" dirty="0" smtClean="0"/>
              <a:t>Most </a:t>
            </a:r>
            <a:r>
              <a:rPr lang="en-US" dirty="0"/>
              <a:t>of these pathways showed a </a:t>
            </a:r>
            <a:r>
              <a:rPr lang="en-US" dirty="0" smtClean="0"/>
              <a:t>significant depletion </a:t>
            </a:r>
            <a:r>
              <a:rPr lang="en-US" dirty="0"/>
              <a:t>in the number of recurrently mutated genes observed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However, those few that were enriched </a:t>
            </a:r>
            <a:r>
              <a:rPr lang="en-US" dirty="0" smtClean="0"/>
              <a:t>(right) </a:t>
            </a:r>
            <a:r>
              <a:rPr lang="en-US" dirty="0"/>
              <a:t>are cancer-associated, or associated </a:t>
            </a:r>
            <a:r>
              <a:rPr lang="en-US" dirty="0" smtClean="0"/>
              <a:t>with the </a:t>
            </a:r>
            <a:r>
              <a:rPr lang="en-US" dirty="0"/>
              <a:t>cellular machinery targeted by cancer.</a:t>
            </a:r>
          </a:p>
          <a:p>
            <a:endParaRPr lang="en-US" dirty="0"/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115395111"/>
              </p:ext>
            </p:extLst>
          </p:nvPr>
        </p:nvGraphicFramePr>
        <p:xfrm>
          <a:off x="4166236" y="1527437"/>
          <a:ext cx="4974923" cy="4265031"/>
        </p:xfrm>
        <a:graphic>
          <a:graphicData uri="http://schemas.openxmlformats.org/drawingml/2006/table">
            <a:tbl>
              <a:tblPr/>
              <a:tblGrid>
                <a:gridCol w="2250256"/>
                <a:gridCol w="243616"/>
                <a:gridCol w="878305"/>
                <a:gridCol w="839839"/>
                <a:gridCol w="762907"/>
              </a:tblGrid>
              <a:tr h="196991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Significant pathways sorted by ngene p-value (Bonferroni correction)</a:t>
                      </a:r>
                    </a:p>
                  </a:txBody>
                  <a:tcPr marL="6411" marR="6411" marT="64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11" marR="6411" marT="64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11" marR="6411" marT="64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11" marR="6411" marT="64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11" marR="6411" marT="64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701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Pathway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ngene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 genes mutated rand avg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 genes mutated p-value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Enrichment/Depletion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701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kegg_pathways_in_cancer.txt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43.16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9.64E-28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Enrichment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701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kegg_regulation_of_actin_cytoskeleton.txt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23.80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1.81E-13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Enrichment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701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kegg_chemokine_signaling_pathway.txt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16.60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8.01E-13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Enrichment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701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kegg_viral_myocarditis.txt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10.28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8.47E-13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Enrichment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701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kegg_focal_adhesion.txt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31.96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5.87E-12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Enrichment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701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kegg_endocytosis.txt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20.36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6.21E-12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Enrichment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701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kegg_long_term_depression.txt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15.60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7.20E-11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Enrichment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701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kegg_inositol_phosphate_metabolism.txt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10.24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1.74E-10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Enrichment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701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kegg_phosphatidylinositol_signaling_system.txt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14.76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4.18E-10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Enrichment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701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kegg_huntingtons_disease.txt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9.72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2.47E-09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Enrichment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701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kegg_insulin_signaling_pathway.txt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15.48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1.19E-08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Enrichment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701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kegg_hypertrophic_cardiomyopathy_hcm.txt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13.64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1.90E-08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Enrichment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701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kegg_alzheimers_disease.txt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10.64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6.68E-08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Enrichment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701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kegg_dilated_cardiomyopathy.txt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15.92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1.54E-07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Enrichment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701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kegg_fc_epsilon_ri_signaling_pathway.txt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8.20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3.31E-07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Enrichment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701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kegg_fc_gamma_r_mediated_phagocytosis.txt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13.40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3.92E-07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Enrichment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701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kegg_chronic_myeloid_leukemia.txt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7.32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6.85E-07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Enrichment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701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kegg_natural_killer_cell_mediated_cytotoxicity.txt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8.24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1.67E-06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Enrichment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701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kegg_vegf_signaling_pathway.txt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6.76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2.37E-06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Enrichment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701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kegg_b_cell_receptor_signaling_pathway.txt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6.08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3.56E-06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Enrichment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701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kegg_ecm_receptor_interaction.txt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16.44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4.16E-06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Enrichment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701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kegg_cardiac_muscle_contraction.txt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6.40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4.55E-06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Enrichment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701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kegg_cell_cycle.txt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11.24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5.22E-06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Enrichment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701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kegg_melanoma.txt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8.52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7.05E-06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Enrichment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701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kegg_vibrio_cholerae_infection.txt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6.64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8.75E-06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Enrichment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701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kegg_glioma.txt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7.72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9.02E-06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Enrichment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701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kegg_small_cell_lung_cancer.txt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11.08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1.19E-05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Enrichment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701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kegg_adipocytokine_signaling_pathway.txt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8.48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1.64E-05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Enrichment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701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kegg_prostate_cancer.txt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9.36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2.60E-05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Enrichment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701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kegg_endometrial_cancer.txt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7.92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3.12E-05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Enrichment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701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kegg_apoptosis.txt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7.72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3.76E-05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Enrichment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701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kegg_colorectal_cancer.txt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7.64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3.99E-05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Enrichment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701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kegg_p53_signaling_pathway.txt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5.80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7.01E-05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Enrichment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701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kegg_pancreatic_cancer.txt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6.60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7.67E-05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Enrichment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701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kegg_non_small_cell_lung_cancer.txt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6.56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1.04E-04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Enrichment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701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kegg_arginine_and_proline_metabolism.txt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4.96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0.000108392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Enrichment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701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kegg_amyotrophic_lateral_sclerosis_als.txt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6.68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1.28E-04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Enrichment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701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kegg_acute_myeloid_leukemia.txt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6.56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0.000148086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Enrichment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701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kegg_type_ii_diabetes_mellitus.txt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7.04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1.75E-04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Enrichment</a:t>
                      </a:r>
                    </a:p>
                  </a:txBody>
                  <a:tcPr marL="6411" marR="6411" marT="6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4BF1D-1025-0246-8FA4-FAC59831ED7F}" type="slidenum">
              <a:rPr lang="en-US" smtClean="0"/>
              <a:t>12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7197475"/>
              </p:ext>
            </p:extLst>
          </p:nvPr>
        </p:nvGraphicFramePr>
        <p:xfrm>
          <a:off x="457198" y="6134319"/>
          <a:ext cx="8229601" cy="444061"/>
        </p:xfrm>
        <a:graphic>
          <a:graphicData uri="http://schemas.openxmlformats.org/drawingml/2006/table">
            <a:tbl>
              <a:tblPr/>
              <a:tblGrid>
                <a:gridCol w="8229601"/>
              </a:tblGrid>
              <a:tr h="444061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Bonferroni</a:t>
                      </a:r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it-IT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correction</a:t>
                      </a:r>
                      <a:r>
                        <a:rPr lang="it-IT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= 0.05</a:t>
                      </a:r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</a:t>
                      </a:r>
                      <a:r>
                        <a:rPr lang="it-IT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186 </a:t>
                      </a:r>
                      <a:r>
                        <a:rPr lang="it-IT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pathways</a:t>
                      </a:r>
                      <a:r>
                        <a:rPr lang="it-IT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≈ 0.0002688172043 = 2.69E-04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52769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LARVA(TCGA </a:t>
            </a:r>
            <a:r>
              <a:rPr lang="en-US" dirty="0" err="1" smtClean="0"/>
              <a:t>Firehose</a:t>
            </a:r>
            <a:r>
              <a:rPr lang="en-US" dirty="0" smtClean="0"/>
              <a:t> Prostate </a:t>
            </a:r>
            <a:r>
              <a:rPr lang="en-US" dirty="0" err="1" smtClean="0"/>
              <a:t>Exome</a:t>
            </a:r>
            <a:r>
              <a:rPr lang="en-US" dirty="0" smtClean="0"/>
              <a:t>, KEGG) Genes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184" y="1600200"/>
            <a:ext cx="8856180" cy="1737360"/>
          </a:xfrm>
        </p:spPr>
        <p:txBody>
          <a:bodyPr>
            <a:normAutofit fontScale="85000" lnSpcReduction="20000"/>
          </a:bodyPr>
          <a:lstStyle/>
          <a:p>
            <a:r>
              <a:rPr lang="en-US" sz="2800" dirty="0" smtClean="0"/>
              <a:t>The significantly enriched pathways (by </a:t>
            </a:r>
            <a:r>
              <a:rPr lang="en-US" sz="2800" i="1" dirty="0" err="1" smtClean="0"/>
              <a:t>nsamp</a:t>
            </a:r>
            <a:r>
              <a:rPr lang="en-US" sz="2800" dirty="0" smtClean="0"/>
              <a:t>) had a lot of the same </a:t>
            </a:r>
            <a:r>
              <a:rPr lang="en-US" sz="2800" dirty="0" smtClean="0"/>
              <a:t>genes </a:t>
            </a:r>
            <a:r>
              <a:rPr lang="en-US" sz="2800" dirty="0" smtClean="0"/>
              <a:t>that are seen in many </a:t>
            </a:r>
            <a:r>
              <a:rPr lang="en-US" sz="2800" dirty="0" smtClean="0"/>
              <a:t>cancers</a:t>
            </a:r>
            <a:endParaRPr lang="en-US" sz="2800" dirty="0" smtClean="0"/>
          </a:p>
          <a:p>
            <a:r>
              <a:rPr lang="en-US" sz="2800" dirty="0" smtClean="0"/>
              <a:t>Initially attempted sorting genes by # samples mutated</a:t>
            </a:r>
          </a:p>
          <a:p>
            <a:r>
              <a:rPr lang="en-US" sz="2800" dirty="0"/>
              <a:t>B</a:t>
            </a:r>
            <a:r>
              <a:rPr lang="en-US" sz="2800" dirty="0" smtClean="0"/>
              <a:t>ut sorting by # of enriche</a:t>
            </a:r>
            <a:r>
              <a:rPr lang="en-US" sz="2800" dirty="0" smtClean="0"/>
              <a:t>d pathways that each gene participates in reveals several clear gene families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4BF1D-1025-0246-8FA4-FAC59831ED7F}" type="slidenum">
              <a:rPr lang="en-US" smtClean="0"/>
              <a:t>13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6762562"/>
              </p:ext>
            </p:extLst>
          </p:nvPr>
        </p:nvGraphicFramePr>
        <p:xfrm>
          <a:off x="457200" y="3937000"/>
          <a:ext cx="3302000" cy="2921000"/>
        </p:xfrm>
        <a:graphic>
          <a:graphicData uri="http://schemas.openxmlformats.org/drawingml/2006/table">
            <a:tbl>
              <a:tblPr/>
              <a:tblGrid>
                <a:gridCol w="825500"/>
                <a:gridCol w="825500"/>
                <a:gridCol w="825500"/>
                <a:gridCol w="8255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Gene name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nsamp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nvar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 enriched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pathways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TP53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ATM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CTNNB1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PIK3CA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CHEK2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GAB2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STAT3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BRAF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MECOM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BAI1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LAMB1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NKX3-1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PTEN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8779629"/>
              </p:ext>
            </p:extLst>
          </p:nvPr>
        </p:nvGraphicFramePr>
        <p:xfrm>
          <a:off x="5217581" y="2959100"/>
          <a:ext cx="1651000" cy="3898900"/>
        </p:xfrm>
        <a:graphic>
          <a:graphicData uri="http://schemas.openxmlformats.org/drawingml/2006/table">
            <a:tbl>
              <a:tblPr/>
              <a:tblGrid>
                <a:gridCol w="825500"/>
                <a:gridCol w="8255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Gene name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enriched pathways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CCND1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TP53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AKT1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AKT2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AKT3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BRAF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KRAS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MAP2K1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MAPK1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MAPK3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PIK3CA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PIK3CB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PIK3CD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PIK3CG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PIK3R1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PIK3R2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PIK3R3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PIK3R5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9407703"/>
              </p:ext>
            </p:extLst>
          </p:nvPr>
        </p:nvGraphicFramePr>
        <p:xfrm>
          <a:off x="6953638" y="3337560"/>
          <a:ext cx="1651000" cy="3520440"/>
        </p:xfrm>
        <a:graphic>
          <a:graphicData uri="http://schemas.openxmlformats.org/drawingml/2006/table">
            <a:tbl>
              <a:tblPr/>
              <a:tblGrid>
                <a:gridCol w="825500"/>
                <a:gridCol w="8255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ARAF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RAF1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BAD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HRAS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MAP2K2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NRAS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CASP9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CDK4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E2F1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E2F2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E2F3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RB1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CDK6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CDKN2A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EGF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EGFR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MYC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CDKN1A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26" name="Elbow Connector 25"/>
          <p:cNvCxnSpPr/>
          <p:nvPr/>
        </p:nvCxnSpPr>
        <p:spPr>
          <a:xfrm rot="16200000" flipH="1">
            <a:off x="-340304" y="3058051"/>
            <a:ext cx="1315642" cy="279370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162184" y="2512504"/>
            <a:ext cx="404319" cy="2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Elbow Connector 31"/>
          <p:cNvCxnSpPr/>
          <p:nvPr/>
        </p:nvCxnSpPr>
        <p:spPr>
          <a:xfrm rot="16200000" flipH="1">
            <a:off x="4663195" y="3091040"/>
            <a:ext cx="316994" cy="627306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0100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979744" y="273050"/>
            <a:ext cx="3707055" cy="644842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Start with a list of variants (</a:t>
            </a:r>
            <a:r>
              <a:rPr lang="en-US" i="1" dirty="0" err="1" smtClean="0"/>
              <a:t>vfiles</a:t>
            </a:r>
            <a:r>
              <a:rPr lang="en-US" dirty="0" smtClean="0"/>
              <a:t>)</a:t>
            </a:r>
          </a:p>
          <a:p>
            <a:r>
              <a:rPr lang="en-US" dirty="0" smtClean="0"/>
              <a:t>And a list of genome annotations (</a:t>
            </a:r>
            <a:r>
              <a:rPr lang="en-US" i="1" dirty="0" err="1" smtClean="0"/>
              <a:t>afiles</a:t>
            </a:r>
            <a:r>
              <a:rPr lang="en-US" dirty="0" smtClean="0"/>
              <a:t>)</a:t>
            </a:r>
          </a:p>
          <a:p>
            <a:r>
              <a:rPr lang="en-US" dirty="0" smtClean="0"/>
              <a:t>Compute intersections between the two sets</a:t>
            </a:r>
          </a:p>
          <a:p>
            <a:pPr lvl="1"/>
            <a:r>
              <a:rPr lang="en-US" dirty="0" smtClean="0"/>
              <a:t>Similar in operation to the </a:t>
            </a:r>
            <a:r>
              <a:rPr lang="en-US" dirty="0" err="1" smtClean="0"/>
              <a:t>intersectBed</a:t>
            </a:r>
            <a:r>
              <a:rPr lang="en-US" dirty="0" smtClean="0"/>
              <a:t> tool from </a:t>
            </a:r>
            <a:r>
              <a:rPr lang="en-US" dirty="0" err="1" smtClean="0"/>
              <a:t>BEDTools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5DDCD-4EE8-8845-BE41-232EA76EEAA7}" type="slidenum">
              <a:rPr lang="en-US" smtClean="0"/>
              <a:t>2</a:t>
            </a:fld>
            <a:endParaRPr lang="en-US"/>
          </a:p>
        </p:txBody>
      </p:sp>
      <p:pic>
        <p:nvPicPr>
          <p:cNvPr id="3" name="Picture 2" descr="LARVA-Core-schematic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07787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835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Fig_1a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2151" y="2268908"/>
            <a:ext cx="4366059" cy="1758552"/>
          </a:xfrm>
          <a:prstGeom prst="rect">
            <a:avLst/>
          </a:prstGeom>
        </p:spPr>
      </p:pic>
      <p:pic>
        <p:nvPicPr>
          <p:cNvPr id="6" name="Picture 5" descr="Fig_1b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2151" y="4834078"/>
            <a:ext cx="4366058" cy="175251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LARVA-Core: Types </a:t>
            </a:r>
            <a:r>
              <a:rPr lang="en-US" dirty="0" smtClean="0"/>
              <a:t>of Recurrent Mutation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744586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Recurrent variants</a:t>
            </a:r>
          </a:p>
          <a:p>
            <a:pPr lvl="1"/>
            <a:r>
              <a:rPr lang="en-US" dirty="0" smtClean="0"/>
              <a:t>SNVs from multiple samples whose positions overlap exactly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Recurrently mutated annotations</a:t>
            </a:r>
          </a:p>
          <a:p>
            <a:pPr lvl="1"/>
            <a:r>
              <a:rPr lang="en-US" dirty="0" smtClean="0"/>
              <a:t>SNVs from multiple samples intersect the same annotation</a:t>
            </a:r>
          </a:p>
          <a:p>
            <a:pPr lvl="1"/>
            <a:r>
              <a:rPr lang="en-US" dirty="0" smtClean="0"/>
              <a:t>Represent disruption of the same element in multiple places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E2B77-1E1F-B24C-82D2-E24AD4F6CBE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239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recurrently-mutated-annotation-set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634" y="4487035"/>
            <a:ext cx="8686800" cy="212428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LARVA-Core: Types </a:t>
            </a:r>
            <a:r>
              <a:rPr lang="en-US" dirty="0" smtClean="0"/>
              <a:t>of Recurrent Mutation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88683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Recurrently mutated annotation sets</a:t>
            </a:r>
          </a:p>
          <a:p>
            <a:pPr lvl="1"/>
            <a:r>
              <a:rPr lang="en-US" dirty="0" smtClean="0"/>
              <a:t>SNVs from multiple samples intersect the annotations of a set</a:t>
            </a:r>
          </a:p>
          <a:p>
            <a:pPr lvl="1"/>
            <a:r>
              <a:rPr lang="en-US" dirty="0" smtClean="0"/>
              <a:t>Each annotation file’s annotations is treated as a set in LARVA</a:t>
            </a:r>
          </a:p>
          <a:p>
            <a:pPr lvl="1"/>
            <a:r>
              <a:rPr lang="en-US" dirty="0" smtClean="0"/>
              <a:t>Each file can represent a pathway, or a pair of interacting genes, or an interaction </a:t>
            </a:r>
            <a:r>
              <a:rPr lang="en-US" dirty="0" err="1" smtClean="0"/>
              <a:t>subnetwork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E2B77-1E1F-B24C-82D2-E24AD4F6CBE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644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4BF1D-1025-0246-8FA4-FAC59831ED7F}" type="slidenum">
              <a:rPr lang="en-US" smtClean="0"/>
              <a:t>5</a:t>
            </a:fld>
            <a:endParaRPr lang="en-US"/>
          </a:p>
        </p:txBody>
      </p:sp>
      <p:pic>
        <p:nvPicPr>
          <p:cNvPr id="6" name="Picture 5" descr="LARVA-SAM-schematic-clean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0700"/>
            <a:ext cx="9144000" cy="5794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02177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LARVA-SAM-schematic-clean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0700"/>
            <a:ext cx="9144000" cy="5794513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4BF1D-1025-0246-8FA4-FAC59831ED7F}" type="slidenum">
              <a:rPr lang="en-US" smtClean="0"/>
              <a:t>6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128955" y="520700"/>
            <a:ext cx="2293424" cy="99594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520700"/>
            <a:ext cx="4038600" cy="4525963"/>
          </a:xfrm>
          <a:solidFill>
            <a:schemeClr val="bg1"/>
          </a:solidFill>
          <a:ln w="25400">
            <a:solidFill>
              <a:srgbClr val="FF0000"/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Null model intended to recreate the expected somatic variation due to background mutation processes</a:t>
            </a:r>
          </a:p>
          <a:p>
            <a:r>
              <a:rPr lang="en-US" dirty="0" smtClean="0"/>
              <a:t>Based on factors used in </a:t>
            </a:r>
            <a:r>
              <a:rPr lang="en-US" dirty="0" err="1" smtClean="0"/>
              <a:t>MutSig</a:t>
            </a:r>
            <a:endParaRPr lang="en-US" dirty="0" smtClean="0"/>
          </a:p>
          <a:p>
            <a:pPr lvl="1"/>
            <a:r>
              <a:rPr lang="en-US" dirty="0"/>
              <a:t>Lawrence, M. S. </a:t>
            </a:r>
            <a:r>
              <a:rPr lang="en-US" i="1" dirty="0"/>
              <a:t>et al.</a:t>
            </a:r>
            <a:r>
              <a:rPr lang="en-US" dirty="0"/>
              <a:t> Mutational heterogeneity in cancer and the search for new cancer-associated genes. </a:t>
            </a:r>
            <a:r>
              <a:rPr lang="en-US" i="1" dirty="0"/>
              <a:t>Nature</a:t>
            </a:r>
            <a:r>
              <a:rPr lang="en-US" dirty="0"/>
              <a:t> </a:t>
            </a:r>
            <a:r>
              <a:rPr lang="en-US" b="1" dirty="0"/>
              <a:t>499,</a:t>
            </a:r>
            <a:r>
              <a:rPr lang="en-US" dirty="0"/>
              <a:t> 214–218 (2013).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1772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LARVA-SAM Null Model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65360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 err="1" smtClean="0"/>
              <a:t>MutSig</a:t>
            </a:r>
            <a:r>
              <a:rPr lang="en-US" b="1" dirty="0" smtClean="0"/>
              <a:t> model</a:t>
            </a:r>
          </a:p>
          <a:p>
            <a:pPr lvl="1"/>
            <a:r>
              <a:rPr lang="en-US" dirty="0" smtClean="0"/>
              <a:t>Use of expression, DNA replication timing, and chromatin state to determine expected mutation rate of </a:t>
            </a:r>
            <a:r>
              <a:rPr lang="en-US" dirty="0" err="1" smtClean="0"/>
              <a:t>exome</a:t>
            </a:r>
            <a:endParaRPr lang="en-US" dirty="0" smtClean="0"/>
          </a:p>
          <a:p>
            <a:r>
              <a:rPr lang="en-US" b="1" dirty="0" smtClean="0"/>
              <a:t>LARVA model</a:t>
            </a:r>
          </a:p>
          <a:p>
            <a:pPr lvl="1"/>
            <a:r>
              <a:rPr lang="en-US" dirty="0" smtClean="0"/>
              <a:t>Model spans the whole genome</a:t>
            </a:r>
          </a:p>
          <a:p>
            <a:pPr lvl="1"/>
            <a:r>
              <a:rPr lang="en-US" dirty="0" smtClean="0"/>
              <a:t>Included factors: Expression (RNA-</a:t>
            </a:r>
            <a:r>
              <a:rPr lang="en-US" dirty="0" err="1" smtClean="0"/>
              <a:t>seq</a:t>
            </a:r>
            <a:r>
              <a:rPr lang="en-US" dirty="0" smtClean="0"/>
              <a:t>), DNA replication timing, H3K4me1/H3K4me3 marks, 1KG SNV density, GC percent, and DNA recombination rate</a:t>
            </a:r>
          </a:p>
          <a:p>
            <a:pPr lvl="1"/>
            <a:r>
              <a:rPr lang="en-US" dirty="0" smtClean="0"/>
              <a:t>At each 100,000-bp region </a:t>
            </a:r>
            <a:r>
              <a:rPr lang="en-US" i="1" dirty="0" smtClean="0"/>
              <a:t>r</a:t>
            </a:r>
            <a:r>
              <a:rPr lang="en-US" dirty="0" smtClean="0"/>
              <a:t>, take the percentile rank of that region in each factor’s distribution, and use as gauge of </a:t>
            </a:r>
            <a:r>
              <a:rPr lang="en-US" i="1" dirty="0" smtClean="0"/>
              <a:t>r</a:t>
            </a:r>
            <a:r>
              <a:rPr lang="en-US" dirty="0" smtClean="0"/>
              <a:t>’s mutation rate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4BF1D-1025-0246-8FA4-FAC59831ED7F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7" name="Content Placeholder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5569612"/>
              </p:ext>
            </p:extLst>
          </p:nvPr>
        </p:nvGraphicFramePr>
        <p:xfrm>
          <a:off x="452483" y="5742915"/>
          <a:ext cx="8206906" cy="4160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5" name="Equation" r:id="rId3" imgW="5778500" imgH="292100" progId="Equation.3">
                  <p:embed/>
                </p:oleObj>
              </mc:Choice>
              <mc:Fallback>
                <p:oleObj name="Equation" r:id="rId3" imgW="5778500" imgH="2921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2483" y="5742915"/>
                        <a:ext cx="8206906" cy="4160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2618620"/>
              </p:ext>
            </p:extLst>
          </p:nvPr>
        </p:nvGraphicFramePr>
        <p:xfrm>
          <a:off x="448063" y="6056888"/>
          <a:ext cx="8574088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" name="Equation" r:id="rId5" imgW="6375400" imgH="292100" progId="Equation.3">
                  <p:embed/>
                </p:oleObj>
              </mc:Choice>
              <mc:Fallback>
                <p:oleObj name="Equation" r:id="rId5" imgW="6375400" imgH="2921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48063" y="6056888"/>
                        <a:ext cx="8574088" cy="39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7017756"/>
              </p:ext>
            </p:extLst>
          </p:nvPr>
        </p:nvGraphicFramePr>
        <p:xfrm>
          <a:off x="457200" y="6356350"/>
          <a:ext cx="5349875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7" name="Equation" r:id="rId7" imgW="4279900" imgH="292100" progId="Equation.3">
                  <p:embed/>
                </p:oleObj>
              </mc:Choice>
              <mc:Fallback>
                <p:oleObj name="Equation" r:id="rId7" imgW="4279900" imgH="2921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7200" y="6356350"/>
                        <a:ext cx="5349875" cy="365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498791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4BF1D-1025-0246-8FA4-FAC59831ED7F}" type="slidenum">
              <a:rPr lang="en-US" smtClean="0"/>
              <a:t>8</a:t>
            </a:fld>
            <a:endParaRPr lang="en-US"/>
          </a:p>
        </p:txBody>
      </p:sp>
      <p:pic>
        <p:nvPicPr>
          <p:cNvPr id="6" name="Picture 5" descr="LARVA-SAM-schematic-clean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0700"/>
            <a:ext cx="9144000" cy="5794513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935094" y="1818141"/>
            <a:ext cx="2138093" cy="2165323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2135484" y="520700"/>
            <a:ext cx="4498085" cy="5794513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txBody>
          <a:bodyPr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Given the </a:t>
            </a:r>
            <a:r>
              <a:rPr lang="en-US" b="1" dirty="0" smtClean="0"/>
              <a:t>expected </a:t>
            </a:r>
            <a:r>
              <a:rPr lang="en-US" b="1" dirty="0" err="1" smtClean="0"/>
              <a:t>multisample</a:t>
            </a:r>
            <a:r>
              <a:rPr lang="en-US" b="1" dirty="0" smtClean="0"/>
              <a:t> variant frequency distribution</a:t>
            </a:r>
            <a:r>
              <a:rPr lang="en-US" dirty="0" smtClean="0"/>
              <a:t> for each annotation (e.g. gene) or annotation set (e.g. pathway), how does the </a:t>
            </a:r>
            <a:r>
              <a:rPr lang="en-US" b="1" dirty="0" smtClean="0"/>
              <a:t>observed variant frequency</a:t>
            </a:r>
            <a:r>
              <a:rPr lang="en-US" dirty="0" smtClean="0"/>
              <a:t> compare?</a:t>
            </a:r>
          </a:p>
          <a:p>
            <a:r>
              <a:rPr lang="en-US" dirty="0" smtClean="0"/>
              <a:t>Assume the expected distribution is Gaussian</a:t>
            </a:r>
          </a:p>
          <a:p>
            <a:r>
              <a:rPr lang="en-US" dirty="0" smtClean="0"/>
              <a:t>How outlier is the observed variant frequency in this distribution?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4236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LARVA-SAM </a:t>
            </a:r>
            <a:r>
              <a:rPr lang="en-US" i="1" dirty="0" smtClean="0"/>
              <a:t>p</a:t>
            </a:r>
            <a:r>
              <a:rPr lang="en-US" dirty="0" smtClean="0"/>
              <a:t>-values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1275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Current </a:t>
            </a:r>
            <a:r>
              <a:rPr lang="en-US" dirty="0" smtClean="0"/>
              <a:t>version of LARVA-SAM produces </a:t>
            </a:r>
            <a:r>
              <a:rPr lang="en-US" i="1" dirty="0" smtClean="0"/>
              <a:t>p</a:t>
            </a:r>
            <a:r>
              <a:rPr lang="en-US" dirty="0" smtClean="0"/>
              <a:t>-values for:</a:t>
            </a:r>
          </a:p>
          <a:p>
            <a:pPr lvl="1"/>
            <a:r>
              <a:rPr lang="en-US" i="1" dirty="0" err="1" smtClean="0"/>
              <a:t>nsamp</a:t>
            </a:r>
            <a:endParaRPr lang="en-US" i="1" dirty="0" smtClean="0"/>
          </a:p>
          <a:p>
            <a:pPr lvl="2"/>
            <a:r>
              <a:rPr lang="en-US" dirty="0" smtClean="0"/>
              <a:t>The </a:t>
            </a:r>
            <a:r>
              <a:rPr lang="en-US" dirty="0" smtClean="0"/>
              <a:t>number of samples with variants that overlap the given </a:t>
            </a:r>
            <a:r>
              <a:rPr lang="en-US" dirty="0" smtClean="0"/>
              <a:t>pathway</a:t>
            </a:r>
            <a:endParaRPr lang="en-US" dirty="0" smtClean="0"/>
          </a:p>
          <a:p>
            <a:pPr lvl="1"/>
            <a:r>
              <a:rPr lang="en-US" i="1" dirty="0" err="1" smtClean="0"/>
              <a:t>nannot</a:t>
            </a:r>
            <a:endParaRPr lang="en-US" i="1" dirty="0" smtClean="0"/>
          </a:p>
          <a:p>
            <a:pPr lvl="2"/>
            <a:r>
              <a:rPr lang="en-US" dirty="0" smtClean="0"/>
              <a:t>The </a:t>
            </a:r>
            <a:r>
              <a:rPr lang="en-US" dirty="0" smtClean="0"/>
              <a:t>number of annotations (exons) </a:t>
            </a:r>
            <a:r>
              <a:rPr lang="en-US" dirty="0" smtClean="0"/>
              <a:t>mutated in at least 2 samples (</a:t>
            </a:r>
            <a:r>
              <a:rPr lang="en-US" i="1" dirty="0" err="1" smtClean="0"/>
              <a:t>nsamp</a:t>
            </a:r>
            <a:r>
              <a:rPr lang="en-US" dirty="0" smtClean="0"/>
              <a:t> &gt;= 2)</a:t>
            </a:r>
            <a:endParaRPr lang="en-US" dirty="0" smtClean="0"/>
          </a:p>
          <a:p>
            <a:pPr lvl="1"/>
            <a:r>
              <a:rPr lang="en-US" i="1" dirty="0" err="1" smtClean="0"/>
              <a:t>ngene</a:t>
            </a:r>
            <a:endParaRPr lang="en-US" i="1" dirty="0" smtClean="0"/>
          </a:p>
          <a:p>
            <a:pPr lvl="2"/>
            <a:r>
              <a:rPr lang="en-US" dirty="0" smtClean="0"/>
              <a:t>The number </a:t>
            </a:r>
            <a:r>
              <a:rPr lang="en-US" dirty="0" smtClean="0"/>
              <a:t>of </a:t>
            </a:r>
            <a:r>
              <a:rPr lang="en-US" dirty="0" smtClean="0"/>
              <a:t>genes mutated in at least 2 samples (</a:t>
            </a:r>
            <a:r>
              <a:rPr lang="en-US" i="1" dirty="0" err="1" smtClean="0"/>
              <a:t>nsamp</a:t>
            </a:r>
            <a:r>
              <a:rPr lang="en-US" dirty="0" smtClean="0"/>
              <a:t> &gt;= 2)</a:t>
            </a:r>
            <a:endParaRPr lang="en-US" dirty="0" smtClean="0"/>
          </a:p>
          <a:p>
            <a:pPr lvl="1"/>
            <a:r>
              <a:rPr lang="en-US" i="1" dirty="0" err="1" smtClean="0"/>
              <a:t>nvar</a:t>
            </a:r>
            <a:endParaRPr lang="en-US" i="1" dirty="0" smtClean="0"/>
          </a:p>
          <a:p>
            <a:pPr lvl="2"/>
            <a:r>
              <a:rPr lang="en-US" dirty="0" smtClean="0"/>
              <a:t>The </a:t>
            </a:r>
            <a:r>
              <a:rPr lang="en-US" dirty="0" smtClean="0"/>
              <a:t>number of positions where variants from multiple samples overlap </a:t>
            </a:r>
            <a:r>
              <a:rPr lang="en-US" dirty="0" smtClean="0"/>
              <a:t>exactly (recurrent variants)</a:t>
            </a:r>
            <a:endParaRPr lang="en-US" dirty="0" smtClean="0"/>
          </a:p>
          <a:p>
            <a:r>
              <a:rPr lang="en-US" dirty="0" smtClean="0"/>
              <a:t>Focused on </a:t>
            </a:r>
            <a:r>
              <a:rPr lang="en-US" i="1" dirty="0" err="1" smtClean="0"/>
              <a:t>nsamp</a:t>
            </a:r>
            <a:r>
              <a:rPr lang="en-US" dirty="0" smtClean="0"/>
              <a:t> and </a:t>
            </a:r>
            <a:r>
              <a:rPr lang="en-US" i="1" dirty="0" err="1" smtClean="0"/>
              <a:t>ngene</a:t>
            </a:r>
            <a:endParaRPr lang="en-US" i="1" dirty="0" smtClean="0"/>
          </a:p>
          <a:p>
            <a:pPr lvl="1"/>
            <a:r>
              <a:rPr lang="en-US" dirty="0" smtClean="0"/>
              <a:t>Those seemed to be the most useful </a:t>
            </a:r>
            <a:r>
              <a:rPr lang="en-US" i="1" dirty="0" smtClean="0"/>
              <a:t>p</a:t>
            </a:r>
            <a:r>
              <a:rPr lang="en-US" dirty="0" smtClean="0"/>
              <a:t>-values</a:t>
            </a:r>
          </a:p>
          <a:p>
            <a:r>
              <a:rPr lang="en-US" dirty="0" smtClean="0"/>
              <a:t>Employed </a:t>
            </a:r>
            <a:r>
              <a:rPr lang="en-US" dirty="0" err="1" smtClean="0"/>
              <a:t>Bonferroni</a:t>
            </a:r>
            <a:r>
              <a:rPr lang="en-US" dirty="0" smtClean="0"/>
              <a:t> correction on </a:t>
            </a:r>
            <a:r>
              <a:rPr lang="en-US" i="1" dirty="0" smtClean="0"/>
              <a:t>p</a:t>
            </a:r>
            <a:r>
              <a:rPr lang="en-US" dirty="0" smtClean="0"/>
              <a:t>-values for FDR correction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4BF1D-1025-0246-8FA4-FAC59831ED7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7923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11721</TotalTime>
  <Words>1412</Words>
  <Application>Microsoft Macintosh PowerPoint</Application>
  <PresentationFormat>On-screen Show (4:3)</PresentationFormat>
  <Paragraphs>577</Paragraphs>
  <Slides>13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Office Theme</vt:lpstr>
      <vt:lpstr>Microsoft Equation</vt:lpstr>
      <vt:lpstr>LARVA Analysis of Prostate Cancer Exome Variants from TCGA (Firehose)</vt:lpstr>
      <vt:lpstr>PowerPoint Presentation</vt:lpstr>
      <vt:lpstr>LARVA-Core: Types of Recurrent Mutation</vt:lpstr>
      <vt:lpstr>LARVA-Core: Types of Recurrent Mutation</vt:lpstr>
      <vt:lpstr>PowerPoint Presentation</vt:lpstr>
      <vt:lpstr>PowerPoint Presentation</vt:lpstr>
      <vt:lpstr>LARVA-SAM Null Model</vt:lpstr>
      <vt:lpstr>PowerPoint Presentation</vt:lpstr>
      <vt:lpstr>LARVA-SAM p-values</vt:lpstr>
      <vt:lpstr>Data</vt:lpstr>
      <vt:lpstr>LARVA(TCGA Firehose Prostate Exome, KEGG), sorted by nsamp p-value</vt:lpstr>
      <vt:lpstr>LARVA(TCGA Firehose Prostate Exome, KEGG), sorted by ngene p-value</vt:lpstr>
      <vt:lpstr>LARVA(TCGA Firehose Prostate Exome, KEGG) Genes</vt:lpstr>
    </vt:vector>
  </TitlesOfParts>
  <Company>The Lochovskys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LARVA Analysis of Prostate Cancer Exome Variants from TCGA (Firehose)</dc:title>
  <dc:creator>Lucas Lochovsky</dc:creator>
  <cp:lastModifiedBy>Lucas Lochovsky</cp:lastModifiedBy>
  <cp:revision>170</cp:revision>
  <dcterms:created xsi:type="dcterms:W3CDTF">2014-04-14T19:33:59Z</dcterms:created>
  <dcterms:modified xsi:type="dcterms:W3CDTF">2014-05-28T21:46:50Z</dcterms:modified>
</cp:coreProperties>
</file>