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73" r:id="rId4"/>
    <p:sldId id="274" r:id="rId5"/>
    <p:sldId id="276" r:id="rId6"/>
    <p:sldId id="278" r:id="rId7"/>
    <p:sldId id="279" r:id="rId8"/>
    <p:sldId id="280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03" autoAdjust="0"/>
  </p:normalViewPr>
  <p:slideViewPr>
    <p:cSldViewPr snapToGrid="0" snapToObjects="1">
      <p:cViewPr varScale="1">
        <p:scale>
          <a:sx n="102" d="100"/>
          <a:sy n="102" d="100"/>
        </p:scale>
        <p:origin x="-11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5/21/14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3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common in 19 populations:</a:t>
            </a:r>
          </a:p>
          <a:p>
            <a:r>
              <a:rPr lang="en-US" dirty="0" smtClean="0"/>
              <a:t>ENSG00000004455 ENSG00000070756 ENSG00000092445 ENSG00000122565 ENSG00000137414 ENSG00000139372 ENSG00000165480 ENSG00000168958 ENSG00000177879 ENSG00000180228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5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F595-4EAE-B34D-A5FC-EA26C56A5A8B}" type="datetimeFigureOut">
              <a:rPr lang="en-US" smtClean="0"/>
              <a:t>5/21/14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Retrodup</a:t>
            </a:r>
            <a:r>
              <a:rPr lang="en-US" dirty="0" smtClean="0"/>
              <a:t> (</a:t>
            </a:r>
            <a:r>
              <a:rPr lang="en-US" dirty="0" err="1" smtClean="0"/>
              <a:t>exome</a:t>
            </a:r>
            <a:r>
              <a:rPr lang="en-US" dirty="0" smtClean="0"/>
              <a:t>)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/>
              <a:t>5</a:t>
            </a:r>
            <a:r>
              <a:rPr lang="en-US" dirty="0" smtClean="0"/>
              <a:t>/21/2014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err="1" smtClean="0"/>
              <a:t>retrodup</a:t>
            </a:r>
            <a:r>
              <a:rPr lang="en-US" dirty="0" smtClean="0"/>
              <a:t>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total of  1850  </a:t>
            </a:r>
            <a:r>
              <a:rPr lang="en-US" dirty="0" smtClean="0"/>
              <a:t>people from 19 populations,</a:t>
            </a:r>
            <a:r>
              <a:rPr lang="en-US" dirty="0"/>
              <a:t>  11386  </a:t>
            </a:r>
            <a:r>
              <a:rPr lang="en-US" dirty="0" err="1"/>
              <a:t>retrodups</a:t>
            </a:r>
            <a:r>
              <a:rPr lang="en-US" dirty="0"/>
              <a:t> have been called, having in total  46436  supporting junctions,  540100  supporting reads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Mapped to 386 </a:t>
            </a:r>
            <a:r>
              <a:rPr lang="en-US" dirty="0"/>
              <a:t>unique gene </a:t>
            </a:r>
            <a:r>
              <a:rPr lang="en-US" dirty="0" smtClean="0"/>
              <a:t>IDs.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06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umCallsPerPerson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6" r="-118"/>
          <a:stretch/>
        </p:blipFill>
        <p:spPr>
          <a:xfrm>
            <a:off x="-1013050" y="172550"/>
            <a:ext cx="8792063" cy="6234035"/>
          </a:xfrm>
        </p:spPr>
      </p:pic>
    </p:spTree>
    <p:extLst>
      <p:ext uri="{BB962C8B-B14F-4D97-AF65-F5344CB8AC3E}">
        <p14:creationId xmlns:p14="http://schemas.microsoft.com/office/powerpoint/2010/main" val="4182508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junctions and reads</a:t>
            </a:r>
            <a:endParaRPr lang="en-US" dirty="0"/>
          </a:p>
        </p:txBody>
      </p:sp>
      <p:pic>
        <p:nvPicPr>
          <p:cNvPr id="4" name="Content Placeholder 3" descr="SupportingJunctionsPerCall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" r="35"/>
          <a:stretch/>
        </p:blipFill>
        <p:spPr>
          <a:xfrm>
            <a:off x="41414" y="1600200"/>
            <a:ext cx="4527998" cy="4525963"/>
          </a:xfrm>
        </p:spPr>
      </p:pic>
      <p:pic>
        <p:nvPicPr>
          <p:cNvPr id="5" name="Picture 4" descr="SupportingReadsPerCal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035" y="1600200"/>
            <a:ext cx="4565702" cy="456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27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3" descr="Screen Shot 2014-05-21 at 11.21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438" b="-19438"/>
          <a:stretch>
            <a:fillRect/>
          </a:stretch>
        </p:blipFill>
        <p:spPr>
          <a:xfrm>
            <a:off x="248724" y="2788622"/>
            <a:ext cx="9063360" cy="4984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1164" y="-6350"/>
            <a:ext cx="9608904" cy="659937"/>
          </a:xfrm>
        </p:spPr>
        <p:txBody>
          <a:bodyPr>
            <a:noAutofit/>
          </a:bodyPr>
          <a:lstStyle/>
          <a:p>
            <a:r>
              <a:rPr lang="en-US" sz="2200" b="1" dirty="0"/>
              <a:t>[</a:t>
            </a:r>
            <a:r>
              <a:rPr lang="en-US" sz="2200" b="1" dirty="0" smtClean="0"/>
              <a:t>Skipped region between junctions] overlap with </a:t>
            </a:r>
            <a:r>
              <a:rPr lang="en-US" sz="2200" b="1" dirty="0"/>
              <a:t>[</a:t>
            </a:r>
            <a:r>
              <a:rPr lang="en-US" sz="2200" b="1" dirty="0" smtClean="0"/>
              <a:t>elements in ref. genome]</a:t>
            </a:r>
            <a:endParaRPr lang="en-US" sz="2200" b="1" dirty="0"/>
          </a:p>
        </p:txBody>
      </p:sp>
      <p:pic>
        <p:nvPicPr>
          <p:cNvPr id="4" name="Content Placeholder 3" descr="Screen Shot 2014-05-21 at 11.31.54 AM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r="210"/>
          <a:stretch/>
        </p:blipFill>
        <p:spPr>
          <a:xfrm>
            <a:off x="236321" y="519279"/>
            <a:ext cx="8778257" cy="3381874"/>
          </a:xfrm>
        </p:spPr>
      </p:pic>
      <p:sp>
        <p:nvSpPr>
          <p:cNvPr id="3" name="Rectangle 2"/>
          <p:cNvSpPr/>
          <p:nvPr/>
        </p:nvSpPr>
        <p:spPr>
          <a:xfrm>
            <a:off x="1226129" y="560217"/>
            <a:ext cx="8264012" cy="5392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Skipped regions </a:t>
            </a:r>
            <a:r>
              <a:rPr lang="en-US" sz="1600" dirty="0" err="1" smtClean="0"/>
              <a:t>occured</a:t>
            </a:r>
            <a:r>
              <a:rPr lang="en-US" sz="1600" dirty="0" smtClean="0"/>
              <a:t> in </a:t>
            </a:r>
            <a:r>
              <a:rPr lang="en-US" sz="1600" dirty="0" err="1" smtClean="0"/>
              <a:t>retrodups</a:t>
            </a:r>
            <a:r>
              <a:rPr lang="en-US" sz="1600" dirty="0" smtClean="0"/>
              <a:t>, NOT in real coding regions where they are mapped to. </a:t>
            </a:r>
            <a:endParaRPr lang="en-US" sz="16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968" y="3417329"/>
            <a:ext cx="9608904" cy="47766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b="1" dirty="0" smtClean="0">
                <a:solidFill>
                  <a:srgbClr val="0000FF"/>
                </a:solidFill>
              </a:rPr>
              <a:t>Compare w/:        </a:t>
            </a:r>
            <a:r>
              <a:rPr lang="en-US" sz="2200" b="1" dirty="0" smtClean="0"/>
              <a:t>Deletions overlap with [elements in ref. genome]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176708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458" y="-18822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Phylogenetic tree based on </a:t>
            </a:r>
            <a:r>
              <a:rPr lang="en-US" sz="4000" dirty="0" err="1" smtClean="0"/>
              <a:t>retrodup</a:t>
            </a:r>
            <a:r>
              <a:rPr lang="en-US" sz="4000" dirty="0" smtClean="0"/>
              <a:t> calls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smtClean="0"/>
              <a:t>(</a:t>
            </a:r>
            <a:r>
              <a:rPr lang="en-US" sz="3100" smtClean="0"/>
              <a:t>hierarchical </a:t>
            </a:r>
            <a:r>
              <a:rPr lang="en-US" sz="3100" dirty="0" smtClean="0"/>
              <a:t>clustering, complete linkage) </a:t>
            </a:r>
            <a:endParaRPr lang="en-US" dirty="0"/>
          </a:p>
        </p:txBody>
      </p:sp>
      <p:pic>
        <p:nvPicPr>
          <p:cNvPr id="7" name="Content Placeholder 6" descr="PopulationCluster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60" t="9664" r="-15460" b="13934"/>
          <a:stretch/>
        </p:blipFill>
        <p:spPr>
          <a:xfrm rot="5400000">
            <a:off x="1319626" y="1560562"/>
            <a:ext cx="8571345" cy="5002043"/>
          </a:xfrm>
        </p:spPr>
      </p:pic>
      <p:sp>
        <p:nvSpPr>
          <p:cNvPr id="10" name="Rectangle 9"/>
          <p:cNvSpPr/>
          <p:nvPr/>
        </p:nvSpPr>
        <p:spPr>
          <a:xfrm>
            <a:off x="2673274" y="1661576"/>
            <a:ext cx="3697544" cy="1277750"/>
          </a:xfrm>
          <a:prstGeom prst="rect">
            <a:avLst/>
          </a:prstGeom>
          <a:solidFill>
            <a:schemeClr val="tx2">
              <a:lumMod val="60000"/>
              <a:lumOff val="40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East Asian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73274" y="3012238"/>
            <a:ext cx="3697544" cy="1115108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African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73273" y="4137583"/>
            <a:ext cx="3697546" cy="249084"/>
          </a:xfrm>
          <a:prstGeom prst="rect">
            <a:avLst/>
          </a:prstGeom>
          <a:solidFill>
            <a:srgbClr val="008000">
              <a:alpha val="4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European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673272" y="4689403"/>
            <a:ext cx="2976857" cy="779585"/>
          </a:xfrm>
          <a:prstGeom prst="rect">
            <a:avLst/>
          </a:prstGeom>
          <a:solidFill>
            <a:srgbClr val="008000">
              <a:alpha val="4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European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73273" y="5991310"/>
            <a:ext cx="2263593" cy="317489"/>
          </a:xfrm>
          <a:prstGeom prst="rect">
            <a:avLst/>
          </a:prstGeom>
          <a:solidFill>
            <a:srgbClr val="008000">
              <a:alpha val="4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European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007477" y="5468988"/>
            <a:ext cx="2929389" cy="249084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Ad Mixed American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07477" y="6308798"/>
            <a:ext cx="2929389" cy="549201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Ad Mixed American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007477" y="4410436"/>
            <a:ext cx="4148248" cy="249084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Ad Mixed American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007476" y="5728314"/>
            <a:ext cx="2929389" cy="249084"/>
          </a:xfrm>
          <a:prstGeom prst="rect">
            <a:avLst/>
          </a:prstGeom>
          <a:solidFill>
            <a:schemeClr val="accent4">
              <a:lumMod val="60000"/>
              <a:lumOff val="40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South Asian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5994" y="6308799"/>
            <a:ext cx="1032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Hispanic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3358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mmonGenesDistribution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" r="-608"/>
          <a:stretch/>
        </p:blipFill>
        <p:spPr>
          <a:xfrm>
            <a:off x="737461" y="-300750"/>
            <a:ext cx="7446303" cy="7377521"/>
          </a:xfrm>
        </p:spPr>
      </p:pic>
    </p:spTree>
    <p:extLst>
      <p:ext uri="{BB962C8B-B14F-4D97-AF65-F5344CB8AC3E}">
        <p14:creationId xmlns:p14="http://schemas.microsoft.com/office/powerpoint/2010/main" val="284268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enrichment</a:t>
            </a:r>
            <a:br>
              <a:rPr lang="en-US" dirty="0" smtClean="0"/>
            </a:br>
            <a:r>
              <a:rPr lang="en-US" sz="3600" dirty="0" smtClean="0"/>
              <a:t>(DAVID, Functional Annotation Clustering)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1) All </a:t>
            </a:r>
            <a:r>
              <a:rPr lang="en-US" dirty="0" smtClean="0"/>
              <a:t>genes</a:t>
            </a:r>
          </a:p>
          <a:p>
            <a:pPr marL="0" indent="0">
              <a:buNone/>
            </a:pPr>
            <a:r>
              <a:rPr lang="en-US" dirty="0" smtClean="0"/>
              <a:t>	Top 4 clusters: </a:t>
            </a:r>
          </a:p>
          <a:p>
            <a:pPr lvl="1"/>
            <a:r>
              <a:rPr lang="en-US" dirty="0" smtClean="0"/>
              <a:t>ribosome/RNA binding/structural molecule activity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on-membrane-bounded </a:t>
            </a:r>
            <a:r>
              <a:rPr lang="en-US" dirty="0" err="1" smtClean="0"/>
              <a:t>organell</a:t>
            </a:r>
            <a:endParaRPr lang="en-US" dirty="0" smtClean="0"/>
          </a:p>
          <a:p>
            <a:pPr lvl="1"/>
            <a:r>
              <a:rPr lang="en-US" dirty="0" smtClean="0"/>
              <a:t>UBI conjugation/</a:t>
            </a:r>
            <a:r>
              <a:rPr lang="en-US" dirty="0" err="1" smtClean="0"/>
              <a:t>isopeptide</a:t>
            </a:r>
            <a:r>
              <a:rPr lang="en-US" dirty="0" smtClean="0"/>
              <a:t> bond/cross-link</a:t>
            </a:r>
          </a:p>
          <a:p>
            <a:pPr lvl="1"/>
            <a:r>
              <a:rPr lang="en-US" u="sng" dirty="0" smtClean="0"/>
              <a:t>Intracellular organelle lumen/nucleoplasm</a:t>
            </a:r>
          </a:p>
          <a:p>
            <a:endParaRPr lang="en-US" dirty="0" smtClean="0"/>
          </a:p>
          <a:p>
            <a:r>
              <a:rPr lang="en-US" dirty="0" smtClean="0"/>
              <a:t>2) 10 genes in common in 19 populations</a:t>
            </a:r>
          </a:p>
          <a:p>
            <a:pPr marL="0" indent="0">
              <a:buNone/>
            </a:pPr>
            <a:r>
              <a:rPr lang="en-US" dirty="0" smtClean="0"/>
              <a:t>	All 3 clusters:</a:t>
            </a:r>
          </a:p>
          <a:p>
            <a:pPr lvl="1"/>
            <a:r>
              <a:rPr lang="en-US" u="sng" dirty="0" smtClean="0"/>
              <a:t>organelle envelope/organelle membrane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ytoplasm/alternative splicing</a:t>
            </a:r>
          </a:p>
          <a:p>
            <a:pPr lvl="1"/>
            <a:r>
              <a:rPr lang="en-US" dirty="0" smtClean="0"/>
              <a:t>membrane/</a:t>
            </a:r>
            <a:r>
              <a:rPr lang="en-US" dirty="0" err="1" smtClean="0"/>
              <a:t>transmembrane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10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Insertion site detection</a:t>
            </a:r>
          </a:p>
          <a:p>
            <a:r>
              <a:rPr lang="en-US" dirty="0" smtClean="0"/>
              <a:t>Overlap between insertions and genomic elements; compare with deletions</a:t>
            </a:r>
          </a:p>
          <a:p>
            <a:r>
              <a:rPr lang="en-US" dirty="0" smtClean="0"/>
              <a:t>Distribution of </a:t>
            </a:r>
            <a:r>
              <a:rPr lang="en-US" dirty="0" err="1" smtClean="0"/>
              <a:t>retrodup</a:t>
            </a:r>
            <a:r>
              <a:rPr lang="en-US" dirty="0" smtClean="0"/>
              <a:t>-parent distance (many tandem? </a:t>
            </a:r>
            <a:r>
              <a:rPr lang="en-US" smtClean="0"/>
              <a:t>Even controlled </a:t>
            </a:r>
            <a:r>
              <a:rPr lang="en-US" dirty="0" smtClean="0"/>
              <a:t>by the same regulator?)</a:t>
            </a:r>
          </a:p>
          <a:p>
            <a:r>
              <a:rPr lang="en-US" dirty="0" smtClean="0"/>
              <a:t>Features of upstream region?</a:t>
            </a:r>
          </a:p>
          <a:p>
            <a:r>
              <a:rPr lang="en-US" dirty="0" smtClean="0"/>
              <a:t>Compare </a:t>
            </a:r>
            <a:r>
              <a:rPr lang="en-US" dirty="0"/>
              <a:t>with open chromatin region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Compare with regions with known selection pressure?</a:t>
            </a:r>
          </a:p>
          <a:p>
            <a:r>
              <a:rPr lang="en-US" dirty="0"/>
              <a:t>Genotype</a:t>
            </a:r>
            <a:r>
              <a:rPr lang="en-US" dirty="0" smtClean="0"/>
              <a:t>?</a:t>
            </a:r>
          </a:p>
          <a:p>
            <a:r>
              <a:rPr lang="en-US" dirty="0" smtClean="0"/>
              <a:t>Expression/CNV?</a:t>
            </a:r>
          </a:p>
          <a:p>
            <a:r>
              <a:rPr lang="en-US" dirty="0" smtClean="0"/>
              <a:t>Translation of common </a:t>
            </a:r>
            <a:r>
              <a:rPr lang="en-US" dirty="0" err="1" smtClean="0"/>
              <a:t>retrodups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79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183</Words>
  <Application>Microsoft Macintosh PowerPoint</Application>
  <PresentationFormat>On-screen Show (4:3)</PresentationFormat>
  <Paragraphs>51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Retrodup (exome) update</vt:lpstr>
      <vt:lpstr>Summary of retrodup calls</vt:lpstr>
      <vt:lpstr>PowerPoint Presentation</vt:lpstr>
      <vt:lpstr>Supporting junctions and reads</vt:lpstr>
      <vt:lpstr>[Skipped region between junctions] overlap with [elements in ref. genome]</vt:lpstr>
      <vt:lpstr>Phylogenetic tree based on retrodup calls (hierarchical clustering, complete linkage) </vt:lpstr>
      <vt:lpstr>PowerPoint Presentation</vt:lpstr>
      <vt:lpstr>Functional enrichment (DAVID, Functional Annotation Clustering)</vt:lpstr>
      <vt:lpstr>To do: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349</cp:revision>
  <dcterms:created xsi:type="dcterms:W3CDTF">2014-04-16T14:17:35Z</dcterms:created>
  <dcterms:modified xsi:type="dcterms:W3CDTF">2014-05-21T23:37:25Z</dcterms:modified>
</cp:coreProperties>
</file>