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68" r:id="rId3"/>
    <p:sldId id="269" r:id="rId4"/>
    <p:sldId id="289" r:id="rId5"/>
    <p:sldId id="264" r:id="rId6"/>
    <p:sldId id="275" r:id="rId7"/>
    <p:sldId id="276" r:id="rId8"/>
    <p:sldId id="277" r:id="rId9"/>
    <p:sldId id="278" r:id="rId10"/>
    <p:sldId id="279" r:id="rId11"/>
    <p:sldId id="265" r:id="rId12"/>
    <p:sldId id="302" r:id="rId13"/>
    <p:sldId id="303" r:id="rId14"/>
    <p:sldId id="281" r:id="rId15"/>
    <p:sldId id="288" r:id="rId16"/>
    <p:sldId id="287" r:id="rId17"/>
    <p:sldId id="304" r:id="rId18"/>
    <p:sldId id="282" r:id="rId19"/>
    <p:sldId id="291" r:id="rId20"/>
    <p:sldId id="292" r:id="rId21"/>
    <p:sldId id="293" r:id="rId22"/>
    <p:sldId id="295" r:id="rId23"/>
    <p:sldId id="294" r:id="rId24"/>
    <p:sldId id="296" r:id="rId25"/>
    <p:sldId id="297" r:id="rId26"/>
    <p:sldId id="300" r:id="rId27"/>
    <p:sldId id="301" r:id="rId28"/>
    <p:sldId id="298" r:id="rId29"/>
    <p:sldId id="29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5" d="100"/>
          <a:sy n="95" d="100"/>
        </p:scale>
        <p:origin x="-85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wtclark:Desktop:SNP_STUFF:Cancer_SNP_PI_Simp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wtclark:Desktop:BreakPoint:Breakpoint_RR_Si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1"/>
            </a:solidFill>
            <a:ln>
              <a:solidFill>
                <a:schemeClr val="accent1"/>
              </a:solidFill>
            </a:ln>
            <a:effectLst/>
          </c:spPr>
          <c:invertIfNegative val="0"/>
          <c:dLbls>
            <c:dLbl>
              <c:idx val="1"/>
              <c:spPr/>
              <c:txPr>
                <a:bodyPr/>
                <a:lstStyle/>
                <a:p>
                  <a:pPr>
                    <a:defRPr sz="1100" b="1">
                      <a:solidFill>
                        <a:schemeClr val="accent2"/>
                      </a:solidFill>
                    </a:defRPr>
                  </a:pPr>
                  <a:endParaRPr lang="en-US"/>
                </a:p>
              </c:txPr>
              <c:dLblPos val="outEnd"/>
              <c:showLegendKey val="0"/>
              <c:showVal val="1"/>
              <c:showCatName val="0"/>
              <c:showSerName val="0"/>
              <c:showPercent val="0"/>
              <c:showBubbleSize val="0"/>
            </c:dLbl>
            <c:txPr>
              <a:bodyPr/>
              <a:lstStyle/>
              <a:p>
                <a:pPr>
                  <a:defRPr sz="1100" b="1"/>
                </a:pPr>
                <a:endParaRPr lang="en-US"/>
              </a:p>
            </c:txPr>
            <c:dLblPos val="outEnd"/>
            <c:showLegendKey val="0"/>
            <c:showVal val="1"/>
            <c:showCatName val="0"/>
            <c:showSerName val="0"/>
            <c:showPercent val="0"/>
            <c:showBubbleSize val="0"/>
            <c:showLeaderLines val="0"/>
          </c:dLbls>
          <c:cat>
            <c:strRef>
              <c:f>Sheet1!$A$2:$A$11</c:f>
              <c:strCache>
                <c:ptCount val="10"/>
                <c:pt idx="0">
                  <c:v>Breast</c:v>
                </c:pt>
                <c:pt idx="1">
                  <c:v>ALL</c:v>
                </c:pt>
                <c:pt idx="2">
                  <c:v>AML</c:v>
                </c:pt>
                <c:pt idx="3">
                  <c:v>CLL</c:v>
                </c:pt>
                <c:pt idx="4">
                  <c:v>Liver</c:v>
                </c:pt>
                <c:pt idx="5">
                  <c:v>Lung Adeno</c:v>
                </c:pt>
                <c:pt idx="6">
                  <c:v>Lymphoma B</c:v>
                </c:pt>
                <c:pt idx="7">
                  <c:v>Medulloblastoma</c:v>
                </c:pt>
                <c:pt idx="8">
                  <c:v>Pancreas</c:v>
                </c:pt>
                <c:pt idx="9">
                  <c:v>Pilocytic Astrocytoma</c:v>
                </c:pt>
              </c:strCache>
            </c:strRef>
          </c:cat>
          <c:val>
            <c:numRef>
              <c:f>Sheet1!$B$2:$B$11</c:f>
              <c:numCache>
                <c:formatCode>0.000</c:formatCode>
                <c:ptCount val="10"/>
                <c:pt idx="0">
                  <c:v>0.847325547636063</c:v>
                </c:pt>
                <c:pt idx="1">
                  <c:v>0.839575323765095</c:v>
                </c:pt>
                <c:pt idx="2">
                  <c:v>0.867674014674039</c:v>
                </c:pt>
                <c:pt idx="3">
                  <c:v>0.870241665986712</c:v>
                </c:pt>
                <c:pt idx="4">
                  <c:v>0.85725986945467</c:v>
                </c:pt>
                <c:pt idx="5">
                  <c:v>0.863642999921743</c:v>
                </c:pt>
                <c:pt idx="6">
                  <c:v>0.868870400152399</c:v>
                </c:pt>
                <c:pt idx="7">
                  <c:v>0.85494471529575</c:v>
                </c:pt>
                <c:pt idx="8">
                  <c:v>0.860494483509796</c:v>
                </c:pt>
                <c:pt idx="9">
                  <c:v>0.857539955159451</c:v>
                </c:pt>
              </c:numCache>
            </c:numRef>
          </c:val>
        </c:ser>
        <c:dLbls>
          <c:showLegendKey val="0"/>
          <c:showVal val="0"/>
          <c:showCatName val="0"/>
          <c:showSerName val="0"/>
          <c:showPercent val="0"/>
          <c:showBubbleSize val="0"/>
        </c:dLbls>
        <c:gapWidth val="150"/>
        <c:axId val="1898379656"/>
        <c:axId val="1899473848"/>
      </c:barChart>
      <c:lineChart>
        <c:grouping val="standard"/>
        <c:varyColors val="0"/>
        <c:ser>
          <c:idx val="1"/>
          <c:order val="1"/>
          <c:tx>
            <c:v>Background</c:v>
          </c:tx>
          <c:marker>
            <c:symbol val="none"/>
          </c:marker>
          <c:cat>
            <c:strRef>
              <c:f>Sheet1!$A$2:$A$11</c:f>
              <c:strCache>
                <c:ptCount val="10"/>
                <c:pt idx="0">
                  <c:v>Breast</c:v>
                </c:pt>
                <c:pt idx="1">
                  <c:v>ALL</c:v>
                </c:pt>
                <c:pt idx="2">
                  <c:v>AML</c:v>
                </c:pt>
                <c:pt idx="3">
                  <c:v>CLL</c:v>
                </c:pt>
                <c:pt idx="4">
                  <c:v>Liver</c:v>
                </c:pt>
                <c:pt idx="5">
                  <c:v>Lung Adeno</c:v>
                </c:pt>
                <c:pt idx="6">
                  <c:v>Lymphoma B</c:v>
                </c:pt>
                <c:pt idx="7">
                  <c:v>Medulloblastoma</c:v>
                </c:pt>
                <c:pt idx="8">
                  <c:v>Pancreas</c:v>
                </c:pt>
                <c:pt idx="9">
                  <c:v>Pilocytic Astrocytoma</c:v>
                </c:pt>
              </c:strCache>
            </c:strRef>
          </c:cat>
          <c:val>
            <c:numRef>
              <c:f>Sheet1!$F$2:$F$11</c:f>
              <c:numCache>
                <c:formatCode>0.000000</c:formatCode>
                <c:ptCount val="10"/>
                <c:pt idx="0">
                  <c:v>0.83629</c:v>
                </c:pt>
                <c:pt idx="1">
                  <c:v>0.83629</c:v>
                </c:pt>
                <c:pt idx="2">
                  <c:v>0.83629</c:v>
                </c:pt>
                <c:pt idx="3">
                  <c:v>0.83629</c:v>
                </c:pt>
                <c:pt idx="4">
                  <c:v>0.83629</c:v>
                </c:pt>
                <c:pt idx="5">
                  <c:v>0.83629</c:v>
                </c:pt>
                <c:pt idx="6">
                  <c:v>0.83629</c:v>
                </c:pt>
                <c:pt idx="7">
                  <c:v>0.83629</c:v>
                </c:pt>
                <c:pt idx="8">
                  <c:v>0.83629</c:v>
                </c:pt>
                <c:pt idx="9">
                  <c:v>0.83629</c:v>
                </c:pt>
              </c:numCache>
            </c:numRef>
          </c:val>
          <c:smooth val="0"/>
        </c:ser>
        <c:dLbls>
          <c:showLegendKey val="0"/>
          <c:showVal val="0"/>
          <c:showCatName val="0"/>
          <c:showSerName val="0"/>
          <c:showPercent val="0"/>
          <c:showBubbleSize val="0"/>
        </c:dLbls>
        <c:marker val="1"/>
        <c:smooth val="0"/>
        <c:axId val="1898379656"/>
        <c:axId val="1899473848"/>
      </c:lineChart>
      <c:catAx>
        <c:axId val="1898379656"/>
        <c:scaling>
          <c:orientation val="minMax"/>
        </c:scaling>
        <c:delete val="0"/>
        <c:axPos val="b"/>
        <c:majorTickMark val="out"/>
        <c:minorTickMark val="none"/>
        <c:tickLblPos val="nextTo"/>
        <c:txPr>
          <a:bodyPr/>
          <a:lstStyle/>
          <a:p>
            <a:pPr>
              <a:defRPr sz="1400" b="1"/>
            </a:pPr>
            <a:endParaRPr lang="en-US"/>
          </a:p>
        </c:txPr>
        <c:crossAx val="1899473848"/>
        <c:crosses val="autoZero"/>
        <c:auto val="1"/>
        <c:lblAlgn val="ctr"/>
        <c:lblOffset val="100"/>
        <c:noMultiLvlLbl val="0"/>
      </c:catAx>
      <c:valAx>
        <c:axId val="1899473848"/>
        <c:scaling>
          <c:orientation val="minMax"/>
        </c:scaling>
        <c:delete val="0"/>
        <c:axPos val="l"/>
        <c:majorGridlines>
          <c:spPr>
            <a:ln>
              <a:solidFill>
                <a:schemeClr val="bg1">
                  <a:lumMod val="65000"/>
                  <a:alpha val="73000"/>
                </a:schemeClr>
              </a:solidFill>
              <a:prstDash val="sysDash"/>
            </a:ln>
          </c:spPr>
        </c:majorGridlines>
        <c:numFmt formatCode="0.000" sourceLinked="1"/>
        <c:majorTickMark val="out"/>
        <c:minorTickMark val="none"/>
        <c:tickLblPos val="nextTo"/>
        <c:txPr>
          <a:bodyPr/>
          <a:lstStyle/>
          <a:p>
            <a:pPr>
              <a:defRPr sz="1200"/>
            </a:pPr>
            <a:endParaRPr lang="en-US"/>
          </a:p>
        </c:txPr>
        <c:crossAx val="18983796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0"/>
            <c:invertIfNegative val="0"/>
            <c:bubble3D val="0"/>
            <c:spPr>
              <a:solidFill>
                <a:schemeClr val="tx1"/>
              </a:solidFill>
            </c:spPr>
          </c:dPt>
          <c:dPt>
            <c:idx val="1"/>
            <c:invertIfNegative val="0"/>
            <c:bubble3D val="0"/>
            <c:spPr>
              <a:solidFill>
                <a:schemeClr val="accent3">
                  <a:lumMod val="75000"/>
                </a:schemeClr>
              </a:solidFill>
            </c:spPr>
          </c:dPt>
          <c:dPt>
            <c:idx val="2"/>
            <c:invertIfNegative val="0"/>
            <c:bubble3D val="0"/>
            <c:spPr>
              <a:solidFill>
                <a:schemeClr val="tx2"/>
              </a:solidFill>
            </c:spPr>
          </c:dPt>
          <c:dPt>
            <c:idx val="3"/>
            <c:invertIfNegative val="0"/>
            <c:bubble3D val="0"/>
            <c:spPr>
              <a:solidFill>
                <a:schemeClr val="accent2">
                  <a:lumMod val="75000"/>
                </a:schemeClr>
              </a:solidFill>
            </c:spPr>
          </c:dPt>
          <c:dPt>
            <c:idx val="4"/>
            <c:invertIfNegative val="0"/>
            <c:bubble3D val="0"/>
            <c:spPr>
              <a:solidFill>
                <a:schemeClr val="bg1">
                  <a:lumMod val="65000"/>
                </a:schemeClr>
              </a:solidFill>
            </c:spPr>
          </c:dPt>
          <c:dPt>
            <c:idx val="5"/>
            <c:invertIfNegative val="0"/>
            <c:bubble3D val="0"/>
            <c:spPr>
              <a:solidFill>
                <a:schemeClr val="bg1">
                  <a:lumMod val="85000"/>
                </a:schemeClr>
              </a:solidFill>
            </c:spPr>
          </c:dPt>
          <c:dLbls>
            <c:dLblPos val="outEnd"/>
            <c:showLegendKey val="0"/>
            <c:showVal val="1"/>
            <c:showCatName val="0"/>
            <c:showSerName val="0"/>
            <c:showPercent val="0"/>
            <c:showBubbleSize val="0"/>
            <c:showLeaderLines val="0"/>
          </c:dLbls>
          <c:cat>
            <c:strRef>
              <c:f>Sheet1!$A$2:$A$6</c:f>
              <c:strCache>
                <c:ptCount val="5"/>
                <c:pt idx="0">
                  <c:v>All BP</c:v>
                </c:pt>
                <c:pt idx="1">
                  <c:v>TEI</c:v>
                </c:pt>
                <c:pt idx="2">
                  <c:v>NAHR</c:v>
                </c:pt>
                <c:pt idx="3">
                  <c:v>NHR</c:v>
                </c:pt>
                <c:pt idx="4">
                  <c:v>Background</c:v>
                </c:pt>
              </c:strCache>
            </c:strRef>
          </c:cat>
          <c:val>
            <c:numRef>
              <c:f>Sheet1!$B$2:$B$6</c:f>
              <c:numCache>
                <c:formatCode>0.00</c:formatCode>
                <c:ptCount val="5"/>
                <c:pt idx="0">
                  <c:v>1.41464410136324</c:v>
                </c:pt>
                <c:pt idx="1">
                  <c:v>1.38261141709783</c:v>
                </c:pt>
                <c:pt idx="2">
                  <c:v>1.7908552679262</c:v>
                </c:pt>
                <c:pt idx="3">
                  <c:v>1.3505902884997</c:v>
                </c:pt>
                <c:pt idx="4">
                  <c:v>1.29</c:v>
                </c:pt>
              </c:numCache>
            </c:numRef>
          </c:val>
        </c:ser>
        <c:dLbls>
          <c:showLegendKey val="0"/>
          <c:showVal val="0"/>
          <c:showCatName val="0"/>
          <c:showSerName val="0"/>
          <c:showPercent val="0"/>
          <c:showBubbleSize val="0"/>
        </c:dLbls>
        <c:gapWidth val="150"/>
        <c:axId val="1897543336"/>
        <c:axId val="1897535544"/>
      </c:barChart>
      <c:catAx>
        <c:axId val="1897543336"/>
        <c:scaling>
          <c:orientation val="minMax"/>
        </c:scaling>
        <c:delete val="0"/>
        <c:axPos val="b"/>
        <c:majorTickMark val="out"/>
        <c:minorTickMark val="none"/>
        <c:tickLblPos val="nextTo"/>
        <c:txPr>
          <a:bodyPr/>
          <a:lstStyle/>
          <a:p>
            <a:pPr>
              <a:defRPr sz="1600" b="1"/>
            </a:pPr>
            <a:endParaRPr lang="en-US"/>
          </a:p>
        </c:txPr>
        <c:crossAx val="1897535544"/>
        <c:crosses val="autoZero"/>
        <c:auto val="1"/>
        <c:lblAlgn val="ctr"/>
        <c:lblOffset val="100"/>
        <c:noMultiLvlLbl val="0"/>
      </c:catAx>
      <c:valAx>
        <c:axId val="1897535544"/>
        <c:scaling>
          <c:orientation val="minMax"/>
          <c:min val="1.0"/>
        </c:scaling>
        <c:delete val="0"/>
        <c:axPos val="l"/>
        <c:majorGridlines>
          <c:spPr>
            <a:ln>
              <a:solidFill>
                <a:schemeClr val="bg1">
                  <a:lumMod val="50000"/>
                </a:schemeClr>
              </a:solidFill>
              <a:prstDash val="sysDash"/>
            </a:ln>
          </c:spPr>
        </c:majorGridlines>
        <c:title>
          <c:tx>
            <c:rich>
              <a:bodyPr rot="-5400000" vert="horz"/>
              <a:lstStyle/>
              <a:p>
                <a:pPr>
                  <a:defRPr sz="1600" b="1"/>
                </a:pPr>
                <a:r>
                  <a:rPr lang="en-US" sz="1600" b="1"/>
                  <a:t>cM/Mb</a:t>
                </a:r>
              </a:p>
            </c:rich>
          </c:tx>
          <c:layout/>
          <c:overlay val="0"/>
        </c:title>
        <c:numFmt formatCode="0.00" sourceLinked="1"/>
        <c:majorTickMark val="out"/>
        <c:minorTickMark val="none"/>
        <c:tickLblPos val="nextTo"/>
        <c:txPr>
          <a:bodyPr/>
          <a:lstStyle/>
          <a:p>
            <a:pPr>
              <a:defRPr sz="1400"/>
            </a:pPr>
            <a:endParaRPr lang="en-US"/>
          </a:p>
        </c:txPr>
        <c:crossAx val="1897543336"/>
        <c:crosses val="autoZero"/>
        <c:crossBetween val="between"/>
        <c:majorUnit val="0.25"/>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4B1D01-5E86-9841-946F-0CA3979CEA65}" type="datetimeFigureOut">
              <a:rPr lang="en-US" smtClean="0"/>
              <a:t>5/15/14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BD80DE-A1DA-5648-8698-769C9908B419}" type="slidenum">
              <a:rPr lang="en-US" smtClean="0"/>
              <a:t>‹#›</a:t>
            </a:fld>
            <a:endParaRPr lang="en-US"/>
          </a:p>
        </p:txBody>
      </p:sp>
    </p:spTree>
    <p:extLst>
      <p:ext uri="{BB962C8B-B14F-4D97-AF65-F5344CB8AC3E}">
        <p14:creationId xmlns:p14="http://schemas.microsoft.com/office/powerpoint/2010/main" val="1106919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2CFB9-0F42-0F47-B07F-09A0E0F09D6C}" type="datetimeFigureOut">
              <a:rPr lang="en-US" smtClean="0"/>
              <a:t>5/15/14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F1C44-AF96-B943-991C-B6AB22BEDBE6}" type="slidenum">
              <a:rPr lang="en-US" smtClean="0"/>
              <a:t>‹#›</a:t>
            </a:fld>
            <a:endParaRPr lang="en-US"/>
          </a:p>
        </p:txBody>
      </p:sp>
    </p:spTree>
    <p:extLst>
      <p:ext uri="{BB962C8B-B14F-4D97-AF65-F5344CB8AC3E}">
        <p14:creationId xmlns:p14="http://schemas.microsoft.com/office/powerpoint/2010/main" val="35550525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Signaling, building block of life, involved</a:t>
            </a:r>
            <a:r>
              <a:rPr lang="en-US" baseline="0" dirty="0" smtClean="0"/>
              <a:t> in cell transport and communication, involved in almost every of the cell function and they rarely act alone</a:t>
            </a:r>
            <a:endParaRPr lang="en-US" dirty="0"/>
          </a:p>
        </p:txBody>
      </p:sp>
      <p:sp>
        <p:nvSpPr>
          <p:cNvPr id="4" name="Slide Number Placeholder 3"/>
          <p:cNvSpPr>
            <a:spLocks noGrp="1"/>
          </p:cNvSpPr>
          <p:nvPr>
            <p:ph type="sldNum" sz="quarter" idx="10"/>
          </p:nvPr>
        </p:nvSpPr>
        <p:spPr/>
        <p:txBody>
          <a:bodyPr/>
          <a:lstStyle/>
          <a:p>
            <a:fld id="{5392C616-C334-794D-B613-3C3DC42EFD5C}" type="slidenum">
              <a:rPr lang="en-US" smtClean="0"/>
              <a:t>2</a:t>
            </a:fld>
            <a:endParaRPr lang="en-US"/>
          </a:p>
        </p:txBody>
      </p:sp>
    </p:spTree>
    <p:extLst>
      <p:ext uri="{BB962C8B-B14F-4D97-AF65-F5344CB8AC3E}">
        <p14:creationId xmlns:p14="http://schemas.microsoft.com/office/powerpoint/2010/main" val="203879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CCO – the parts of the cell or its extracellular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envrion</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MFO – activities at the molecular level</a:t>
            </a:r>
          </a:p>
          <a:p>
            <a:r>
              <a:rPr lang="en-US" sz="1200" kern="1200" baseline="0" dirty="0" smtClean="0">
                <a:solidFill>
                  <a:schemeClr val="tx1"/>
                </a:solidFill>
                <a:latin typeface="+mn-lt"/>
                <a:ea typeface="+mn-ea"/>
                <a:cs typeface="+mn-cs"/>
              </a:rPr>
              <a:t>BPO – </a:t>
            </a:r>
            <a:r>
              <a:rPr lang="en-US" sz="1200" kern="1200" baseline="0" dirty="0" err="1" smtClean="0">
                <a:solidFill>
                  <a:schemeClr val="tx1"/>
                </a:solidFill>
                <a:latin typeface="+mn-lt"/>
                <a:ea typeface="+mn-ea"/>
                <a:cs typeface="+mn-cs"/>
              </a:rPr>
              <a:t>funcitons</a:t>
            </a:r>
            <a:r>
              <a:rPr lang="en-US" sz="1200" kern="1200" baseline="0" dirty="0" smtClean="0">
                <a:solidFill>
                  <a:schemeClr val="tx1"/>
                </a:solidFill>
                <a:latin typeface="+mn-lt"/>
                <a:ea typeface="+mn-ea"/>
                <a:cs typeface="+mn-cs"/>
              </a:rPr>
              <a:t> of cells , tissues, </a:t>
            </a:r>
            <a:r>
              <a:rPr lang="en-US" sz="1200" kern="1200" baseline="0" dirty="0" err="1" smtClean="0">
                <a:solidFill>
                  <a:schemeClr val="tx1"/>
                </a:solidFill>
                <a:latin typeface="+mn-lt"/>
                <a:ea typeface="+mn-ea"/>
                <a:cs typeface="+mn-cs"/>
              </a:rPr>
              <a:t>rogans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organims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GO ontology is structured as a directed acyclic graph, and each term has defined relationships to one or more other terms in the same domain, and sometimes to other domains. The GO vocabulary is designed to be species-neutral, and includes terms applicable to prokaryotes and eukaryotes, single and multicellular organisms.</a:t>
            </a:r>
          </a:p>
          <a:p>
            <a:r>
              <a:rPr lang="en-US" sz="1200" kern="1200" dirty="0" smtClean="0">
                <a:solidFill>
                  <a:schemeClr val="tx1"/>
                </a:solidFill>
                <a:latin typeface="+mn-lt"/>
                <a:ea typeface="+mn-ea"/>
                <a:cs typeface="+mn-cs"/>
              </a:rPr>
              <a:t>The controlled vocabularies are structured so that they can be queried at different levels: for example, you can use GO to find all the gene products in the mouse genome that are involved in signal transduction, or you can zoom in on all the receptor tyrosine kinases.</a:t>
            </a:r>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3</a:t>
            </a:fld>
            <a:endParaRPr lang="en-US"/>
          </a:p>
        </p:txBody>
      </p:sp>
    </p:spTree>
    <p:extLst>
      <p:ext uri="{BB962C8B-B14F-4D97-AF65-F5344CB8AC3E}">
        <p14:creationId xmlns:p14="http://schemas.microsoft.com/office/powerpoint/2010/main" val="142485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C616-C334-794D-B613-3C3DC42EFD5C}" type="slidenum">
              <a:rPr lang="en-US" smtClean="0"/>
              <a:t>4</a:t>
            </a:fld>
            <a:endParaRPr lang="en-US"/>
          </a:p>
        </p:txBody>
      </p:sp>
    </p:spTree>
    <p:extLst>
      <p:ext uri="{BB962C8B-B14F-4D97-AF65-F5344CB8AC3E}">
        <p14:creationId xmlns:p14="http://schemas.microsoft.com/office/powerpoint/2010/main" val="156587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author name</a:t>
            </a:r>
            <a:endParaRPr lang="en-US" dirty="0"/>
          </a:p>
        </p:txBody>
      </p:sp>
      <p:sp>
        <p:nvSpPr>
          <p:cNvPr id="4" name="Slide Number Placeholder 3"/>
          <p:cNvSpPr>
            <a:spLocks noGrp="1"/>
          </p:cNvSpPr>
          <p:nvPr>
            <p:ph type="sldNum" sz="quarter" idx="10"/>
          </p:nvPr>
        </p:nvSpPr>
        <p:spPr/>
        <p:txBody>
          <a:bodyPr/>
          <a:lstStyle/>
          <a:p>
            <a:fld id="{5392C616-C334-794D-B613-3C3DC42EFD5C}" type="slidenum">
              <a:rPr lang="en-US" smtClean="0"/>
              <a:t>7</a:t>
            </a:fld>
            <a:endParaRPr lang="en-US"/>
          </a:p>
        </p:txBody>
      </p:sp>
    </p:spTree>
    <p:extLst>
      <p:ext uri="{BB962C8B-B14F-4D97-AF65-F5344CB8AC3E}">
        <p14:creationId xmlns:p14="http://schemas.microsoft.com/office/powerpoint/2010/main" val="419919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that </a:t>
            </a:r>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11</a:t>
            </a:fld>
            <a:endParaRPr lang="en-US"/>
          </a:p>
        </p:txBody>
      </p:sp>
    </p:spTree>
    <p:extLst>
      <p:ext uri="{BB962C8B-B14F-4D97-AF65-F5344CB8AC3E}">
        <p14:creationId xmlns:p14="http://schemas.microsoft.com/office/powerpoint/2010/main" val="208449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p>
          <a:p>
            <a:r>
              <a:rPr lang="en-US" dirty="0" smtClean="0"/>
              <a:t>-interpretation:</a:t>
            </a:r>
            <a:r>
              <a:rPr lang="en-US" baseline="0" dirty="0" smtClean="0"/>
              <a:t> heterogeneity in cancers – some more correlated to 1000 G than others</a:t>
            </a:r>
          </a:p>
          <a:p>
            <a:r>
              <a:rPr lang="en-US" baseline="0" dirty="0" smtClean="0"/>
              <a:t>-interpretation: with higher correlation datasets (e.g. melanoma, lung </a:t>
            </a:r>
            <a:r>
              <a:rPr lang="en-US" baseline="0" dirty="0" err="1" smtClean="0"/>
              <a:t>adeno</a:t>
            </a:r>
            <a:r>
              <a:rPr lang="en-US" baseline="0" dirty="0" smtClean="0"/>
              <a:t>) – more potential null genes in common.</a:t>
            </a:r>
            <a:endParaRPr lang="en-US" dirty="0"/>
          </a:p>
          <a:p>
            <a:r>
              <a:rPr lang="en-US" dirty="0"/>
              <a:t>----- Meeting Notes (3/15/14 23:30) -----</a:t>
            </a:r>
          </a:p>
          <a:p>
            <a:r>
              <a:rPr lang="en-US" dirty="0"/>
              <a:t>-talk more about interpretation of </a:t>
            </a:r>
            <a:r>
              <a:rPr lang="en-US" dirty="0" smtClean="0"/>
              <a:t>dataset: dataset</a:t>
            </a:r>
            <a:r>
              <a:rPr lang="en-US" baseline="0" dirty="0" smtClean="0"/>
              <a:t> with correlation – perhaps can find potential null genes in these datasets.</a:t>
            </a:r>
            <a:endParaRPr lang="en-US" dirty="0"/>
          </a:p>
          <a:p>
            <a:r>
              <a:rPr lang="en-US" dirty="0"/>
              <a:t>-further suggestive steps: with weak correlation, may want to look at subclasses of genes.</a:t>
            </a:r>
          </a:p>
          <a:p>
            <a:r>
              <a:rPr lang="en-US" dirty="0"/>
              <a:t>-transition into </a:t>
            </a:r>
            <a:r>
              <a:rPr lang="en-US" dirty="0" err="1"/>
              <a:t>KaKs</a:t>
            </a:r>
            <a:r>
              <a:rPr lang="en-US" dirty="0"/>
              <a:t> calculation</a:t>
            </a:r>
          </a:p>
        </p:txBody>
      </p:sp>
      <p:sp>
        <p:nvSpPr>
          <p:cNvPr id="4" name="Slide Number Placeholder 3"/>
          <p:cNvSpPr>
            <a:spLocks noGrp="1"/>
          </p:cNvSpPr>
          <p:nvPr>
            <p:ph type="sldNum" sz="quarter" idx="10"/>
          </p:nvPr>
        </p:nvSpPr>
        <p:spPr/>
        <p:txBody>
          <a:bodyPr/>
          <a:lstStyle/>
          <a:p>
            <a:fld id="{30D0C851-3FF2-D749-A101-54009178E131}" type="slidenum">
              <a:rPr lang="en-US" smtClean="0"/>
              <a:t>20</a:t>
            </a:fld>
            <a:endParaRPr lang="en-US"/>
          </a:p>
        </p:txBody>
      </p:sp>
    </p:spTree>
    <p:extLst>
      <p:ext uri="{BB962C8B-B14F-4D97-AF65-F5344CB8AC3E}">
        <p14:creationId xmlns:p14="http://schemas.microsoft.com/office/powerpoint/2010/main" val="351735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the confounding factor?  </a:t>
            </a:r>
            <a:endParaRPr lang="en-US" dirty="0"/>
          </a:p>
        </p:txBody>
      </p:sp>
      <p:sp>
        <p:nvSpPr>
          <p:cNvPr id="4" name="Slide Number Placeholder 3"/>
          <p:cNvSpPr>
            <a:spLocks noGrp="1"/>
          </p:cNvSpPr>
          <p:nvPr>
            <p:ph type="sldNum" sz="quarter" idx="10"/>
          </p:nvPr>
        </p:nvSpPr>
        <p:spPr/>
        <p:txBody>
          <a:bodyPr/>
          <a:lstStyle/>
          <a:p>
            <a:fld id="{CBBF1C44-AF96-B943-991C-B6AB22BEDBE6}" type="slidenum">
              <a:rPr lang="en-US" smtClean="0"/>
              <a:t>25</a:t>
            </a:fld>
            <a:endParaRPr lang="en-US"/>
          </a:p>
        </p:txBody>
      </p:sp>
    </p:spTree>
    <p:extLst>
      <p:ext uri="{BB962C8B-B14F-4D97-AF65-F5344CB8AC3E}">
        <p14:creationId xmlns:p14="http://schemas.microsoft.com/office/powerpoint/2010/main" val="71030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E3890-FCFE-0D4C-BC22-B32FC2DC4BCF}" type="datetime1">
              <a:rPr lang="en-US" smtClean="0"/>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313001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73B89-BA29-C140-9930-650AB8C92D87}" type="datetime1">
              <a:rPr lang="en-US" smtClean="0"/>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260032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708C3-B8F2-E244-AE90-C64E906C79BE}" type="datetime1">
              <a:rPr lang="en-US" smtClean="0"/>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391760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DB076-A9E2-144D-9101-C341EA7D8841}" type="datetime1">
              <a:rPr lang="en-US" smtClean="0"/>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27573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CD350-0186-3F43-87F4-1615A5228FF2}" type="datetime1">
              <a:rPr lang="en-US" smtClean="0"/>
              <a:t>5/15/14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90962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89C16-6244-6F40-9358-8CEA221E586A}" type="datetime1">
              <a:rPr lang="en-US" smtClean="0"/>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114788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CBC342-2A24-2F42-8DF8-1228C5CBF19D}" type="datetime1">
              <a:rPr lang="en-US" smtClean="0"/>
              <a:t>5/15/14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105056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3843F7-1013-6D4A-9619-167AA805514D}" type="datetime1">
              <a:rPr lang="en-US" smtClean="0"/>
              <a:t>5/15/14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238213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A5F53-D5BF-2F4D-8FF8-B6C2793C571C}" type="datetime1">
              <a:rPr lang="en-US" smtClean="0"/>
              <a:t>5/15/14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289055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4EEED-FCC6-B542-AA0A-42240F66C3C7}" type="datetime1">
              <a:rPr lang="en-US" smtClean="0"/>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384114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DB777-CA32-1840-BB31-9CBBBAC64603}" type="datetime1">
              <a:rPr lang="en-US" smtClean="0"/>
              <a:t>5/15/14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4942F-02EE-F940-9B34-C325CFD9571B}" type="slidenum">
              <a:rPr lang="en-US" smtClean="0"/>
              <a:t>‹#›</a:t>
            </a:fld>
            <a:endParaRPr lang="en-US"/>
          </a:p>
        </p:txBody>
      </p:sp>
    </p:spTree>
    <p:extLst>
      <p:ext uri="{BB962C8B-B14F-4D97-AF65-F5344CB8AC3E}">
        <p14:creationId xmlns:p14="http://schemas.microsoft.com/office/powerpoint/2010/main" val="4056802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6B889-C979-B24E-9B5F-E17FF5CCE096}" type="datetime1">
              <a:rPr lang="en-US" smtClean="0"/>
              <a:t>5/15/14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4942F-02EE-F940-9B34-C325CFD9571B}" type="slidenum">
              <a:rPr lang="en-US" smtClean="0"/>
              <a:t>‹#›</a:t>
            </a:fld>
            <a:endParaRPr lang="en-US" dirty="0"/>
          </a:p>
        </p:txBody>
      </p:sp>
    </p:spTree>
    <p:extLst>
      <p:ext uri="{BB962C8B-B14F-4D97-AF65-F5344CB8AC3E}">
        <p14:creationId xmlns:p14="http://schemas.microsoft.com/office/powerpoint/2010/main" val="4013753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8947"/>
            <a:ext cx="7772400" cy="2731503"/>
          </a:xfrm>
        </p:spPr>
        <p:txBody>
          <a:bodyPr/>
          <a:lstStyle/>
          <a:p>
            <a:pPr algn="l"/>
            <a:r>
              <a:rPr lang="en-US" dirty="0" smtClean="0"/>
              <a:t>~ Conditional </a:t>
            </a:r>
            <a:r>
              <a:rPr lang="en-US" dirty="0" smtClean="0"/>
              <a:t>Functional </a:t>
            </a:r>
            <a:r>
              <a:rPr lang="en-US" dirty="0" smtClean="0"/>
              <a:t>Flow</a:t>
            </a:r>
            <a:br>
              <a:rPr lang="en-US" dirty="0" smtClean="0"/>
            </a:br>
            <a:r>
              <a:rPr lang="en-US" dirty="0" smtClean="0"/>
              <a:t>~ π </a:t>
            </a:r>
            <a:r>
              <a:rPr lang="en-US" dirty="0" smtClean="0"/>
              <a:t>and Cancer SNPs</a:t>
            </a:r>
            <a:br>
              <a:rPr lang="en-US" dirty="0" smtClean="0"/>
            </a:br>
            <a:r>
              <a:rPr lang="en-US" dirty="0" smtClean="0"/>
              <a:t>~ Breakpoints </a:t>
            </a:r>
            <a:r>
              <a:rPr lang="en-US" dirty="0" smtClean="0"/>
              <a:t>and RR</a:t>
            </a:r>
            <a:endParaRPr lang="en-US" dirty="0"/>
          </a:p>
        </p:txBody>
      </p:sp>
      <p:sp>
        <p:nvSpPr>
          <p:cNvPr id="3" name="Subtitle 2"/>
          <p:cNvSpPr>
            <a:spLocks noGrp="1"/>
          </p:cNvSpPr>
          <p:nvPr>
            <p:ph type="subTitle" idx="1"/>
          </p:nvPr>
        </p:nvSpPr>
        <p:spPr/>
        <p:txBody>
          <a:bodyPr/>
          <a:lstStyle/>
          <a:p>
            <a:r>
              <a:rPr lang="en-US" dirty="0" smtClean="0"/>
              <a:t>Wyatt Clark</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1</a:t>
            </a:fld>
            <a:endParaRPr lang="en-US"/>
          </a:p>
        </p:txBody>
      </p:sp>
    </p:spTree>
    <p:extLst>
      <p:ext uri="{BB962C8B-B14F-4D97-AF65-F5344CB8AC3E}">
        <p14:creationId xmlns:p14="http://schemas.microsoft.com/office/powerpoint/2010/main" val="28121332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600200" y="2514600"/>
            <a:ext cx="9906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676400" y="3810000"/>
            <a:ext cx="914400"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53200" y="23622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114800" y="4800600"/>
            <a:ext cx="1905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53000" y="23622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4800" y="3124200"/>
            <a:ext cx="8382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3800" y="2133600"/>
            <a:ext cx="12192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514600" y="3810000"/>
            <a:ext cx="16764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Functional Flow</a:t>
            </a:r>
            <a:endParaRPr lang="en-US" dirty="0"/>
          </a:p>
        </p:txBody>
      </p:sp>
      <p:sp>
        <p:nvSpPr>
          <p:cNvPr id="4" name="Oval 3"/>
          <p:cNvSpPr/>
          <p:nvPr/>
        </p:nvSpPr>
        <p:spPr>
          <a:xfrm>
            <a:off x="3429000" y="17526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2</a:t>
            </a:r>
          </a:p>
        </p:txBody>
      </p:sp>
      <p:sp>
        <p:nvSpPr>
          <p:cNvPr id="5" name="Oval 4"/>
          <p:cNvSpPr/>
          <p:nvPr/>
        </p:nvSpPr>
        <p:spPr>
          <a:xfrm>
            <a:off x="3810000" y="44196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2</a:t>
            </a:r>
            <a:endParaRPr lang="en-US" sz="3200" dirty="0">
              <a:solidFill>
                <a:srgbClr val="000066"/>
              </a:solidFill>
            </a:endParaRPr>
          </a:p>
        </p:txBody>
      </p:sp>
      <p:sp>
        <p:nvSpPr>
          <p:cNvPr id="6" name="Oval 5"/>
          <p:cNvSpPr/>
          <p:nvPr/>
        </p:nvSpPr>
        <p:spPr>
          <a:xfrm>
            <a:off x="4648200" y="27432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t>
            </a:r>
            <a:endParaRPr lang="en-US" sz="3200" b="1" dirty="0">
              <a:solidFill>
                <a:schemeClr val="tx1"/>
              </a:solidFill>
            </a:endParaRPr>
          </a:p>
        </p:txBody>
      </p:sp>
      <p:sp>
        <p:nvSpPr>
          <p:cNvPr id="7" name="Oval 6"/>
          <p:cNvSpPr/>
          <p:nvPr/>
        </p:nvSpPr>
        <p:spPr>
          <a:xfrm>
            <a:off x="5638800" y="4724400"/>
            <a:ext cx="685800" cy="6858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66"/>
                </a:solidFill>
              </a:rPr>
              <a:t>.33</a:t>
            </a:r>
            <a:endParaRPr lang="en-US" sz="1600" dirty="0">
              <a:solidFill>
                <a:srgbClr val="000066"/>
              </a:solidFill>
            </a:endParaRPr>
          </a:p>
        </p:txBody>
      </p:sp>
      <p:sp>
        <p:nvSpPr>
          <p:cNvPr id="8" name="Oval 7"/>
          <p:cNvSpPr/>
          <p:nvPr/>
        </p:nvSpPr>
        <p:spPr>
          <a:xfrm>
            <a:off x="6248400" y="19812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2</a:t>
            </a:r>
            <a:endParaRPr lang="en-US" sz="3200" dirty="0">
              <a:solidFill>
                <a:srgbClr val="000066"/>
              </a:solidFill>
            </a:endParaRPr>
          </a:p>
        </p:txBody>
      </p:sp>
      <p:sp>
        <p:nvSpPr>
          <p:cNvPr id="9" name="Oval 8"/>
          <p:cNvSpPr/>
          <p:nvPr/>
        </p:nvSpPr>
        <p:spPr>
          <a:xfrm>
            <a:off x="6858000" y="3657600"/>
            <a:ext cx="685800" cy="68580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66"/>
                </a:solidFill>
              </a:rPr>
              <a:t>.5</a:t>
            </a:r>
            <a:endParaRPr lang="en-US" sz="1600" dirty="0">
              <a:solidFill>
                <a:srgbClr val="000066"/>
              </a:solidFill>
            </a:endParaRPr>
          </a:p>
        </p:txBody>
      </p:sp>
      <p:sp>
        <p:nvSpPr>
          <p:cNvPr id="10" name="Oval 9"/>
          <p:cNvSpPr/>
          <p:nvPr/>
        </p:nvSpPr>
        <p:spPr>
          <a:xfrm>
            <a:off x="2209800" y="35052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2</a:t>
            </a:r>
            <a:endParaRPr lang="en-US" sz="3200" dirty="0">
              <a:solidFill>
                <a:srgbClr val="000066"/>
              </a:solidFill>
            </a:endParaRPr>
          </a:p>
        </p:txBody>
      </p:sp>
      <p:sp>
        <p:nvSpPr>
          <p:cNvPr id="11" name="Oval 10"/>
          <p:cNvSpPr/>
          <p:nvPr/>
        </p:nvSpPr>
        <p:spPr>
          <a:xfrm>
            <a:off x="1295400" y="2133600"/>
            <a:ext cx="685800" cy="6858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66"/>
                </a:solidFill>
              </a:rPr>
              <a:t>.</a:t>
            </a:r>
            <a:r>
              <a:rPr lang="en-US" sz="1600" dirty="0" smtClean="0">
                <a:solidFill>
                  <a:srgbClr val="000066"/>
                </a:solidFill>
              </a:rPr>
              <a:t>33</a:t>
            </a:r>
            <a:endParaRPr lang="en-US" sz="1600" dirty="0">
              <a:solidFill>
                <a:srgbClr val="000066"/>
              </a:solidFill>
            </a:endParaRPr>
          </a:p>
        </p:txBody>
      </p:sp>
      <p:sp>
        <p:nvSpPr>
          <p:cNvPr id="12" name="Oval 11"/>
          <p:cNvSpPr/>
          <p:nvPr/>
        </p:nvSpPr>
        <p:spPr>
          <a:xfrm>
            <a:off x="1371600" y="48768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35" name="TextBox 34"/>
          <p:cNvSpPr txBox="1"/>
          <p:nvPr/>
        </p:nvSpPr>
        <p:spPr>
          <a:xfrm>
            <a:off x="609600" y="1295400"/>
            <a:ext cx="2130926" cy="461665"/>
          </a:xfrm>
          <a:prstGeom prst="rect">
            <a:avLst/>
          </a:prstGeom>
          <a:noFill/>
        </p:spPr>
        <p:txBody>
          <a:bodyPr wrap="square" rtlCol="0">
            <a:spAutoFit/>
          </a:bodyPr>
          <a:lstStyle/>
          <a:p>
            <a:r>
              <a:rPr lang="en-US" sz="2400" dirty="0" smtClean="0"/>
              <a:t>Iteration = 2</a:t>
            </a:r>
            <a:endParaRPr lang="en-US" sz="2400" dirty="0"/>
          </a:p>
        </p:txBody>
      </p:sp>
      <p:sp>
        <p:nvSpPr>
          <p:cNvPr id="25" name="Rectangle 24"/>
          <p:cNvSpPr/>
          <p:nvPr/>
        </p:nvSpPr>
        <p:spPr>
          <a:xfrm>
            <a:off x="304800" y="6324600"/>
            <a:ext cx="2130173" cy="369332"/>
          </a:xfrm>
          <a:prstGeom prst="rect">
            <a:avLst/>
          </a:prstGeom>
        </p:spPr>
        <p:txBody>
          <a:bodyPr wrap="none">
            <a:spAutoFit/>
          </a:bodyPr>
          <a:lstStyle/>
          <a:p>
            <a:r>
              <a:rPr lang="en-US" dirty="0" err="1"/>
              <a:t>Nabieva</a:t>
            </a:r>
            <a:r>
              <a:rPr lang="en-US" dirty="0"/>
              <a:t> </a:t>
            </a:r>
            <a:r>
              <a:rPr lang="en-US" i="1" dirty="0"/>
              <a:t>et </a:t>
            </a:r>
            <a:r>
              <a:rPr lang="en-US" i="1" dirty="0" smtClean="0"/>
              <a:t>al. </a:t>
            </a:r>
            <a:r>
              <a:rPr lang="en-US" dirty="0"/>
              <a:t>(2005)</a:t>
            </a:r>
          </a:p>
        </p:txBody>
      </p:sp>
    </p:spTree>
    <p:extLst>
      <p:ext uri="{BB962C8B-B14F-4D97-AF65-F5344CB8AC3E}">
        <p14:creationId xmlns:p14="http://schemas.microsoft.com/office/powerpoint/2010/main" val="8895328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Function Flow</a:t>
            </a:r>
            <a:endParaRPr lang="en-US" dirty="0"/>
          </a:p>
        </p:txBody>
      </p:sp>
      <p:sp>
        <p:nvSpPr>
          <p:cNvPr id="3" name="Content Placeholder 2"/>
          <p:cNvSpPr>
            <a:spLocks noGrp="1"/>
          </p:cNvSpPr>
          <p:nvPr>
            <p:ph idx="1"/>
          </p:nvPr>
        </p:nvSpPr>
        <p:spPr>
          <a:xfrm>
            <a:off x="457200" y="2806596"/>
            <a:ext cx="8229600" cy="1638300"/>
          </a:xfrm>
        </p:spPr>
        <p:txBody>
          <a:bodyPr/>
          <a:lstStyle/>
          <a:p>
            <a:r>
              <a:rPr lang="en-US" dirty="0" smtClean="0"/>
              <a:t>Extends Functional </a:t>
            </a:r>
            <a:r>
              <a:rPr lang="en-US" dirty="0"/>
              <a:t>F</a:t>
            </a:r>
            <a:r>
              <a:rPr lang="en-US" dirty="0" smtClean="0"/>
              <a:t>low by allowing flow between functions based on conditional probability</a:t>
            </a:r>
          </a:p>
          <a:p>
            <a:pPr marL="0" indent="0">
              <a:buNone/>
            </a:pPr>
            <a:endParaRPr lang="en-US" dirty="0" smtClean="0"/>
          </a:p>
        </p:txBody>
      </p:sp>
      <p:sp>
        <p:nvSpPr>
          <p:cNvPr id="4" name="Slide Number Placeholder 3"/>
          <p:cNvSpPr>
            <a:spLocks noGrp="1"/>
          </p:cNvSpPr>
          <p:nvPr>
            <p:ph type="sldNum" sz="quarter" idx="12"/>
          </p:nvPr>
        </p:nvSpPr>
        <p:spPr/>
        <p:txBody>
          <a:bodyPr/>
          <a:lstStyle/>
          <a:p>
            <a:fld id="{22C4942F-02EE-F940-9B34-C325CFD9571B}" type="slidenum">
              <a:rPr lang="en-US" smtClean="0"/>
              <a:t>11</a:t>
            </a:fld>
            <a:endParaRPr lang="en-US"/>
          </a:p>
        </p:txBody>
      </p:sp>
    </p:spTree>
    <p:extLst>
      <p:ext uri="{BB962C8B-B14F-4D97-AF65-F5344CB8AC3E}">
        <p14:creationId xmlns:p14="http://schemas.microsoft.com/office/powerpoint/2010/main" val="9006359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96925651"/>
              </p:ext>
            </p:extLst>
          </p:nvPr>
        </p:nvGraphicFramePr>
        <p:xfrm>
          <a:off x="1136314" y="1791366"/>
          <a:ext cx="6628065" cy="4564985"/>
        </p:xfrm>
        <a:graphic>
          <a:graphicData uri="http://schemas.openxmlformats.org/drawingml/2006/table">
            <a:tbl>
              <a:tblPr firstRow="1" bandRow="1">
                <a:tableStyleId>{5C22544A-7EE6-4342-B048-85BDC9FD1C3A}</a:tableStyleId>
              </a:tblPr>
              <a:tblGrid>
                <a:gridCol w="1325613"/>
                <a:gridCol w="1325613"/>
                <a:gridCol w="1325613"/>
                <a:gridCol w="1325613"/>
                <a:gridCol w="1325613"/>
              </a:tblGrid>
              <a:tr h="912997">
                <a:tc>
                  <a:txBody>
                    <a:bodyPr/>
                    <a:lstStyle/>
                    <a:p>
                      <a:pPr algn="ctr"/>
                      <a:endParaRPr lang="en-US" dirty="0"/>
                    </a:p>
                  </a:txBody>
                  <a:tcPr anchor="ctr" anchorCtr="1">
                    <a:noFill/>
                  </a:tcPr>
                </a:tc>
                <a:tc>
                  <a:txBody>
                    <a:bodyPr/>
                    <a:lstStyle/>
                    <a:p>
                      <a:pPr algn="ctr"/>
                      <a:r>
                        <a:rPr lang="en-US" dirty="0" smtClean="0">
                          <a:solidFill>
                            <a:schemeClr val="tx1"/>
                          </a:solidFill>
                        </a:rPr>
                        <a:t>F1</a:t>
                      </a:r>
                      <a:endParaRPr lang="en-US" dirty="0">
                        <a:solidFill>
                          <a:schemeClr val="tx1"/>
                        </a:solidFill>
                      </a:endParaRPr>
                    </a:p>
                  </a:txBody>
                  <a:tcPr anchor="ctr" anchorCtr="1">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F2</a:t>
                      </a:r>
                      <a:endParaRPr lang="en-US" dirty="0">
                        <a:solidFill>
                          <a:schemeClr val="tx1"/>
                        </a:solidFill>
                      </a:endParaRPr>
                    </a:p>
                  </a:txBody>
                  <a:tcPr anchor="ctr" anchorCtr="1">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F3</a:t>
                      </a:r>
                      <a:endParaRPr lang="en-US" dirty="0">
                        <a:solidFill>
                          <a:schemeClr val="tx1"/>
                        </a:solidFill>
                      </a:endParaRPr>
                    </a:p>
                  </a:txBody>
                  <a:tcPr anchor="ctr" anchorCtr="1">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F4</a:t>
                      </a:r>
                      <a:endParaRPr lang="en-US" dirty="0">
                        <a:solidFill>
                          <a:schemeClr val="tx1"/>
                        </a:solidFill>
                      </a:endParaRPr>
                    </a:p>
                  </a:txBody>
                  <a:tcPr anchor="ctr" anchorCtr="1">
                    <a:lnB w="12700" cap="flat" cmpd="sng" algn="ctr">
                      <a:solidFill>
                        <a:scrgbClr r="0" g="0" b="0"/>
                      </a:solidFill>
                      <a:prstDash val="solid"/>
                      <a:round/>
                      <a:headEnd type="none" w="med" len="med"/>
                      <a:tailEnd type="none" w="med" len="med"/>
                    </a:lnB>
                    <a:noFill/>
                  </a:tcPr>
                </a:tc>
              </a:tr>
              <a:tr h="912997">
                <a:tc>
                  <a:txBody>
                    <a:bodyPr/>
                    <a:lstStyle/>
                    <a:p>
                      <a:pPr algn="ctr"/>
                      <a:r>
                        <a:rPr lang="en-US" b="1" dirty="0" smtClean="0"/>
                        <a:t>F1</a:t>
                      </a:r>
                      <a:endParaRPr lang="en-US" b="1" dirty="0"/>
                    </a:p>
                  </a:txBody>
                  <a:tcPr anchor="ctr" anchorCtr="1">
                    <a:lnR w="12700" cap="flat" cmpd="sng" algn="ctr">
                      <a:solidFill>
                        <a:scrgbClr r="0" g="0" b="0"/>
                      </a:solidFill>
                      <a:prstDash val="solid"/>
                      <a:round/>
                      <a:headEnd type="none" w="med" len="med"/>
                      <a:tailEnd type="none" w="med" len="med"/>
                    </a:lnR>
                    <a:noFill/>
                  </a:tcPr>
                </a:tc>
                <a:tc>
                  <a:txBody>
                    <a:bodyPr/>
                    <a:lstStyle/>
                    <a:p>
                      <a:pPr algn="ctr"/>
                      <a:r>
                        <a:rPr lang="en-US" dirty="0" smtClean="0"/>
                        <a:t>P(F1|F1)</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12997">
                <a:tc>
                  <a:txBody>
                    <a:bodyPr/>
                    <a:lstStyle/>
                    <a:p>
                      <a:pPr algn="ctr"/>
                      <a:r>
                        <a:rPr lang="en-US" b="1" dirty="0" smtClean="0"/>
                        <a:t>F2</a:t>
                      </a:r>
                      <a:endParaRPr lang="en-US" b="1" dirty="0"/>
                    </a:p>
                  </a:txBody>
                  <a:tcPr anchor="ctr" anchorCtr="1">
                    <a:lnR w="12700" cap="flat" cmpd="sng" algn="ctr">
                      <a:solidFill>
                        <a:scrgbClr r="0" g="0" b="0"/>
                      </a:solidFill>
                      <a:prstDash val="solid"/>
                      <a:round/>
                      <a:headEnd type="none" w="med" len="med"/>
                      <a:tailEnd type="none" w="med" len="med"/>
                    </a:lnR>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P(F2|F2)</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12997">
                <a:tc>
                  <a:txBody>
                    <a:bodyPr/>
                    <a:lstStyle/>
                    <a:p>
                      <a:pPr algn="ctr"/>
                      <a:r>
                        <a:rPr lang="en-US" b="1" dirty="0" smtClean="0"/>
                        <a:t>F3</a:t>
                      </a:r>
                      <a:endParaRPr lang="en-US" b="1" dirty="0"/>
                    </a:p>
                  </a:txBody>
                  <a:tcPr anchor="ctr" anchorCtr="1">
                    <a:lnR w="12700" cap="flat" cmpd="sng" algn="ctr">
                      <a:solidFill>
                        <a:scrgbClr r="0" g="0" b="0"/>
                      </a:solidFill>
                      <a:prstDash val="solid"/>
                      <a:round/>
                      <a:headEnd type="none" w="med" len="med"/>
                      <a:tailEnd type="none" w="med" len="med"/>
                    </a:lnR>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P(F3|F3)</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12997">
                <a:tc>
                  <a:txBody>
                    <a:bodyPr/>
                    <a:lstStyle/>
                    <a:p>
                      <a:pPr algn="ctr"/>
                      <a:r>
                        <a:rPr lang="en-US" b="1" dirty="0" smtClean="0"/>
                        <a:t>F4</a:t>
                      </a:r>
                      <a:endParaRPr lang="en-US" b="1" dirty="0"/>
                    </a:p>
                  </a:txBody>
                  <a:tcPr anchor="ctr" anchorCtr="1">
                    <a:lnR w="12700" cap="flat" cmpd="sng" algn="ctr">
                      <a:solidFill>
                        <a:scrgbClr r="0" g="0" b="0"/>
                      </a:solidFill>
                      <a:prstDash val="solid"/>
                      <a:round/>
                      <a:headEnd type="none" w="med" len="med"/>
                      <a:tailEnd type="none" w="med" len="med"/>
                    </a:lnR>
                    <a:noFill/>
                  </a:tcPr>
                </a:tc>
                <a:tc>
                  <a:txBody>
                    <a:bodyPr/>
                    <a:lstStyle/>
                    <a:p>
                      <a:pPr algn="ctr"/>
                      <a:endParaRPr lang="en-US"/>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P(F4|F4)</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22C4942F-02EE-F940-9B34-C325CFD9571B}" type="slidenum">
              <a:rPr lang="en-US" smtClean="0"/>
              <a:t>12</a:t>
            </a:fld>
            <a:endParaRPr lang="en-US"/>
          </a:p>
        </p:txBody>
      </p:sp>
    </p:spTree>
    <p:extLst>
      <p:ext uri="{BB962C8B-B14F-4D97-AF65-F5344CB8AC3E}">
        <p14:creationId xmlns:p14="http://schemas.microsoft.com/office/powerpoint/2010/main" val="37560144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3770030"/>
              </p:ext>
            </p:extLst>
          </p:nvPr>
        </p:nvGraphicFramePr>
        <p:xfrm>
          <a:off x="1136314" y="1791366"/>
          <a:ext cx="6628065" cy="4564985"/>
        </p:xfrm>
        <a:graphic>
          <a:graphicData uri="http://schemas.openxmlformats.org/drawingml/2006/table">
            <a:tbl>
              <a:tblPr firstRow="1" bandRow="1">
                <a:tableStyleId>{5C22544A-7EE6-4342-B048-85BDC9FD1C3A}</a:tableStyleId>
              </a:tblPr>
              <a:tblGrid>
                <a:gridCol w="1325613"/>
                <a:gridCol w="1325613"/>
                <a:gridCol w="1325613"/>
                <a:gridCol w="1325613"/>
                <a:gridCol w="1325613"/>
              </a:tblGrid>
              <a:tr h="912997">
                <a:tc>
                  <a:txBody>
                    <a:bodyPr/>
                    <a:lstStyle/>
                    <a:p>
                      <a:pPr algn="ctr"/>
                      <a:endParaRPr lang="en-US" dirty="0"/>
                    </a:p>
                  </a:txBody>
                  <a:tcPr anchor="ctr" anchorCtr="1">
                    <a:noFill/>
                  </a:tcPr>
                </a:tc>
                <a:tc>
                  <a:txBody>
                    <a:bodyPr/>
                    <a:lstStyle/>
                    <a:p>
                      <a:pPr algn="ctr"/>
                      <a:r>
                        <a:rPr lang="en-US" dirty="0" smtClean="0">
                          <a:solidFill>
                            <a:schemeClr val="tx1"/>
                          </a:solidFill>
                        </a:rPr>
                        <a:t>F1</a:t>
                      </a:r>
                      <a:endParaRPr lang="en-US" dirty="0">
                        <a:solidFill>
                          <a:schemeClr val="tx1"/>
                        </a:solidFill>
                      </a:endParaRPr>
                    </a:p>
                  </a:txBody>
                  <a:tcPr anchor="ctr" anchorCtr="1">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F2</a:t>
                      </a:r>
                      <a:endParaRPr lang="en-US" dirty="0">
                        <a:solidFill>
                          <a:schemeClr val="tx1"/>
                        </a:solidFill>
                      </a:endParaRPr>
                    </a:p>
                  </a:txBody>
                  <a:tcPr anchor="ctr" anchorCtr="1">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F3</a:t>
                      </a:r>
                      <a:endParaRPr lang="en-US" dirty="0">
                        <a:solidFill>
                          <a:schemeClr val="tx1"/>
                        </a:solidFill>
                      </a:endParaRPr>
                    </a:p>
                  </a:txBody>
                  <a:tcPr anchor="ctr" anchorCtr="1">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F4</a:t>
                      </a:r>
                      <a:endParaRPr lang="en-US" dirty="0">
                        <a:solidFill>
                          <a:schemeClr val="tx1"/>
                        </a:solidFill>
                      </a:endParaRPr>
                    </a:p>
                  </a:txBody>
                  <a:tcPr anchor="ctr" anchorCtr="1">
                    <a:lnB w="12700" cap="flat" cmpd="sng" algn="ctr">
                      <a:solidFill>
                        <a:scrgbClr r="0" g="0" b="0"/>
                      </a:solidFill>
                      <a:prstDash val="solid"/>
                      <a:round/>
                      <a:headEnd type="none" w="med" len="med"/>
                      <a:tailEnd type="none" w="med" len="med"/>
                    </a:lnB>
                    <a:noFill/>
                  </a:tcPr>
                </a:tc>
              </a:tr>
              <a:tr h="912997">
                <a:tc>
                  <a:txBody>
                    <a:bodyPr/>
                    <a:lstStyle/>
                    <a:p>
                      <a:pPr algn="ctr"/>
                      <a:r>
                        <a:rPr lang="en-US" b="1" dirty="0" smtClean="0"/>
                        <a:t>F1</a:t>
                      </a:r>
                      <a:endParaRPr lang="en-US" b="1" dirty="0"/>
                    </a:p>
                  </a:txBody>
                  <a:tcPr anchor="ctr" anchorCtr="1">
                    <a:lnR w="12700" cap="flat" cmpd="sng" algn="ctr">
                      <a:solidFill>
                        <a:scrgbClr r="0" g="0" b="0"/>
                      </a:solidFill>
                      <a:prstDash val="solid"/>
                      <a:round/>
                      <a:headEnd type="none" w="med" len="med"/>
                      <a:tailEnd type="none" w="med" len="med"/>
                    </a:lnR>
                    <a:noFill/>
                  </a:tcPr>
                </a:tc>
                <a:tc>
                  <a:txBody>
                    <a:bodyPr/>
                    <a:lstStyle/>
                    <a:p>
                      <a:pPr algn="ctr"/>
                      <a:r>
                        <a:rPr lang="en-US" dirty="0" smtClean="0"/>
                        <a:t>P(F1|F1)</a:t>
                      </a: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P(F1|F2)</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P(F1|F3)</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P(F1|F4)</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12997">
                <a:tc>
                  <a:txBody>
                    <a:bodyPr/>
                    <a:lstStyle/>
                    <a:p>
                      <a:pPr algn="ctr"/>
                      <a:r>
                        <a:rPr lang="en-US" b="1" dirty="0" smtClean="0"/>
                        <a:t>F2</a:t>
                      </a:r>
                      <a:endParaRPr lang="en-US" b="1" dirty="0"/>
                    </a:p>
                  </a:txBody>
                  <a:tcPr anchor="ctr" anchorCtr="1">
                    <a:lnR w="12700" cap="flat" cmpd="sng" algn="ctr">
                      <a:solidFill>
                        <a:scrgbClr r="0" g="0" b="0"/>
                      </a:solid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P(F2|F1)</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P(F2|F2)</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P(F2|F3)</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P(F2|F4)</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12997">
                <a:tc>
                  <a:txBody>
                    <a:bodyPr/>
                    <a:lstStyle/>
                    <a:p>
                      <a:pPr algn="ctr"/>
                      <a:r>
                        <a:rPr lang="en-US" b="1" dirty="0" smtClean="0"/>
                        <a:t>F3</a:t>
                      </a:r>
                      <a:endParaRPr lang="en-US" b="1" dirty="0"/>
                    </a:p>
                  </a:txBody>
                  <a:tcPr anchor="ctr" anchorCtr="1">
                    <a:lnR w="12700" cap="flat" cmpd="sng" algn="ctr">
                      <a:solidFill>
                        <a:scrgbClr r="0" g="0" b="0"/>
                      </a:solid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P(F3|F1)</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P(F3|F2)</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P(F3|F3)</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P(F3|F14)</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12997">
                <a:tc>
                  <a:txBody>
                    <a:bodyPr/>
                    <a:lstStyle/>
                    <a:p>
                      <a:pPr algn="ctr"/>
                      <a:r>
                        <a:rPr lang="en-US" b="1" dirty="0" smtClean="0"/>
                        <a:t>F4</a:t>
                      </a:r>
                      <a:endParaRPr lang="en-US" b="1" dirty="0"/>
                    </a:p>
                  </a:txBody>
                  <a:tcPr anchor="ctr" anchorCtr="1">
                    <a:lnR w="12700" cap="flat" cmpd="sng" algn="ctr">
                      <a:solidFill>
                        <a:scrgbClr r="0" g="0" b="0"/>
                      </a:solid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P(F4|F1)</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P(F4|F2)</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P(F4|F3)</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P(F4|F4)</a:t>
                      </a:r>
                    </a:p>
                    <a:p>
                      <a:pPr algn="ctr"/>
                      <a:endParaRPr lang="en-US" dirty="0"/>
                    </a:p>
                  </a:txBody>
                  <a:tcPr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22C4942F-02EE-F940-9B34-C325CFD9571B}" type="slidenum">
              <a:rPr lang="en-US" smtClean="0"/>
              <a:t>13</a:t>
            </a:fld>
            <a:endParaRPr lang="en-US"/>
          </a:p>
        </p:txBody>
      </p:sp>
    </p:spTree>
    <p:extLst>
      <p:ext uri="{BB962C8B-B14F-4D97-AF65-F5344CB8AC3E}">
        <p14:creationId xmlns:p14="http://schemas.microsoft.com/office/powerpoint/2010/main" val="12610674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14</a:t>
            </a:fld>
            <a:endParaRPr lang="en-US"/>
          </a:p>
        </p:txBody>
      </p:sp>
      <p:pic>
        <p:nvPicPr>
          <p:cNvPr id="3" name="Picture 2" descr="MFO_Be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989" y="201044"/>
            <a:ext cx="6260432" cy="6373378"/>
          </a:xfrm>
          <a:prstGeom prst="rect">
            <a:avLst/>
          </a:prstGeom>
        </p:spPr>
      </p:pic>
    </p:spTree>
    <p:extLst>
      <p:ext uri="{BB962C8B-B14F-4D97-AF65-F5344CB8AC3E}">
        <p14:creationId xmlns:p14="http://schemas.microsoft.com/office/powerpoint/2010/main" val="37570758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15</a:t>
            </a:fld>
            <a:endParaRPr lang="en-US"/>
          </a:p>
        </p:txBody>
      </p:sp>
      <p:pic>
        <p:nvPicPr>
          <p:cNvPr id="5" name="Picture 4" descr="BPO_Be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356" y="375316"/>
            <a:ext cx="6233695" cy="6346159"/>
          </a:xfrm>
          <a:prstGeom prst="rect">
            <a:avLst/>
          </a:prstGeom>
        </p:spPr>
      </p:pic>
    </p:spTree>
    <p:extLst>
      <p:ext uri="{BB962C8B-B14F-4D97-AF65-F5344CB8AC3E}">
        <p14:creationId xmlns:p14="http://schemas.microsoft.com/office/powerpoint/2010/main" val="33545315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16</a:t>
            </a:fld>
            <a:endParaRPr lang="en-US"/>
          </a:p>
        </p:txBody>
      </p:sp>
      <p:pic>
        <p:nvPicPr>
          <p:cNvPr id="5" name="Picture 4" descr="CCO_Be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410" y="76333"/>
            <a:ext cx="6661485" cy="6781667"/>
          </a:xfrm>
          <a:prstGeom prst="rect">
            <a:avLst/>
          </a:prstGeom>
        </p:spPr>
      </p:pic>
    </p:spTree>
    <p:extLst>
      <p:ext uri="{BB962C8B-B14F-4D97-AF65-F5344CB8AC3E}">
        <p14:creationId xmlns:p14="http://schemas.microsoft.com/office/powerpoint/2010/main" val="24733826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Biologically Relevant?</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73443293"/>
              </p:ext>
            </p:extLst>
          </p:nvPr>
        </p:nvGraphicFramePr>
        <p:xfrm>
          <a:off x="457200" y="1815206"/>
          <a:ext cx="8229602" cy="4674516"/>
        </p:xfrm>
        <a:graphic>
          <a:graphicData uri="http://schemas.openxmlformats.org/drawingml/2006/table">
            <a:tbl>
              <a:tblPr/>
              <a:tblGrid>
                <a:gridCol w="2231190"/>
                <a:gridCol w="2231190"/>
                <a:gridCol w="1701878"/>
                <a:gridCol w="1032672"/>
                <a:gridCol w="1032672"/>
              </a:tblGrid>
              <a:tr h="660344">
                <a:tc>
                  <a:txBody>
                    <a:bodyPr/>
                    <a:lstStyle/>
                    <a:p>
                      <a:pPr algn="ctr" fontAlgn="b"/>
                      <a:r>
                        <a:rPr lang="en-US" sz="1600" b="1" i="0" u="none" strike="noStrike" dirty="0" smtClean="0">
                          <a:solidFill>
                            <a:srgbClr val="000000"/>
                          </a:solidFill>
                          <a:effectLst/>
                          <a:latin typeface="Calibri"/>
                        </a:rPr>
                        <a:t>Term 1</a:t>
                      </a:r>
                      <a:endParaRPr lang="en-US" sz="1600" b="1" i="0" u="none" strike="noStrike" dirty="0">
                        <a:solidFill>
                          <a:srgbClr val="000000"/>
                        </a:solidFill>
                        <a:effectLst/>
                        <a:latin typeface="Calibri"/>
                      </a:endParaRPr>
                    </a:p>
                  </a:txBody>
                  <a:tcPr marL="12700" marR="12700" marT="12700" marB="0" anchor="ctr" anchorCtr="1">
                    <a:lnL>
                      <a:noFill/>
                    </a:lnL>
                    <a:lnR>
                      <a:noFill/>
                    </a:lnR>
                    <a:lnT>
                      <a:noFill/>
                    </a:lnT>
                    <a:lnB>
                      <a:noFill/>
                    </a:lnB>
                  </a:tcPr>
                </a:tc>
                <a:tc>
                  <a:txBody>
                    <a:bodyPr/>
                    <a:lstStyle/>
                    <a:p>
                      <a:pPr algn="ctr" fontAlgn="b"/>
                      <a:r>
                        <a:rPr lang="en-US" sz="1600" b="1" i="0" u="none" strike="noStrike" dirty="0" smtClean="0">
                          <a:solidFill>
                            <a:srgbClr val="000000"/>
                          </a:solidFill>
                          <a:effectLst/>
                          <a:latin typeface="Calibri"/>
                        </a:rPr>
                        <a:t>Term 2</a:t>
                      </a:r>
                      <a:endParaRPr lang="en-US" sz="1600" b="1" i="0" u="none" strike="noStrike" dirty="0">
                        <a:solidFill>
                          <a:srgbClr val="000000"/>
                        </a:solidFill>
                        <a:effectLst/>
                        <a:latin typeface="Calibri"/>
                      </a:endParaRPr>
                    </a:p>
                  </a:txBody>
                  <a:tcPr marL="12700" marR="12700" marT="12700" marB="0" anchor="ctr" anchorCtr="1">
                    <a:lnL>
                      <a:noFill/>
                    </a:lnL>
                    <a:lnR>
                      <a:noFill/>
                    </a:lnR>
                    <a:lnT>
                      <a:noFill/>
                    </a:lnT>
                    <a:lnB>
                      <a:noFill/>
                    </a:lnB>
                  </a:tcPr>
                </a:tc>
                <a:tc>
                  <a:txBody>
                    <a:bodyPr/>
                    <a:lstStyle/>
                    <a:p>
                      <a:pPr algn="ctr" fontAlgn="b"/>
                      <a:r>
                        <a:rPr lang="en-US" sz="1600" b="1" i="0" u="none" strike="noStrike" dirty="0">
                          <a:solidFill>
                            <a:srgbClr val="000000"/>
                          </a:solidFill>
                          <a:effectLst/>
                          <a:latin typeface="Calibri"/>
                        </a:rPr>
                        <a:t>Expected Pair Count</a:t>
                      </a:r>
                    </a:p>
                  </a:txBody>
                  <a:tcPr marL="12700" marR="12700" marT="12700" marB="0" anchor="ctr" anchorCtr="1">
                    <a:lnL>
                      <a:noFill/>
                    </a:lnL>
                    <a:lnR>
                      <a:noFill/>
                    </a:lnR>
                    <a:lnT>
                      <a:noFill/>
                    </a:lnT>
                    <a:lnB>
                      <a:noFill/>
                    </a:lnB>
                  </a:tcPr>
                </a:tc>
                <a:tc>
                  <a:txBody>
                    <a:bodyPr/>
                    <a:lstStyle/>
                    <a:p>
                      <a:pPr algn="ctr" fontAlgn="b"/>
                      <a:r>
                        <a:rPr lang="en-US" sz="1600" b="1" i="0" u="none" strike="noStrike" dirty="0">
                          <a:solidFill>
                            <a:srgbClr val="000000"/>
                          </a:solidFill>
                          <a:effectLst/>
                          <a:latin typeface="Calibri"/>
                        </a:rPr>
                        <a:t>Observed Pair Count</a:t>
                      </a:r>
                    </a:p>
                  </a:txBody>
                  <a:tcPr marL="12700" marR="12700" marT="12700" marB="0" anchor="ctr" anchorCtr="1">
                    <a:lnL>
                      <a:noFill/>
                    </a:lnL>
                    <a:lnR>
                      <a:noFill/>
                    </a:lnR>
                    <a:lnT>
                      <a:noFill/>
                    </a:lnT>
                    <a:lnB>
                      <a:noFill/>
                    </a:lnB>
                  </a:tcPr>
                </a:tc>
                <a:tc>
                  <a:txBody>
                    <a:bodyPr/>
                    <a:lstStyle/>
                    <a:p>
                      <a:pPr algn="ctr" fontAlgn="b"/>
                      <a:r>
                        <a:rPr lang="en-US" sz="1600" b="1" i="0" u="none" strike="noStrike" dirty="0" err="1">
                          <a:solidFill>
                            <a:srgbClr val="000000"/>
                          </a:solidFill>
                          <a:effectLst/>
                          <a:latin typeface="Calibri"/>
                        </a:rPr>
                        <a:t>Pvalue</a:t>
                      </a:r>
                      <a:endParaRPr lang="en-US" sz="1600" b="1" i="0" u="none" strike="noStrike" dirty="0">
                        <a:solidFill>
                          <a:srgbClr val="000000"/>
                        </a:solidFill>
                        <a:effectLst/>
                        <a:latin typeface="Calibri"/>
                      </a:endParaRPr>
                    </a:p>
                  </a:txBody>
                  <a:tcPr marL="12700" marR="12700" marT="12700" marB="0" anchor="ctr" anchorCtr="1">
                    <a:lnL>
                      <a:noFill/>
                    </a:lnL>
                    <a:lnR>
                      <a:noFill/>
                    </a:lnR>
                    <a:lnT>
                      <a:noFill/>
                    </a:lnT>
                    <a:lnB>
                      <a:noFill/>
                    </a:lnB>
                  </a:tcPr>
                </a:tc>
              </a:tr>
              <a:tr h="341252">
                <a:tc>
                  <a:txBody>
                    <a:bodyPr/>
                    <a:lstStyle/>
                    <a:p>
                      <a:pPr algn="l" fontAlgn="b"/>
                      <a:r>
                        <a:rPr lang="en-US" sz="1600" b="0" i="0" u="none" strike="noStrike" dirty="0" err="1">
                          <a:solidFill>
                            <a:srgbClr val="000000"/>
                          </a:solidFill>
                          <a:effectLst/>
                          <a:latin typeface="Calibri"/>
                        </a:rPr>
                        <a:t>exonuclease</a:t>
                      </a:r>
                      <a:r>
                        <a:rPr lang="en-US" sz="1600" b="0" i="0" u="none" strike="noStrike" dirty="0">
                          <a:solidFill>
                            <a:srgbClr val="000000"/>
                          </a:solidFill>
                          <a:effectLst/>
                          <a:latin typeface="Calibri"/>
                        </a:rPr>
                        <a:t> activity</a:t>
                      </a:r>
                    </a:p>
                  </a:txBody>
                  <a:tcPr marL="12700" marR="12700" marT="12700" marB="0" anchor="b">
                    <a:lnL>
                      <a:noFill/>
                    </a:lnL>
                    <a:lnR>
                      <a:noFill/>
                    </a:lnR>
                    <a:lnT>
                      <a:noFill/>
                    </a:lnT>
                    <a:lnB>
                      <a:noFill/>
                    </a:lnB>
                  </a:tcPr>
                </a:tc>
                <a:tc>
                  <a:txBody>
                    <a:bodyPr/>
                    <a:lstStyle/>
                    <a:p>
                      <a:pPr algn="l" fontAlgn="b"/>
                      <a:r>
                        <a:rPr lang="en-US" sz="1600" b="0" i="0" u="none" strike="noStrike" dirty="0" err="1">
                          <a:solidFill>
                            <a:srgbClr val="000000"/>
                          </a:solidFill>
                          <a:effectLst/>
                          <a:latin typeface="Calibri"/>
                        </a:rPr>
                        <a:t>ribonuclease</a:t>
                      </a:r>
                      <a:r>
                        <a:rPr lang="en-US" sz="1600" b="0" i="0" u="none" strike="noStrike" dirty="0">
                          <a:solidFill>
                            <a:srgbClr val="000000"/>
                          </a:solidFill>
                          <a:effectLst/>
                          <a:latin typeface="Calibri"/>
                        </a:rPr>
                        <a:t> activity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0.89031</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20</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a:t>
                      </a:r>
                    </a:p>
                  </a:txBody>
                  <a:tcPr marL="12700" marR="12700" marT="12700" marB="0" anchor="b">
                    <a:lnL>
                      <a:noFill/>
                    </a:lnL>
                    <a:lnR>
                      <a:noFill/>
                    </a:lnR>
                    <a:lnT>
                      <a:noFill/>
                    </a:lnT>
                    <a:lnB>
                      <a:noFill/>
                    </a:lnB>
                  </a:tcPr>
                </a:tc>
              </a:tr>
              <a:tr h="341252">
                <a:tc>
                  <a:txBody>
                    <a:bodyPr/>
                    <a:lstStyle/>
                    <a:p>
                      <a:pPr algn="l" fontAlgn="b"/>
                      <a:r>
                        <a:rPr lang="en-US" sz="1600" b="0" i="0" u="none" strike="noStrike">
                          <a:solidFill>
                            <a:srgbClr val="000000"/>
                          </a:solidFill>
                          <a:effectLst/>
                          <a:latin typeface="Calibri"/>
                        </a:rPr>
                        <a:t>3'-5' exonuclease activity</a:t>
                      </a:r>
                    </a:p>
                  </a:txBody>
                  <a:tcPr marL="12700" marR="12700" marT="12700" marB="0" anchor="b">
                    <a:lnL>
                      <a:noFill/>
                    </a:lnL>
                    <a:lnR>
                      <a:noFill/>
                    </a:lnR>
                    <a:lnT>
                      <a:noFill/>
                    </a:lnT>
                    <a:lnB>
                      <a:noFill/>
                    </a:lnB>
                  </a:tcPr>
                </a:tc>
                <a:tc>
                  <a:txBody>
                    <a:bodyPr/>
                    <a:lstStyle/>
                    <a:p>
                      <a:pPr algn="l" fontAlgn="b"/>
                      <a:r>
                        <a:rPr lang="en-US" sz="1600" b="0" i="0" u="none" strike="noStrike" dirty="0" err="1">
                          <a:solidFill>
                            <a:srgbClr val="000000"/>
                          </a:solidFill>
                          <a:effectLst/>
                          <a:latin typeface="Calibri"/>
                        </a:rPr>
                        <a:t>ribonuclease</a:t>
                      </a:r>
                      <a:r>
                        <a:rPr lang="en-US" sz="1600" b="0" i="0" u="none" strike="noStrike" dirty="0">
                          <a:solidFill>
                            <a:srgbClr val="000000"/>
                          </a:solidFill>
                          <a:effectLst/>
                          <a:latin typeface="Calibri"/>
                        </a:rPr>
                        <a:t> activity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0.58875</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16</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a:t>
                      </a:r>
                    </a:p>
                  </a:txBody>
                  <a:tcPr marL="12700" marR="12700" marT="12700" marB="0" anchor="b">
                    <a:lnL>
                      <a:noFill/>
                    </a:lnL>
                    <a:lnR>
                      <a:noFill/>
                    </a:lnR>
                    <a:lnT>
                      <a:noFill/>
                    </a:lnT>
                    <a:lnB>
                      <a:noFill/>
                    </a:lnB>
                  </a:tcPr>
                </a:tc>
              </a:tr>
              <a:tr h="341252">
                <a:tc>
                  <a:txBody>
                    <a:bodyPr/>
                    <a:lstStyle/>
                    <a:p>
                      <a:pPr algn="l" fontAlgn="b"/>
                      <a:r>
                        <a:rPr lang="en-US" sz="1600" b="0" i="0" u="none" strike="noStrike">
                          <a:solidFill>
                            <a:srgbClr val="000000"/>
                          </a:solidFill>
                          <a:effectLst/>
                          <a:latin typeface="Calibri"/>
                        </a:rPr>
                        <a:t>exoribonuclease activity</a:t>
                      </a:r>
                    </a:p>
                  </a:txBody>
                  <a:tcPr marL="12700" marR="12700" marT="12700" marB="0" anchor="b">
                    <a:lnL>
                      <a:noFill/>
                    </a:lnL>
                    <a:lnR>
                      <a:noFill/>
                    </a:lnR>
                    <a:lnT>
                      <a:noFill/>
                    </a:lnT>
                    <a:lnB>
                      <a:noFill/>
                    </a:lnB>
                  </a:tcPr>
                </a:tc>
                <a:tc>
                  <a:txBody>
                    <a:bodyPr/>
                    <a:lstStyle/>
                    <a:p>
                      <a:pPr algn="l" fontAlgn="b"/>
                      <a:r>
                        <a:rPr lang="en-US" sz="1600" b="0" i="0" u="none" strike="noStrike" dirty="0" err="1">
                          <a:solidFill>
                            <a:srgbClr val="000000"/>
                          </a:solidFill>
                          <a:effectLst/>
                          <a:latin typeface="Calibri"/>
                        </a:rPr>
                        <a:t>exonuclease</a:t>
                      </a:r>
                      <a:r>
                        <a:rPr lang="en-US" sz="1600" b="0" i="0" u="none" strike="noStrike" dirty="0">
                          <a:solidFill>
                            <a:srgbClr val="000000"/>
                          </a:solidFill>
                          <a:effectLst/>
                          <a:latin typeface="Calibri"/>
                        </a:rPr>
                        <a:t> activity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0.51376</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13</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a:t>
                      </a:r>
                    </a:p>
                  </a:txBody>
                  <a:tcPr marL="12700" marR="12700" marT="12700" marB="0" anchor="b">
                    <a:lnL>
                      <a:noFill/>
                    </a:lnL>
                    <a:lnR>
                      <a:noFill/>
                    </a:lnR>
                    <a:lnT>
                      <a:noFill/>
                    </a:lnT>
                    <a:lnB>
                      <a:noFill/>
                    </a:lnB>
                  </a:tcPr>
                </a:tc>
              </a:tr>
              <a:tr h="341252">
                <a:tc>
                  <a:txBody>
                    <a:bodyPr/>
                    <a:lstStyle/>
                    <a:p>
                      <a:pPr algn="l" fontAlgn="b"/>
                      <a:r>
                        <a:rPr lang="en-US" sz="1600" b="0" i="0" u="none" strike="noStrike">
                          <a:solidFill>
                            <a:srgbClr val="000000"/>
                          </a:solidFill>
                          <a:effectLst/>
                          <a:latin typeface="Calibri"/>
                        </a:rPr>
                        <a:t>exoribonuclease activity</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3'-5' </a:t>
                      </a:r>
                      <a:r>
                        <a:rPr lang="en-US" sz="1600" b="0" i="0" u="none" strike="noStrike" dirty="0" err="1">
                          <a:solidFill>
                            <a:srgbClr val="000000"/>
                          </a:solidFill>
                          <a:effectLst/>
                          <a:latin typeface="Calibri"/>
                        </a:rPr>
                        <a:t>exonuclease</a:t>
                      </a:r>
                      <a:r>
                        <a:rPr lang="en-US" sz="1600" b="0" i="0" u="none" strike="noStrike" dirty="0">
                          <a:solidFill>
                            <a:srgbClr val="000000"/>
                          </a:solidFill>
                          <a:effectLst/>
                          <a:latin typeface="Calibri"/>
                        </a:rPr>
                        <a:t> activity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0.45792</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12</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a:t>
                      </a:r>
                    </a:p>
                  </a:txBody>
                  <a:tcPr marL="12700" marR="12700" marT="12700" marB="0" anchor="b">
                    <a:lnL>
                      <a:noFill/>
                    </a:lnL>
                    <a:lnR>
                      <a:noFill/>
                    </a:lnR>
                    <a:lnT>
                      <a:noFill/>
                    </a:lnT>
                    <a:lnB>
                      <a:noFill/>
                    </a:lnB>
                  </a:tcPr>
                </a:tc>
              </a:tr>
              <a:tr h="660344">
                <a:tc>
                  <a:txBody>
                    <a:bodyPr/>
                    <a:lstStyle/>
                    <a:p>
                      <a:pPr algn="l" fontAlgn="b"/>
                      <a:r>
                        <a:rPr lang="en-US" sz="1600" b="0" i="0" u="none" strike="noStrike">
                          <a:solidFill>
                            <a:srgbClr val="000000"/>
                          </a:solidFill>
                          <a:effectLst/>
                          <a:latin typeface="Calibri"/>
                        </a:rPr>
                        <a:t>passive transmembrane transporter activity</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substrate-specific transporter activity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0.89509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11</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a:t>
                      </a:r>
                    </a:p>
                  </a:txBody>
                  <a:tcPr marL="12700" marR="12700" marT="12700" marB="0" anchor="b">
                    <a:lnL>
                      <a:noFill/>
                    </a:lnL>
                    <a:lnR>
                      <a:noFill/>
                    </a:lnR>
                    <a:lnT>
                      <a:noFill/>
                    </a:lnT>
                    <a:lnB>
                      <a:noFill/>
                    </a:lnB>
                  </a:tcPr>
                </a:tc>
              </a:tr>
              <a:tr h="341252">
                <a:tc>
                  <a:txBody>
                    <a:bodyPr/>
                    <a:lstStyle/>
                    <a:p>
                      <a:pPr algn="l" fontAlgn="b"/>
                      <a:r>
                        <a:rPr lang="en-US" sz="1600" b="0" i="0" u="none" strike="noStrike">
                          <a:solidFill>
                            <a:srgbClr val="000000"/>
                          </a:solidFill>
                          <a:effectLst/>
                          <a:latin typeface="Calibri"/>
                        </a:rPr>
                        <a:t>channel activity</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substrate-specific transporter activity</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0.89509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11</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a:t>
                      </a:r>
                    </a:p>
                  </a:txBody>
                  <a:tcPr marL="12700" marR="12700" marT="12700" marB="0" anchor="b">
                    <a:lnL>
                      <a:noFill/>
                    </a:lnL>
                    <a:lnR>
                      <a:noFill/>
                    </a:lnR>
                    <a:lnT>
                      <a:noFill/>
                    </a:lnT>
                    <a:lnB>
                      <a:noFill/>
                    </a:lnB>
                  </a:tcPr>
                </a:tc>
              </a:tr>
              <a:tr h="660344">
                <a:tc>
                  <a:txBody>
                    <a:bodyPr/>
                    <a:lstStyle/>
                    <a:p>
                      <a:pPr algn="l" fontAlgn="b"/>
                      <a:r>
                        <a:rPr lang="en-US" sz="1600" b="0" i="0" u="none" strike="noStrike">
                          <a:solidFill>
                            <a:srgbClr val="000000"/>
                          </a:solidFill>
                          <a:effectLst/>
                          <a:latin typeface="Calibri"/>
                        </a:rPr>
                        <a:t>passive transmembrane transporter activity</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substrate-specific </a:t>
                      </a:r>
                      <a:r>
                        <a:rPr lang="en-US" sz="1600" b="0" i="0" u="none" strike="noStrike" dirty="0" err="1">
                          <a:solidFill>
                            <a:srgbClr val="000000"/>
                          </a:solidFill>
                          <a:effectLst/>
                          <a:latin typeface="Calibri"/>
                        </a:rPr>
                        <a:t>transmembrane</a:t>
                      </a:r>
                      <a:r>
                        <a:rPr lang="en-US" sz="1600" b="0" i="0" u="none" strike="noStrike" dirty="0">
                          <a:solidFill>
                            <a:srgbClr val="000000"/>
                          </a:solidFill>
                          <a:effectLst/>
                          <a:latin typeface="Calibri"/>
                        </a:rPr>
                        <a:t> transporter activity</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0.74252</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11</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a:t>
                      </a:r>
                    </a:p>
                  </a:txBody>
                  <a:tcPr marL="12700" marR="12700" marT="12700" marB="0" anchor="b">
                    <a:lnL>
                      <a:noFill/>
                    </a:lnL>
                    <a:lnR>
                      <a:noFill/>
                    </a:lnR>
                    <a:lnT>
                      <a:noFill/>
                    </a:lnT>
                    <a:lnB>
                      <a:noFill/>
                    </a:lnB>
                  </a:tcPr>
                </a:tc>
              </a:tr>
              <a:tr h="660344">
                <a:tc>
                  <a:txBody>
                    <a:bodyPr/>
                    <a:lstStyle/>
                    <a:p>
                      <a:pPr algn="l" fontAlgn="b"/>
                      <a:r>
                        <a:rPr lang="en-US" sz="1600" b="0" i="0" u="none" strike="noStrike">
                          <a:solidFill>
                            <a:srgbClr val="000000"/>
                          </a:solidFill>
                          <a:effectLst/>
                          <a:latin typeface="Calibri"/>
                        </a:rPr>
                        <a:t>channel activity</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substrate-specific </a:t>
                      </a:r>
                      <a:r>
                        <a:rPr lang="en-US" sz="1600" b="0" i="0" u="none" strike="noStrike" dirty="0" err="1">
                          <a:solidFill>
                            <a:srgbClr val="000000"/>
                          </a:solidFill>
                          <a:effectLst/>
                          <a:latin typeface="Calibri"/>
                        </a:rPr>
                        <a:t>transmembrane</a:t>
                      </a:r>
                      <a:r>
                        <a:rPr lang="en-US" sz="1600" b="0" i="0" u="none" strike="noStrike" dirty="0">
                          <a:solidFill>
                            <a:srgbClr val="000000"/>
                          </a:solidFill>
                          <a:effectLst/>
                          <a:latin typeface="Calibri"/>
                        </a:rPr>
                        <a:t> transporter activity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0.74252</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11</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a:t>
                      </a: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244920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Conditional Functional Flow works for molecular function</a:t>
            </a:r>
          </a:p>
          <a:p>
            <a:r>
              <a:rPr lang="en-US" dirty="0" smtClean="0"/>
              <a:t>Does not work for “higher level” definitions of </a:t>
            </a:r>
            <a:r>
              <a:rPr lang="en-US" dirty="0" smtClean="0"/>
              <a:t>function</a:t>
            </a:r>
          </a:p>
          <a:p>
            <a:r>
              <a:rPr lang="en-US" dirty="0" smtClean="0"/>
              <a:t>Captures “ontological bias”</a:t>
            </a:r>
            <a:endParaRPr lang="en-US" dirty="0" smtClean="0"/>
          </a:p>
          <a:p>
            <a:r>
              <a:rPr lang="en-US" dirty="0" smtClean="0"/>
              <a:t>Can be applied to other graph based data where “guilt by association” might not be the rule</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18</a:t>
            </a:fld>
            <a:endParaRPr lang="en-US"/>
          </a:p>
        </p:txBody>
      </p:sp>
    </p:spTree>
    <p:extLst>
      <p:ext uri="{BB962C8B-B14F-4D97-AF65-F5344CB8AC3E}">
        <p14:creationId xmlns:p14="http://schemas.microsoft.com/office/powerpoint/2010/main" val="37570758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Mutations Revisited</a:t>
            </a:r>
            <a:endParaRPr lang="en-US" dirty="0"/>
          </a:p>
        </p:txBody>
      </p:sp>
      <p:sp>
        <p:nvSpPr>
          <p:cNvPr id="3" name="Content Placeholder 2"/>
          <p:cNvSpPr>
            <a:spLocks noGrp="1"/>
          </p:cNvSpPr>
          <p:nvPr>
            <p:ph idx="1"/>
          </p:nvPr>
        </p:nvSpPr>
        <p:spPr/>
        <p:txBody>
          <a:bodyPr/>
          <a:lstStyle/>
          <a:p>
            <a:r>
              <a:rPr lang="en-US" dirty="0" smtClean="0"/>
              <a:t>Compare somatic mutations to “background” population mutations (1KG)</a:t>
            </a:r>
          </a:p>
          <a:p>
            <a:pPr lvl="1"/>
            <a:r>
              <a:rPr lang="en-US" dirty="0" smtClean="0"/>
              <a:t>Do both types of mutations occur in the same areas of the genome?</a:t>
            </a:r>
          </a:p>
          <a:p>
            <a:pPr lvl="1"/>
            <a:r>
              <a:rPr lang="en-US" dirty="0" smtClean="0"/>
              <a:t>Are somatic mutations filtered by recombination?</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19</a:t>
            </a:fld>
            <a:endParaRPr lang="en-US"/>
          </a:p>
        </p:txBody>
      </p:sp>
    </p:spTree>
    <p:extLst>
      <p:ext uri="{BB962C8B-B14F-4D97-AF65-F5344CB8AC3E}">
        <p14:creationId xmlns:p14="http://schemas.microsoft.com/office/powerpoint/2010/main" val="20323550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Proteins Do?</a:t>
            </a:r>
            <a:endParaRPr lang="en-US" dirty="0"/>
          </a:p>
        </p:txBody>
      </p:sp>
      <p:pic>
        <p:nvPicPr>
          <p:cNvPr id="20" name="Picture 19"/>
          <p:cNvPicPr>
            <a:picLocks noChangeAspect="1"/>
          </p:cNvPicPr>
          <p:nvPr/>
        </p:nvPicPr>
        <p:blipFill>
          <a:blip r:embed="rId3"/>
          <a:stretch>
            <a:fillRect/>
          </a:stretch>
        </p:blipFill>
        <p:spPr>
          <a:xfrm>
            <a:off x="2488985" y="2768602"/>
            <a:ext cx="1716893" cy="1346200"/>
          </a:xfrm>
          <a:prstGeom prst="rect">
            <a:avLst/>
          </a:prstGeom>
        </p:spPr>
      </p:pic>
      <p:pic>
        <p:nvPicPr>
          <p:cNvPr id="21" name="Picture 20"/>
          <p:cNvPicPr>
            <a:picLocks noChangeAspect="1"/>
          </p:cNvPicPr>
          <p:nvPr/>
        </p:nvPicPr>
        <p:blipFill>
          <a:blip r:embed="rId4"/>
          <a:stretch>
            <a:fillRect/>
          </a:stretch>
        </p:blipFill>
        <p:spPr>
          <a:xfrm>
            <a:off x="7045810" y="2752922"/>
            <a:ext cx="1892300" cy="1541364"/>
          </a:xfrm>
          <a:prstGeom prst="rect">
            <a:avLst/>
          </a:prstGeom>
        </p:spPr>
      </p:pic>
      <p:pic>
        <p:nvPicPr>
          <p:cNvPr id="25" name="Picture 24"/>
          <p:cNvPicPr>
            <a:picLocks noChangeAspect="1"/>
          </p:cNvPicPr>
          <p:nvPr/>
        </p:nvPicPr>
        <p:blipFill>
          <a:blip r:embed="rId5"/>
          <a:stretch>
            <a:fillRect/>
          </a:stretch>
        </p:blipFill>
        <p:spPr>
          <a:xfrm>
            <a:off x="4660257" y="2697867"/>
            <a:ext cx="2120900" cy="1424254"/>
          </a:xfrm>
          <a:prstGeom prst="rect">
            <a:avLst/>
          </a:prstGeom>
        </p:spPr>
      </p:pic>
      <p:pic>
        <p:nvPicPr>
          <p:cNvPr id="3" name="Picture 2" descr="Catalys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891" y="2723444"/>
            <a:ext cx="1892740" cy="1255889"/>
          </a:xfrm>
          <a:prstGeom prst="rect">
            <a:avLst/>
          </a:prstGeom>
        </p:spPr>
      </p:pic>
      <p:sp>
        <p:nvSpPr>
          <p:cNvPr id="4" name="TextBox 3"/>
          <p:cNvSpPr txBox="1"/>
          <p:nvPr/>
        </p:nvSpPr>
        <p:spPr>
          <a:xfrm>
            <a:off x="5181600" y="4114802"/>
            <a:ext cx="1100557" cy="369332"/>
          </a:xfrm>
          <a:prstGeom prst="rect">
            <a:avLst/>
          </a:prstGeom>
          <a:noFill/>
        </p:spPr>
        <p:txBody>
          <a:bodyPr wrap="none" rtlCol="0">
            <a:spAutoFit/>
          </a:bodyPr>
          <a:lstStyle/>
          <a:p>
            <a:r>
              <a:rPr lang="en-US" dirty="0" smtClean="0"/>
              <a:t>Transport</a:t>
            </a:r>
            <a:endParaRPr lang="en-US" dirty="0"/>
          </a:p>
        </p:txBody>
      </p:sp>
      <p:sp>
        <p:nvSpPr>
          <p:cNvPr id="5" name="TextBox 4"/>
          <p:cNvSpPr txBox="1"/>
          <p:nvPr/>
        </p:nvSpPr>
        <p:spPr>
          <a:xfrm>
            <a:off x="7162800" y="4124839"/>
            <a:ext cx="1673580" cy="369332"/>
          </a:xfrm>
          <a:prstGeom prst="rect">
            <a:avLst/>
          </a:prstGeom>
          <a:noFill/>
        </p:spPr>
        <p:txBody>
          <a:bodyPr wrap="none" rtlCol="0">
            <a:spAutoFit/>
          </a:bodyPr>
          <a:lstStyle/>
          <a:p>
            <a:r>
              <a:rPr lang="en-US" dirty="0" smtClean="0"/>
              <a:t>Communication</a:t>
            </a:r>
            <a:endParaRPr lang="en-US" dirty="0"/>
          </a:p>
        </p:txBody>
      </p:sp>
      <p:sp>
        <p:nvSpPr>
          <p:cNvPr id="6" name="TextBox 5"/>
          <p:cNvSpPr txBox="1"/>
          <p:nvPr/>
        </p:nvSpPr>
        <p:spPr>
          <a:xfrm>
            <a:off x="2819185" y="4124839"/>
            <a:ext cx="1061333" cy="369332"/>
          </a:xfrm>
          <a:prstGeom prst="rect">
            <a:avLst/>
          </a:prstGeom>
          <a:noFill/>
        </p:spPr>
        <p:txBody>
          <a:bodyPr wrap="none" rtlCol="0">
            <a:spAutoFit/>
          </a:bodyPr>
          <a:lstStyle/>
          <a:p>
            <a:r>
              <a:rPr lang="en-US" dirty="0" smtClean="0"/>
              <a:t>Structure</a:t>
            </a:r>
            <a:endParaRPr lang="en-US" dirty="0"/>
          </a:p>
        </p:txBody>
      </p:sp>
      <p:sp>
        <p:nvSpPr>
          <p:cNvPr id="7" name="TextBox 6"/>
          <p:cNvSpPr txBox="1"/>
          <p:nvPr/>
        </p:nvSpPr>
        <p:spPr>
          <a:xfrm>
            <a:off x="787400" y="4124839"/>
            <a:ext cx="1020081" cy="369332"/>
          </a:xfrm>
          <a:prstGeom prst="rect">
            <a:avLst/>
          </a:prstGeom>
          <a:noFill/>
        </p:spPr>
        <p:txBody>
          <a:bodyPr wrap="none" rtlCol="0">
            <a:spAutoFit/>
          </a:bodyPr>
          <a:lstStyle/>
          <a:p>
            <a:r>
              <a:rPr lang="en-US" dirty="0" smtClean="0"/>
              <a:t>Signaling</a:t>
            </a:r>
            <a:endParaRPr lang="en-US" dirty="0"/>
          </a:p>
        </p:txBody>
      </p:sp>
    </p:spTree>
    <p:extLst>
      <p:ext uri="{BB962C8B-B14F-4D97-AF65-F5344CB8AC3E}">
        <p14:creationId xmlns:p14="http://schemas.microsoft.com/office/powerpoint/2010/main" val="42243568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80" y="152099"/>
            <a:ext cx="3230898" cy="1448097"/>
          </a:xfrm>
        </p:spPr>
        <p:txBody>
          <a:bodyPr>
            <a:normAutofit fontScale="90000"/>
          </a:bodyPr>
          <a:lstStyle/>
          <a:p>
            <a:r>
              <a:rPr lang="en-US" dirty="0" smtClean="0"/>
              <a:t>Correlation: Spearman Rho</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44155095"/>
              </p:ext>
            </p:extLst>
          </p:nvPr>
        </p:nvGraphicFramePr>
        <p:xfrm>
          <a:off x="3442578" y="152099"/>
          <a:ext cx="5479172" cy="6579401"/>
        </p:xfrm>
        <a:graphic>
          <a:graphicData uri="http://schemas.openxmlformats.org/drawingml/2006/table">
            <a:tbl>
              <a:tblPr/>
              <a:tblGrid>
                <a:gridCol w="2801382"/>
                <a:gridCol w="1338895"/>
                <a:gridCol w="1338895"/>
              </a:tblGrid>
              <a:tr h="359711">
                <a:tc>
                  <a:txBody>
                    <a:bodyPr/>
                    <a:lstStyle/>
                    <a:p>
                      <a:pPr algn="l" fontAlgn="b"/>
                      <a:r>
                        <a:rPr lang="en-US" sz="1300" b="0" i="0" u="none" strike="noStrike">
                          <a:solidFill>
                            <a:srgbClr val="000000"/>
                          </a:solidFill>
                          <a:effectLst/>
                          <a:latin typeface="Calibri"/>
                        </a:rPr>
                        <a:t>Cancer Type</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P-value (spearman)</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Spearman Stat Sig</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ALL</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0.8899</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AML</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0.2479</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Bladder</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0.1555</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Breast</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0.01089</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0.02511277</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Cervix</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0.3267</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CLL</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0.1844</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Colorectum</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0.009286</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0.02275337</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Esophageal</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6.15E-05</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0.04767969</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Glioblastoma</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0.1257</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Glioma Low Grade</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0.0005826</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0.03987819</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Head and Neck</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0.0002819</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0.03497883</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Kidney Chromophobe</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0.9082</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Kidney Clear Cell</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0.9469</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Kidney Papillary</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0.1571</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Liver</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0.7482</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Lung Adeno</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2.20E-16</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0.1082819</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Lung Small Cell</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1.31E-06</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0.0647506</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Lung Squamous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2.20E-16</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0.08570654</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Lymphoma B-cell</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0.3341</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Medulloblastoma</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0.4836</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Melanoma</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2.20E-16</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0.2153476</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Myeloma</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0.7692</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Neuroblastoma</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5.85E-05</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0.07922083</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Ovary</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0.0002894</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300" b="0" i="0" u="none" strike="noStrike">
                          <a:solidFill>
                            <a:srgbClr val="000000"/>
                          </a:solidFill>
                          <a:effectLst/>
                          <a:latin typeface="Calibri"/>
                        </a:rPr>
                        <a:t>0.04165659</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85693">
                <a:tc>
                  <a:txBody>
                    <a:bodyPr/>
                    <a:lstStyle/>
                    <a:p>
                      <a:pPr algn="l" fontAlgn="b"/>
                      <a:r>
                        <a:rPr lang="en-US" sz="1300" b="0" i="0" u="none" strike="noStrike">
                          <a:solidFill>
                            <a:srgbClr val="000000"/>
                          </a:solidFill>
                          <a:effectLst/>
                          <a:latin typeface="Calibri"/>
                        </a:rPr>
                        <a:t>Pancreas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0.4378</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Pilocytic Astrocytoma</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0.9782</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Prostate</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0.3583</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Stomach</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0.353</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Thyroid</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0.2964</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693">
                <a:tc>
                  <a:txBody>
                    <a:bodyPr/>
                    <a:lstStyle/>
                    <a:p>
                      <a:pPr algn="l" fontAlgn="b"/>
                      <a:r>
                        <a:rPr lang="en-US" sz="1300" b="0" i="0" u="none" strike="noStrike">
                          <a:solidFill>
                            <a:srgbClr val="000000"/>
                          </a:solidFill>
                          <a:effectLst/>
                          <a:latin typeface="Calibri"/>
                        </a:rPr>
                        <a:t>Uterus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0.4025</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NS</a:t>
                      </a:r>
                    </a:p>
                  </a:txBody>
                  <a:tcPr marL="9203" marR="9203" marT="92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46186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Diversity</a:t>
            </a:r>
            <a:endParaRPr lang="en-US" dirty="0"/>
          </a:p>
        </p:txBody>
      </p:sp>
      <p:sp>
        <p:nvSpPr>
          <p:cNvPr id="3" name="Content Placeholder 2"/>
          <p:cNvSpPr>
            <a:spLocks noGrp="1"/>
          </p:cNvSpPr>
          <p:nvPr>
            <p:ph idx="1"/>
          </p:nvPr>
        </p:nvSpPr>
        <p:spPr/>
        <p:txBody>
          <a:bodyPr/>
          <a:lstStyle/>
          <a:p>
            <a:r>
              <a:rPr lang="en-US" dirty="0" smtClean="0"/>
              <a:t>Measured using π</a:t>
            </a:r>
          </a:p>
          <a:p>
            <a:pPr lvl="1"/>
            <a:r>
              <a:rPr lang="en-US" dirty="0" smtClean="0"/>
              <a:t>Average pairwise differences between individuals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50556465"/>
              </p:ext>
            </p:extLst>
          </p:nvPr>
        </p:nvGraphicFramePr>
        <p:xfrm>
          <a:off x="1905000" y="3708399"/>
          <a:ext cx="4957011" cy="1652337"/>
        </p:xfrm>
        <a:graphic>
          <a:graphicData uri="http://schemas.openxmlformats.org/presentationml/2006/ole">
            <mc:AlternateContent xmlns:mc="http://schemas.openxmlformats.org/markup-compatibility/2006">
              <mc:Choice xmlns:v="urn:schemas-microsoft-com:vml" Requires="v">
                <p:oleObj spid="_x0000_s1039" name="Equation" r:id="rId3" imgW="1371600" imgH="457200" progId="Equation.3">
                  <p:embed/>
                </p:oleObj>
              </mc:Choice>
              <mc:Fallback>
                <p:oleObj name="Equation" r:id="rId3" imgW="1371600" imgH="457200" progId="Equation.3">
                  <p:embed/>
                  <p:pic>
                    <p:nvPicPr>
                      <p:cNvPr id="0" name=""/>
                      <p:cNvPicPr/>
                      <p:nvPr/>
                    </p:nvPicPr>
                    <p:blipFill>
                      <a:blip r:embed="rId4"/>
                      <a:stretch>
                        <a:fillRect/>
                      </a:stretch>
                    </p:blipFill>
                    <p:spPr>
                      <a:xfrm>
                        <a:off x="1905000" y="3708399"/>
                        <a:ext cx="4957011" cy="1652337"/>
                      </a:xfrm>
                      <a:prstGeom prst="rect">
                        <a:avLst/>
                      </a:prstGeom>
                    </p:spPr>
                  </p:pic>
                </p:oleObj>
              </mc:Fallback>
            </mc:AlternateContent>
          </a:graphicData>
        </a:graphic>
      </p:graphicFrame>
    </p:spTree>
    <p:extLst>
      <p:ext uri="{BB962C8B-B14F-4D97-AF65-F5344CB8AC3E}">
        <p14:creationId xmlns:p14="http://schemas.microsoft.com/office/powerpoint/2010/main" val="17423712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22</a:t>
            </a:fld>
            <a:endParaRPr lang="en-US"/>
          </a:p>
        </p:txBody>
      </p:sp>
      <p:pic>
        <p:nvPicPr>
          <p:cNvPr id="5" name="Picture 4" descr="Nachma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67" y="0"/>
            <a:ext cx="6889267" cy="6858000"/>
          </a:xfrm>
          <a:prstGeom prst="rect">
            <a:avLst/>
          </a:prstGeom>
        </p:spPr>
      </p:pic>
    </p:spTree>
    <p:extLst>
      <p:ext uri="{BB962C8B-B14F-4D97-AF65-F5344CB8AC3E}">
        <p14:creationId xmlns:p14="http://schemas.microsoft.com/office/powerpoint/2010/main" val="3660882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π and </a:t>
            </a:r>
            <a:r>
              <a:rPr lang="en-US" dirty="0" err="1" smtClean="0"/>
              <a:t>cM</a:t>
            </a:r>
            <a:r>
              <a:rPr lang="en-US" dirty="0" smtClean="0"/>
              <a:t>/Mb</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23</a:t>
            </a:fld>
            <a:endParaRPr lang="en-US"/>
          </a:p>
        </p:txBody>
      </p:sp>
      <p:pic>
        <p:nvPicPr>
          <p:cNvPr id="5" name="Picture 4" descr="17_W_1000000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681" y="1209669"/>
            <a:ext cx="7006055" cy="5511806"/>
          </a:xfrm>
          <a:prstGeom prst="rect">
            <a:avLst/>
          </a:prstGeom>
        </p:spPr>
      </p:pic>
      <p:sp>
        <p:nvSpPr>
          <p:cNvPr id="6" name="TextBox 5"/>
          <p:cNvSpPr txBox="1"/>
          <p:nvPr/>
        </p:nvSpPr>
        <p:spPr>
          <a:xfrm>
            <a:off x="3903579" y="2138947"/>
            <a:ext cx="1731063" cy="369332"/>
          </a:xfrm>
          <a:prstGeom prst="rect">
            <a:avLst/>
          </a:prstGeom>
          <a:noFill/>
        </p:spPr>
        <p:txBody>
          <a:bodyPr wrap="none" rtlCol="0">
            <a:spAutoFit/>
          </a:bodyPr>
          <a:lstStyle/>
          <a:p>
            <a:r>
              <a:rPr lang="en-US" dirty="0" smtClean="0"/>
              <a:t>Chromosome 17</a:t>
            </a:r>
            <a:endParaRPr lang="en-US" dirty="0"/>
          </a:p>
        </p:txBody>
      </p:sp>
    </p:spTree>
    <p:extLst>
      <p:ext uri="{BB962C8B-B14F-4D97-AF65-F5344CB8AC3E}">
        <p14:creationId xmlns:p14="http://schemas.microsoft.com/office/powerpoint/2010/main" val="13241914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SNP π</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24</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713579" y="1415534"/>
            <a:ext cx="650614" cy="369332"/>
          </a:xfrm>
          <a:prstGeom prst="rect">
            <a:avLst/>
          </a:prstGeom>
          <a:noFill/>
        </p:spPr>
        <p:txBody>
          <a:bodyPr wrap="none" rtlCol="0">
            <a:spAutoFit/>
          </a:bodyPr>
          <a:lstStyle/>
          <a:p>
            <a:r>
              <a:rPr lang="en-US" dirty="0" smtClean="0"/>
              <a:t>×100</a:t>
            </a:r>
            <a:endParaRPr lang="en-US" dirty="0"/>
          </a:p>
        </p:txBody>
      </p:sp>
      <p:sp>
        <p:nvSpPr>
          <p:cNvPr id="8" name="TextBox 7"/>
          <p:cNvSpPr txBox="1"/>
          <p:nvPr/>
        </p:nvSpPr>
        <p:spPr>
          <a:xfrm>
            <a:off x="748631" y="6126163"/>
            <a:ext cx="6164669" cy="369332"/>
          </a:xfrm>
          <a:prstGeom prst="rect">
            <a:avLst/>
          </a:prstGeom>
          <a:noFill/>
        </p:spPr>
        <p:txBody>
          <a:bodyPr wrap="none" rtlCol="0">
            <a:spAutoFit/>
          </a:bodyPr>
          <a:lstStyle/>
          <a:p>
            <a:r>
              <a:rPr lang="en-US" dirty="0" smtClean="0"/>
              <a:t>Would this look different for an unbiased (disease free) sample?</a:t>
            </a:r>
            <a:endParaRPr lang="en-US" dirty="0"/>
          </a:p>
        </p:txBody>
      </p:sp>
    </p:spTree>
    <p:extLst>
      <p:ext uri="{BB962C8B-B14F-4D97-AF65-F5344CB8AC3E}">
        <p14:creationId xmlns:p14="http://schemas.microsoft.com/office/powerpoint/2010/main" val="15084735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25</a:t>
            </a:fld>
            <a:endParaRPr lang="en-US"/>
          </a:p>
        </p:txBody>
      </p:sp>
      <p:pic>
        <p:nvPicPr>
          <p:cNvPr id="5" name="Picture 4" descr="Zha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69" y="0"/>
            <a:ext cx="7461956" cy="6858000"/>
          </a:xfrm>
          <a:prstGeom prst="rect">
            <a:avLst/>
          </a:prstGeom>
        </p:spPr>
      </p:pic>
    </p:spTree>
    <p:extLst>
      <p:ext uri="{BB962C8B-B14F-4D97-AF65-F5344CB8AC3E}">
        <p14:creationId xmlns:p14="http://schemas.microsoft.com/office/powerpoint/2010/main" val="5103923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26</a:t>
            </a:fld>
            <a:endParaRPr lang="en-US"/>
          </a:p>
        </p:txBody>
      </p:sp>
      <p:pic>
        <p:nvPicPr>
          <p:cNvPr id="5" name="Picture 4" descr="clark.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15" y="0"/>
            <a:ext cx="8932185" cy="6858000"/>
          </a:xfrm>
          <a:prstGeom prst="rect">
            <a:avLst/>
          </a:prstGeom>
        </p:spPr>
      </p:pic>
    </p:spTree>
    <p:extLst>
      <p:ext uri="{BB962C8B-B14F-4D97-AF65-F5344CB8AC3E}">
        <p14:creationId xmlns:p14="http://schemas.microsoft.com/office/powerpoint/2010/main" val="2147478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4942F-02EE-F940-9B34-C325CFD9571B}" type="slidenum">
              <a:rPr lang="en-US" smtClean="0"/>
              <a:t>27</a:t>
            </a:fld>
            <a:endParaRPr lang="en-US"/>
          </a:p>
        </p:txBody>
      </p:sp>
      <p:pic>
        <p:nvPicPr>
          <p:cNvPr id="5" name="Picture 4" descr="clark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20" y="0"/>
            <a:ext cx="8034950" cy="6858000"/>
          </a:xfrm>
          <a:prstGeom prst="rect">
            <a:avLst/>
          </a:prstGeom>
        </p:spPr>
      </p:pic>
    </p:spTree>
    <p:extLst>
      <p:ext uri="{BB962C8B-B14F-4D97-AF65-F5344CB8AC3E}">
        <p14:creationId xmlns:p14="http://schemas.microsoft.com/office/powerpoint/2010/main" val="20446139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Breakpoints and Recombination</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28</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70644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sz="half" idx="1"/>
          </p:nvPr>
        </p:nvSpPr>
        <p:spPr/>
        <p:txBody>
          <a:bodyPr/>
          <a:lstStyle/>
          <a:p>
            <a:r>
              <a:rPr lang="en-US" dirty="0" smtClean="0"/>
              <a:t>Mark Gerstein</a:t>
            </a:r>
          </a:p>
          <a:p>
            <a:r>
              <a:rPr lang="en-US" dirty="0" smtClean="0"/>
              <a:t>Sharon </a:t>
            </a:r>
            <a:r>
              <a:rPr lang="en-US" dirty="0" err="1" smtClean="0"/>
              <a:t>Qian</a:t>
            </a:r>
            <a:endParaRPr lang="en-US" dirty="0" smtClean="0"/>
          </a:p>
          <a:p>
            <a:r>
              <a:rPr lang="en-US" dirty="0" smtClean="0"/>
              <a:t>Ian Gonzalez</a:t>
            </a:r>
            <a:endParaRPr lang="en-US" dirty="0"/>
          </a:p>
        </p:txBody>
      </p:sp>
      <p:sp>
        <p:nvSpPr>
          <p:cNvPr id="6" name="Content Placeholder 5"/>
          <p:cNvSpPr>
            <a:spLocks noGrp="1"/>
          </p:cNvSpPr>
          <p:nvPr>
            <p:ph sz="half" idx="2"/>
          </p:nvPr>
        </p:nvSpPr>
        <p:spPr/>
        <p:txBody>
          <a:bodyPr/>
          <a:lstStyle/>
          <a:p>
            <a:r>
              <a:rPr lang="en-US" dirty="0" err="1" smtClean="0"/>
              <a:t>Shantao</a:t>
            </a:r>
            <a:r>
              <a:rPr lang="en-US" dirty="0" smtClean="0"/>
              <a:t> Li</a:t>
            </a:r>
          </a:p>
          <a:p>
            <a:r>
              <a:rPr lang="en-US" dirty="0" smtClean="0"/>
              <a:t>Lucas </a:t>
            </a:r>
            <a:r>
              <a:rPr lang="en-US" dirty="0" err="1" smtClean="0"/>
              <a:t>Lochovsky</a:t>
            </a:r>
            <a:endParaRPr lang="en-US" dirty="0" smtClean="0"/>
          </a:p>
          <a:p>
            <a:r>
              <a:rPr lang="en-US" dirty="0" smtClean="0"/>
              <a:t>Yao Fu</a:t>
            </a:r>
          </a:p>
          <a:p>
            <a:r>
              <a:rPr lang="en-US" dirty="0" smtClean="0"/>
              <a:t>Alex </a:t>
            </a:r>
            <a:r>
              <a:rPr lang="en-US" dirty="0" err="1" smtClean="0"/>
              <a:t>Abyzov</a:t>
            </a:r>
            <a:r>
              <a:rPr lang="en-US" dirty="0" smtClean="0"/>
              <a:t> </a:t>
            </a:r>
          </a:p>
          <a:p>
            <a:r>
              <a:rPr lang="en-US" dirty="0" err="1" smtClean="0"/>
              <a:t>Ekta</a:t>
            </a:r>
            <a:r>
              <a:rPr lang="en-US" dirty="0" smtClean="0"/>
              <a:t> </a:t>
            </a:r>
            <a:r>
              <a:rPr lang="en-US" dirty="0" err="1" smtClean="0"/>
              <a:t>Khurana</a:t>
            </a:r>
            <a:endParaRPr lang="en-US" dirty="0" smtClean="0"/>
          </a:p>
          <a:p>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29</a:t>
            </a:fld>
            <a:endParaRPr lang="en-US"/>
          </a:p>
        </p:txBody>
      </p:sp>
    </p:spTree>
    <p:extLst>
      <p:ext uri="{BB962C8B-B14F-4D97-AF65-F5344CB8AC3E}">
        <p14:creationId xmlns:p14="http://schemas.microsoft.com/office/powerpoint/2010/main" val="20496676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66"/>
            <a:ext cx="8229600" cy="1143000"/>
          </a:xfrm>
        </p:spPr>
        <p:txBody>
          <a:bodyPr/>
          <a:lstStyle/>
          <a:p>
            <a:r>
              <a:rPr lang="en-US" dirty="0" smtClean="0"/>
              <a:t>Gene Ontology</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3</a:t>
            </a:fld>
            <a:endParaRPr lang="en-US"/>
          </a:p>
        </p:txBody>
      </p:sp>
      <p:sp>
        <p:nvSpPr>
          <p:cNvPr id="7" name="Content Placeholder 2"/>
          <p:cNvSpPr>
            <a:spLocks noGrp="1"/>
          </p:cNvSpPr>
          <p:nvPr>
            <p:ph idx="1"/>
          </p:nvPr>
        </p:nvSpPr>
        <p:spPr>
          <a:xfrm>
            <a:off x="457200" y="1222267"/>
            <a:ext cx="8229600" cy="1952734"/>
          </a:xfrm>
        </p:spPr>
        <p:txBody>
          <a:bodyPr>
            <a:normAutofit lnSpcReduction="10000"/>
          </a:bodyPr>
          <a:lstStyle/>
          <a:p>
            <a:r>
              <a:rPr lang="en-US" dirty="0" smtClean="0"/>
              <a:t>Standardizes Function Vocabulary</a:t>
            </a:r>
          </a:p>
          <a:p>
            <a:pPr lvl="1"/>
            <a:r>
              <a:rPr lang="en-US" dirty="0" smtClean="0"/>
              <a:t>Biological Process (BPO)</a:t>
            </a:r>
          </a:p>
          <a:p>
            <a:pPr lvl="1"/>
            <a:r>
              <a:rPr lang="en-US" dirty="0" smtClean="0"/>
              <a:t>Molecular Function (MFO)</a:t>
            </a:r>
          </a:p>
          <a:p>
            <a:pPr lvl="1"/>
            <a:r>
              <a:rPr lang="en-US" dirty="0" smtClean="0"/>
              <a:t>Cellular Component (CCO)</a:t>
            </a:r>
          </a:p>
          <a:p>
            <a:endParaRPr lang="en-US" dirty="0" smtClean="0"/>
          </a:p>
        </p:txBody>
      </p:sp>
      <p:sp>
        <p:nvSpPr>
          <p:cNvPr id="9" name="TextBox 8"/>
          <p:cNvSpPr txBox="1"/>
          <p:nvPr/>
        </p:nvSpPr>
        <p:spPr>
          <a:xfrm>
            <a:off x="2349500" y="6292850"/>
            <a:ext cx="3768542" cy="369332"/>
          </a:xfrm>
          <a:prstGeom prst="rect">
            <a:avLst/>
          </a:prstGeom>
          <a:noFill/>
        </p:spPr>
        <p:txBody>
          <a:bodyPr wrap="none" rtlCol="0">
            <a:spAutoFit/>
          </a:bodyPr>
          <a:lstStyle/>
          <a:p>
            <a:r>
              <a:rPr lang="en-US" dirty="0" smtClean="0"/>
              <a:t>Sample GO BPO directed acyclic graph</a:t>
            </a:r>
            <a:endParaRPr lang="en-US" dirty="0"/>
          </a:p>
        </p:txBody>
      </p:sp>
      <p:pic>
        <p:nvPicPr>
          <p:cNvPr id="3" name="Picture 2" descr="GODAG_grap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38274"/>
            <a:ext cx="8318500" cy="2273625"/>
          </a:xfrm>
          <a:prstGeom prst="rect">
            <a:avLst/>
          </a:prstGeom>
        </p:spPr>
      </p:pic>
    </p:spTree>
    <p:extLst>
      <p:ext uri="{BB962C8B-B14F-4D97-AF65-F5344CB8AC3E}">
        <p14:creationId xmlns:p14="http://schemas.microsoft.com/office/powerpoint/2010/main" val="26216174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p:cNvSpPr>
          <p:nvPr/>
        </p:nvSpPr>
        <p:spPr bwMode="auto">
          <a:xfrm>
            <a:off x="7261027" y="3717727"/>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1" name="Rectangle 5"/>
          <p:cNvSpPr>
            <a:spLocks/>
          </p:cNvSpPr>
          <p:nvPr/>
        </p:nvSpPr>
        <p:spPr bwMode="auto">
          <a:xfrm>
            <a:off x="6934200" y="4343400"/>
            <a:ext cx="1555702" cy="261610"/>
          </a:xfrm>
          <a:prstGeom prst="rect">
            <a:avLst/>
          </a:prstGeom>
          <a:noFill/>
          <a:ln w="12700">
            <a:noFill/>
            <a:miter lim="800000"/>
            <a:headEnd type="none" w="med" len="med"/>
            <a:tailEnd type="none" w="med" len="med"/>
          </a:ln>
        </p:spPr>
        <p:txBody>
          <a:bodyPr wrap="none" lIns="0" tIns="0" rIns="321457" bIns="0">
            <a:spAutoFit/>
          </a:bodyPr>
          <a:lstStyle/>
          <a:p>
            <a:pPr>
              <a:tabLst>
                <a:tab pos="589338" algn="l"/>
                <a:tab pos="7143496" algn="l"/>
              </a:tabLst>
            </a:pPr>
            <a:r>
              <a:rPr lang="en-US" sz="1700" b="1" dirty="0">
                <a:solidFill>
                  <a:srgbClr val="010101"/>
                </a:solidFill>
                <a:latin typeface="Times"/>
                <a:ea typeface="Futura" charset="0"/>
                <a:cs typeface="Times"/>
                <a:sym typeface="Futura" charset="0"/>
              </a:rPr>
              <a:t>DNA binding</a:t>
            </a:r>
          </a:p>
        </p:txBody>
      </p:sp>
      <p:sp>
        <p:nvSpPr>
          <p:cNvPr id="39937" name="Oval 1"/>
          <p:cNvSpPr>
            <a:spLocks/>
          </p:cNvSpPr>
          <p:nvPr/>
        </p:nvSpPr>
        <p:spPr bwMode="auto">
          <a:xfrm>
            <a:off x="4457105" y="4833938"/>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2" name="Oval 6"/>
          <p:cNvSpPr>
            <a:spLocks/>
          </p:cNvSpPr>
          <p:nvPr/>
        </p:nvSpPr>
        <p:spPr bwMode="auto">
          <a:xfrm>
            <a:off x="5019675" y="3717727"/>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3" name="Oval 7"/>
          <p:cNvSpPr>
            <a:spLocks/>
          </p:cNvSpPr>
          <p:nvPr/>
        </p:nvSpPr>
        <p:spPr bwMode="auto">
          <a:xfrm>
            <a:off x="3912394" y="3717727"/>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4" name="Oval 8"/>
          <p:cNvSpPr>
            <a:spLocks/>
          </p:cNvSpPr>
          <p:nvPr/>
        </p:nvSpPr>
        <p:spPr bwMode="auto">
          <a:xfrm>
            <a:off x="6135886" y="3717727"/>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5" name="Oval 9"/>
          <p:cNvSpPr>
            <a:spLocks/>
          </p:cNvSpPr>
          <p:nvPr/>
        </p:nvSpPr>
        <p:spPr bwMode="auto">
          <a:xfrm>
            <a:off x="6701136" y="2610446"/>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6" name="Oval 10"/>
          <p:cNvSpPr>
            <a:spLocks/>
          </p:cNvSpPr>
          <p:nvPr/>
        </p:nvSpPr>
        <p:spPr bwMode="auto">
          <a:xfrm>
            <a:off x="4466035" y="2610446"/>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7" name="Oval 11"/>
          <p:cNvSpPr>
            <a:spLocks/>
          </p:cNvSpPr>
          <p:nvPr/>
        </p:nvSpPr>
        <p:spPr bwMode="auto">
          <a:xfrm>
            <a:off x="5582246" y="1494235"/>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8" name="Oval 12"/>
          <p:cNvSpPr>
            <a:spLocks/>
          </p:cNvSpPr>
          <p:nvPr/>
        </p:nvSpPr>
        <p:spPr bwMode="auto">
          <a:xfrm>
            <a:off x="5582246" y="4833938"/>
            <a:ext cx="482203" cy="482203"/>
          </a:xfrm>
          <a:prstGeom prst="ellipse">
            <a:avLst/>
          </a:prstGeom>
          <a:noFill/>
          <a:ln w="38100">
            <a:solidFill>
              <a:schemeClr val="tx1"/>
            </a:solidFill>
            <a:prstDash val="solid"/>
            <a:round/>
            <a:headEnd type="none" w="med" len="med"/>
            <a:tailEnd type="none" w="med" len="med"/>
          </a:ln>
        </p:spPr>
        <p:txBody>
          <a:bodyPr lIns="0" tIns="0" rIns="0" bIns="0"/>
          <a:lstStyle/>
          <a:p>
            <a:endParaRPr lang="en-US"/>
          </a:p>
        </p:txBody>
      </p:sp>
      <p:sp>
        <p:nvSpPr>
          <p:cNvPr id="39949" name="Line 13"/>
          <p:cNvSpPr>
            <a:spLocks noChangeShapeType="1"/>
          </p:cNvSpPr>
          <p:nvPr/>
        </p:nvSpPr>
        <p:spPr bwMode="auto">
          <a:xfrm rot="10800000" flipH="1">
            <a:off x="4876800" y="1905000"/>
            <a:ext cx="759023" cy="785813"/>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0" name="Line 14"/>
          <p:cNvSpPr>
            <a:spLocks noChangeShapeType="1"/>
          </p:cNvSpPr>
          <p:nvPr/>
        </p:nvSpPr>
        <p:spPr bwMode="auto">
          <a:xfrm rot="10800000">
            <a:off x="5996361" y="1909465"/>
            <a:ext cx="786928" cy="757908"/>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1" name="Line 15"/>
          <p:cNvSpPr>
            <a:spLocks noChangeShapeType="1"/>
          </p:cNvSpPr>
          <p:nvPr/>
        </p:nvSpPr>
        <p:spPr bwMode="auto">
          <a:xfrm rot="10800000" flipH="1">
            <a:off x="4242792" y="3074789"/>
            <a:ext cx="357188" cy="66972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2" name="Line 16"/>
          <p:cNvSpPr>
            <a:spLocks noChangeShapeType="1"/>
          </p:cNvSpPr>
          <p:nvPr/>
        </p:nvSpPr>
        <p:spPr bwMode="auto">
          <a:xfrm rot="10800000">
            <a:off x="4827687" y="3069209"/>
            <a:ext cx="317004" cy="68423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3" name="Line 17"/>
          <p:cNvSpPr>
            <a:spLocks noChangeShapeType="1"/>
          </p:cNvSpPr>
          <p:nvPr/>
        </p:nvSpPr>
        <p:spPr bwMode="auto">
          <a:xfrm rot="10800000" flipH="1">
            <a:off x="6484144" y="3065860"/>
            <a:ext cx="357188" cy="66972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4" name="Line 18"/>
          <p:cNvSpPr>
            <a:spLocks noChangeShapeType="1"/>
          </p:cNvSpPr>
          <p:nvPr/>
        </p:nvSpPr>
        <p:spPr bwMode="auto">
          <a:xfrm rot="10800000">
            <a:off x="7069038" y="3060280"/>
            <a:ext cx="317004" cy="68423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5" name="Line 19"/>
          <p:cNvSpPr>
            <a:spLocks noChangeShapeType="1"/>
          </p:cNvSpPr>
          <p:nvPr/>
        </p:nvSpPr>
        <p:spPr bwMode="auto">
          <a:xfrm rot="10800000" flipH="1">
            <a:off x="5457230" y="2985493"/>
            <a:ext cx="1276945" cy="839391"/>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6" name="Line 20"/>
          <p:cNvSpPr>
            <a:spLocks noChangeShapeType="1"/>
          </p:cNvSpPr>
          <p:nvPr/>
        </p:nvSpPr>
        <p:spPr bwMode="auto">
          <a:xfrm rot="10800000" flipH="1">
            <a:off x="4805362" y="4191000"/>
            <a:ext cx="357188" cy="669727"/>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39957" name="Line 21"/>
          <p:cNvSpPr>
            <a:spLocks noChangeShapeType="1"/>
          </p:cNvSpPr>
          <p:nvPr/>
        </p:nvSpPr>
        <p:spPr bwMode="auto">
          <a:xfrm rot="10800000">
            <a:off x="5376863" y="4173141"/>
            <a:ext cx="330398" cy="696516"/>
          </a:xfrm>
          <a:prstGeom prst="line">
            <a:avLst/>
          </a:prstGeom>
          <a:noFill/>
          <a:ln w="38100">
            <a:solidFill>
              <a:srgbClr val="000000"/>
            </a:solidFill>
            <a:prstDash val="solid"/>
            <a:round/>
            <a:headEnd type="triangle" w="med" len="med"/>
            <a:tailEnd type="none" w="med" len="med"/>
          </a:ln>
        </p:spPr>
        <p:txBody>
          <a:bodyPr lIns="64291" tIns="32146" rIns="64291" bIns="32146"/>
          <a:lstStyle/>
          <a:p>
            <a:endParaRPr lang="en-US"/>
          </a:p>
        </p:txBody>
      </p:sp>
      <p:sp>
        <p:nvSpPr>
          <p:cNvPr id="23" name="Title 3"/>
          <p:cNvSpPr>
            <a:spLocks noGrp="1"/>
          </p:cNvSpPr>
          <p:nvPr>
            <p:ph type="title"/>
          </p:nvPr>
        </p:nvSpPr>
        <p:spPr bwMode="auto">
          <a:xfrm>
            <a:off x="409575" y="274638"/>
            <a:ext cx="8229600" cy="639762"/>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200" dirty="0" smtClean="0"/>
              <a:t>Standardizing Function: Gene Ontology</a:t>
            </a:r>
          </a:p>
        </p:txBody>
      </p:sp>
      <p:sp>
        <p:nvSpPr>
          <p:cNvPr id="39" name="Rectangle 25"/>
          <p:cNvSpPr>
            <a:spLocks/>
          </p:cNvSpPr>
          <p:nvPr/>
        </p:nvSpPr>
        <p:spPr bwMode="auto">
          <a:xfrm>
            <a:off x="5957021" y="5334000"/>
            <a:ext cx="1658295" cy="261610"/>
          </a:xfrm>
          <a:prstGeom prst="rect">
            <a:avLst/>
          </a:prstGeom>
          <a:noFill/>
          <a:ln w="12700">
            <a:noFill/>
            <a:miter lim="800000"/>
            <a:headEnd type="none" w="med" len="med"/>
            <a:tailEnd type="none" w="med" len="med"/>
          </a:ln>
        </p:spPr>
        <p:txBody>
          <a:bodyPr wrap="none" lIns="0" tIns="0" rIns="321457" bIns="0">
            <a:spAutoFit/>
          </a:bodyPr>
          <a:lstStyle/>
          <a:p>
            <a:pPr algn="ctr">
              <a:tabLst>
                <a:tab pos="589338" algn="l"/>
                <a:tab pos="7143496" algn="l"/>
              </a:tabLst>
            </a:pPr>
            <a:r>
              <a:rPr lang="en-US" sz="1700" b="1" dirty="0" err="1">
                <a:solidFill>
                  <a:srgbClr val="010101"/>
                </a:solidFill>
                <a:latin typeface="Times"/>
                <a:ea typeface="Futura" charset="0"/>
                <a:cs typeface="Times"/>
                <a:sym typeface="Futura" charset="0"/>
              </a:rPr>
              <a:t>rRNA</a:t>
            </a:r>
            <a:r>
              <a:rPr lang="en-US" sz="1700" b="1" dirty="0">
                <a:solidFill>
                  <a:srgbClr val="010101"/>
                </a:solidFill>
                <a:latin typeface="Times"/>
                <a:ea typeface="Futura" charset="0"/>
                <a:cs typeface="Times"/>
                <a:sym typeface="Futura" charset="0"/>
              </a:rPr>
              <a:t> binding</a:t>
            </a:r>
          </a:p>
        </p:txBody>
      </p:sp>
      <p:sp>
        <p:nvSpPr>
          <p:cNvPr id="2" name="TextBox 1"/>
          <p:cNvSpPr txBox="1"/>
          <p:nvPr/>
        </p:nvSpPr>
        <p:spPr>
          <a:xfrm>
            <a:off x="2819400" y="3886200"/>
            <a:ext cx="940482" cy="584776"/>
          </a:xfrm>
          <a:prstGeom prst="rect">
            <a:avLst/>
          </a:prstGeom>
          <a:noFill/>
        </p:spPr>
        <p:txBody>
          <a:bodyPr wrap="none" rtlCol="0">
            <a:spAutoFit/>
          </a:bodyPr>
          <a:lstStyle/>
          <a:p>
            <a:r>
              <a:rPr lang="en-US" sz="3200" dirty="0" smtClean="0">
                <a:solidFill>
                  <a:srgbClr val="000000"/>
                </a:solidFill>
                <a:latin typeface="Times"/>
                <a:cs typeface="Times"/>
              </a:rPr>
              <a:t>=2/3</a:t>
            </a:r>
            <a:endParaRPr lang="en-US" sz="3200" dirty="0">
              <a:solidFill>
                <a:srgbClr val="000000"/>
              </a:solidFill>
              <a:latin typeface="Times"/>
              <a:cs typeface="Times"/>
            </a:endParaRPr>
          </a:p>
        </p:txBody>
      </p:sp>
      <p:sp>
        <p:nvSpPr>
          <p:cNvPr id="40" name="TextBox 39"/>
          <p:cNvSpPr txBox="1"/>
          <p:nvPr/>
        </p:nvSpPr>
        <p:spPr>
          <a:xfrm>
            <a:off x="2819400" y="4876800"/>
            <a:ext cx="940482" cy="584776"/>
          </a:xfrm>
          <a:prstGeom prst="rect">
            <a:avLst/>
          </a:prstGeom>
          <a:noFill/>
        </p:spPr>
        <p:txBody>
          <a:bodyPr wrap="none" rtlCol="0">
            <a:spAutoFit/>
          </a:bodyPr>
          <a:lstStyle/>
          <a:p>
            <a:r>
              <a:rPr lang="en-US" sz="3200" dirty="0" smtClean="0">
                <a:solidFill>
                  <a:srgbClr val="000000"/>
                </a:solidFill>
                <a:latin typeface="Times"/>
                <a:cs typeface="Times"/>
              </a:rPr>
              <a:t>=2/5</a:t>
            </a:r>
            <a:endParaRPr lang="en-US" sz="3200" dirty="0">
              <a:solidFill>
                <a:srgbClr val="000000"/>
              </a:solidFill>
              <a:latin typeface="Times"/>
              <a:cs typeface="Times"/>
            </a:endParaRPr>
          </a:p>
        </p:txBody>
      </p:sp>
      <p:pic>
        <p:nvPicPr>
          <p:cNvPr id="3" name="Picture 2" descr="recal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876800"/>
            <a:ext cx="2289261" cy="717819"/>
          </a:xfrm>
          <a:prstGeom prst="rect">
            <a:avLst/>
          </a:prstGeom>
        </p:spPr>
      </p:pic>
      <p:pic>
        <p:nvPicPr>
          <p:cNvPr id="4" name="Picture 3" descr="precisi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810000"/>
            <a:ext cx="2347462" cy="717819"/>
          </a:xfrm>
          <a:prstGeom prst="rect">
            <a:avLst/>
          </a:prstGeom>
        </p:spPr>
      </p:pic>
      <p:grpSp>
        <p:nvGrpSpPr>
          <p:cNvPr id="12" name="Group 11"/>
          <p:cNvGrpSpPr/>
          <p:nvPr/>
        </p:nvGrpSpPr>
        <p:grpSpPr>
          <a:xfrm>
            <a:off x="682119" y="6274652"/>
            <a:ext cx="7779763" cy="482203"/>
            <a:chOff x="798522" y="6274652"/>
            <a:chExt cx="7779763" cy="482203"/>
          </a:xfrm>
        </p:grpSpPr>
        <p:grpSp>
          <p:nvGrpSpPr>
            <p:cNvPr id="10" name="Group 9"/>
            <p:cNvGrpSpPr/>
            <p:nvPr/>
          </p:nvGrpSpPr>
          <p:grpSpPr>
            <a:xfrm>
              <a:off x="3621745" y="6274652"/>
              <a:ext cx="1420522" cy="482203"/>
              <a:chOff x="3825296" y="6274652"/>
              <a:chExt cx="1420522" cy="482203"/>
            </a:xfrm>
          </p:grpSpPr>
          <p:sp>
            <p:nvSpPr>
              <p:cNvPr id="30" name="Oval 12"/>
              <p:cNvSpPr>
                <a:spLocks/>
              </p:cNvSpPr>
              <p:nvPr/>
            </p:nvSpPr>
            <p:spPr bwMode="auto">
              <a:xfrm>
                <a:off x="4763615" y="6274652"/>
                <a:ext cx="482203" cy="482203"/>
              </a:xfrm>
              <a:prstGeom prst="ellipse">
                <a:avLst/>
              </a:prstGeom>
              <a:solidFill>
                <a:schemeClr val="tx2"/>
              </a:solidFill>
              <a:ln w="38100">
                <a:solidFill>
                  <a:schemeClr val="tx1"/>
                </a:solidFill>
                <a:prstDash val="solid"/>
                <a:round/>
                <a:headEnd type="none" w="med" len="med"/>
                <a:tailEnd type="none" w="med" len="med"/>
              </a:ln>
            </p:spPr>
            <p:txBody>
              <a:bodyPr lIns="0" tIns="0" rIns="0" bIns="0"/>
              <a:lstStyle/>
              <a:p>
                <a:endParaRPr lang="en-US"/>
              </a:p>
            </p:txBody>
          </p:sp>
          <p:pic>
            <p:nvPicPr>
              <p:cNvPr id="6" name="Picture 5" descr="CodeCogsEqn.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5296" y="6354873"/>
                <a:ext cx="702022" cy="321760"/>
              </a:xfrm>
              <a:prstGeom prst="rect">
                <a:avLst/>
              </a:prstGeom>
            </p:spPr>
          </p:pic>
        </p:grpSp>
        <p:grpSp>
          <p:nvGrpSpPr>
            <p:cNvPr id="11" name="Group 10"/>
            <p:cNvGrpSpPr/>
            <p:nvPr/>
          </p:nvGrpSpPr>
          <p:grpSpPr>
            <a:xfrm>
              <a:off x="6508830" y="6274652"/>
              <a:ext cx="2069455" cy="482203"/>
              <a:chOff x="6508830" y="6274652"/>
              <a:chExt cx="2069455" cy="482203"/>
            </a:xfrm>
          </p:grpSpPr>
          <p:sp>
            <p:nvSpPr>
              <p:cNvPr id="31" name="Oval 12"/>
              <p:cNvSpPr>
                <a:spLocks/>
              </p:cNvSpPr>
              <p:nvPr/>
            </p:nvSpPr>
            <p:spPr bwMode="auto">
              <a:xfrm>
                <a:off x="8096082" y="6274652"/>
                <a:ext cx="482203" cy="482203"/>
              </a:xfrm>
              <a:prstGeom prst="ellipse">
                <a:avLst/>
              </a:prstGeom>
              <a:solidFill>
                <a:schemeClr val="accent2">
                  <a:lumMod val="75000"/>
                </a:schemeClr>
              </a:solidFill>
              <a:ln w="38100">
                <a:solidFill>
                  <a:schemeClr val="tx1"/>
                </a:solidFill>
                <a:prstDash val="solid"/>
                <a:round/>
                <a:headEnd type="none" w="med" len="med"/>
                <a:tailEnd type="none" w="med" len="med"/>
              </a:ln>
            </p:spPr>
            <p:txBody>
              <a:bodyPr lIns="0" tIns="0" rIns="0" bIns="0"/>
              <a:lstStyle/>
              <a:p>
                <a:endParaRPr lang="en-US"/>
              </a:p>
            </p:txBody>
          </p:sp>
          <p:pic>
            <p:nvPicPr>
              <p:cNvPr id="7" name="Picture 6" descr="T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8830" y="6340248"/>
                <a:ext cx="1345542" cy="351011"/>
              </a:xfrm>
              <a:prstGeom prst="rect">
                <a:avLst/>
              </a:prstGeom>
            </p:spPr>
          </p:pic>
        </p:grpSp>
        <p:grpSp>
          <p:nvGrpSpPr>
            <p:cNvPr id="9" name="Group 8"/>
            <p:cNvGrpSpPr/>
            <p:nvPr/>
          </p:nvGrpSpPr>
          <p:grpSpPr>
            <a:xfrm>
              <a:off x="798522" y="6274652"/>
              <a:ext cx="1356661" cy="482203"/>
              <a:chOff x="798522" y="6274652"/>
              <a:chExt cx="1356661" cy="482203"/>
            </a:xfrm>
          </p:grpSpPr>
          <p:sp>
            <p:nvSpPr>
              <p:cNvPr id="27" name="Oval 12"/>
              <p:cNvSpPr>
                <a:spLocks/>
              </p:cNvSpPr>
              <p:nvPr/>
            </p:nvSpPr>
            <p:spPr bwMode="auto">
              <a:xfrm>
                <a:off x="1672980" y="6274652"/>
                <a:ext cx="482203" cy="482203"/>
              </a:xfrm>
              <a:prstGeom prst="ellipse">
                <a:avLst/>
              </a:prstGeom>
              <a:solidFill>
                <a:schemeClr val="tx1">
                  <a:lumMod val="75000"/>
                </a:schemeClr>
              </a:solidFill>
              <a:ln w="38100">
                <a:solidFill>
                  <a:schemeClr val="tx1"/>
                </a:solidFill>
                <a:prstDash val="solid"/>
                <a:round/>
                <a:headEnd type="none" w="med" len="med"/>
                <a:tailEnd type="none" w="med" len="med"/>
              </a:ln>
            </p:spPr>
            <p:txBody>
              <a:bodyPr lIns="0" tIns="0" rIns="0" bIns="0"/>
              <a:lstStyle/>
              <a:p>
                <a:endParaRPr lang="en-US"/>
              </a:p>
            </p:txBody>
          </p:sp>
          <p:pic>
            <p:nvPicPr>
              <p:cNvPr id="8" name="Picture 7" descr="T.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522" y="6354873"/>
                <a:ext cx="672771" cy="321760"/>
              </a:xfrm>
              <a:prstGeom prst="rect">
                <a:avLst/>
              </a:prstGeom>
            </p:spPr>
          </p:pic>
        </p:grpSp>
      </p:grpSp>
    </p:spTree>
    <p:extLst>
      <p:ext uri="{BB962C8B-B14F-4D97-AF65-F5344CB8AC3E}">
        <p14:creationId xmlns:p14="http://schemas.microsoft.com/office/powerpoint/2010/main" val="4096178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1" presetClass="emph" presetSubtype="2" fill="hold" nodeType="afterEffect">
                                  <p:stCondLst>
                                    <p:cond delay="0"/>
                                  </p:stCondLst>
                                  <p:childTnLst>
                                    <p:animClr clrSpc="rgb" dir="cw">
                                      <p:cBhvr>
                                        <p:cTn id="9" dur="1000" fill="hold"/>
                                        <p:tgtEl>
                                          <p:spTgt spid="39948"/>
                                        </p:tgtEl>
                                        <p:attrNameLst>
                                          <p:attrName>fillcolor</p:attrName>
                                        </p:attrNameLst>
                                      </p:cBhvr>
                                      <p:to>
                                        <a:schemeClr val="tx1"/>
                                      </p:to>
                                    </p:animClr>
                                    <p:set>
                                      <p:cBhvr>
                                        <p:cTn id="10" dur="1000" fill="hold"/>
                                        <p:tgtEl>
                                          <p:spTgt spid="39948"/>
                                        </p:tgtEl>
                                        <p:attrNameLst>
                                          <p:attrName>fill.type</p:attrName>
                                        </p:attrNameLst>
                                      </p:cBhvr>
                                      <p:to>
                                        <p:strVal val="solid"/>
                                      </p:to>
                                    </p:set>
                                    <p:set>
                                      <p:cBhvr>
                                        <p:cTn id="11" dur="1000" fill="hold"/>
                                        <p:tgtEl>
                                          <p:spTgt spid="39948"/>
                                        </p:tgtEl>
                                        <p:attrNameLst>
                                          <p:attrName>fill.on</p:attrName>
                                        </p:attrNameLst>
                                      </p:cBhvr>
                                      <p:to>
                                        <p:strVal val="true"/>
                                      </p:to>
                                    </p:set>
                                  </p:childTnLst>
                                </p:cTn>
                              </p:par>
                            </p:childTnLst>
                          </p:cTn>
                        </p:par>
                        <p:par>
                          <p:cTn id="12" fill="hold">
                            <p:stCondLst>
                              <p:cond delay="1000"/>
                            </p:stCondLst>
                            <p:childTnLst>
                              <p:par>
                                <p:cTn id="13" presetID="1" presetClass="emph" presetSubtype="2" fill="hold" nodeType="afterEffect">
                                  <p:stCondLst>
                                    <p:cond delay="0"/>
                                  </p:stCondLst>
                                  <p:childTnLst>
                                    <p:animClr clrSpc="rgb" dir="cw">
                                      <p:cBhvr>
                                        <p:cTn id="14" dur="1000" fill="hold"/>
                                        <p:tgtEl>
                                          <p:spTgt spid="39942"/>
                                        </p:tgtEl>
                                        <p:attrNameLst>
                                          <p:attrName>fillcolor</p:attrName>
                                        </p:attrNameLst>
                                      </p:cBhvr>
                                      <p:to>
                                        <a:schemeClr val="tx1"/>
                                      </p:to>
                                    </p:animClr>
                                    <p:set>
                                      <p:cBhvr>
                                        <p:cTn id="15" dur="1000" fill="hold"/>
                                        <p:tgtEl>
                                          <p:spTgt spid="39942"/>
                                        </p:tgtEl>
                                        <p:attrNameLst>
                                          <p:attrName>fill.type</p:attrName>
                                        </p:attrNameLst>
                                      </p:cBhvr>
                                      <p:to>
                                        <p:strVal val="solid"/>
                                      </p:to>
                                    </p:set>
                                    <p:set>
                                      <p:cBhvr>
                                        <p:cTn id="16" dur="1000" fill="hold"/>
                                        <p:tgtEl>
                                          <p:spTgt spid="39942"/>
                                        </p:tgtEl>
                                        <p:attrNameLst>
                                          <p:attrName>fill.on</p:attrName>
                                        </p:attrNameLst>
                                      </p:cBhvr>
                                      <p:to>
                                        <p:strVal val="true"/>
                                      </p:to>
                                    </p:se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39945"/>
                                        </p:tgtEl>
                                        <p:attrNameLst>
                                          <p:attrName>fillcolor</p:attrName>
                                        </p:attrNameLst>
                                      </p:cBhvr>
                                      <p:to>
                                        <a:schemeClr val="tx1"/>
                                      </p:to>
                                    </p:animClr>
                                    <p:set>
                                      <p:cBhvr>
                                        <p:cTn id="20" dur="1000" fill="hold"/>
                                        <p:tgtEl>
                                          <p:spTgt spid="39945"/>
                                        </p:tgtEl>
                                        <p:attrNameLst>
                                          <p:attrName>fill.type</p:attrName>
                                        </p:attrNameLst>
                                      </p:cBhvr>
                                      <p:to>
                                        <p:strVal val="solid"/>
                                      </p:to>
                                    </p:set>
                                    <p:set>
                                      <p:cBhvr>
                                        <p:cTn id="21" dur="1000" fill="hold"/>
                                        <p:tgtEl>
                                          <p:spTgt spid="39945"/>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1000" fill="hold"/>
                                        <p:tgtEl>
                                          <p:spTgt spid="39946"/>
                                        </p:tgtEl>
                                        <p:attrNameLst>
                                          <p:attrName>fillcolor</p:attrName>
                                        </p:attrNameLst>
                                      </p:cBhvr>
                                      <p:to>
                                        <a:schemeClr val="tx1"/>
                                      </p:to>
                                    </p:animClr>
                                    <p:set>
                                      <p:cBhvr>
                                        <p:cTn id="24" dur="1000" fill="hold"/>
                                        <p:tgtEl>
                                          <p:spTgt spid="39946"/>
                                        </p:tgtEl>
                                        <p:attrNameLst>
                                          <p:attrName>fill.type</p:attrName>
                                        </p:attrNameLst>
                                      </p:cBhvr>
                                      <p:to>
                                        <p:strVal val="solid"/>
                                      </p:to>
                                    </p:set>
                                    <p:set>
                                      <p:cBhvr>
                                        <p:cTn id="25" dur="1000" fill="hold"/>
                                        <p:tgtEl>
                                          <p:spTgt spid="39946"/>
                                        </p:tgtEl>
                                        <p:attrNameLst>
                                          <p:attrName>fill.on</p:attrName>
                                        </p:attrNameLst>
                                      </p:cBhvr>
                                      <p:to>
                                        <p:strVal val="true"/>
                                      </p:to>
                                    </p:set>
                                  </p:childTnLst>
                                </p:cTn>
                              </p:par>
                            </p:childTnLst>
                          </p:cTn>
                        </p:par>
                        <p:par>
                          <p:cTn id="26" fill="hold">
                            <p:stCondLst>
                              <p:cond delay="3000"/>
                            </p:stCondLst>
                            <p:childTnLst>
                              <p:par>
                                <p:cTn id="27" presetID="1" presetClass="emph" presetSubtype="2" fill="hold" nodeType="afterEffect">
                                  <p:stCondLst>
                                    <p:cond delay="0"/>
                                  </p:stCondLst>
                                  <p:childTnLst>
                                    <p:animClr clrSpc="rgb" dir="cw">
                                      <p:cBhvr>
                                        <p:cTn id="28" dur="1000" fill="hold"/>
                                        <p:tgtEl>
                                          <p:spTgt spid="39947"/>
                                        </p:tgtEl>
                                        <p:attrNameLst>
                                          <p:attrName>fillcolor</p:attrName>
                                        </p:attrNameLst>
                                      </p:cBhvr>
                                      <p:to>
                                        <a:schemeClr val="tx1"/>
                                      </p:to>
                                    </p:animClr>
                                    <p:set>
                                      <p:cBhvr>
                                        <p:cTn id="29" dur="1000" fill="hold"/>
                                        <p:tgtEl>
                                          <p:spTgt spid="39947"/>
                                        </p:tgtEl>
                                        <p:attrNameLst>
                                          <p:attrName>fill.type</p:attrName>
                                        </p:attrNameLst>
                                      </p:cBhvr>
                                      <p:to>
                                        <p:strVal val="solid"/>
                                      </p:to>
                                    </p:set>
                                    <p:set>
                                      <p:cBhvr>
                                        <p:cTn id="30" dur="1000" fill="hold"/>
                                        <p:tgtEl>
                                          <p:spTgt spid="39947"/>
                                        </p:tgtEl>
                                        <p:attrNameLst>
                                          <p:attrName>fill.on</p:attrName>
                                        </p:attrNameLst>
                                      </p:cBhvr>
                                      <p:to>
                                        <p:strVal val="tru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0"/>
                                          </p:stCondLst>
                                        </p:cTn>
                                        <p:tgtEl>
                                          <p:spTgt spid="39941"/>
                                        </p:tgtEl>
                                        <p:attrNameLst>
                                          <p:attrName>style.visibility</p:attrName>
                                        </p:attrNameLst>
                                      </p:cBhvr>
                                      <p:to>
                                        <p:strVal val="visible"/>
                                      </p:to>
                                    </p:set>
                                  </p:childTnLst>
                                </p:cTn>
                              </p:par>
                            </p:childTnLst>
                          </p:cTn>
                        </p:par>
                        <p:par>
                          <p:cTn id="34" fill="hold">
                            <p:stCondLst>
                              <p:cond delay="4000"/>
                            </p:stCondLst>
                            <p:childTnLst>
                              <p:par>
                                <p:cTn id="35" presetID="1" presetClass="emph" presetSubtype="2" fill="hold" nodeType="afterEffect">
                                  <p:stCondLst>
                                    <p:cond delay="0"/>
                                  </p:stCondLst>
                                  <p:childTnLst>
                                    <p:animClr clrSpc="rgb" dir="cw">
                                      <p:cBhvr>
                                        <p:cTn id="36" dur="1000" fill="hold"/>
                                        <p:tgtEl>
                                          <p:spTgt spid="39938"/>
                                        </p:tgtEl>
                                        <p:attrNameLst>
                                          <p:attrName>fillcolor</p:attrName>
                                        </p:attrNameLst>
                                      </p:cBhvr>
                                      <p:to>
                                        <a:schemeClr val="tx2"/>
                                      </p:to>
                                    </p:animClr>
                                    <p:set>
                                      <p:cBhvr>
                                        <p:cTn id="37" dur="1000" fill="hold"/>
                                        <p:tgtEl>
                                          <p:spTgt spid="39938"/>
                                        </p:tgtEl>
                                        <p:attrNameLst>
                                          <p:attrName>fill.type</p:attrName>
                                        </p:attrNameLst>
                                      </p:cBhvr>
                                      <p:to>
                                        <p:strVal val="solid"/>
                                      </p:to>
                                    </p:set>
                                    <p:set>
                                      <p:cBhvr>
                                        <p:cTn id="38" dur="1000" fill="hold"/>
                                        <p:tgtEl>
                                          <p:spTgt spid="39938"/>
                                        </p:tgtEl>
                                        <p:attrNameLst>
                                          <p:attrName>fill.on</p:attrName>
                                        </p:attrNameLst>
                                      </p:cBhvr>
                                      <p:to>
                                        <p:strVal val="true"/>
                                      </p:to>
                                    </p:set>
                                  </p:childTnLst>
                                </p:cTn>
                              </p:par>
                            </p:childTnLst>
                          </p:cTn>
                        </p:par>
                        <p:par>
                          <p:cTn id="39" fill="hold">
                            <p:stCondLst>
                              <p:cond delay="5000"/>
                            </p:stCondLst>
                            <p:childTnLst>
                              <p:par>
                                <p:cTn id="40" presetID="1" presetClass="emph" presetSubtype="2" fill="hold" nodeType="afterEffect">
                                  <p:stCondLst>
                                    <p:cond delay="0"/>
                                  </p:stCondLst>
                                  <p:childTnLst>
                                    <p:animClr clrSpc="rgb" dir="cw">
                                      <p:cBhvr>
                                        <p:cTn id="41" dur="1000" fill="hold"/>
                                        <p:tgtEl>
                                          <p:spTgt spid="39945"/>
                                        </p:tgtEl>
                                        <p:attrNameLst>
                                          <p:attrName>fillcolor</p:attrName>
                                        </p:attrNameLst>
                                      </p:cBhvr>
                                      <p:to>
                                        <a:schemeClr val="accent2"/>
                                      </p:to>
                                    </p:animClr>
                                    <p:set>
                                      <p:cBhvr>
                                        <p:cTn id="42" dur="1000" fill="hold"/>
                                        <p:tgtEl>
                                          <p:spTgt spid="39945"/>
                                        </p:tgtEl>
                                        <p:attrNameLst>
                                          <p:attrName>fill.type</p:attrName>
                                        </p:attrNameLst>
                                      </p:cBhvr>
                                      <p:to>
                                        <p:strVal val="solid"/>
                                      </p:to>
                                    </p:set>
                                    <p:set>
                                      <p:cBhvr>
                                        <p:cTn id="43" dur="1000" fill="hold"/>
                                        <p:tgtEl>
                                          <p:spTgt spid="39945"/>
                                        </p:tgtEl>
                                        <p:attrNameLst>
                                          <p:attrName>fill.on</p:attrName>
                                        </p:attrNameLst>
                                      </p:cBhvr>
                                      <p:to>
                                        <p:strVal val="true"/>
                                      </p:to>
                                    </p:set>
                                  </p:childTnLst>
                                </p:cTn>
                              </p:par>
                            </p:childTnLst>
                          </p:cTn>
                        </p:par>
                        <p:par>
                          <p:cTn id="44" fill="hold">
                            <p:stCondLst>
                              <p:cond delay="6000"/>
                            </p:stCondLst>
                            <p:childTnLst>
                              <p:par>
                                <p:cTn id="45" presetID="1" presetClass="emph" presetSubtype="2" fill="hold" nodeType="afterEffect">
                                  <p:stCondLst>
                                    <p:cond delay="0"/>
                                  </p:stCondLst>
                                  <p:childTnLst>
                                    <p:animClr clrSpc="rgb" dir="cw">
                                      <p:cBhvr>
                                        <p:cTn id="46" dur="1000" fill="hold"/>
                                        <p:tgtEl>
                                          <p:spTgt spid="39947"/>
                                        </p:tgtEl>
                                        <p:attrNameLst>
                                          <p:attrName>fillcolor</p:attrName>
                                        </p:attrNameLst>
                                      </p:cBhvr>
                                      <p:to>
                                        <a:schemeClr val="accent2"/>
                                      </p:to>
                                    </p:animClr>
                                    <p:set>
                                      <p:cBhvr>
                                        <p:cTn id="47" dur="1000" fill="hold"/>
                                        <p:tgtEl>
                                          <p:spTgt spid="39947"/>
                                        </p:tgtEl>
                                        <p:attrNameLst>
                                          <p:attrName>fill.type</p:attrName>
                                        </p:attrNameLst>
                                      </p:cBhvr>
                                      <p:to>
                                        <p:strVal val="solid"/>
                                      </p:to>
                                    </p:set>
                                    <p:set>
                                      <p:cBhvr>
                                        <p:cTn id="48" dur="1000" fill="hold"/>
                                        <p:tgtEl>
                                          <p:spTgt spid="39947"/>
                                        </p:tgtEl>
                                        <p:attrNameLst>
                                          <p:attrName>fill.on</p:attrName>
                                        </p:attrNameLst>
                                      </p:cBhvr>
                                      <p:to>
                                        <p:strVal val="true"/>
                                      </p:to>
                                    </p:set>
                                  </p:child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 grpId="0"/>
      <p:bldP spid="2"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Neighborhood-Based Methods </a:t>
            </a:r>
            <a:endParaRPr lang="en-US" dirty="0"/>
          </a:p>
        </p:txBody>
      </p:sp>
      <p:sp>
        <p:nvSpPr>
          <p:cNvPr id="3" name="Content Placeholder 2"/>
          <p:cNvSpPr>
            <a:spLocks noGrp="1"/>
          </p:cNvSpPr>
          <p:nvPr>
            <p:ph idx="1"/>
          </p:nvPr>
        </p:nvSpPr>
        <p:spPr>
          <a:xfrm>
            <a:off x="457200" y="1600201"/>
            <a:ext cx="8229600" cy="622299"/>
          </a:xfrm>
        </p:spPr>
        <p:txBody>
          <a:bodyPr/>
          <a:lstStyle/>
          <a:p>
            <a:r>
              <a:rPr lang="en-US" dirty="0" smtClean="0"/>
              <a:t>Simple Transfer</a:t>
            </a:r>
          </a:p>
        </p:txBody>
      </p:sp>
      <p:sp>
        <p:nvSpPr>
          <p:cNvPr id="4" name="Slide Number Placeholder 3"/>
          <p:cNvSpPr>
            <a:spLocks noGrp="1"/>
          </p:cNvSpPr>
          <p:nvPr>
            <p:ph type="sldNum" sz="quarter" idx="12"/>
          </p:nvPr>
        </p:nvSpPr>
        <p:spPr/>
        <p:txBody>
          <a:bodyPr/>
          <a:lstStyle/>
          <a:p>
            <a:fld id="{22C4942F-02EE-F940-9B34-C325CFD9571B}" type="slidenum">
              <a:rPr lang="en-US" smtClean="0"/>
              <a:t>5</a:t>
            </a:fld>
            <a:endParaRPr lang="en-US"/>
          </a:p>
        </p:txBody>
      </p:sp>
      <p:cxnSp>
        <p:nvCxnSpPr>
          <p:cNvPr id="33" name="Straight Connector 32"/>
          <p:cNvCxnSpPr/>
          <p:nvPr/>
        </p:nvCxnSpPr>
        <p:spPr>
          <a:xfrm>
            <a:off x="3230860" y="31750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630660" y="31750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792460" y="3937000"/>
            <a:ext cx="838200" cy="1676400"/>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487660" y="5232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cxnSp>
        <p:nvCxnSpPr>
          <p:cNvPr id="39" name="Straight Connector 38"/>
          <p:cNvCxnSpPr/>
          <p:nvPr/>
        </p:nvCxnSpPr>
        <p:spPr>
          <a:xfrm>
            <a:off x="411460" y="2946400"/>
            <a:ext cx="12192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106660" y="2565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41" name="Oval 40"/>
          <p:cNvSpPr/>
          <p:nvPr/>
        </p:nvSpPr>
        <p:spPr>
          <a:xfrm>
            <a:off x="1325860" y="3556000"/>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b="1" dirty="0">
              <a:solidFill>
                <a:schemeClr val="tx1"/>
              </a:solidFill>
            </a:endParaRPr>
          </a:p>
        </p:txBody>
      </p:sp>
      <p:sp>
        <p:nvSpPr>
          <p:cNvPr id="43" name="Oval 42"/>
          <p:cNvSpPr/>
          <p:nvPr/>
        </p:nvSpPr>
        <p:spPr>
          <a:xfrm>
            <a:off x="2926060" y="27940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44" name="Oval 43"/>
          <p:cNvSpPr/>
          <p:nvPr/>
        </p:nvSpPr>
        <p:spPr>
          <a:xfrm>
            <a:off x="3535660" y="4470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54" name="TextBox 53"/>
          <p:cNvSpPr txBox="1"/>
          <p:nvPr/>
        </p:nvSpPr>
        <p:spPr>
          <a:xfrm>
            <a:off x="454620" y="3751302"/>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cxnSp>
        <p:nvCxnSpPr>
          <p:cNvPr id="59" name="Straight Connector 58"/>
          <p:cNvCxnSpPr/>
          <p:nvPr/>
        </p:nvCxnSpPr>
        <p:spPr>
          <a:xfrm>
            <a:off x="7866360" y="3142734"/>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266160" y="3142734"/>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5427960" y="3904734"/>
            <a:ext cx="838200" cy="1676400"/>
          </a:xfrm>
          <a:prstGeom prst="line">
            <a:avLst/>
          </a:prstGeom>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5123160" y="5200134"/>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dirty="0">
              <a:solidFill>
                <a:srgbClr val="000066"/>
              </a:solidFill>
            </a:endParaRPr>
          </a:p>
        </p:txBody>
      </p:sp>
      <p:cxnSp>
        <p:nvCxnSpPr>
          <p:cNvPr id="63" name="Straight Connector 62"/>
          <p:cNvCxnSpPr/>
          <p:nvPr/>
        </p:nvCxnSpPr>
        <p:spPr>
          <a:xfrm>
            <a:off x="5046960" y="2914134"/>
            <a:ext cx="12192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4742160" y="2533134"/>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dirty="0">
              <a:solidFill>
                <a:srgbClr val="000066"/>
              </a:solidFill>
            </a:endParaRPr>
          </a:p>
        </p:txBody>
      </p:sp>
      <p:sp>
        <p:nvSpPr>
          <p:cNvPr id="65" name="Oval 64"/>
          <p:cNvSpPr/>
          <p:nvPr/>
        </p:nvSpPr>
        <p:spPr>
          <a:xfrm>
            <a:off x="5961360" y="3523734"/>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b="1" dirty="0">
              <a:solidFill>
                <a:schemeClr val="tx1"/>
              </a:solidFill>
            </a:endParaRPr>
          </a:p>
        </p:txBody>
      </p:sp>
      <p:sp>
        <p:nvSpPr>
          <p:cNvPr id="66" name="Oval 65"/>
          <p:cNvSpPr/>
          <p:nvPr/>
        </p:nvSpPr>
        <p:spPr>
          <a:xfrm>
            <a:off x="7561560" y="2761734"/>
            <a:ext cx="685800" cy="685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dirty="0">
              <a:solidFill>
                <a:srgbClr val="000066"/>
              </a:solidFill>
            </a:endParaRPr>
          </a:p>
        </p:txBody>
      </p:sp>
      <p:sp>
        <p:nvSpPr>
          <p:cNvPr id="67" name="Oval 66"/>
          <p:cNvSpPr/>
          <p:nvPr/>
        </p:nvSpPr>
        <p:spPr>
          <a:xfrm>
            <a:off x="8171160" y="4438134"/>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66"/>
              </a:solidFill>
            </a:endParaRPr>
          </a:p>
        </p:txBody>
      </p:sp>
      <p:sp>
        <p:nvSpPr>
          <p:cNvPr id="68" name="TextBox 67"/>
          <p:cNvSpPr txBox="1"/>
          <p:nvPr/>
        </p:nvSpPr>
        <p:spPr>
          <a:xfrm>
            <a:off x="5115520" y="3719036"/>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69" name="TextBox 68"/>
          <p:cNvSpPr txBox="1"/>
          <p:nvPr/>
        </p:nvSpPr>
        <p:spPr>
          <a:xfrm>
            <a:off x="4620220" y="2163802"/>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70" name="TextBox 69"/>
          <p:cNvSpPr txBox="1"/>
          <p:nvPr/>
        </p:nvSpPr>
        <p:spPr>
          <a:xfrm>
            <a:off x="5046960" y="5921970"/>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71" name="TextBox 70"/>
          <p:cNvSpPr txBox="1"/>
          <p:nvPr/>
        </p:nvSpPr>
        <p:spPr>
          <a:xfrm>
            <a:off x="7546281" y="2380734"/>
            <a:ext cx="1005879" cy="369332"/>
          </a:xfrm>
          <a:prstGeom prst="rect">
            <a:avLst/>
          </a:prstGeom>
          <a:noFill/>
        </p:spPr>
        <p:txBody>
          <a:bodyPr wrap="none" rtlCol="0">
            <a:spAutoFit/>
          </a:bodyPr>
          <a:lstStyle/>
          <a:p>
            <a:r>
              <a:rPr lang="en-US" dirty="0" smtClean="0"/>
              <a:t>{F</a:t>
            </a:r>
            <a:r>
              <a:rPr lang="en-US" baseline="-25000" dirty="0" smtClean="0"/>
              <a:t>7</a:t>
            </a:r>
            <a:r>
              <a:rPr lang="en-US" dirty="0" smtClean="0"/>
              <a:t>,</a:t>
            </a:r>
            <a:r>
              <a:rPr lang="en-US" dirty="0"/>
              <a:t> F</a:t>
            </a:r>
            <a:r>
              <a:rPr lang="en-US" baseline="-25000" dirty="0"/>
              <a:t>10</a:t>
            </a:r>
            <a:r>
              <a:rPr lang="en-US" dirty="0" smtClean="0"/>
              <a:t>}</a:t>
            </a:r>
            <a:endParaRPr lang="en-US" dirty="0"/>
          </a:p>
        </p:txBody>
      </p:sp>
      <p:sp>
        <p:nvSpPr>
          <p:cNvPr id="72" name="Right Arrow 71"/>
          <p:cNvSpPr/>
          <p:nvPr/>
        </p:nvSpPr>
        <p:spPr>
          <a:xfrm>
            <a:off x="4221460" y="3638034"/>
            <a:ext cx="65534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71330" y="6357687"/>
            <a:ext cx="2788970" cy="369332"/>
          </a:xfrm>
          <a:prstGeom prst="rect">
            <a:avLst/>
          </a:prstGeom>
          <a:noFill/>
        </p:spPr>
        <p:txBody>
          <a:bodyPr wrap="none" rtlCol="0">
            <a:spAutoFit/>
          </a:bodyPr>
          <a:lstStyle/>
          <a:p>
            <a:r>
              <a:rPr lang="en-US" dirty="0" err="1" smtClean="0"/>
              <a:t>Schwikowski</a:t>
            </a:r>
            <a:r>
              <a:rPr lang="en-US" dirty="0" smtClean="0"/>
              <a:t> </a:t>
            </a:r>
            <a:r>
              <a:rPr lang="en-US" i="1" dirty="0" smtClean="0"/>
              <a:t>et al.</a:t>
            </a:r>
            <a:r>
              <a:rPr lang="en-US" dirty="0" smtClean="0"/>
              <a:t> (2000)</a:t>
            </a:r>
            <a:endParaRPr lang="en-US" dirty="0"/>
          </a:p>
        </p:txBody>
      </p:sp>
    </p:spTree>
    <p:extLst>
      <p:ext uri="{BB962C8B-B14F-4D97-AF65-F5344CB8AC3E}">
        <p14:creationId xmlns:p14="http://schemas.microsoft.com/office/powerpoint/2010/main" val="3613400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Flow</a:t>
            </a:r>
            <a:endParaRPr lang="en-US" dirty="0"/>
          </a:p>
        </p:txBody>
      </p:sp>
      <p:sp>
        <p:nvSpPr>
          <p:cNvPr id="3" name="Content Placeholder 2"/>
          <p:cNvSpPr>
            <a:spLocks noGrp="1"/>
          </p:cNvSpPr>
          <p:nvPr>
            <p:ph idx="1"/>
          </p:nvPr>
        </p:nvSpPr>
        <p:spPr>
          <a:xfrm>
            <a:off x="457200" y="2215147"/>
            <a:ext cx="8229600" cy="3319379"/>
          </a:xfrm>
        </p:spPr>
        <p:txBody>
          <a:bodyPr>
            <a:normAutofit/>
          </a:bodyPr>
          <a:lstStyle/>
          <a:p>
            <a:pPr marL="342900" lvl="1" indent="-342900">
              <a:buFont typeface="Arial"/>
              <a:buChar char="•"/>
            </a:pPr>
            <a:r>
              <a:rPr lang="en-US" dirty="0" smtClean="0"/>
              <a:t>“Whole-proteome prediction of protein function via graph-theoretic analysis of interaction maps”, </a:t>
            </a:r>
            <a:r>
              <a:rPr lang="en-US" dirty="0" err="1" smtClean="0"/>
              <a:t>Nabieva</a:t>
            </a:r>
            <a:r>
              <a:rPr lang="en-US" dirty="0" smtClean="0"/>
              <a:t> </a:t>
            </a:r>
            <a:r>
              <a:rPr lang="en-US" i="1" dirty="0" smtClean="0"/>
              <a:t>et al. </a:t>
            </a:r>
            <a:r>
              <a:rPr lang="en-US" dirty="0" smtClean="0"/>
              <a:t>(2005)</a:t>
            </a:r>
          </a:p>
          <a:p>
            <a:r>
              <a:rPr lang="en-US" dirty="0" smtClean="0"/>
              <a:t>Diffuses function annotations through protein-protein interaction network</a:t>
            </a:r>
            <a:endParaRPr lang="en-US" dirty="0"/>
          </a:p>
        </p:txBody>
      </p:sp>
      <p:sp>
        <p:nvSpPr>
          <p:cNvPr id="4" name="Slide Number Placeholder 3"/>
          <p:cNvSpPr>
            <a:spLocks noGrp="1"/>
          </p:cNvSpPr>
          <p:nvPr>
            <p:ph type="sldNum" sz="quarter" idx="12"/>
          </p:nvPr>
        </p:nvSpPr>
        <p:spPr/>
        <p:txBody>
          <a:bodyPr/>
          <a:lstStyle/>
          <a:p>
            <a:fld id="{22C4942F-02EE-F940-9B34-C325CFD9571B}" type="slidenum">
              <a:rPr lang="en-US" smtClean="0"/>
              <a:t>6</a:t>
            </a:fld>
            <a:endParaRPr lang="en-US"/>
          </a:p>
        </p:txBody>
      </p:sp>
    </p:spTree>
    <p:extLst>
      <p:ext uri="{BB962C8B-B14F-4D97-AF65-F5344CB8AC3E}">
        <p14:creationId xmlns:p14="http://schemas.microsoft.com/office/powerpoint/2010/main" val="14168625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600200" y="2514600"/>
            <a:ext cx="9906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676400" y="3810000"/>
            <a:ext cx="914400"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53200" y="23622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114800" y="4800600"/>
            <a:ext cx="1905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53000" y="23622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4800" y="3124200"/>
            <a:ext cx="8382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3800" y="2133600"/>
            <a:ext cx="12192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514600" y="3810000"/>
            <a:ext cx="16764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Functional Flow</a:t>
            </a:r>
            <a:endParaRPr lang="en-US" dirty="0"/>
          </a:p>
        </p:txBody>
      </p:sp>
      <p:sp>
        <p:nvSpPr>
          <p:cNvPr id="4" name="Oval 3"/>
          <p:cNvSpPr/>
          <p:nvPr/>
        </p:nvSpPr>
        <p:spPr>
          <a:xfrm>
            <a:off x="3429000" y="1752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5" name="Oval 4"/>
          <p:cNvSpPr/>
          <p:nvPr/>
        </p:nvSpPr>
        <p:spPr>
          <a:xfrm>
            <a:off x="3810000" y="4419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6" name="Oval 5"/>
          <p:cNvSpPr/>
          <p:nvPr/>
        </p:nvSpPr>
        <p:spPr>
          <a:xfrm>
            <a:off x="4648200" y="2743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t>
            </a:r>
            <a:endParaRPr lang="en-US" sz="3200" b="1" dirty="0">
              <a:solidFill>
                <a:schemeClr val="tx1"/>
              </a:solidFill>
            </a:endParaRPr>
          </a:p>
        </p:txBody>
      </p:sp>
      <p:sp>
        <p:nvSpPr>
          <p:cNvPr id="7" name="Oval 6"/>
          <p:cNvSpPr/>
          <p:nvPr/>
        </p:nvSpPr>
        <p:spPr>
          <a:xfrm>
            <a:off x="5638800" y="4724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8" name="Oval 7"/>
          <p:cNvSpPr/>
          <p:nvPr/>
        </p:nvSpPr>
        <p:spPr>
          <a:xfrm>
            <a:off x="6248400" y="1981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9" name="Oval 8"/>
          <p:cNvSpPr/>
          <p:nvPr/>
        </p:nvSpPr>
        <p:spPr>
          <a:xfrm>
            <a:off x="6858000" y="3657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0" name="Oval 9"/>
          <p:cNvSpPr/>
          <p:nvPr/>
        </p:nvSpPr>
        <p:spPr>
          <a:xfrm>
            <a:off x="2209800" y="3505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0</a:t>
            </a:r>
            <a:endParaRPr lang="en-US" sz="3200" dirty="0">
              <a:solidFill>
                <a:srgbClr val="000066"/>
              </a:solidFill>
            </a:endParaRPr>
          </a:p>
        </p:txBody>
      </p:sp>
      <p:sp>
        <p:nvSpPr>
          <p:cNvPr id="11" name="Oval 10"/>
          <p:cNvSpPr/>
          <p:nvPr/>
        </p:nvSpPr>
        <p:spPr>
          <a:xfrm>
            <a:off x="1295400" y="2133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2" name="Oval 11"/>
          <p:cNvSpPr/>
          <p:nvPr/>
        </p:nvSpPr>
        <p:spPr>
          <a:xfrm>
            <a:off x="1371600" y="48768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35" name="TextBox 34"/>
          <p:cNvSpPr txBox="1"/>
          <p:nvPr/>
        </p:nvSpPr>
        <p:spPr>
          <a:xfrm>
            <a:off x="609600" y="1295400"/>
            <a:ext cx="2286000" cy="461665"/>
          </a:xfrm>
          <a:prstGeom prst="rect">
            <a:avLst/>
          </a:prstGeom>
          <a:noFill/>
        </p:spPr>
        <p:txBody>
          <a:bodyPr wrap="square" rtlCol="0">
            <a:spAutoFit/>
          </a:bodyPr>
          <a:lstStyle/>
          <a:p>
            <a:r>
              <a:rPr lang="en-US" sz="2400" dirty="0" smtClean="0"/>
              <a:t>Iteration = 0</a:t>
            </a:r>
            <a:endParaRPr lang="en-US" sz="2400" dirty="0"/>
          </a:p>
        </p:txBody>
      </p:sp>
      <p:pic>
        <p:nvPicPr>
          <p:cNvPr id="36" name="Picture 35" descr="eq_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117" y="5682920"/>
            <a:ext cx="2878485" cy="686911"/>
          </a:xfrm>
          <a:prstGeom prst="rect">
            <a:avLst/>
          </a:prstGeom>
        </p:spPr>
      </p:pic>
      <p:sp>
        <p:nvSpPr>
          <p:cNvPr id="3" name="Rectangle 2"/>
          <p:cNvSpPr/>
          <p:nvPr/>
        </p:nvSpPr>
        <p:spPr>
          <a:xfrm>
            <a:off x="304800" y="6324600"/>
            <a:ext cx="2130173" cy="369332"/>
          </a:xfrm>
          <a:prstGeom prst="rect">
            <a:avLst/>
          </a:prstGeom>
        </p:spPr>
        <p:txBody>
          <a:bodyPr wrap="none">
            <a:spAutoFit/>
          </a:bodyPr>
          <a:lstStyle/>
          <a:p>
            <a:r>
              <a:rPr lang="en-US" dirty="0" err="1"/>
              <a:t>Nabieva</a:t>
            </a:r>
            <a:r>
              <a:rPr lang="en-US" dirty="0"/>
              <a:t> </a:t>
            </a:r>
            <a:r>
              <a:rPr lang="en-US" i="1" dirty="0"/>
              <a:t>et </a:t>
            </a:r>
            <a:r>
              <a:rPr lang="en-US" i="1" dirty="0" smtClean="0"/>
              <a:t>al. </a:t>
            </a:r>
            <a:r>
              <a:rPr lang="en-US" dirty="0"/>
              <a:t>(2005)</a:t>
            </a:r>
          </a:p>
        </p:txBody>
      </p:sp>
      <p:sp>
        <p:nvSpPr>
          <p:cNvPr id="13" name="TextBox 12"/>
          <p:cNvSpPr txBox="1"/>
          <p:nvPr/>
        </p:nvSpPr>
        <p:spPr>
          <a:xfrm>
            <a:off x="2053392" y="2120232"/>
            <a:ext cx="313044"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2945064" y="3402264"/>
            <a:ext cx="313044" cy="369332"/>
          </a:xfrm>
          <a:prstGeom prst="rect">
            <a:avLst/>
          </a:prstGeom>
          <a:noFill/>
        </p:spPr>
        <p:txBody>
          <a:bodyPr wrap="none" rtlCol="0">
            <a:spAutoFit/>
          </a:bodyPr>
          <a:lstStyle/>
          <a:p>
            <a:r>
              <a:rPr lang="en-US" dirty="0" smtClean="0"/>
              <a:t>?</a:t>
            </a:r>
            <a:endParaRPr lang="en-US" dirty="0"/>
          </a:p>
        </p:txBody>
      </p:sp>
      <p:sp>
        <p:nvSpPr>
          <p:cNvPr id="27" name="TextBox 26"/>
          <p:cNvSpPr txBox="1"/>
          <p:nvPr/>
        </p:nvSpPr>
        <p:spPr>
          <a:xfrm>
            <a:off x="4114800" y="1600200"/>
            <a:ext cx="313044" cy="369332"/>
          </a:xfrm>
          <a:prstGeom prst="rect">
            <a:avLst/>
          </a:prstGeom>
          <a:noFill/>
        </p:spPr>
        <p:txBody>
          <a:bodyPr wrap="none" rtlCol="0">
            <a:spAutoFit/>
          </a:bodyPr>
          <a:lstStyle/>
          <a:p>
            <a:r>
              <a:rPr lang="en-US" dirty="0" smtClean="0"/>
              <a:t>?</a:t>
            </a:r>
            <a:endParaRPr lang="en-US" dirty="0"/>
          </a:p>
        </p:txBody>
      </p:sp>
      <p:sp>
        <p:nvSpPr>
          <p:cNvPr id="28" name="TextBox 27"/>
          <p:cNvSpPr txBox="1"/>
          <p:nvPr/>
        </p:nvSpPr>
        <p:spPr>
          <a:xfrm>
            <a:off x="7010400" y="1676400"/>
            <a:ext cx="313044" cy="369332"/>
          </a:xfrm>
          <a:prstGeom prst="rect">
            <a:avLst/>
          </a:prstGeom>
          <a:noFill/>
        </p:spPr>
        <p:txBody>
          <a:bodyPr wrap="none" rtlCol="0">
            <a:spAutoFit/>
          </a:bodyPr>
          <a:lstStyle/>
          <a:p>
            <a:r>
              <a:rPr lang="en-US" dirty="0" smtClean="0"/>
              <a:t>?</a:t>
            </a:r>
            <a:endParaRPr lang="en-US" dirty="0"/>
          </a:p>
        </p:txBody>
      </p:sp>
      <p:sp>
        <p:nvSpPr>
          <p:cNvPr id="30" name="TextBox 29"/>
          <p:cNvSpPr txBox="1"/>
          <p:nvPr/>
        </p:nvSpPr>
        <p:spPr>
          <a:xfrm>
            <a:off x="7543800" y="3352800"/>
            <a:ext cx="313044" cy="369332"/>
          </a:xfrm>
          <a:prstGeom prst="rect">
            <a:avLst/>
          </a:prstGeom>
          <a:noFill/>
        </p:spPr>
        <p:txBody>
          <a:bodyPr wrap="none" rtlCol="0">
            <a:spAutoFit/>
          </a:bodyPr>
          <a:lstStyle/>
          <a:p>
            <a:r>
              <a:rPr lang="en-US" dirty="0" smtClean="0"/>
              <a:t>?</a:t>
            </a:r>
            <a:endParaRPr lang="en-US" dirty="0"/>
          </a:p>
        </p:txBody>
      </p:sp>
      <p:sp>
        <p:nvSpPr>
          <p:cNvPr id="32" name="TextBox 31"/>
          <p:cNvSpPr txBox="1"/>
          <p:nvPr/>
        </p:nvSpPr>
        <p:spPr>
          <a:xfrm>
            <a:off x="6400800" y="4495800"/>
            <a:ext cx="313044" cy="369332"/>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4495800" y="4267200"/>
            <a:ext cx="313044"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2133600" y="4876800"/>
            <a:ext cx="411253" cy="369332"/>
          </a:xfrm>
          <a:prstGeom prst="rect">
            <a:avLst/>
          </a:prstGeom>
          <a:noFill/>
        </p:spPr>
        <p:txBody>
          <a:bodyPr wrap="none" rtlCol="0">
            <a:spAutoFit/>
          </a:bodyPr>
          <a:lstStyle/>
          <a:p>
            <a:r>
              <a:rPr lang="en-US" dirty="0" smtClean="0"/>
              <a:t>F</a:t>
            </a:r>
            <a:r>
              <a:rPr lang="en-US" baseline="-25000" dirty="0" smtClean="0"/>
              <a:t>1</a:t>
            </a:r>
            <a:endParaRPr lang="en-US" baseline="-25000" dirty="0"/>
          </a:p>
        </p:txBody>
      </p:sp>
      <p:sp>
        <p:nvSpPr>
          <p:cNvPr id="38" name="TextBox 37"/>
          <p:cNvSpPr txBox="1"/>
          <p:nvPr/>
        </p:nvSpPr>
        <p:spPr>
          <a:xfrm>
            <a:off x="5181600" y="2362200"/>
            <a:ext cx="411253" cy="369332"/>
          </a:xfrm>
          <a:prstGeom prst="rect">
            <a:avLst/>
          </a:prstGeom>
          <a:noFill/>
        </p:spPr>
        <p:txBody>
          <a:bodyPr wrap="none" rtlCol="0">
            <a:spAutoFit/>
          </a:bodyPr>
          <a:lstStyle/>
          <a:p>
            <a:r>
              <a:rPr lang="en-US" dirty="0" smtClean="0"/>
              <a:t>F</a:t>
            </a:r>
            <a:r>
              <a:rPr lang="en-US" baseline="-25000" dirty="0" smtClean="0"/>
              <a:t>1</a:t>
            </a:r>
            <a:endParaRPr lang="en-US" baseline="-25000" dirty="0"/>
          </a:p>
        </p:txBody>
      </p:sp>
      <p:sp>
        <p:nvSpPr>
          <p:cNvPr id="39" name="Slide Number Placeholder 3"/>
          <p:cNvSpPr>
            <a:spLocks noGrp="1"/>
          </p:cNvSpPr>
          <p:nvPr>
            <p:ph type="sldNum" sz="quarter" idx="12"/>
          </p:nvPr>
        </p:nvSpPr>
        <p:spPr>
          <a:xfrm>
            <a:off x="6553200" y="6356350"/>
            <a:ext cx="2133600" cy="365125"/>
          </a:xfrm>
        </p:spPr>
        <p:txBody>
          <a:bodyPr/>
          <a:lstStyle/>
          <a:p>
            <a:fld id="{22C4942F-02EE-F940-9B34-C325CFD9571B}" type="slidenum">
              <a:rPr lang="en-US" smtClean="0"/>
              <a:t>7</a:t>
            </a:fld>
            <a:endParaRPr lang="en-US"/>
          </a:p>
        </p:txBody>
      </p:sp>
    </p:spTree>
    <p:extLst>
      <p:ext uri="{BB962C8B-B14F-4D97-AF65-F5344CB8AC3E}">
        <p14:creationId xmlns:p14="http://schemas.microsoft.com/office/powerpoint/2010/main" val="877695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2"/>
                                        </p:tgtEl>
                                        <p:attrNameLst>
                                          <p:attrName>style.color</p:attrName>
                                        </p:attrNameLst>
                                      </p:cBhvr>
                                      <p:to>
                                        <a:schemeClr val="accent2"/>
                                      </p:to>
                                    </p:animClr>
                                    <p:animClr clrSpc="rgb" dir="cw">
                                      <p:cBhvr>
                                        <p:cTn id="7" dur="500" fill="hold"/>
                                        <p:tgtEl>
                                          <p:spTgt spid="12"/>
                                        </p:tgtEl>
                                        <p:attrNameLst>
                                          <p:attrName>fillcolor</p:attrName>
                                        </p:attrNameLst>
                                      </p:cBhvr>
                                      <p:to>
                                        <a:schemeClr val="accent2"/>
                                      </p:to>
                                    </p:animClr>
                                    <p:set>
                                      <p:cBhvr>
                                        <p:cTn id="8" dur="500" fill="hold"/>
                                        <p:tgtEl>
                                          <p:spTgt spid="12"/>
                                        </p:tgtEl>
                                        <p:attrNameLst>
                                          <p:attrName>fill.type</p:attrName>
                                        </p:attrNameLst>
                                      </p:cBhvr>
                                      <p:to>
                                        <p:strVal val="solid"/>
                                      </p:to>
                                    </p:set>
                                    <p:set>
                                      <p:cBhvr>
                                        <p:cTn id="9" dur="500" fill="hold"/>
                                        <p:tgtEl>
                                          <p:spTgt spid="12"/>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6"/>
                                        </p:tgtEl>
                                        <p:attrNameLst>
                                          <p:attrName>style.color</p:attrName>
                                        </p:attrNameLst>
                                      </p:cBhvr>
                                      <p:to>
                                        <a:schemeClr val="accent2"/>
                                      </p:to>
                                    </p:animClr>
                                    <p:animClr clrSpc="rgb" dir="cw">
                                      <p:cBhvr>
                                        <p:cTn id="12" dur="500" fill="hold"/>
                                        <p:tgtEl>
                                          <p:spTgt spid="6"/>
                                        </p:tgtEl>
                                        <p:attrNameLst>
                                          <p:attrName>fillcolor</p:attrName>
                                        </p:attrNameLst>
                                      </p:cBhvr>
                                      <p:to>
                                        <a:schemeClr val="accent2"/>
                                      </p:to>
                                    </p:animClr>
                                    <p:set>
                                      <p:cBhvr>
                                        <p:cTn id="13" dur="500" fill="hold"/>
                                        <p:tgtEl>
                                          <p:spTgt spid="6"/>
                                        </p:tgtEl>
                                        <p:attrNameLst>
                                          <p:attrName>fill.type</p:attrName>
                                        </p:attrNameLst>
                                      </p:cBhvr>
                                      <p:to>
                                        <p:strVal val="solid"/>
                                      </p:to>
                                    </p:set>
                                    <p:set>
                                      <p:cBhvr>
                                        <p:cTn id="14" dur="500" fill="hold"/>
                                        <p:tgtEl>
                                          <p:spTgt spid="6"/>
                                        </p:tgtEl>
                                        <p:attrNameLst>
                                          <p:attrName>fill.on</p:attrName>
                                        </p:attrNameLst>
                                      </p:cBhvr>
                                      <p:to>
                                        <p:strVal val="tru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600200" y="2514600"/>
            <a:ext cx="9906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676400" y="3810000"/>
            <a:ext cx="914400"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53200" y="23622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114800" y="4800600"/>
            <a:ext cx="1905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53000" y="23622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4800" y="3124200"/>
            <a:ext cx="8382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3800" y="2133600"/>
            <a:ext cx="12192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514600" y="3810000"/>
            <a:ext cx="16764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Functional Flow</a:t>
            </a:r>
            <a:endParaRPr lang="en-US" dirty="0"/>
          </a:p>
        </p:txBody>
      </p:sp>
      <p:sp>
        <p:nvSpPr>
          <p:cNvPr id="4" name="Oval 3"/>
          <p:cNvSpPr/>
          <p:nvPr/>
        </p:nvSpPr>
        <p:spPr>
          <a:xfrm>
            <a:off x="3429000" y="1752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5" name="Oval 4"/>
          <p:cNvSpPr/>
          <p:nvPr/>
        </p:nvSpPr>
        <p:spPr>
          <a:xfrm>
            <a:off x="3810000" y="4419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6" name="Oval 5"/>
          <p:cNvSpPr/>
          <p:nvPr/>
        </p:nvSpPr>
        <p:spPr>
          <a:xfrm>
            <a:off x="4648200" y="27432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t>
            </a:r>
            <a:endParaRPr lang="en-US" sz="3200" b="1" dirty="0">
              <a:solidFill>
                <a:schemeClr val="tx1"/>
              </a:solidFill>
            </a:endParaRPr>
          </a:p>
        </p:txBody>
      </p:sp>
      <p:sp>
        <p:nvSpPr>
          <p:cNvPr id="7" name="Oval 6"/>
          <p:cNvSpPr/>
          <p:nvPr/>
        </p:nvSpPr>
        <p:spPr>
          <a:xfrm>
            <a:off x="5638800" y="4724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8" name="Oval 7"/>
          <p:cNvSpPr/>
          <p:nvPr/>
        </p:nvSpPr>
        <p:spPr>
          <a:xfrm>
            <a:off x="6248400" y="1981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9" name="Oval 8"/>
          <p:cNvSpPr/>
          <p:nvPr/>
        </p:nvSpPr>
        <p:spPr>
          <a:xfrm>
            <a:off x="6858000" y="3657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0" name="Oval 9"/>
          <p:cNvSpPr/>
          <p:nvPr/>
        </p:nvSpPr>
        <p:spPr>
          <a:xfrm>
            <a:off x="2209800" y="35052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0</a:t>
            </a:r>
            <a:endParaRPr lang="en-US" sz="3200" dirty="0">
              <a:solidFill>
                <a:srgbClr val="000066"/>
              </a:solidFill>
            </a:endParaRPr>
          </a:p>
        </p:txBody>
      </p:sp>
      <p:sp>
        <p:nvSpPr>
          <p:cNvPr id="11" name="Oval 10"/>
          <p:cNvSpPr/>
          <p:nvPr/>
        </p:nvSpPr>
        <p:spPr>
          <a:xfrm>
            <a:off x="1295400" y="2133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2" name="Oval 11"/>
          <p:cNvSpPr/>
          <p:nvPr/>
        </p:nvSpPr>
        <p:spPr>
          <a:xfrm>
            <a:off x="1371600" y="48768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35" name="TextBox 34"/>
          <p:cNvSpPr txBox="1"/>
          <p:nvPr/>
        </p:nvSpPr>
        <p:spPr>
          <a:xfrm>
            <a:off x="609600" y="1295400"/>
            <a:ext cx="1905000" cy="461665"/>
          </a:xfrm>
          <a:prstGeom prst="rect">
            <a:avLst/>
          </a:prstGeom>
          <a:noFill/>
        </p:spPr>
        <p:txBody>
          <a:bodyPr wrap="square" rtlCol="0">
            <a:spAutoFit/>
          </a:bodyPr>
          <a:lstStyle/>
          <a:p>
            <a:r>
              <a:rPr lang="en-US" sz="2400" dirty="0" smtClean="0"/>
              <a:t>Iteration = 1</a:t>
            </a:r>
            <a:endParaRPr lang="en-US" sz="2400" dirty="0"/>
          </a:p>
        </p:txBody>
      </p:sp>
      <p:sp>
        <p:nvSpPr>
          <p:cNvPr id="22" name="Rectangle 21"/>
          <p:cNvSpPr/>
          <p:nvPr/>
        </p:nvSpPr>
        <p:spPr>
          <a:xfrm>
            <a:off x="304800" y="6324600"/>
            <a:ext cx="2130173" cy="369332"/>
          </a:xfrm>
          <a:prstGeom prst="rect">
            <a:avLst/>
          </a:prstGeom>
        </p:spPr>
        <p:txBody>
          <a:bodyPr wrap="none">
            <a:spAutoFit/>
          </a:bodyPr>
          <a:lstStyle/>
          <a:p>
            <a:r>
              <a:rPr lang="en-US" dirty="0" err="1"/>
              <a:t>Nabieva</a:t>
            </a:r>
            <a:r>
              <a:rPr lang="en-US" dirty="0"/>
              <a:t> </a:t>
            </a:r>
            <a:r>
              <a:rPr lang="en-US" i="1" dirty="0"/>
              <a:t>et </a:t>
            </a:r>
            <a:r>
              <a:rPr lang="en-US" i="1" dirty="0" smtClean="0"/>
              <a:t>al. </a:t>
            </a:r>
            <a:r>
              <a:rPr lang="en-US" dirty="0"/>
              <a:t>(2005)</a:t>
            </a:r>
          </a:p>
        </p:txBody>
      </p:sp>
      <p:pic>
        <p:nvPicPr>
          <p:cNvPr id="23" name="Picture 22" descr="eq_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072" y="5847904"/>
            <a:ext cx="5701455" cy="1018117"/>
          </a:xfrm>
          <a:prstGeom prst="rect">
            <a:avLst/>
          </a:prstGeom>
        </p:spPr>
      </p:pic>
      <p:pic>
        <p:nvPicPr>
          <p:cNvPr id="25" name="Picture 24" descr="eq_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562600"/>
            <a:ext cx="5039684" cy="509059"/>
          </a:xfrm>
          <a:prstGeom prst="rect">
            <a:avLst/>
          </a:prstGeom>
        </p:spPr>
      </p:pic>
    </p:spTree>
    <p:extLst>
      <p:ext uri="{BB962C8B-B14F-4D97-AF65-F5344CB8AC3E}">
        <p14:creationId xmlns:p14="http://schemas.microsoft.com/office/powerpoint/2010/main" val="863355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6"/>
                                        </p:tgtEl>
                                        <p:attrNameLst>
                                          <p:attrName>style.color</p:attrName>
                                        </p:attrNameLst>
                                      </p:cBhvr>
                                      <p:by>
                                        <p:hsl h="7200000" s="0" l="0"/>
                                      </p:by>
                                    </p:animClr>
                                    <p:animClr clrSpc="hsl" dir="cw">
                                      <p:cBhvr>
                                        <p:cTn id="7" dur="500" fill="hold"/>
                                        <p:tgtEl>
                                          <p:spTgt spid="26"/>
                                        </p:tgtEl>
                                        <p:attrNameLst>
                                          <p:attrName>fillcolor</p:attrName>
                                        </p:attrNameLst>
                                      </p:cBhvr>
                                      <p:by>
                                        <p:hsl h="7200000" s="0" l="0"/>
                                      </p:by>
                                    </p:animClr>
                                    <p:animClr clrSpc="hsl" dir="cw">
                                      <p:cBhvr>
                                        <p:cTn id="8" dur="500" fill="hold"/>
                                        <p:tgtEl>
                                          <p:spTgt spid="26"/>
                                        </p:tgtEl>
                                        <p:attrNameLst>
                                          <p:attrName>stroke.color</p:attrName>
                                        </p:attrNameLst>
                                      </p:cBhvr>
                                      <p:by>
                                        <p:hsl h="7200000" s="0" l="0"/>
                                      </p:by>
                                    </p:animClr>
                                    <p:set>
                                      <p:cBhvr>
                                        <p:cTn id="9" dur="500" fill="hold"/>
                                        <p:tgtEl>
                                          <p:spTgt spid="26"/>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29"/>
                                        </p:tgtEl>
                                        <p:attrNameLst>
                                          <p:attrName>style.color</p:attrName>
                                        </p:attrNameLst>
                                      </p:cBhvr>
                                      <p:by>
                                        <p:hsl h="7200000" s="0" l="0"/>
                                      </p:by>
                                    </p:animClr>
                                    <p:animClr clrSpc="hsl" dir="cw">
                                      <p:cBhvr>
                                        <p:cTn id="12" dur="500" fill="hold"/>
                                        <p:tgtEl>
                                          <p:spTgt spid="29"/>
                                        </p:tgtEl>
                                        <p:attrNameLst>
                                          <p:attrName>fillcolor</p:attrName>
                                        </p:attrNameLst>
                                      </p:cBhvr>
                                      <p:by>
                                        <p:hsl h="7200000" s="0" l="0"/>
                                      </p:by>
                                    </p:animClr>
                                    <p:animClr clrSpc="hsl" dir="cw">
                                      <p:cBhvr>
                                        <p:cTn id="13" dur="500" fill="hold"/>
                                        <p:tgtEl>
                                          <p:spTgt spid="29"/>
                                        </p:tgtEl>
                                        <p:attrNameLst>
                                          <p:attrName>stroke.color</p:attrName>
                                        </p:attrNameLst>
                                      </p:cBhvr>
                                      <p:by>
                                        <p:hsl h="7200000" s="0" l="0"/>
                                      </p:by>
                                    </p:animClr>
                                    <p:set>
                                      <p:cBhvr>
                                        <p:cTn id="14" dur="500" fill="hold"/>
                                        <p:tgtEl>
                                          <p:spTgt spid="29"/>
                                        </p:tgtEl>
                                        <p:attrNameLst>
                                          <p:attrName>fill.type</p:attrName>
                                        </p:attrNameLst>
                                      </p:cBhvr>
                                      <p:to>
                                        <p:strVal val="solid"/>
                                      </p:to>
                                    </p:set>
                                  </p:childTnLst>
                                </p:cTn>
                              </p:par>
                              <p:par>
                                <p:cTn id="15" presetID="21" presetClass="emph" presetSubtype="0" fill="hold" nodeType="withEffect">
                                  <p:stCondLst>
                                    <p:cond delay="0"/>
                                  </p:stCondLst>
                                  <p:childTnLst>
                                    <p:animClr clrSpc="hsl" dir="cw">
                                      <p:cBhvr override="childStyle">
                                        <p:cTn id="16" dur="500" fill="hold"/>
                                        <p:tgtEl>
                                          <p:spTgt spid="31"/>
                                        </p:tgtEl>
                                        <p:attrNameLst>
                                          <p:attrName>style.color</p:attrName>
                                        </p:attrNameLst>
                                      </p:cBhvr>
                                      <p:by>
                                        <p:hsl h="7200000" s="0" l="0"/>
                                      </p:by>
                                    </p:animClr>
                                    <p:animClr clrSpc="hsl" dir="cw">
                                      <p:cBhvr>
                                        <p:cTn id="17" dur="500" fill="hold"/>
                                        <p:tgtEl>
                                          <p:spTgt spid="31"/>
                                        </p:tgtEl>
                                        <p:attrNameLst>
                                          <p:attrName>fillcolor</p:attrName>
                                        </p:attrNameLst>
                                      </p:cBhvr>
                                      <p:by>
                                        <p:hsl h="7200000" s="0" l="0"/>
                                      </p:by>
                                    </p:animClr>
                                    <p:animClr clrSpc="hsl" dir="cw">
                                      <p:cBhvr>
                                        <p:cTn id="18" dur="500" fill="hold"/>
                                        <p:tgtEl>
                                          <p:spTgt spid="31"/>
                                        </p:tgtEl>
                                        <p:attrNameLst>
                                          <p:attrName>stroke.color</p:attrName>
                                        </p:attrNameLst>
                                      </p:cBhvr>
                                      <p:by>
                                        <p:hsl h="7200000" s="0" l="0"/>
                                      </p:by>
                                    </p:animClr>
                                    <p:set>
                                      <p:cBhvr>
                                        <p:cTn id="19" dur="500" fill="hold"/>
                                        <p:tgtEl>
                                          <p:spTgt spid="31"/>
                                        </p:tgtEl>
                                        <p:attrNameLst>
                                          <p:attrName>fill.type</p:attrName>
                                        </p:attrNameLst>
                                      </p:cBhvr>
                                      <p:to>
                                        <p:strVal val="solid"/>
                                      </p:to>
                                    </p:set>
                                  </p:childTnLst>
                                </p:cTn>
                              </p:par>
                              <p:par>
                                <p:cTn id="20" presetID="19" presetClass="emph" presetSubtype="0" fill="hold" grpId="0" nodeType="withEffect">
                                  <p:stCondLst>
                                    <p:cond delay="0"/>
                                  </p:stCondLst>
                                  <p:childTnLst>
                                    <p:animClr clrSpc="rgb" dir="cw">
                                      <p:cBhvr override="childStyle">
                                        <p:cTn id="21" dur="500" fill="hold"/>
                                        <p:tgtEl>
                                          <p:spTgt spid="4"/>
                                        </p:tgtEl>
                                        <p:attrNameLst>
                                          <p:attrName>style.color</p:attrName>
                                        </p:attrNameLst>
                                      </p:cBhvr>
                                      <p:to>
                                        <a:schemeClr val="accent2"/>
                                      </p:to>
                                    </p:animClr>
                                    <p:animClr clrSpc="rgb" dir="cw">
                                      <p:cBhvr>
                                        <p:cTn id="22" dur="500" fill="hold"/>
                                        <p:tgtEl>
                                          <p:spTgt spid="4"/>
                                        </p:tgtEl>
                                        <p:attrNameLst>
                                          <p:attrName>fillcolor</p:attrName>
                                        </p:attrNameLst>
                                      </p:cBhvr>
                                      <p:to>
                                        <a:schemeClr val="accent2"/>
                                      </p:to>
                                    </p:animClr>
                                    <p:set>
                                      <p:cBhvr>
                                        <p:cTn id="23" dur="500" fill="hold"/>
                                        <p:tgtEl>
                                          <p:spTgt spid="4"/>
                                        </p:tgtEl>
                                        <p:attrNameLst>
                                          <p:attrName>fill.type</p:attrName>
                                        </p:attrNameLst>
                                      </p:cBhvr>
                                      <p:to>
                                        <p:strVal val="solid"/>
                                      </p:to>
                                    </p:set>
                                    <p:set>
                                      <p:cBhvr>
                                        <p:cTn id="24" dur="500" fill="hold"/>
                                        <p:tgtEl>
                                          <p:spTgt spid="4"/>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5"/>
                                        </p:tgtEl>
                                        <p:attrNameLst>
                                          <p:attrName>style.color</p:attrName>
                                        </p:attrNameLst>
                                      </p:cBhvr>
                                      <p:to>
                                        <a:schemeClr val="accent2"/>
                                      </p:to>
                                    </p:animClr>
                                    <p:animClr clrSpc="rgb" dir="cw">
                                      <p:cBhvr>
                                        <p:cTn id="27" dur="500" fill="hold"/>
                                        <p:tgtEl>
                                          <p:spTgt spid="5"/>
                                        </p:tgtEl>
                                        <p:attrNameLst>
                                          <p:attrName>fillcolor</p:attrName>
                                        </p:attrNameLst>
                                      </p:cBhvr>
                                      <p:to>
                                        <a:schemeClr val="accent2"/>
                                      </p:to>
                                    </p:animClr>
                                    <p:set>
                                      <p:cBhvr>
                                        <p:cTn id="28" dur="500" fill="hold"/>
                                        <p:tgtEl>
                                          <p:spTgt spid="5"/>
                                        </p:tgtEl>
                                        <p:attrNameLst>
                                          <p:attrName>fill.type</p:attrName>
                                        </p:attrNameLst>
                                      </p:cBhvr>
                                      <p:to>
                                        <p:strVal val="solid"/>
                                      </p:to>
                                    </p:set>
                                    <p:set>
                                      <p:cBhvr>
                                        <p:cTn id="29" dur="500" fill="hold"/>
                                        <p:tgtEl>
                                          <p:spTgt spid="5"/>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8"/>
                                        </p:tgtEl>
                                        <p:attrNameLst>
                                          <p:attrName>style.color</p:attrName>
                                        </p:attrNameLst>
                                      </p:cBhvr>
                                      <p:to>
                                        <a:schemeClr val="accent2"/>
                                      </p:to>
                                    </p:animClr>
                                    <p:animClr clrSpc="rgb" dir="cw">
                                      <p:cBhvr>
                                        <p:cTn id="32" dur="500" fill="hold"/>
                                        <p:tgtEl>
                                          <p:spTgt spid="8"/>
                                        </p:tgtEl>
                                        <p:attrNameLst>
                                          <p:attrName>fillcolor</p:attrName>
                                        </p:attrNameLst>
                                      </p:cBhvr>
                                      <p:to>
                                        <a:schemeClr val="accent2"/>
                                      </p:to>
                                    </p:animClr>
                                    <p:set>
                                      <p:cBhvr>
                                        <p:cTn id="33" dur="500" fill="hold"/>
                                        <p:tgtEl>
                                          <p:spTgt spid="8"/>
                                        </p:tgtEl>
                                        <p:attrNameLst>
                                          <p:attrName>fill.type</p:attrName>
                                        </p:attrNameLst>
                                      </p:cBhvr>
                                      <p:to>
                                        <p:strVal val="solid"/>
                                      </p:to>
                                    </p:set>
                                    <p:set>
                                      <p:cBhvr>
                                        <p:cTn id="34"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600200" y="2514600"/>
            <a:ext cx="9906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676400" y="3810000"/>
            <a:ext cx="914400" cy="1447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53200" y="2362200"/>
            <a:ext cx="6858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114800" y="4800600"/>
            <a:ext cx="190500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53000" y="2362200"/>
            <a:ext cx="16002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114800" y="3124200"/>
            <a:ext cx="838200" cy="1676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3800" y="2133600"/>
            <a:ext cx="1219200" cy="990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514600" y="3810000"/>
            <a:ext cx="16764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Functional Flow</a:t>
            </a:r>
            <a:endParaRPr lang="en-US" dirty="0"/>
          </a:p>
        </p:txBody>
      </p:sp>
      <p:sp>
        <p:nvSpPr>
          <p:cNvPr id="4" name="Oval 3"/>
          <p:cNvSpPr/>
          <p:nvPr/>
        </p:nvSpPr>
        <p:spPr>
          <a:xfrm>
            <a:off x="3429000" y="17526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1</a:t>
            </a:r>
            <a:endParaRPr lang="en-US" sz="3200" dirty="0">
              <a:solidFill>
                <a:srgbClr val="000066"/>
              </a:solidFill>
            </a:endParaRPr>
          </a:p>
        </p:txBody>
      </p:sp>
      <p:sp>
        <p:nvSpPr>
          <p:cNvPr id="5" name="Oval 4"/>
          <p:cNvSpPr/>
          <p:nvPr/>
        </p:nvSpPr>
        <p:spPr>
          <a:xfrm>
            <a:off x="3810000" y="44196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1</a:t>
            </a:r>
            <a:endParaRPr lang="en-US" sz="3200" dirty="0">
              <a:solidFill>
                <a:srgbClr val="000066"/>
              </a:solidFill>
            </a:endParaRPr>
          </a:p>
        </p:txBody>
      </p:sp>
      <p:sp>
        <p:nvSpPr>
          <p:cNvPr id="6" name="Oval 5"/>
          <p:cNvSpPr/>
          <p:nvPr/>
        </p:nvSpPr>
        <p:spPr>
          <a:xfrm>
            <a:off x="4648200" y="27432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a:t>
            </a:r>
            <a:endParaRPr lang="en-US" sz="3200" b="1" dirty="0">
              <a:solidFill>
                <a:schemeClr val="tx1"/>
              </a:solidFill>
            </a:endParaRPr>
          </a:p>
        </p:txBody>
      </p:sp>
      <p:sp>
        <p:nvSpPr>
          <p:cNvPr id="7" name="Oval 6"/>
          <p:cNvSpPr/>
          <p:nvPr/>
        </p:nvSpPr>
        <p:spPr>
          <a:xfrm>
            <a:off x="5638800" y="47244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8" name="Oval 7"/>
          <p:cNvSpPr/>
          <p:nvPr/>
        </p:nvSpPr>
        <p:spPr>
          <a:xfrm>
            <a:off x="6248400" y="1981200"/>
            <a:ext cx="685800" cy="6858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1</a:t>
            </a:r>
            <a:endParaRPr lang="en-US" sz="3200" dirty="0">
              <a:solidFill>
                <a:srgbClr val="000066"/>
              </a:solidFill>
            </a:endParaRPr>
          </a:p>
        </p:txBody>
      </p:sp>
      <p:sp>
        <p:nvSpPr>
          <p:cNvPr id="9" name="Oval 8"/>
          <p:cNvSpPr/>
          <p:nvPr/>
        </p:nvSpPr>
        <p:spPr>
          <a:xfrm>
            <a:off x="6858000" y="3657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0" name="Oval 9"/>
          <p:cNvSpPr/>
          <p:nvPr/>
        </p:nvSpPr>
        <p:spPr>
          <a:xfrm>
            <a:off x="2209800" y="35052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66"/>
                </a:solidFill>
              </a:rPr>
              <a:t>1</a:t>
            </a:r>
            <a:endParaRPr lang="en-US" sz="3200" dirty="0">
              <a:solidFill>
                <a:srgbClr val="000066"/>
              </a:solidFill>
            </a:endParaRPr>
          </a:p>
        </p:txBody>
      </p:sp>
      <p:sp>
        <p:nvSpPr>
          <p:cNvPr id="11" name="Oval 10"/>
          <p:cNvSpPr/>
          <p:nvPr/>
        </p:nvSpPr>
        <p:spPr>
          <a:xfrm>
            <a:off x="1295400" y="2133600"/>
            <a:ext cx="685800" cy="68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66"/>
                </a:solidFill>
              </a:rPr>
              <a:t>0</a:t>
            </a:r>
          </a:p>
        </p:txBody>
      </p:sp>
      <p:sp>
        <p:nvSpPr>
          <p:cNvPr id="12" name="Oval 11"/>
          <p:cNvSpPr/>
          <p:nvPr/>
        </p:nvSpPr>
        <p:spPr>
          <a:xfrm>
            <a:off x="1371600" y="4876800"/>
            <a:ext cx="685800" cy="685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a:t>
            </a:r>
          </a:p>
        </p:txBody>
      </p:sp>
      <p:sp>
        <p:nvSpPr>
          <p:cNvPr id="35" name="TextBox 34"/>
          <p:cNvSpPr txBox="1"/>
          <p:nvPr/>
        </p:nvSpPr>
        <p:spPr>
          <a:xfrm>
            <a:off x="609600" y="1295400"/>
            <a:ext cx="1981200" cy="461665"/>
          </a:xfrm>
          <a:prstGeom prst="rect">
            <a:avLst/>
          </a:prstGeom>
          <a:noFill/>
        </p:spPr>
        <p:txBody>
          <a:bodyPr wrap="square" rtlCol="0">
            <a:spAutoFit/>
          </a:bodyPr>
          <a:lstStyle/>
          <a:p>
            <a:r>
              <a:rPr lang="en-US" sz="2400" dirty="0" smtClean="0"/>
              <a:t>Iteration = 1</a:t>
            </a:r>
            <a:endParaRPr lang="en-US" sz="2400" dirty="0"/>
          </a:p>
        </p:txBody>
      </p:sp>
      <p:sp>
        <p:nvSpPr>
          <p:cNvPr id="25" name="Rectangle 24"/>
          <p:cNvSpPr/>
          <p:nvPr/>
        </p:nvSpPr>
        <p:spPr>
          <a:xfrm>
            <a:off x="304800" y="6324600"/>
            <a:ext cx="2130173" cy="369332"/>
          </a:xfrm>
          <a:prstGeom prst="rect">
            <a:avLst/>
          </a:prstGeom>
        </p:spPr>
        <p:txBody>
          <a:bodyPr wrap="none">
            <a:spAutoFit/>
          </a:bodyPr>
          <a:lstStyle/>
          <a:p>
            <a:r>
              <a:rPr lang="en-US" dirty="0" err="1"/>
              <a:t>Nabieva</a:t>
            </a:r>
            <a:r>
              <a:rPr lang="en-US" dirty="0"/>
              <a:t> </a:t>
            </a:r>
            <a:r>
              <a:rPr lang="en-US" i="1" dirty="0"/>
              <a:t>et </a:t>
            </a:r>
            <a:r>
              <a:rPr lang="en-US" i="1" dirty="0" smtClean="0"/>
              <a:t>al. </a:t>
            </a:r>
            <a:r>
              <a:rPr lang="en-US" dirty="0"/>
              <a:t>(2005)</a:t>
            </a:r>
          </a:p>
        </p:txBody>
      </p:sp>
    </p:spTree>
    <p:extLst>
      <p:ext uri="{BB962C8B-B14F-4D97-AF65-F5344CB8AC3E}">
        <p14:creationId xmlns:p14="http://schemas.microsoft.com/office/powerpoint/2010/main" val="27211153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1985</TotalTime>
  <Words>1068</Words>
  <Application>Microsoft Macintosh PowerPoint</Application>
  <PresentationFormat>On-screen Show (4:3)</PresentationFormat>
  <Paragraphs>342</Paragraphs>
  <Slides>29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 Conditional Functional Flow ~ π and Cancer SNPs ~ Breakpoints and RR</vt:lpstr>
      <vt:lpstr>What Do Proteins Do?</vt:lpstr>
      <vt:lpstr>Gene Ontology</vt:lpstr>
      <vt:lpstr>Standardizing Function: Gene Ontology</vt:lpstr>
      <vt:lpstr>Neighborhood-Based Methods </vt:lpstr>
      <vt:lpstr>Functional Flow</vt:lpstr>
      <vt:lpstr>Functional Flow</vt:lpstr>
      <vt:lpstr>Functional Flow</vt:lpstr>
      <vt:lpstr>Functional Flow</vt:lpstr>
      <vt:lpstr>Functional Flow</vt:lpstr>
      <vt:lpstr>Conditional Function Flow</vt:lpstr>
      <vt:lpstr>Conditional Probabilities</vt:lpstr>
      <vt:lpstr>Conditional Probabilities</vt:lpstr>
      <vt:lpstr>PowerPoint Presentation</vt:lpstr>
      <vt:lpstr>PowerPoint Presentation</vt:lpstr>
      <vt:lpstr>PowerPoint Presentation</vt:lpstr>
      <vt:lpstr>Biologically Relevant?</vt:lpstr>
      <vt:lpstr>Conclusion</vt:lpstr>
      <vt:lpstr>Cancer Mutations Revisited</vt:lpstr>
      <vt:lpstr>Correlation: Spearman Rho</vt:lpstr>
      <vt:lpstr>Genetic Diversity</vt:lpstr>
      <vt:lpstr>PowerPoint Presentation</vt:lpstr>
      <vt:lpstr>π and cM/Mb</vt:lpstr>
      <vt:lpstr>Cancer SNP π</vt:lpstr>
      <vt:lpstr>PowerPoint Presentation</vt:lpstr>
      <vt:lpstr>PowerPoint Presentation</vt:lpstr>
      <vt:lpstr>PowerPoint Presentation</vt:lpstr>
      <vt:lpstr>Breakpoints and Recombination</vt:lpstr>
      <vt:lpstr>Thank you!</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Conditional Functional Flow</dc:title>
  <dc:creator>Wyatt Clark</dc:creator>
  <cp:lastModifiedBy>Wyatt Clark</cp:lastModifiedBy>
  <cp:revision>68</cp:revision>
  <dcterms:created xsi:type="dcterms:W3CDTF">2014-04-07T00:50:38Z</dcterms:created>
  <dcterms:modified xsi:type="dcterms:W3CDTF">2014-05-15T12:32:32Z</dcterms:modified>
</cp:coreProperties>
</file>