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27" r:id="rId2"/>
    <p:sldId id="328" r:id="rId3"/>
    <p:sldId id="311" r:id="rId4"/>
    <p:sldId id="318" r:id="rId5"/>
    <p:sldId id="320" r:id="rId6"/>
    <p:sldId id="316" r:id="rId7"/>
    <p:sldId id="313" r:id="rId8"/>
    <p:sldId id="315" r:id="rId9"/>
    <p:sldId id="308" r:id="rId10"/>
    <p:sldId id="329" r:id="rId11"/>
    <p:sldId id="325" r:id="rId12"/>
    <p:sldId id="326" r:id="rId13"/>
    <p:sldId id="323" r:id="rId14"/>
    <p:sldId id="32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500"/>
    <a:srgbClr val="006600"/>
    <a:srgbClr val="008000"/>
    <a:srgbClr val="279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76" autoAdjust="0"/>
  </p:normalViewPr>
  <p:slideViewPr>
    <p:cSldViewPr snapToGrid="0" snapToObjects="1">
      <p:cViewPr varScale="1">
        <p:scale>
          <a:sx n="78" d="100"/>
          <a:sy n="78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Yeast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38100">
                <a:solidFill>
                  <a:srgbClr val="0000FF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noFill/>
              <a:ln w="38100">
                <a:solidFill>
                  <a:srgbClr val="FFA5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noFill/>
              <a:ln w="38100">
                <a:solidFill>
                  <a:srgbClr val="006600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T-B</c:v>
                </c:pt>
                <c:pt idx="1">
                  <c:v>T-M</c:v>
                </c:pt>
                <c:pt idx="2">
                  <c:v>M-B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2.4</c:v>
                </c:pt>
                <c:pt idx="1">
                  <c:v>1.2</c:v>
                </c:pt>
                <c:pt idx="2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Human</c:v>
                </c:pt>
              </c:strCache>
            </c:strRef>
          </c:tx>
          <c:spPr>
            <a:pattFill prst="dkDnDiag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pattFill prst="dkDnDiag">
                <a:fgClr>
                  <a:srgbClr val="0000FF"/>
                </a:fgClr>
                <a:bgClr>
                  <a:prstClr val="white"/>
                </a:bgClr>
              </a:pattFill>
              <a:ln>
                <a:solidFill>
                  <a:srgbClr val="0000FF"/>
                </a:solidFill>
              </a:ln>
            </c:spPr>
          </c:dPt>
          <c:dPt>
            <c:idx val="1"/>
            <c:invertIfNegative val="0"/>
            <c:bubble3D val="0"/>
            <c:spPr>
              <a:pattFill prst="dkDnDiag">
                <a:fgClr>
                  <a:srgbClr val="FFA500"/>
                </a:fgClr>
                <a:bgClr>
                  <a:prstClr val="white"/>
                </a:bgClr>
              </a:pattFill>
              <a:ln>
                <a:solidFill>
                  <a:srgbClr val="FFA500"/>
                </a:solidFill>
              </a:ln>
            </c:spPr>
          </c:dPt>
          <c:dPt>
            <c:idx val="2"/>
            <c:invertIfNegative val="0"/>
            <c:bubble3D val="0"/>
            <c:spPr>
              <a:pattFill prst="dkDnDiag">
                <a:fgClr>
                  <a:srgbClr val="006600"/>
                </a:fgClr>
                <a:bgClr>
                  <a:prstClr val="white"/>
                </a:bgClr>
              </a:pattFill>
              <a:ln>
                <a:solidFill>
                  <a:srgbClr val="006600"/>
                </a:solidFill>
              </a:ln>
            </c:spPr>
          </c:dPt>
          <c:cat>
            <c:strRef>
              <c:f>Sheet1!$A$2:$A$4</c:f>
              <c:strCache>
                <c:ptCount val="3"/>
                <c:pt idx="0">
                  <c:v>T-B</c:v>
                </c:pt>
                <c:pt idx="1">
                  <c:v>T-M</c:v>
                </c:pt>
                <c:pt idx="2">
                  <c:v>M-B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1.0</c:v>
                </c:pt>
                <c:pt idx="1">
                  <c:v>0.5</c:v>
                </c:pt>
                <c:pt idx="2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-2121439272"/>
        <c:axId val="-2121197896"/>
      </c:barChart>
      <c:catAx>
        <c:axId val="-2121439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21197896"/>
        <c:crosses val="autoZero"/>
        <c:auto val="1"/>
        <c:lblAlgn val="ctr"/>
        <c:lblOffset val="100"/>
        <c:noMultiLvlLbl val="0"/>
      </c:catAx>
      <c:valAx>
        <c:axId val="-212119789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Ratio</a:t>
                </a:r>
                <a:r>
                  <a:rPr lang="en-US" baseline="0" dirty="0" smtClean="0"/>
                  <a:t> of AND-like </a:t>
                </a:r>
              </a:p>
              <a:p>
                <a:pPr>
                  <a:defRPr/>
                </a:pPr>
                <a:r>
                  <a:rPr lang="en-US" baseline="0" dirty="0" smtClean="0"/>
                  <a:t>and other edges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17171533576336"/>
              <c:y val="0.2511788626952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1439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6303563740288"/>
          <c:y val="0.234374883838496"/>
          <c:w val="0.440693791766279"/>
          <c:h val="0.1123375783393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365B5-B4E6-6E4E-AE60-486BF14F5F5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E723C-73E6-AB4B-B093-610A42443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P&lt;0.05, s&gt;0.1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E723C-73E6-AB4B-B093-610A424439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5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7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0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2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4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0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1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8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69FD-0C68-8241-A16D-F3ECB70BEA16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D128-5E51-E448-BF8F-BFB86D7F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chart" Target="../charts/chart1.xml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Loregic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DW</a:t>
            </a:r>
          </a:p>
          <a:p>
            <a:r>
              <a:rPr lang="en-US" dirty="0" smtClean="0"/>
              <a:t>May 15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7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15139" r="9969" b="15836"/>
          <a:stretch/>
        </p:blipFill>
        <p:spPr>
          <a:xfrm>
            <a:off x="482769" y="752372"/>
            <a:ext cx="2101598" cy="2001809"/>
          </a:xfrm>
        </p:spPr>
      </p:pic>
      <p:sp>
        <p:nvSpPr>
          <p:cNvPr id="5" name="TextBox 4"/>
          <p:cNvSpPr txBox="1"/>
          <p:nvPr/>
        </p:nvSpPr>
        <p:spPr>
          <a:xfrm>
            <a:off x="614970" y="211993"/>
            <a:ext cx="137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AND-like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8" t="15391" r="8450" b="17057"/>
          <a:stretch/>
        </p:blipFill>
        <p:spPr>
          <a:xfrm>
            <a:off x="2468726" y="685331"/>
            <a:ext cx="2272885" cy="206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4367" y="211993"/>
            <a:ext cx="128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other</a:t>
            </a:r>
            <a:endParaRPr lang="en-US" sz="3200" dirty="0"/>
          </a:p>
        </p:txBody>
      </p:sp>
      <p:pic>
        <p:nvPicPr>
          <p:cNvPr id="8" name="Picture 7" descr="hnet_OR_yeas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69826" r="76574" b="17934"/>
          <a:stretch/>
        </p:blipFill>
        <p:spPr>
          <a:xfrm>
            <a:off x="-123023" y="4951682"/>
            <a:ext cx="1932772" cy="1346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9552" y="600342"/>
            <a:ext cx="84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(T)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7035" y="1745724"/>
            <a:ext cx="123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 (</a:t>
            </a:r>
            <a:r>
              <a:rPr lang="en-US" dirty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0708" y="2446732"/>
            <a:ext cx="120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(B)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05290519"/>
              </p:ext>
            </p:extLst>
          </p:nvPr>
        </p:nvGraphicFramePr>
        <p:xfrm>
          <a:off x="4233972" y="3763178"/>
          <a:ext cx="4910028" cy="309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1" t="13943" r="8702" b="14881"/>
          <a:stretch/>
        </p:blipFill>
        <p:spPr>
          <a:xfrm>
            <a:off x="614970" y="2765381"/>
            <a:ext cx="2107960" cy="2173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9" t="13532" r="9211" b="16261"/>
          <a:stretch/>
        </p:blipFill>
        <p:spPr>
          <a:xfrm>
            <a:off x="2544016" y="2762895"/>
            <a:ext cx="2197595" cy="2163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09383" y="1448847"/>
            <a:ext cx="85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Yeast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24068" y="3573524"/>
            <a:ext cx="1093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Human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5601" y="1673064"/>
            <a:ext cx="4068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Top-Bottom and Middle-Bottom have more AND-like edges in hierarchical network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670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2"/>
          <p:cNvGrpSpPr/>
          <p:nvPr/>
        </p:nvGrpSpPr>
        <p:grpSpPr>
          <a:xfrm>
            <a:off x="3905485" y="-4584469"/>
            <a:ext cx="2837013" cy="2359513"/>
            <a:chOff x="505622" y="296211"/>
            <a:chExt cx="2837013" cy="2359513"/>
          </a:xfrm>
        </p:grpSpPr>
        <p:sp>
          <p:nvSpPr>
            <p:cNvPr id="246" name="Oval 245"/>
            <p:cNvSpPr/>
            <p:nvPr/>
          </p:nvSpPr>
          <p:spPr bwMode="auto">
            <a:xfrm>
              <a:off x="545851" y="1293232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545851" y="185549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77067" y="161453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1005922" y="102999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570667" y="8568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51" name="Straight Arrow Connector 250"/>
            <p:cNvCxnSpPr>
              <a:stCxn id="249" idx="1"/>
              <a:endCxn id="250" idx="6"/>
            </p:cNvCxnSpPr>
            <p:nvPr/>
          </p:nvCxnSpPr>
          <p:spPr bwMode="auto">
            <a:xfrm flipH="1" flipV="1">
              <a:off x="799267" y="971117"/>
              <a:ext cx="240133" cy="92356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2" name="Straight Arrow Connector 251"/>
            <p:cNvCxnSpPr>
              <a:stCxn id="249" idx="3"/>
              <a:endCxn id="247" idx="6"/>
            </p:cNvCxnSpPr>
            <p:nvPr/>
          </p:nvCxnSpPr>
          <p:spPr bwMode="auto">
            <a:xfrm flipH="1">
              <a:off x="774451" y="1225117"/>
              <a:ext cx="264949" cy="744678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3" name="Straight Arrow Connector 252"/>
            <p:cNvCxnSpPr>
              <a:stCxn id="246" idx="4"/>
              <a:endCxn id="247" idx="1"/>
            </p:cNvCxnSpPr>
            <p:nvPr/>
          </p:nvCxnSpPr>
          <p:spPr bwMode="auto">
            <a:xfrm flipH="1">
              <a:off x="579329" y="1521832"/>
              <a:ext cx="80822" cy="367141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4" name="Straight Arrow Connector 253"/>
            <p:cNvCxnSpPr>
              <a:stCxn id="250" idx="4"/>
              <a:endCxn id="248" idx="0"/>
            </p:cNvCxnSpPr>
            <p:nvPr/>
          </p:nvCxnSpPr>
          <p:spPr bwMode="auto">
            <a:xfrm>
              <a:off x="684967" y="1085417"/>
              <a:ext cx="406400" cy="52911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5" name="Oval 254"/>
            <p:cNvSpPr/>
            <p:nvPr/>
          </p:nvSpPr>
          <p:spPr bwMode="auto">
            <a:xfrm>
              <a:off x="1234522" y="85997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1545741" y="126519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2452889" y="172883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8" name="Oval 257"/>
            <p:cNvSpPr/>
            <p:nvPr/>
          </p:nvSpPr>
          <p:spPr bwMode="auto">
            <a:xfrm>
              <a:off x="2181577" y="68199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9" name="Oval 258"/>
            <p:cNvSpPr/>
            <p:nvPr/>
          </p:nvSpPr>
          <p:spPr bwMode="auto">
            <a:xfrm>
              <a:off x="1633124" y="7806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60" name="Straight Arrow Connector 259"/>
            <p:cNvCxnSpPr>
              <a:stCxn id="258" idx="3"/>
              <a:endCxn id="259" idx="6"/>
            </p:cNvCxnSpPr>
            <p:nvPr/>
          </p:nvCxnSpPr>
          <p:spPr bwMode="auto">
            <a:xfrm flipH="1">
              <a:off x="1861724" y="877119"/>
              <a:ext cx="353331" cy="17798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1" name="Straight Arrow Connector 260"/>
            <p:cNvCxnSpPr>
              <a:stCxn id="258" idx="3"/>
              <a:endCxn id="256" idx="6"/>
            </p:cNvCxnSpPr>
            <p:nvPr/>
          </p:nvCxnSpPr>
          <p:spPr bwMode="auto">
            <a:xfrm flipH="1">
              <a:off x="1774341" y="877119"/>
              <a:ext cx="440714" cy="502376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2" name="Straight Arrow Connector 261"/>
            <p:cNvCxnSpPr>
              <a:stCxn id="255" idx="5"/>
              <a:endCxn id="256" idx="1"/>
            </p:cNvCxnSpPr>
            <p:nvPr/>
          </p:nvCxnSpPr>
          <p:spPr bwMode="auto">
            <a:xfrm>
              <a:off x="1429644" y="1055097"/>
              <a:ext cx="149575" cy="243576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3" name="Straight Arrow Connector 262"/>
            <p:cNvCxnSpPr>
              <a:stCxn id="259" idx="4"/>
              <a:endCxn id="257" idx="0"/>
            </p:cNvCxnSpPr>
            <p:nvPr/>
          </p:nvCxnSpPr>
          <p:spPr bwMode="auto">
            <a:xfrm>
              <a:off x="1747424" y="1009217"/>
              <a:ext cx="819765" cy="71961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4" name="Oval 263"/>
            <p:cNvSpPr/>
            <p:nvPr/>
          </p:nvSpPr>
          <p:spPr bwMode="auto">
            <a:xfrm>
              <a:off x="862767" y="20506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1314128" y="242712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2022675" y="181653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7" name="Oval 266"/>
            <p:cNvSpPr/>
            <p:nvPr/>
          </p:nvSpPr>
          <p:spPr bwMode="auto">
            <a:xfrm>
              <a:off x="2126977" y="208409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8" name="Oval 267"/>
            <p:cNvSpPr/>
            <p:nvPr/>
          </p:nvSpPr>
          <p:spPr bwMode="auto">
            <a:xfrm>
              <a:off x="1556123" y="169878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69" name="Straight Arrow Connector 268"/>
            <p:cNvCxnSpPr>
              <a:stCxn id="256" idx="4"/>
              <a:endCxn id="268" idx="0"/>
            </p:cNvCxnSpPr>
            <p:nvPr/>
          </p:nvCxnSpPr>
          <p:spPr bwMode="auto">
            <a:xfrm>
              <a:off x="1660041" y="1493795"/>
              <a:ext cx="10382" cy="204991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0" name="Straight Arrow Connector 269"/>
            <p:cNvCxnSpPr>
              <a:stCxn id="267" idx="3"/>
              <a:endCxn id="265" idx="6"/>
            </p:cNvCxnSpPr>
            <p:nvPr/>
          </p:nvCxnSpPr>
          <p:spPr bwMode="auto">
            <a:xfrm flipH="1">
              <a:off x="1542728" y="2279217"/>
              <a:ext cx="617727" cy="262207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1" name="Straight Arrow Connector 270"/>
            <p:cNvCxnSpPr>
              <a:stCxn id="264" idx="5"/>
              <a:endCxn id="265" idx="1"/>
            </p:cNvCxnSpPr>
            <p:nvPr/>
          </p:nvCxnSpPr>
          <p:spPr bwMode="auto">
            <a:xfrm>
              <a:off x="1057889" y="2245739"/>
              <a:ext cx="289717" cy="214863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2" name="Straight Arrow Connector 271"/>
            <p:cNvCxnSpPr>
              <a:stCxn id="268" idx="6"/>
              <a:endCxn id="266" idx="2"/>
            </p:cNvCxnSpPr>
            <p:nvPr/>
          </p:nvCxnSpPr>
          <p:spPr bwMode="auto">
            <a:xfrm>
              <a:off x="1784723" y="1813086"/>
              <a:ext cx="237952" cy="117744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3" name="Oval 272"/>
            <p:cNvSpPr/>
            <p:nvPr/>
          </p:nvSpPr>
          <p:spPr bwMode="auto">
            <a:xfrm>
              <a:off x="2442333" y="1026539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2770190" y="202901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5" name="Oval 274"/>
            <p:cNvSpPr/>
            <p:nvPr/>
          </p:nvSpPr>
          <p:spPr bwMode="auto">
            <a:xfrm>
              <a:off x="2803668" y="1339417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3114035" y="1330173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2655890" y="714503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78" name="Straight Arrow Connector 277"/>
            <p:cNvCxnSpPr>
              <a:stCxn id="276" idx="1"/>
              <a:endCxn id="277" idx="6"/>
            </p:cNvCxnSpPr>
            <p:nvPr/>
          </p:nvCxnSpPr>
          <p:spPr bwMode="auto">
            <a:xfrm flipH="1" flipV="1">
              <a:off x="2884490" y="828803"/>
              <a:ext cx="263023" cy="534848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9" name="Straight Arrow Connector 278"/>
            <p:cNvCxnSpPr>
              <a:stCxn id="276" idx="3"/>
              <a:endCxn id="274" idx="6"/>
            </p:cNvCxnSpPr>
            <p:nvPr/>
          </p:nvCxnSpPr>
          <p:spPr bwMode="auto">
            <a:xfrm flipH="1">
              <a:off x="2998790" y="1525295"/>
              <a:ext cx="148723" cy="61801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0" name="Straight Arrow Connector 279"/>
            <p:cNvCxnSpPr>
              <a:stCxn id="273" idx="5"/>
              <a:endCxn id="274" idx="1"/>
            </p:cNvCxnSpPr>
            <p:nvPr/>
          </p:nvCxnSpPr>
          <p:spPr bwMode="auto">
            <a:xfrm>
              <a:off x="2637455" y="1221661"/>
              <a:ext cx="166213" cy="840831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1" name="Straight Arrow Connector 280"/>
            <p:cNvCxnSpPr>
              <a:stCxn id="277" idx="4"/>
              <a:endCxn id="275" idx="0"/>
            </p:cNvCxnSpPr>
            <p:nvPr/>
          </p:nvCxnSpPr>
          <p:spPr bwMode="auto">
            <a:xfrm>
              <a:off x="2770190" y="943103"/>
              <a:ext cx="147778" cy="396314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2" name="Straight Arrow Connector 281"/>
            <p:cNvCxnSpPr>
              <a:stCxn id="248" idx="4"/>
              <a:endCxn id="264" idx="7"/>
            </p:cNvCxnSpPr>
            <p:nvPr/>
          </p:nvCxnSpPr>
          <p:spPr bwMode="auto">
            <a:xfrm flipH="1">
              <a:off x="1057889" y="1843136"/>
              <a:ext cx="33478" cy="24095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3" name="Straight Arrow Connector 282"/>
            <p:cNvCxnSpPr>
              <a:stCxn id="258" idx="5"/>
              <a:endCxn id="273" idx="0"/>
            </p:cNvCxnSpPr>
            <p:nvPr/>
          </p:nvCxnSpPr>
          <p:spPr bwMode="auto">
            <a:xfrm>
              <a:off x="2376699" y="877119"/>
              <a:ext cx="179934" cy="149420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4" name="TextBox 283"/>
            <p:cNvSpPr txBox="1"/>
            <p:nvPr/>
          </p:nvSpPr>
          <p:spPr>
            <a:xfrm>
              <a:off x="505622" y="1912798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…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5" name="Straight Arrow Connector 284"/>
            <p:cNvCxnSpPr>
              <a:stCxn id="257" idx="4"/>
              <a:endCxn id="267" idx="6"/>
            </p:cNvCxnSpPr>
            <p:nvPr/>
          </p:nvCxnSpPr>
          <p:spPr bwMode="auto">
            <a:xfrm flipH="1">
              <a:off x="2355577" y="1957436"/>
              <a:ext cx="211612" cy="24095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6" name="TextBox 285"/>
            <p:cNvSpPr txBox="1"/>
            <p:nvPr/>
          </p:nvSpPr>
          <p:spPr>
            <a:xfrm>
              <a:off x="709075" y="296211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…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7" name="Rounded Rectangle 214"/>
          <p:cNvSpPr/>
          <p:nvPr/>
        </p:nvSpPr>
        <p:spPr bwMode="auto">
          <a:xfrm>
            <a:off x="1998564" y="-4489225"/>
            <a:ext cx="4812919" cy="2428245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17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22305"/>
              </p:ext>
            </p:extLst>
          </p:nvPr>
        </p:nvGraphicFramePr>
        <p:xfrm>
          <a:off x="11813562" y="8976535"/>
          <a:ext cx="114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3" imgW="114300" imgH="406400" progId="Equation.3">
                  <p:embed/>
                </p:oleObj>
              </mc:Choice>
              <mc:Fallback>
                <p:oleObj name="Equation" r:id="rId3" imgW="114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3562" y="8976535"/>
                        <a:ext cx="114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" name="Table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79631"/>
              </p:ext>
            </p:extLst>
          </p:nvPr>
        </p:nvGraphicFramePr>
        <p:xfrm>
          <a:off x="2355289" y="-4451016"/>
          <a:ext cx="1521567" cy="2346960"/>
        </p:xfrm>
        <a:graphic>
          <a:graphicData uri="http://schemas.openxmlformats.org/drawingml/2006/table">
            <a:tbl>
              <a:tblPr firstRow="1" bandRow="1"/>
              <a:tblGrid>
                <a:gridCol w="804695"/>
                <a:gridCol w="716872"/>
              </a:tblGrid>
              <a:tr h="3383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/>
                        <a:t>Regulatory</a:t>
                      </a:r>
                      <a:r>
                        <a:rPr lang="en-US" sz="1000" baseline="0" dirty="0" smtClean="0"/>
                        <a:t> Factor (RF)</a:t>
                      </a:r>
                      <a:endParaRPr lang="en-US" sz="100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/>
                        <a:t>Target Gene (T)</a:t>
                      </a:r>
                      <a:endParaRPr lang="en-US" sz="100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 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Enhancer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Enhancer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4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2" name="TextBox 291"/>
          <p:cNvSpPr txBox="1"/>
          <p:nvPr/>
        </p:nvSpPr>
        <p:spPr>
          <a:xfrm>
            <a:off x="3975518" y="-4545096"/>
            <a:ext cx="2121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Gene Regulatory Network</a:t>
            </a:r>
            <a:endParaRPr lang="en-US" sz="1400" b="1" dirty="0"/>
          </a:p>
        </p:txBody>
      </p:sp>
      <p:graphicFrame>
        <p:nvGraphicFramePr>
          <p:cNvPr id="295" name="Table 2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77484"/>
              </p:ext>
            </p:extLst>
          </p:nvPr>
        </p:nvGraphicFramePr>
        <p:xfrm>
          <a:off x="2803520" y="-1277615"/>
          <a:ext cx="2461611" cy="1371600"/>
        </p:xfrm>
        <a:graphic>
          <a:graphicData uri="http://schemas.openxmlformats.org/drawingml/2006/table">
            <a:tbl>
              <a:tblPr firstRow="1" bandRow="1"/>
              <a:tblGrid>
                <a:gridCol w="454869"/>
                <a:gridCol w="783884"/>
                <a:gridCol w="1222858"/>
              </a:tblGrid>
              <a:tr h="3199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RF1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RF2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Common Target Gene (T)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FF"/>
                          </a:solidFill>
                        </a:rPr>
                        <a:t>TF 1</a:t>
                      </a:r>
                      <a:endParaRPr lang="en-US" sz="1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FF"/>
                          </a:solidFill>
                        </a:rPr>
                        <a:t>TF 2</a:t>
                      </a:r>
                      <a:endParaRPr lang="en-US" sz="1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FF"/>
                          </a:solidFill>
                        </a:rPr>
                        <a:t>Gene 1</a:t>
                      </a:r>
                      <a:endParaRPr lang="en-US" sz="1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 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Enhancer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9" name="Rounded Rectangle 214"/>
          <p:cNvSpPr/>
          <p:nvPr/>
        </p:nvSpPr>
        <p:spPr bwMode="auto">
          <a:xfrm>
            <a:off x="2355289" y="621455"/>
            <a:ext cx="4060132" cy="2802099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2791453" y="-646745"/>
            <a:ext cx="2442322" cy="236830"/>
          </a:xfrm>
          <a:prstGeom prst="rect">
            <a:avLst/>
          </a:prstGeom>
          <a:noFill/>
          <a:ln w="127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0" name="Group 319"/>
          <p:cNvGrpSpPr/>
          <p:nvPr/>
        </p:nvGrpSpPr>
        <p:grpSpPr>
          <a:xfrm>
            <a:off x="5182668" y="-1293237"/>
            <a:ext cx="1182731" cy="1129543"/>
            <a:chOff x="3371388" y="4359947"/>
            <a:chExt cx="1182731" cy="1129543"/>
          </a:xfrm>
        </p:grpSpPr>
        <p:sp>
          <p:nvSpPr>
            <p:cNvPr id="296" name="Oval 295"/>
            <p:cNvSpPr/>
            <p:nvPr/>
          </p:nvSpPr>
          <p:spPr bwMode="auto">
            <a:xfrm>
              <a:off x="3590873" y="462126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4162809" y="462126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3848317" y="50949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99" name="Straight Arrow Connector 298"/>
            <p:cNvCxnSpPr>
              <a:stCxn id="296" idx="5"/>
              <a:endCxn id="298" idx="1"/>
            </p:cNvCxnSpPr>
            <p:nvPr/>
          </p:nvCxnSpPr>
          <p:spPr bwMode="auto">
            <a:xfrm>
              <a:off x="3785995" y="4816388"/>
              <a:ext cx="95800" cy="312007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5" name="Straight Arrow Connector 304"/>
            <p:cNvCxnSpPr>
              <a:stCxn id="297" idx="3"/>
              <a:endCxn id="298" idx="7"/>
            </p:cNvCxnSpPr>
            <p:nvPr/>
          </p:nvCxnSpPr>
          <p:spPr bwMode="auto">
            <a:xfrm flipH="1">
              <a:off x="4043439" y="4816388"/>
              <a:ext cx="152848" cy="312007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6" name="TextBox 315"/>
            <p:cNvSpPr txBox="1"/>
            <p:nvPr/>
          </p:nvSpPr>
          <p:spPr>
            <a:xfrm>
              <a:off x="3371388" y="4359947"/>
              <a:ext cx="631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RF1</a:t>
              </a:r>
              <a:r>
                <a:rPr lang="en-US" sz="1000" dirty="0" smtClean="0"/>
                <a:t>=</a:t>
              </a:r>
              <a:r>
                <a:rPr lang="en-US" sz="1000" dirty="0" smtClean="0">
                  <a:solidFill>
                    <a:srgbClr val="0000FF"/>
                  </a:solidFill>
                </a:rPr>
                <a:t>TF1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920612" y="4361694"/>
              <a:ext cx="6335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RF2</a:t>
              </a:r>
              <a:r>
                <a:rPr lang="en-US" sz="1000" dirty="0" smtClean="0"/>
                <a:t>=</a:t>
              </a:r>
              <a:r>
                <a:rPr lang="en-US" sz="1000" dirty="0" smtClean="0">
                  <a:solidFill>
                    <a:srgbClr val="0000FF"/>
                  </a:solidFill>
                </a:rPr>
                <a:t>TF2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3577872" y="5243269"/>
              <a:ext cx="681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</a:t>
              </a:r>
              <a:r>
                <a:rPr lang="en-US" sz="1000" dirty="0" smtClean="0"/>
                <a:t>=</a:t>
              </a:r>
              <a:r>
                <a:rPr lang="en-US" sz="1000" dirty="0" smtClean="0">
                  <a:solidFill>
                    <a:srgbClr val="0000FF"/>
                  </a:solidFill>
                </a:rPr>
                <a:t>Gene 1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27" name="Table 3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865705"/>
              </p:ext>
            </p:extLst>
          </p:nvPr>
        </p:nvGraphicFramePr>
        <p:xfrm>
          <a:off x="2767525" y="863306"/>
          <a:ext cx="3417571" cy="2438400"/>
        </p:xfrm>
        <a:graphic>
          <a:graphicData uri="http://schemas.openxmlformats.org/drawingml/2006/table">
            <a:tbl>
              <a:tblPr firstRow="1" bandRow="1"/>
              <a:tblGrid>
                <a:gridCol w="1005252"/>
                <a:gridCol w="687775"/>
                <a:gridCol w="728977"/>
                <a:gridCol w="274394"/>
                <a:gridCol w="721173"/>
              </a:tblGrid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M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 100 (TF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</a:rPr>
                        <a:t> 1)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 500 (TF 2)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20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5" name="TextBox 334"/>
          <p:cNvSpPr txBox="1"/>
          <p:nvPr/>
        </p:nvSpPr>
        <p:spPr>
          <a:xfrm>
            <a:off x="2735955" y="570655"/>
            <a:ext cx="3411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Query </a:t>
            </a:r>
            <a:r>
              <a:rPr lang="en-US" sz="1400" b="1" dirty="0" err="1">
                <a:solidFill>
                  <a:srgbClr val="000000"/>
                </a:solidFill>
              </a:rPr>
              <a:t>b</a:t>
            </a:r>
            <a:r>
              <a:rPr lang="en-US" sz="1400" b="1" dirty="0" err="1" smtClean="0">
                <a:solidFill>
                  <a:srgbClr val="000000"/>
                </a:solidFill>
              </a:rPr>
              <a:t>inarized</a:t>
            </a:r>
            <a:r>
              <a:rPr lang="en-US" sz="1400" b="1" dirty="0" smtClean="0">
                <a:solidFill>
                  <a:srgbClr val="000000"/>
                </a:solidFill>
              </a:rPr>
              <a:t> gene expression data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3092636" y="-1539623"/>
            <a:ext cx="209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Select RF1-RF2-Target</a:t>
            </a:r>
            <a:endParaRPr lang="en-US" sz="1400" b="1" dirty="0"/>
          </a:p>
        </p:txBody>
      </p:sp>
      <p:graphicFrame>
        <p:nvGraphicFramePr>
          <p:cNvPr id="340" name="Table 3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66909"/>
              </p:ext>
            </p:extLst>
          </p:nvPr>
        </p:nvGraphicFramePr>
        <p:xfrm>
          <a:off x="4432300" y="10111445"/>
          <a:ext cx="1575267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395"/>
                <a:gridCol w="229468"/>
                <a:gridCol w="229468"/>
                <a:gridCol w="229468"/>
                <a:gridCol w="229468"/>
              </a:tblGrid>
              <a:tr h="203596">
                <a:tc gridSpan="5"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Gene</a:t>
                      </a:r>
                      <a:r>
                        <a:rPr lang="en-US" sz="900" b="0" baseline="0" dirty="0" smtClean="0">
                          <a:solidFill>
                            <a:srgbClr val="0000FF"/>
                          </a:solidFill>
                        </a:rPr>
                        <a:t> 1 </a:t>
                      </a:r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= TF1*TF2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RF1=</a:t>
                      </a:r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TF1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RF2=</a:t>
                      </a:r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TF2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T=</a:t>
                      </a:r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Gene</a:t>
                      </a:r>
                      <a:r>
                        <a:rPr lang="en-US" sz="900" b="0" baseline="0" dirty="0" smtClean="0">
                          <a:solidFill>
                            <a:srgbClr val="0000FF"/>
                          </a:solidFill>
                        </a:rPr>
                        <a:t> 1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54" name="Group 353"/>
          <p:cNvGrpSpPr/>
          <p:nvPr/>
        </p:nvGrpSpPr>
        <p:grpSpPr>
          <a:xfrm>
            <a:off x="2661158" y="10144599"/>
            <a:ext cx="1584562" cy="802841"/>
            <a:chOff x="7632125" y="4533528"/>
            <a:chExt cx="1584562" cy="802841"/>
          </a:xfrm>
        </p:grpSpPr>
        <p:sp>
          <p:nvSpPr>
            <p:cNvPr id="345" name="Delay 344"/>
            <p:cNvSpPr/>
            <p:nvPr/>
          </p:nvSpPr>
          <p:spPr>
            <a:xfrm>
              <a:off x="8032980" y="4641328"/>
              <a:ext cx="612648" cy="612648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Straight Connector 346"/>
            <p:cNvCxnSpPr/>
            <p:nvPr/>
          </p:nvCxnSpPr>
          <p:spPr>
            <a:xfrm>
              <a:off x="7677490" y="47823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7677490" y="5122931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8645628" y="49347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TextBox 349"/>
            <p:cNvSpPr txBox="1"/>
            <p:nvPr/>
          </p:nvSpPr>
          <p:spPr>
            <a:xfrm>
              <a:off x="8052057" y="4782371"/>
              <a:ext cx="476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AND</a:t>
              </a:r>
              <a:endParaRPr lang="en-US" b="1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7632125" y="4533528"/>
              <a:ext cx="409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TF1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7632125" y="5059370"/>
              <a:ext cx="409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TF2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8583180" y="4688548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Gene 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73" name="TextBox 372"/>
          <p:cNvSpPr txBox="1"/>
          <p:nvPr/>
        </p:nvSpPr>
        <p:spPr>
          <a:xfrm>
            <a:off x="1807202" y="5047417"/>
            <a:ext cx="232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</a:rPr>
              <a:t>Match all 16 possible 2-iput-1-output logic gates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2727430" y="9553453"/>
            <a:ext cx="329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Dominate logic gate(s) if any with significant highest scores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89" name="Rounded Rectangle 214"/>
          <p:cNvSpPr/>
          <p:nvPr/>
        </p:nvSpPr>
        <p:spPr bwMode="auto">
          <a:xfrm>
            <a:off x="1807201" y="3898900"/>
            <a:ext cx="5114102" cy="7339293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90" name="Rounded Rectangle 214"/>
          <p:cNvSpPr/>
          <p:nvPr/>
        </p:nvSpPr>
        <p:spPr bwMode="auto">
          <a:xfrm>
            <a:off x="2646960" y="-1470742"/>
            <a:ext cx="3735204" cy="158607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391" name="Table 3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37292"/>
              </p:ext>
            </p:extLst>
          </p:nvPr>
        </p:nvGraphicFramePr>
        <p:xfrm>
          <a:off x="2767525" y="3937000"/>
          <a:ext cx="3391975" cy="975360"/>
        </p:xfrm>
        <a:graphic>
          <a:graphicData uri="http://schemas.openxmlformats.org/drawingml/2006/table">
            <a:tbl>
              <a:tblPr firstRow="1" bandRow="1"/>
              <a:tblGrid>
                <a:gridCol w="1004375"/>
                <a:gridCol w="698500"/>
                <a:gridCol w="698500"/>
                <a:gridCol w="279400"/>
                <a:gridCol w="711200"/>
              </a:tblGrid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M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TF 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TF 2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 1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05" name="TextBox 404"/>
          <p:cNvSpPr txBox="1"/>
          <p:nvPr/>
        </p:nvSpPr>
        <p:spPr>
          <a:xfrm>
            <a:off x="5361139" y="-3772036"/>
            <a:ext cx="6976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rPr>
              <a:t>…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4994701" y="-2796585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413" name="Straight Arrow Connector 412"/>
          <p:cNvCxnSpPr>
            <a:stCxn id="268" idx="4"/>
            <a:endCxn id="412" idx="0"/>
          </p:cNvCxnSpPr>
          <p:nvPr/>
        </p:nvCxnSpPr>
        <p:spPr bwMode="auto">
          <a:xfrm>
            <a:off x="5070286" y="-2953294"/>
            <a:ext cx="38715" cy="156709"/>
          </a:xfrm>
          <a:prstGeom prst="straightConnector1">
            <a:avLst/>
          </a:prstGeom>
          <a:solidFill>
            <a:srgbClr val="C6531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21" name="Group 420"/>
          <p:cNvGrpSpPr/>
          <p:nvPr/>
        </p:nvGrpSpPr>
        <p:grpSpPr>
          <a:xfrm>
            <a:off x="5956496" y="-2429991"/>
            <a:ext cx="827402" cy="285745"/>
            <a:chOff x="4450299" y="1980455"/>
            <a:chExt cx="827402" cy="285745"/>
          </a:xfrm>
        </p:grpSpPr>
        <p:sp>
          <p:nvSpPr>
            <p:cNvPr id="419" name="Oval 418"/>
            <p:cNvSpPr/>
            <p:nvPr/>
          </p:nvSpPr>
          <p:spPr bwMode="auto">
            <a:xfrm>
              <a:off x="4450299" y="2037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4640763" y="1980455"/>
              <a:ext cx="63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non-RF</a:t>
              </a:r>
              <a:endParaRPr lang="en-US" sz="1200" b="1" dirty="0"/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5390021" y="-2417409"/>
            <a:ext cx="532400" cy="276999"/>
            <a:chOff x="4450299" y="1996135"/>
            <a:chExt cx="532400" cy="276999"/>
          </a:xfrm>
        </p:grpSpPr>
        <p:sp>
          <p:nvSpPr>
            <p:cNvPr id="423" name="Oval 422"/>
            <p:cNvSpPr/>
            <p:nvPr/>
          </p:nvSpPr>
          <p:spPr bwMode="auto">
            <a:xfrm>
              <a:off x="4450299" y="2037600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4640763" y="1996135"/>
              <a:ext cx="341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RF</a:t>
              </a:r>
              <a:endParaRPr lang="en-US" b="1" dirty="0"/>
            </a:p>
          </p:txBody>
        </p:sp>
      </p:grpSp>
      <p:sp>
        <p:nvSpPr>
          <p:cNvPr id="425" name="Down Arrow 424"/>
          <p:cNvSpPr/>
          <p:nvPr/>
        </p:nvSpPr>
        <p:spPr bwMode="auto">
          <a:xfrm flipH="1">
            <a:off x="4060999" y="181454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1" name="Down Arrow 110"/>
          <p:cNvSpPr/>
          <p:nvPr/>
        </p:nvSpPr>
        <p:spPr bwMode="auto">
          <a:xfrm flipH="1">
            <a:off x="4060014" y="-1942458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2" name="Down Arrow 111"/>
          <p:cNvSpPr/>
          <p:nvPr/>
        </p:nvSpPr>
        <p:spPr bwMode="auto">
          <a:xfrm flipH="1">
            <a:off x="4102687" y="3480330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556767"/>
              </p:ext>
            </p:extLst>
          </p:nvPr>
        </p:nvGraphicFramePr>
        <p:xfrm>
          <a:off x="2661158" y="5727530"/>
          <a:ext cx="3346409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345"/>
                <a:gridCol w="1524944"/>
                <a:gridCol w="208280"/>
                <a:gridCol w="208280"/>
                <a:gridCol w="208280"/>
                <a:gridCol w="208280"/>
              </a:tblGrid>
              <a:tr h="203596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Input </a:t>
                      </a:r>
                    </a:p>
                    <a:p>
                      <a:pPr algn="ctr"/>
                      <a:r>
                        <a:rPr lang="en-US" sz="1000" b="1" dirty="0" smtClean="0"/>
                        <a:t>(RF1,</a:t>
                      </a:r>
                      <a:r>
                        <a:rPr lang="en-US" sz="1000" b="1" baseline="0" dirty="0" smtClean="0"/>
                        <a:t> RF2)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RF1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 rowSpan="16"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Output</a:t>
                      </a:r>
                      <a:r>
                        <a:rPr lang="en-US" sz="1000" b="1" baseline="0" dirty="0" smtClean="0"/>
                        <a:t> T values of all 16 logic gates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T=RF1*RF2 (AND)</a:t>
                      </a:r>
                      <a:endParaRPr lang="en-US" sz="8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T=RF1*~RF2</a:t>
                      </a:r>
                      <a:endParaRPr lang="en-US" sz="8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19812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T=RF1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T=~RF1*RF2</a:t>
                      </a:r>
                      <a:endParaRPr lang="en-US" sz="8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16764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T=~RF1*RF2+RF1*~RF2 (XOR)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13716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T=RF1+RF2</a:t>
                      </a:r>
                      <a:r>
                        <a:rPr lang="en-US" sz="800" b="1" baseline="0" dirty="0" smtClean="0"/>
                        <a:t> (OR)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12192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T=~RF1*~RF2</a:t>
                      </a:r>
                      <a:r>
                        <a:rPr lang="en-US" sz="800" b="1" baseline="0" dirty="0" smtClean="0"/>
                        <a:t> (NOR)</a:t>
                      </a:r>
                      <a:endParaRPr lang="en-US" sz="8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T=~RF1*~RF2</a:t>
                      </a:r>
                      <a:r>
                        <a:rPr lang="en-US" sz="800" b="1" baseline="0" dirty="0" smtClean="0"/>
                        <a:t>+RF1*RF2 (XNOR)</a:t>
                      </a:r>
                      <a:endParaRPr lang="en-US" sz="8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T=RF1+~RF2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T=~RF1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T=~RF1+RF2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T=~(RF1*RF2) (NAND)</a:t>
                      </a:r>
                      <a:endParaRPr lang="en-US" sz="8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T=1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eft Bracket 7"/>
          <p:cNvSpPr/>
          <p:nvPr/>
        </p:nvSpPr>
        <p:spPr>
          <a:xfrm>
            <a:off x="2602056" y="2692400"/>
            <a:ext cx="165469" cy="1879600"/>
          </a:xfrm>
          <a:prstGeom prst="leftBracket">
            <a:avLst/>
          </a:prstGeom>
          <a:ln w="12700">
            <a:solidFill>
              <a:srgbClr val="0000FF"/>
            </a:solidFill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Left Bracket 122"/>
          <p:cNvSpPr/>
          <p:nvPr/>
        </p:nvSpPr>
        <p:spPr>
          <a:xfrm>
            <a:off x="2469589" y="1987866"/>
            <a:ext cx="321864" cy="2304734"/>
          </a:xfrm>
          <a:prstGeom prst="leftBracket">
            <a:avLst/>
          </a:prstGeom>
          <a:ln w="12700">
            <a:solidFill>
              <a:srgbClr val="0000FF"/>
            </a:solidFill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Left Bracket 123"/>
          <p:cNvSpPr/>
          <p:nvPr/>
        </p:nvSpPr>
        <p:spPr>
          <a:xfrm>
            <a:off x="2661432" y="1219223"/>
            <a:ext cx="112623" cy="3581378"/>
          </a:xfrm>
          <a:prstGeom prst="leftBracket">
            <a:avLst/>
          </a:prstGeom>
          <a:ln w="12700">
            <a:solidFill>
              <a:srgbClr val="0000FF"/>
            </a:solidFill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612213" y="6351936"/>
            <a:ext cx="2458583" cy="236830"/>
          </a:xfrm>
          <a:prstGeom prst="rect">
            <a:avLst/>
          </a:prstGeom>
          <a:noFill/>
          <a:ln w="127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376931" y="10789015"/>
            <a:ext cx="1704422" cy="236830"/>
          </a:xfrm>
          <a:prstGeom prst="rect">
            <a:avLst/>
          </a:prstGeom>
          <a:noFill/>
          <a:ln w="127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Left Bracket 127"/>
          <p:cNvSpPr/>
          <p:nvPr/>
        </p:nvSpPr>
        <p:spPr>
          <a:xfrm flipH="1">
            <a:off x="6084600" y="6487166"/>
            <a:ext cx="251398" cy="4460274"/>
          </a:xfrm>
          <a:prstGeom prst="leftBracket">
            <a:avLst/>
          </a:prstGeom>
          <a:ln w="12700">
            <a:solidFill>
              <a:srgbClr val="0000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71900" y="4912360"/>
            <a:ext cx="1412686" cy="8151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6010434" y="4912360"/>
            <a:ext cx="136526" cy="8151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695803" y="9309317"/>
            <a:ext cx="875718" cy="215444"/>
            <a:chOff x="7554535" y="6317767"/>
            <a:chExt cx="875718" cy="215444"/>
          </a:xfrm>
        </p:grpSpPr>
        <p:sp>
          <p:nvSpPr>
            <p:cNvPr id="16" name="Rectangle 15"/>
            <p:cNvSpPr/>
            <p:nvPr/>
          </p:nvSpPr>
          <p:spPr>
            <a:xfrm>
              <a:off x="7554535" y="6351936"/>
              <a:ext cx="162814" cy="1645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8506" y="6317767"/>
              <a:ext cx="7617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AND-like gate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947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2"/>
          <p:cNvGrpSpPr/>
          <p:nvPr/>
        </p:nvGrpSpPr>
        <p:grpSpPr>
          <a:xfrm>
            <a:off x="1945050" y="-51709"/>
            <a:ext cx="2837013" cy="2359513"/>
            <a:chOff x="505622" y="296211"/>
            <a:chExt cx="2837013" cy="2359513"/>
          </a:xfrm>
        </p:grpSpPr>
        <p:sp>
          <p:nvSpPr>
            <p:cNvPr id="246" name="Oval 245"/>
            <p:cNvSpPr/>
            <p:nvPr/>
          </p:nvSpPr>
          <p:spPr bwMode="auto">
            <a:xfrm>
              <a:off x="545851" y="1293232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545851" y="185549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77067" y="161453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1005922" y="102999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570667" y="8568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51" name="Straight Arrow Connector 250"/>
            <p:cNvCxnSpPr>
              <a:stCxn id="249" idx="1"/>
              <a:endCxn id="250" idx="6"/>
            </p:cNvCxnSpPr>
            <p:nvPr/>
          </p:nvCxnSpPr>
          <p:spPr bwMode="auto">
            <a:xfrm flipH="1" flipV="1">
              <a:off x="799267" y="971117"/>
              <a:ext cx="240133" cy="92356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2" name="Straight Arrow Connector 251"/>
            <p:cNvCxnSpPr>
              <a:stCxn id="249" idx="3"/>
              <a:endCxn id="247" idx="6"/>
            </p:cNvCxnSpPr>
            <p:nvPr/>
          </p:nvCxnSpPr>
          <p:spPr bwMode="auto">
            <a:xfrm flipH="1">
              <a:off x="774451" y="1225117"/>
              <a:ext cx="264949" cy="744678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3" name="Straight Arrow Connector 252"/>
            <p:cNvCxnSpPr>
              <a:stCxn id="246" idx="4"/>
              <a:endCxn id="247" idx="1"/>
            </p:cNvCxnSpPr>
            <p:nvPr/>
          </p:nvCxnSpPr>
          <p:spPr bwMode="auto">
            <a:xfrm flipH="1">
              <a:off x="579329" y="1521832"/>
              <a:ext cx="80822" cy="367141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4" name="Straight Arrow Connector 253"/>
            <p:cNvCxnSpPr>
              <a:stCxn id="250" idx="4"/>
              <a:endCxn id="248" idx="0"/>
            </p:cNvCxnSpPr>
            <p:nvPr/>
          </p:nvCxnSpPr>
          <p:spPr bwMode="auto">
            <a:xfrm>
              <a:off x="684967" y="1085417"/>
              <a:ext cx="406400" cy="52911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5" name="Oval 254"/>
            <p:cNvSpPr/>
            <p:nvPr/>
          </p:nvSpPr>
          <p:spPr bwMode="auto">
            <a:xfrm>
              <a:off x="1234522" y="85997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1545741" y="126519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2452889" y="172883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8" name="Oval 257"/>
            <p:cNvSpPr/>
            <p:nvPr/>
          </p:nvSpPr>
          <p:spPr bwMode="auto">
            <a:xfrm>
              <a:off x="2181577" y="68199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9" name="Oval 258"/>
            <p:cNvSpPr/>
            <p:nvPr/>
          </p:nvSpPr>
          <p:spPr bwMode="auto">
            <a:xfrm>
              <a:off x="1633124" y="7806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60" name="Straight Arrow Connector 259"/>
            <p:cNvCxnSpPr>
              <a:stCxn id="258" idx="3"/>
              <a:endCxn id="259" idx="6"/>
            </p:cNvCxnSpPr>
            <p:nvPr/>
          </p:nvCxnSpPr>
          <p:spPr bwMode="auto">
            <a:xfrm flipH="1">
              <a:off x="1861724" y="877119"/>
              <a:ext cx="353331" cy="17798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1" name="Straight Arrow Connector 260"/>
            <p:cNvCxnSpPr>
              <a:stCxn id="258" idx="3"/>
              <a:endCxn id="256" idx="6"/>
            </p:cNvCxnSpPr>
            <p:nvPr/>
          </p:nvCxnSpPr>
          <p:spPr bwMode="auto">
            <a:xfrm flipH="1">
              <a:off x="1774341" y="877119"/>
              <a:ext cx="440714" cy="502376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2" name="Straight Arrow Connector 261"/>
            <p:cNvCxnSpPr>
              <a:stCxn id="255" idx="5"/>
              <a:endCxn id="256" idx="1"/>
            </p:cNvCxnSpPr>
            <p:nvPr/>
          </p:nvCxnSpPr>
          <p:spPr bwMode="auto">
            <a:xfrm>
              <a:off x="1429644" y="1055097"/>
              <a:ext cx="149575" cy="243576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3" name="Straight Arrow Connector 262"/>
            <p:cNvCxnSpPr>
              <a:stCxn id="259" idx="4"/>
              <a:endCxn id="257" idx="0"/>
            </p:cNvCxnSpPr>
            <p:nvPr/>
          </p:nvCxnSpPr>
          <p:spPr bwMode="auto">
            <a:xfrm>
              <a:off x="1747424" y="1009217"/>
              <a:ext cx="819765" cy="71961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4" name="Oval 263"/>
            <p:cNvSpPr/>
            <p:nvPr/>
          </p:nvSpPr>
          <p:spPr bwMode="auto">
            <a:xfrm>
              <a:off x="862767" y="20506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1314128" y="242712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2022675" y="181653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7" name="Oval 266"/>
            <p:cNvSpPr/>
            <p:nvPr/>
          </p:nvSpPr>
          <p:spPr bwMode="auto">
            <a:xfrm>
              <a:off x="2126977" y="208409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8" name="Oval 267"/>
            <p:cNvSpPr/>
            <p:nvPr/>
          </p:nvSpPr>
          <p:spPr bwMode="auto">
            <a:xfrm>
              <a:off x="1556123" y="169878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69" name="Straight Arrow Connector 268"/>
            <p:cNvCxnSpPr>
              <a:stCxn id="256" idx="4"/>
              <a:endCxn id="268" idx="0"/>
            </p:cNvCxnSpPr>
            <p:nvPr/>
          </p:nvCxnSpPr>
          <p:spPr bwMode="auto">
            <a:xfrm>
              <a:off x="1660041" y="1493795"/>
              <a:ext cx="10382" cy="204991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0" name="Straight Arrow Connector 269"/>
            <p:cNvCxnSpPr>
              <a:stCxn id="267" idx="3"/>
              <a:endCxn id="265" idx="6"/>
            </p:cNvCxnSpPr>
            <p:nvPr/>
          </p:nvCxnSpPr>
          <p:spPr bwMode="auto">
            <a:xfrm flipH="1">
              <a:off x="1542728" y="2279217"/>
              <a:ext cx="617727" cy="262207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1" name="Straight Arrow Connector 270"/>
            <p:cNvCxnSpPr>
              <a:stCxn id="264" idx="5"/>
              <a:endCxn id="265" idx="1"/>
            </p:cNvCxnSpPr>
            <p:nvPr/>
          </p:nvCxnSpPr>
          <p:spPr bwMode="auto">
            <a:xfrm>
              <a:off x="1057889" y="2245739"/>
              <a:ext cx="289717" cy="214863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2" name="Straight Arrow Connector 271"/>
            <p:cNvCxnSpPr>
              <a:stCxn id="268" idx="6"/>
              <a:endCxn id="266" idx="2"/>
            </p:cNvCxnSpPr>
            <p:nvPr/>
          </p:nvCxnSpPr>
          <p:spPr bwMode="auto">
            <a:xfrm>
              <a:off x="1784723" y="1813086"/>
              <a:ext cx="237952" cy="117744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3" name="Oval 272"/>
            <p:cNvSpPr/>
            <p:nvPr/>
          </p:nvSpPr>
          <p:spPr bwMode="auto">
            <a:xfrm>
              <a:off x="2442333" y="1026539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2770190" y="202901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5" name="Oval 274"/>
            <p:cNvSpPr/>
            <p:nvPr/>
          </p:nvSpPr>
          <p:spPr bwMode="auto">
            <a:xfrm>
              <a:off x="2803668" y="1339417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3114035" y="1330173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2655890" y="714503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78" name="Straight Arrow Connector 277"/>
            <p:cNvCxnSpPr>
              <a:stCxn id="276" idx="1"/>
              <a:endCxn id="277" idx="6"/>
            </p:cNvCxnSpPr>
            <p:nvPr/>
          </p:nvCxnSpPr>
          <p:spPr bwMode="auto">
            <a:xfrm flipH="1" flipV="1">
              <a:off x="2884490" y="828803"/>
              <a:ext cx="263023" cy="534848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9" name="Straight Arrow Connector 278"/>
            <p:cNvCxnSpPr>
              <a:stCxn id="276" idx="3"/>
              <a:endCxn id="274" idx="6"/>
            </p:cNvCxnSpPr>
            <p:nvPr/>
          </p:nvCxnSpPr>
          <p:spPr bwMode="auto">
            <a:xfrm flipH="1">
              <a:off x="2998790" y="1525295"/>
              <a:ext cx="148723" cy="61801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0" name="Straight Arrow Connector 279"/>
            <p:cNvCxnSpPr>
              <a:stCxn id="273" idx="5"/>
              <a:endCxn id="274" idx="1"/>
            </p:cNvCxnSpPr>
            <p:nvPr/>
          </p:nvCxnSpPr>
          <p:spPr bwMode="auto">
            <a:xfrm>
              <a:off x="2637455" y="1221661"/>
              <a:ext cx="166213" cy="840831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1" name="Straight Arrow Connector 280"/>
            <p:cNvCxnSpPr>
              <a:stCxn id="277" idx="4"/>
              <a:endCxn id="275" idx="0"/>
            </p:cNvCxnSpPr>
            <p:nvPr/>
          </p:nvCxnSpPr>
          <p:spPr bwMode="auto">
            <a:xfrm>
              <a:off x="2770190" y="943103"/>
              <a:ext cx="147778" cy="396314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2" name="Straight Arrow Connector 281"/>
            <p:cNvCxnSpPr>
              <a:stCxn id="248" idx="4"/>
              <a:endCxn id="264" idx="7"/>
            </p:cNvCxnSpPr>
            <p:nvPr/>
          </p:nvCxnSpPr>
          <p:spPr bwMode="auto">
            <a:xfrm flipH="1">
              <a:off x="1057889" y="1843136"/>
              <a:ext cx="33478" cy="24095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3" name="Straight Arrow Connector 282"/>
            <p:cNvCxnSpPr>
              <a:stCxn id="258" idx="5"/>
              <a:endCxn id="273" idx="0"/>
            </p:cNvCxnSpPr>
            <p:nvPr/>
          </p:nvCxnSpPr>
          <p:spPr bwMode="auto">
            <a:xfrm>
              <a:off x="2376699" y="877119"/>
              <a:ext cx="179934" cy="149420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4" name="TextBox 283"/>
            <p:cNvSpPr txBox="1"/>
            <p:nvPr/>
          </p:nvSpPr>
          <p:spPr>
            <a:xfrm>
              <a:off x="505622" y="1912798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…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5" name="Straight Arrow Connector 284"/>
            <p:cNvCxnSpPr>
              <a:stCxn id="257" idx="4"/>
              <a:endCxn id="267" idx="6"/>
            </p:cNvCxnSpPr>
            <p:nvPr/>
          </p:nvCxnSpPr>
          <p:spPr bwMode="auto">
            <a:xfrm flipH="1">
              <a:off x="2355577" y="1957436"/>
              <a:ext cx="211612" cy="24095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6" name="TextBox 285"/>
            <p:cNvSpPr txBox="1"/>
            <p:nvPr/>
          </p:nvSpPr>
          <p:spPr>
            <a:xfrm>
              <a:off x="709075" y="296211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…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7" name="Rounded Rectangle 214"/>
          <p:cNvSpPr/>
          <p:nvPr/>
        </p:nvSpPr>
        <p:spPr bwMode="auto">
          <a:xfrm>
            <a:off x="38129" y="43535"/>
            <a:ext cx="4812919" cy="2428245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17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87169"/>
              </p:ext>
            </p:extLst>
          </p:nvPr>
        </p:nvGraphicFramePr>
        <p:xfrm>
          <a:off x="11813562" y="8976535"/>
          <a:ext cx="114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3" imgW="114300" imgH="406400" progId="Equation.3">
                  <p:embed/>
                </p:oleObj>
              </mc:Choice>
              <mc:Fallback>
                <p:oleObj name="Equation" r:id="rId3" imgW="114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3562" y="8976535"/>
                        <a:ext cx="114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" name="Table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8956"/>
              </p:ext>
            </p:extLst>
          </p:nvPr>
        </p:nvGraphicFramePr>
        <p:xfrm>
          <a:off x="394854" y="81744"/>
          <a:ext cx="1521567" cy="2346960"/>
        </p:xfrm>
        <a:graphic>
          <a:graphicData uri="http://schemas.openxmlformats.org/drawingml/2006/table">
            <a:tbl>
              <a:tblPr firstRow="1" bandRow="1"/>
              <a:tblGrid>
                <a:gridCol w="804695"/>
                <a:gridCol w="716872"/>
              </a:tblGrid>
              <a:tr h="3383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/>
                        <a:t>Regulatory</a:t>
                      </a:r>
                      <a:r>
                        <a:rPr lang="en-US" sz="1000" baseline="0" dirty="0" smtClean="0"/>
                        <a:t> Factor (RF)</a:t>
                      </a:r>
                      <a:endParaRPr lang="en-US" sz="100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/>
                        <a:t>Target Gene (T)</a:t>
                      </a:r>
                      <a:endParaRPr lang="en-US" sz="100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 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Enhancer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Enhancer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4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2" name="TextBox 291"/>
          <p:cNvSpPr txBox="1"/>
          <p:nvPr/>
        </p:nvSpPr>
        <p:spPr>
          <a:xfrm>
            <a:off x="2015083" y="-12336"/>
            <a:ext cx="2398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Gene Regulatory Network</a:t>
            </a:r>
            <a:endParaRPr lang="en-US" sz="1600" b="1" dirty="0"/>
          </a:p>
        </p:txBody>
      </p:sp>
      <p:graphicFrame>
        <p:nvGraphicFramePr>
          <p:cNvPr id="295" name="Table 2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048277"/>
              </p:ext>
            </p:extLst>
          </p:nvPr>
        </p:nvGraphicFramePr>
        <p:xfrm>
          <a:off x="5546116" y="243511"/>
          <a:ext cx="2461611" cy="1371600"/>
        </p:xfrm>
        <a:graphic>
          <a:graphicData uri="http://schemas.openxmlformats.org/drawingml/2006/table">
            <a:tbl>
              <a:tblPr firstRow="1" bandRow="1"/>
              <a:tblGrid>
                <a:gridCol w="454869"/>
                <a:gridCol w="783884"/>
                <a:gridCol w="1222858"/>
              </a:tblGrid>
              <a:tr h="3199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RF1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RF2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Common Target Gene (T)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FF"/>
                          </a:solidFill>
                        </a:rPr>
                        <a:t>TF 1</a:t>
                      </a:r>
                      <a:endParaRPr lang="en-US" sz="1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FF"/>
                          </a:solidFill>
                        </a:rPr>
                        <a:t>TF 2</a:t>
                      </a:r>
                      <a:endParaRPr lang="en-US" sz="1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FF"/>
                          </a:solidFill>
                        </a:rPr>
                        <a:t>Gene 1</a:t>
                      </a:r>
                      <a:endParaRPr lang="en-US" sz="1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 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Enhancer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9" name="Rounded Rectangle 214"/>
          <p:cNvSpPr/>
          <p:nvPr/>
        </p:nvSpPr>
        <p:spPr bwMode="auto">
          <a:xfrm>
            <a:off x="5389556" y="2131556"/>
            <a:ext cx="3721726" cy="2780821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5534049" y="874381"/>
            <a:ext cx="2442322" cy="236830"/>
          </a:xfrm>
          <a:prstGeom prst="rect">
            <a:avLst/>
          </a:prstGeom>
          <a:noFill/>
          <a:ln w="127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0" name="Group 319"/>
          <p:cNvGrpSpPr/>
          <p:nvPr/>
        </p:nvGrpSpPr>
        <p:grpSpPr>
          <a:xfrm>
            <a:off x="7925264" y="227889"/>
            <a:ext cx="1279569" cy="1160321"/>
            <a:chOff x="3371388" y="4359947"/>
            <a:chExt cx="1279569" cy="1160321"/>
          </a:xfrm>
        </p:grpSpPr>
        <p:sp>
          <p:nvSpPr>
            <p:cNvPr id="296" name="Oval 295"/>
            <p:cNvSpPr/>
            <p:nvPr/>
          </p:nvSpPr>
          <p:spPr bwMode="auto">
            <a:xfrm>
              <a:off x="3590873" y="462126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4162809" y="462126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3848317" y="50949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99" name="Straight Arrow Connector 298"/>
            <p:cNvCxnSpPr>
              <a:stCxn id="296" idx="5"/>
              <a:endCxn id="298" idx="1"/>
            </p:cNvCxnSpPr>
            <p:nvPr/>
          </p:nvCxnSpPr>
          <p:spPr bwMode="auto">
            <a:xfrm>
              <a:off x="3785995" y="4816388"/>
              <a:ext cx="95800" cy="312007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5" name="Straight Arrow Connector 304"/>
            <p:cNvCxnSpPr>
              <a:stCxn id="297" idx="3"/>
              <a:endCxn id="298" idx="7"/>
            </p:cNvCxnSpPr>
            <p:nvPr/>
          </p:nvCxnSpPr>
          <p:spPr bwMode="auto">
            <a:xfrm flipH="1">
              <a:off x="4043439" y="4816388"/>
              <a:ext cx="152848" cy="312007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6" name="TextBox 315"/>
            <p:cNvSpPr txBox="1"/>
            <p:nvPr/>
          </p:nvSpPr>
          <p:spPr>
            <a:xfrm>
              <a:off x="3371388" y="4359947"/>
              <a:ext cx="7172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RF1</a:t>
              </a:r>
              <a:r>
                <a:rPr lang="en-US" sz="1200" dirty="0" smtClean="0"/>
                <a:t>=</a:t>
              </a:r>
              <a:r>
                <a:rPr lang="en-US" sz="1200" dirty="0" smtClean="0">
                  <a:solidFill>
                    <a:srgbClr val="0000FF"/>
                  </a:solidFill>
                </a:rPr>
                <a:t>TF1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933693" y="4361694"/>
              <a:ext cx="7172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RF2</a:t>
              </a:r>
              <a:r>
                <a:rPr lang="en-US" sz="1200" dirty="0" smtClean="0"/>
                <a:t>=</a:t>
              </a:r>
              <a:r>
                <a:rPr lang="en-US" sz="1200" dirty="0" smtClean="0">
                  <a:solidFill>
                    <a:srgbClr val="0000FF"/>
                  </a:solidFill>
                </a:rPr>
                <a:t>TF2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3577872" y="5243269"/>
              <a:ext cx="7801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</a:t>
              </a:r>
              <a:r>
                <a:rPr lang="en-US" sz="1200" dirty="0" smtClean="0"/>
                <a:t>=</a:t>
              </a:r>
              <a:r>
                <a:rPr lang="en-US" sz="1200" dirty="0" smtClean="0">
                  <a:solidFill>
                    <a:srgbClr val="0000FF"/>
                  </a:solidFill>
                </a:rPr>
                <a:t>Gene 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27" name="Table 3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61111"/>
              </p:ext>
            </p:extLst>
          </p:nvPr>
        </p:nvGraphicFramePr>
        <p:xfrm>
          <a:off x="5577687" y="2354209"/>
          <a:ext cx="3417571" cy="2438400"/>
        </p:xfrm>
        <a:graphic>
          <a:graphicData uri="http://schemas.openxmlformats.org/drawingml/2006/table">
            <a:tbl>
              <a:tblPr firstRow="1" bandRow="1"/>
              <a:tblGrid>
                <a:gridCol w="1005252"/>
                <a:gridCol w="687775"/>
                <a:gridCol w="728977"/>
                <a:gridCol w="274394"/>
                <a:gridCol w="721173"/>
              </a:tblGrid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M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 100 (TF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</a:rPr>
                        <a:t> 1)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 500 (TF 2)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20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5" name="TextBox 334"/>
          <p:cNvSpPr txBox="1"/>
          <p:nvPr/>
        </p:nvSpPr>
        <p:spPr>
          <a:xfrm>
            <a:off x="5546116" y="2086958"/>
            <a:ext cx="395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Query </a:t>
            </a:r>
            <a:r>
              <a:rPr lang="en-US" sz="1600" b="1" dirty="0" err="1">
                <a:solidFill>
                  <a:srgbClr val="000000"/>
                </a:solidFill>
              </a:rPr>
              <a:t>b</a:t>
            </a:r>
            <a:r>
              <a:rPr lang="en-US" sz="1600" b="1" dirty="0" err="1" smtClean="0">
                <a:solidFill>
                  <a:srgbClr val="000000"/>
                </a:solidFill>
              </a:rPr>
              <a:t>inarized</a:t>
            </a:r>
            <a:r>
              <a:rPr lang="en-US" sz="1600" b="1" dirty="0" smtClean="0">
                <a:solidFill>
                  <a:srgbClr val="000000"/>
                </a:solidFill>
              </a:rPr>
              <a:t> gene expression data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5835232" y="-43897"/>
            <a:ext cx="209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Select RF1-RF2-Target</a:t>
            </a:r>
            <a:endParaRPr lang="en-US" sz="1600" b="1" dirty="0"/>
          </a:p>
        </p:txBody>
      </p:sp>
      <p:graphicFrame>
        <p:nvGraphicFramePr>
          <p:cNvPr id="340" name="Table 3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46750"/>
              </p:ext>
            </p:extLst>
          </p:nvPr>
        </p:nvGraphicFramePr>
        <p:xfrm>
          <a:off x="5910121" y="5584752"/>
          <a:ext cx="1441488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616"/>
                <a:gridCol w="229468"/>
                <a:gridCol w="229468"/>
                <a:gridCol w="229468"/>
                <a:gridCol w="229468"/>
              </a:tblGrid>
              <a:tr h="203596">
                <a:tc gridSpan="5"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Gene</a:t>
                      </a:r>
                      <a:r>
                        <a:rPr lang="en-US" sz="900" b="0" baseline="0" dirty="0" smtClean="0">
                          <a:solidFill>
                            <a:srgbClr val="0000FF"/>
                          </a:solidFill>
                        </a:rPr>
                        <a:t> 1 </a:t>
                      </a:r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= TF1*TF2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TF1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TF2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Gene</a:t>
                      </a:r>
                      <a:r>
                        <a:rPr lang="en-US" sz="900" b="0" baseline="0" dirty="0" smtClean="0">
                          <a:solidFill>
                            <a:srgbClr val="0000FF"/>
                          </a:solidFill>
                        </a:rPr>
                        <a:t> 1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54" name="Group 353"/>
          <p:cNvGrpSpPr/>
          <p:nvPr/>
        </p:nvGrpSpPr>
        <p:grpSpPr>
          <a:xfrm>
            <a:off x="7394170" y="5640413"/>
            <a:ext cx="1584562" cy="802841"/>
            <a:chOff x="7632125" y="4533528"/>
            <a:chExt cx="1584562" cy="802841"/>
          </a:xfrm>
        </p:grpSpPr>
        <p:sp>
          <p:nvSpPr>
            <p:cNvPr id="345" name="Delay 344"/>
            <p:cNvSpPr/>
            <p:nvPr/>
          </p:nvSpPr>
          <p:spPr>
            <a:xfrm>
              <a:off x="8032980" y="4641328"/>
              <a:ext cx="612648" cy="612648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Straight Connector 346"/>
            <p:cNvCxnSpPr/>
            <p:nvPr/>
          </p:nvCxnSpPr>
          <p:spPr>
            <a:xfrm>
              <a:off x="7677490" y="47823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7677490" y="5122931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8645628" y="49347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TextBox 349"/>
            <p:cNvSpPr txBox="1"/>
            <p:nvPr/>
          </p:nvSpPr>
          <p:spPr>
            <a:xfrm>
              <a:off x="8052057" y="4782371"/>
              <a:ext cx="476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AND</a:t>
              </a:r>
              <a:endParaRPr lang="en-US" b="1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7632125" y="4533528"/>
              <a:ext cx="409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TF1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7632125" y="5059370"/>
              <a:ext cx="409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TF2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8583180" y="4688548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Gene 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69" name="Table 3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88664"/>
              </p:ext>
            </p:extLst>
          </p:nvPr>
        </p:nvGraphicFramePr>
        <p:xfrm>
          <a:off x="1489581" y="3832397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T=RF2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3" name="TextBox 372"/>
          <p:cNvSpPr txBox="1"/>
          <p:nvPr/>
        </p:nvSpPr>
        <p:spPr>
          <a:xfrm>
            <a:off x="-105232" y="2507572"/>
            <a:ext cx="55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Match all 16 possible 2-iput-1-output logic gates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4" name="Down Arrow 373"/>
          <p:cNvSpPr/>
          <p:nvPr/>
        </p:nvSpPr>
        <p:spPr bwMode="auto">
          <a:xfrm rot="16200000" flipH="1">
            <a:off x="4806681" y="479140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5853572" y="4963177"/>
            <a:ext cx="3171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Dominate logic gate(s) if any with significant highest scores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89" name="Rounded Rectangle 214"/>
          <p:cNvSpPr/>
          <p:nvPr/>
        </p:nvSpPr>
        <p:spPr bwMode="auto">
          <a:xfrm>
            <a:off x="42325" y="2563584"/>
            <a:ext cx="5114102" cy="4261843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90" name="Rounded Rectangle 214"/>
          <p:cNvSpPr/>
          <p:nvPr/>
        </p:nvSpPr>
        <p:spPr bwMode="auto">
          <a:xfrm>
            <a:off x="5389556" y="50384"/>
            <a:ext cx="3735204" cy="158607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391" name="Table 3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1657"/>
              </p:ext>
            </p:extLst>
          </p:nvPr>
        </p:nvGraphicFramePr>
        <p:xfrm>
          <a:off x="1740559" y="2813700"/>
          <a:ext cx="3055103" cy="975360"/>
        </p:xfrm>
        <a:graphic>
          <a:graphicData uri="http://schemas.openxmlformats.org/drawingml/2006/table">
            <a:tbl>
              <a:tblPr firstRow="1" bandRow="1"/>
              <a:tblGrid>
                <a:gridCol w="642784"/>
                <a:gridCol w="687775"/>
                <a:gridCol w="728977"/>
                <a:gridCol w="274394"/>
                <a:gridCol w="721173"/>
              </a:tblGrid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M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TF 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TF 2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 1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05" name="TextBox 404"/>
          <p:cNvSpPr txBox="1"/>
          <p:nvPr/>
        </p:nvSpPr>
        <p:spPr>
          <a:xfrm>
            <a:off x="3400704" y="760724"/>
            <a:ext cx="6976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rPr>
              <a:t>…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3034266" y="1736175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413" name="Straight Arrow Connector 412"/>
          <p:cNvCxnSpPr>
            <a:stCxn id="268" idx="3"/>
            <a:endCxn id="412" idx="0"/>
          </p:cNvCxnSpPr>
          <p:nvPr/>
        </p:nvCxnSpPr>
        <p:spPr bwMode="auto">
          <a:xfrm>
            <a:off x="3029029" y="1545988"/>
            <a:ext cx="119537" cy="190187"/>
          </a:xfrm>
          <a:prstGeom prst="straightConnector1">
            <a:avLst/>
          </a:prstGeom>
          <a:solidFill>
            <a:srgbClr val="C6531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21" name="Group 420"/>
          <p:cNvGrpSpPr/>
          <p:nvPr/>
        </p:nvGrpSpPr>
        <p:grpSpPr>
          <a:xfrm>
            <a:off x="3996061" y="2102769"/>
            <a:ext cx="827402" cy="285745"/>
            <a:chOff x="4450299" y="1980455"/>
            <a:chExt cx="827402" cy="285745"/>
          </a:xfrm>
        </p:grpSpPr>
        <p:sp>
          <p:nvSpPr>
            <p:cNvPr id="419" name="Oval 418"/>
            <p:cNvSpPr/>
            <p:nvPr/>
          </p:nvSpPr>
          <p:spPr bwMode="auto">
            <a:xfrm>
              <a:off x="4450299" y="2037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4640763" y="1980455"/>
              <a:ext cx="63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non-RF</a:t>
              </a:r>
              <a:endParaRPr lang="en-US" sz="1200" b="1" dirty="0"/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3429586" y="2115351"/>
            <a:ext cx="532400" cy="276999"/>
            <a:chOff x="4450299" y="1996135"/>
            <a:chExt cx="532400" cy="276999"/>
          </a:xfrm>
        </p:grpSpPr>
        <p:sp>
          <p:nvSpPr>
            <p:cNvPr id="423" name="Oval 422"/>
            <p:cNvSpPr/>
            <p:nvPr/>
          </p:nvSpPr>
          <p:spPr bwMode="auto">
            <a:xfrm>
              <a:off x="4450299" y="2037600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4640763" y="1996135"/>
              <a:ext cx="341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RF</a:t>
              </a:r>
              <a:endParaRPr lang="en-US" b="1" dirty="0"/>
            </a:p>
          </p:txBody>
        </p:sp>
      </p:grpSp>
      <p:sp>
        <p:nvSpPr>
          <p:cNvPr id="425" name="Down Arrow 424"/>
          <p:cNvSpPr/>
          <p:nvPr/>
        </p:nvSpPr>
        <p:spPr bwMode="auto">
          <a:xfrm flipH="1">
            <a:off x="6765114" y="1689506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441" name="Table 4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73732"/>
              </p:ext>
            </p:extLst>
          </p:nvPr>
        </p:nvGraphicFramePr>
        <p:xfrm>
          <a:off x="2364972" y="3832397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T=~RF1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2" name="Table 4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26588"/>
              </p:ext>
            </p:extLst>
          </p:nvPr>
        </p:nvGraphicFramePr>
        <p:xfrm>
          <a:off x="3236554" y="3832397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T=RF1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3" name="Table 4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71518"/>
              </p:ext>
            </p:extLst>
          </p:nvPr>
        </p:nvGraphicFramePr>
        <p:xfrm>
          <a:off x="261368" y="3832397"/>
          <a:ext cx="1191727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607"/>
                <a:gridCol w="208280"/>
                <a:gridCol w="208280"/>
                <a:gridCol w="208280"/>
                <a:gridCol w="208280"/>
              </a:tblGrid>
              <a:tr h="18225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T=RF1+RF2(OR)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RF1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2" name="Table 4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19690"/>
              </p:ext>
            </p:extLst>
          </p:nvPr>
        </p:nvGraphicFramePr>
        <p:xfrm>
          <a:off x="4104484" y="3833914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T=~RF2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4" name="Table 4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70671"/>
              </p:ext>
            </p:extLst>
          </p:nvPr>
        </p:nvGraphicFramePr>
        <p:xfrm>
          <a:off x="1489305" y="4768047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T=NOR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5" name="Table 4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27396"/>
              </p:ext>
            </p:extLst>
          </p:nvPr>
        </p:nvGraphicFramePr>
        <p:xfrm>
          <a:off x="2364696" y="4768047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T=XNOR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6" name="Table 4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3947"/>
              </p:ext>
            </p:extLst>
          </p:nvPr>
        </p:nvGraphicFramePr>
        <p:xfrm>
          <a:off x="3236278" y="4768047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T=XOR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7" name="Table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18095"/>
              </p:ext>
            </p:extLst>
          </p:nvPr>
        </p:nvGraphicFramePr>
        <p:xfrm>
          <a:off x="261092" y="4768047"/>
          <a:ext cx="1191727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607"/>
                <a:gridCol w="208280"/>
                <a:gridCol w="208280"/>
                <a:gridCol w="208280"/>
                <a:gridCol w="208280"/>
              </a:tblGrid>
              <a:tr h="18225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T=RF1*~RF2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RF1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8" name="Table 4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07228"/>
              </p:ext>
            </p:extLst>
          </p:nvPr>
        </p:nvGraphicFramePr>
        <p:xfrm>
          <a:off x="4104208" y="4769564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T=0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9" name="Table 4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22387"/>
              </p:ext>
            </p:extLst>
          </p:nvPr>
        </p:nvGraphicFramePr>
        <p:xfrm>
          <a:off x="1489581" y="5702374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T=~RF1*RF2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0" name="Table 4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89999"/>
              </p:ext>
            </p:extLst>
          </p:nvPr>
        </p:nvGraphicFramePr>
        <p:xfrm>
          <a:off x="2364972" y="5702374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T=~RF1+RF2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1" name="Table 4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02625"/>
              </p:ext>
            </p:extLst>
          </p:nvPr>
        </p:nvGraphicFramePr>
        <p:xfrm>
          <a:off x="3236554" y="5702374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T=NAND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2" name="Table 4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00321"/>
              </p:ext>
            </p:extLst>
          </p:nvPr>
        </p:nvGraphicFramePr>
        <p:xfrm>
          <a:off x="261368" y="5702374"/>
          <a:ext cx="1191727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607"/>
                <a:gridCol w="208280"/>
                <a:gridCol w="208280"/>
                <a:gridCol w="208280"/>
                <a:gridCol w="208280"/>
              </a:tblGrid>
              <a:tr h="18225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T=RF1+~RF2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RF1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3" name="Table 4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72457"/>
              </p:ext>
            </p:extLst>
          </p:nvPr>
        </p:nvGraphicFramePr>
        <p:xfrm>
          <a:off x="4104484" y="5703891"/>
          <a:ext cx="83312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822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T=1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8" name="Rounded Rectangle 214"/>
          <p:cNvSpPr/>
          <p:nvPr/>
        </p:nvSpPr>
        <p:spPr bwMode="auto">
          <a:xfrm>
            <a:off x="5821010" y="5050207"/>
            <a:ext cx="3171925" cy="1586074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99" name="Down Arrow 498"/>
          <p:cNvSpPr/>
          <p:nvPr/>
        </p:nvSpPr>
        <p:spPr bwMode="auto">
          <a:xfrm rot="16200000" flipH="1">
            <a:off x="5162016" y="5541698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501" name="Curved Connector 500"/>
          <p:cNvCxnSpPr/>
          <p:nvPr/>
        </p:nvCxnSpPr>
        <p:spPr>
          <a:xfrm rot="5400000">
            <a:off x="4767771" y="2836828"/>
            <a:ext cx="849330" cy="770508"/>
          </a:xfrm>
          <a:prstGeom prst="curvedConnector3">
            <a:avLst>
              <a:gd name="adj1" fmla="val 99837"/>
            </a:avLst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Curved Connector 506"/>
          <p:cNvCxnSpPr/>
          <p:nvPr/>
        </p:nvCxnSpPr>
        <p:spPr>
          <a:xfrm rot="10800000">
            <a:off x="4782064" y="3174624"/>
            <a:ext cx="764053" cy="276761"/>
          </a:xfrm>
          <a:prstGeom prst="curvedConnector3">
            <a:avLst>
              <a:gd name="adj1" fmla="val 50000"/>
            </a:avLst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Curved Connector 509"/>
          <p:cNvCxnSpPr/>
          <p:nvPr/>
        </p:nvCxnSpPr>
        <p:spPr>
          <a:xfrm rot="10800000">
            <a:off x="4739345" y="3451387"/>
            <a:ext cx="838345" cy="732607"/>
          </a:xfrm>
          <a:prstGeom prst="curvedConnector3">
            <a:avLst>
              <a:gd name="adj1" fmla="val 50000"/>
            </a:avLst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5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2"/>
          <p:cNvGrpSpPr/>
          <p:nvPr/>
        </p:nvGrpSpPr>
        <p:grpSpPr>
          <a:xfrm>
            <a:off x="1945050" y="-51709"/>
            <a:ext cx="2837013" cy="2359513"/>
            <a:chOff x="505622" y="296211"/>
            <a:chExt cx="2837013" cy="2359513"/>
          </a:xfrm>
        </p:grpSpPr>
        <p:sp>
          <p:nvSpPr>
            <p:cNvPr id="246" name="Oval 245"/>
            <p:cNvSpPr/>
            <p:nvPr/>
          </p:nvSpPr>
          <p:spPr bwMode="auto">
            <a:xfrm>
              <a:off x="545851" y="1293232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545851" y="185549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77067" y="161453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1005922" y="102999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570667" y="8568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51" name="Straight Arrow Connector 250"/>
            <p:cNvCxnSpPr>
              <a:stCxn id="249" idx="1"/>
              <a:endCxn id="250" idx="6"/>
            </p:cNvCxnSpPr>
            <p:nvPr/>
          </p:nvCxnSpPr>
          <p:spPr bwMode="auto">
            <a:xfrm flipH="1" flipV="1">
              <a:off x="799267" y="971117"/>
              <a:ext cx="240133" cy="92356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2" name="Straight Arrow Connector 251"/>
            <p:cNvCxnSpPr>
              <a:stCxn id="249" idx="3"/>
              <a:endCxn id="247" idx="6"/>
            </p:cNvCxnSpPr>
            <p:nvPr/>
          </p:nvCxnSpPr>
          <p:spPr bwMode="auto">
            <a:xfrm flipH="1">
              <a:off x="774451" y="1225117"/>
              <a:ext cx="264949" cy="744678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3" name="Straight Arrow Connector 252"/>
            <p:cNvCxnSpPr>
              <a:stCxn id="246" idx="4"/>
              <a:endCxn id="247" idx="1"/>
            </p:cNvCxnSpPr>
            <p:nvPr/>
          </p:nvCxnSpPr>
          <p:spPr bwMode="auto">
            <a:xfrm flipH="1">
              <a:off x="579329" y="1521832"/>
              <a:ext cx="80822" cy="367141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4" name="Straight Arrow Connector 253"/>
            <p:cNvCxnSpPr>
              <a:stCxn id="250" idx="4"/>
              <a:endCxn id="248" idx="0"/>
            </p:cNvCxnSpPr>
            <p:nvPr/>
          </p:nvCxnSpPr>
          <p:spPr bwMode="auto">
            <a:xfrm>
              <a:off x="684967" y="1085417"/>
              <a:ext cx="406400" cy="52911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5" name="Oval 254"/>
            <p:cNvSpPr/>
            <p:nvPr/>
          </p:nvSpPr>
          <p:spPr bwMode="auto">
            <a:xfrm>
              <a:off x="1234522" y="85997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1545741" y="126519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2452889" y="172883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8" name="Oval 257"/>
            <p:cNvSpPr/>
            <p:nvPr/>
          </p:nvSpPr>
          <p:spPr bwMode="auto">
            <a:xfrm>
              <a:off x="2181577" y="68199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9" name="Oval 258"/>
            <p:cNvSpPr/>
            <p:nvPr/>
          </p:nvSpPr>
          <p:spPr bwMode="auto">
            <a:xfrm>
              <a:off x="1633124" y="7806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60" name="Straight Arrow Connector 259"/>
            <p:cNvCxnSpPr>
              <a:stCxn id="258" idx="3"/>
              <a:endCxn id="259" idx="6"/>
            </p:cNvCxnSpPr>
            <p:nvPr/>
          </p:nvCxnSpPr>
          <p:spPr bwMode="auto">
            <a:xfrm flipH="1">
              <a:off x="1861724" y="877119"/>
              <a:ext cx="353331" cy="17798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1" name="Straight Arrow Connector 260"/>
            <p:cNvCxnSpPr>
              <a:stCxn id="258" idx="3"/>
              <a:endCxn id="256" idx="6"/>
            </p:cNvCxnSpPr>
            <p:nvPr/>
          </p:nvCxnSpPr>
          <p:spPr bwMode="auto">
            <a:xfrm flipH="1">
              <a:off x="1774341" y="877119"/>
              <a:ext cx="440714" cy="502376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2" name="Straight Arrow Connector 261"/>
            <p:cNvCxnSpPr>
              <a:stCxn id="255" idx="5"/>
              <a:endCxn id="256" idx="1"/>
            </p:cNvCxnSpPr>
            <p:nvPr/>
          </p:nvCxnSpPr>
          <p:spPr bwMode="auto">
            <a:xfrm>
              <a:off x="1429644" y="1055097"/>
              <a:ext cx="149575" cy="243576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3" name="Straight Arrow Connector 262"/>
            <p:cNvCxnSpPr>
              <a:stCxn id="259" idx="4"/>
              <a:endCxn id="257" idx="0"/>
            </p:cNvCxnSpPr>
            <p:nvPr/>
          </p:nvCxnSpPr>
          <p:spPr bwMode="auto">
            <a:xfrm>
              <a:off x="1747424" y="1009217"/>
              <a:ext cx="819765" cy="71961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4" name="Oval 263"/>
            <p:cNvSpPr/>
            <p:nvPr/>
          </p:nvSpPr>
          <p:spPr bwMode="auto">
            <a:xfrm>
              <a:off x="862767" y="20506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1314128" y="242712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2022675" y="181653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7" name="Oval 266"/>
            <p:cNvSpPr/>
            <p:nvPr/>
          </p:nvSpPr>
          <p:spPr bwMode="auto">
            <a:xfrm>
              <a:off x="2126977" y="2084095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8" name="Oval 267"/>
            <p:cNvSpPr/>
            <p:nvPr/>
          </p:nvSpPr>
          <p:spPr bwMode="auto">
            <a:xfrm>
              <a:off x="1556123" y="169878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69" name="Straight Arrow Connector 268"/>
            <p:cNvCxnSpPr>
              <a:stCxn id="256" idx="4"/>
              <a:endCxn id="268" idx="0"/>
            </p:cNvCxnSpPr>
            <p:nvPr/>
          </p:nvCxnSpPr>
          <p:spPr bwMode="auto">
            <a:xfrm>
              <a:off x="1660041" y="1493795"/>
              <a:ext cx="10382" cy="204991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0" name="Straight Arrow Connector 269"/>
            <p:cNvCxnSpPr>
              <a:stCxn id="267" idx="3"/>
              <a:endCxn id="265" idx="6"/>
            </p:cNvCxnSpPr>
            <p:nvPr/>
          </p:nvCxnSpPr>
          <p:spPr bwMode="auto">
            <a:xfrm flipH="1">
              <a:off x="1542728" y="2279217"/>
              <a:ext cx="617727" cy="262207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1" name="Straight Arrow Connector 270"/>
            <p:cNvCxnSpPr>
              <a:stCxn id="264" idx="5"/>
              <a:endCxn id="265" idx="1"/>
            </p:cNvCxnSpPr>
            <p:nvPr/>
          </p:nvCxnSpPr>
          <p:spPr bwMode="auto">
            <a:xfrm>
              <a:off x="1057889" y="2245739"/>
              <a:ext cx="289717" cy="214863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2" name="Straight Arrow Connector 271"/>
            <p:cNvCxnSpPr>
              <a:stCxn id="268" idx="6"/>
              <a:endCxn id="266" idx="2"/>
            </p:cNvCxnSpPr>
            <p:nvPr/>
          </p:nvCxnSpPr>
          <p:spPr bwMode="auto">
            <a:xfrm>
              <a:off x="1784723" y="1813086"/>
              <a:ext cx="237952" cy="117744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3" name="Oval 272"/>
            <p:cNvSpPr/>
            <p:nvPr/>
          </p:nvSpPr>
          <p:spPr bwMode="auto">
            <a:xfrm>
              <a:off x="2442333" y="1026539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2770190" y="202901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5" name="Oval 274"/>
            <p:cNvSpPr/>
            <p:nvPr/>
          </p:nvSpPr>
          <p:spPr bwMode="auto">
            <a:xfrm>
              <a:off x="2803668" y="1339417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3114035" y="1330173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2655890" y="714503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78" name="Straight Arrow Connector 277"/>
            <p:cNvCxnSpPr>
              <a:stCxn id="276" idx="1"/>
              <a:endCxn id="277" idx="6"/>
            </p:cNvCxnSpPr>
            <p:nvPr/>
          </p:nvCxnSpPr>
          <p:spPr bwMode="auto">
            <a:xfrm flipH="1" flipV="1">
              <a:off x="2884490" y="828803"/>
              <a:ext cx="263023" cy="534848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9" name="Straight Arrow Connector 278"/>
            <p:cNvCxnSpPr>
              <a:stCxn id="276" idx="3"/>
              <a:endCxn id="274" idx="6"/>
            </p:cNvCxnSpPr>
            <p:nvPr/>
          </p:nvCxnSpPr>
          <p:spPr bwMode="auto">
            <a:xfrm flipH="1">
              <a:off x="2998790" y="1525295"/>
              <a:ext cx="148723" cy="61801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0" name="Straight Arrow Connector 279"/>
            <p:cNvCxnSpPr>
              <a:stCxn id="273" idx="5"/>
              <a:endCxn id="274" idx="1"/>
            </p:cNvCxnSpPr>
            <p:nvPr/>
          </p:nvCxnSpPr>
          <p:spPr bwMode="auto">
            <a:xfrm>
              <a:off x="2637455" y="1221661"/>
              <a:ext cx="166213" cy="840831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1" name="Straight Arrow Connector 280"/>
            <p:cNvCxnSpPr>
              <a:stCxn id="277" idx="4"/>
              <a:endCxn id="275" idx="0"/>
            </p:cNvCxnSpPr>
            <p:nvPr/>
          </p:nvCxnSpPr>
          <p:spPr bwMode="auto">
            <a:xfrm>
              <a:off x="2770190" y="943103"/>
              <a:ext cx="147778" cy="396314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2" name="Straight Arrow Connector 281"/>
            <p:cNvCxnSpPr>
              <a:stCxn id="248" idx="4"/>
              <a:endCxn id="264" idx="7"/>
            </p:cNvCxnSpPr>
            <p:nvPr/>
          </p:nvCxnSpPr>
          <p:spPr bwMode="auto">
            <a:xfrm flipH="1">
              <a:off x="1057889" y="1843136"/>
              <a:ext cx="33478" cy="24095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3" name="Straight Arrow Connector 282"/>
            <p:cNvCxnSpPr>
              <a:stCxn id="258" idx="5"/>
              <a:endCxn id="273" idx="0"/>
            </p:cNvCxnSpPr>
            <p:nvPr/>
          </p:nvCxnSpPr>
          <p:spPr bwMode="auto">
            <a:xfrm>
              <a:off x="2376699" y="877119"/>
              <a:ext cx="179934" cy="149420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4" name="TextBox 283"/>
            <p:cNvSpPr txBox="1"/>
            <p:nvPr/>
          </p:nvSpPr>
          <p:spPr>
            <a:xfrm>
              <a:off x="505622" y="1912798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…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5" name="Straight Arrow Connector 284"/>
            <p:cNvCxnSpPr>
              <a:stCxn id="257" idx="4"/>
              <a:endCxn id="267" idx="6"/>
            </p:cNvCxnSpPr>
            <p:nvPr/>
          </p:nvCxnSpPr>
          <p:spPr bwMode="auto">
            <a:xfrm flipH="1">
              <a:off x="2355577" y="1957436"/>
              <a:ext cx="211612" cy="240959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6" name="TextBox 285"/>
            <p:cNvSpPr txBox="1"/>
            <p:nvPr/>
          </p:nvSpPr>
          <p:spPr>
            <a:xfrm>
              <a:off x="709075" y="296211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…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7" name="Rounded Rectangle 214"/>
          <p:cNvSpPr/>
          <p:nvPr/>
        </p:nvSpPr>
        <p:spPr bwMode="auto">
          <a:xfrm>
            <a:off x="38129" y="43535"/>
            <a:ext cx="4812919" cy="2428245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17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640312"/>
              </p:ext>
            </p:extLst>
          </p:nvPr>
        </p:nvGraphicFramePr>
        <p:xfrm>
          <a:off x="11813562" y="8976535"/>
          <a:ext cx="114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3" imgW="114300" imgH="406400" progId="Equation.3">
                  <p:embed/>
                </p:oleObj>
              </mc:Choice>
              <mc:Fallback>
                <p:oleObj name="Equation" r:id="rId3" imgW="114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3562" y="8976535"/>
                        <a:ext cx="114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" name="Table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938471"/>
              </p:ext>
            </p:extLst>
          </p:nvPr>
        </p:nvGraphicFramePr>
        <p:xfrm>
          <a:off x="394854" y="81744"/>
          <a:ext cx="1521567" cy="2346960"/>
        </p:xfrm>
        <a:graphic>
          <a:graphicData uri="http://schemas.openxmlformats.org/drawingml/2006/table">
            <a:tbl>
              <a:tblPr firstRow="1" bandRow="1"/>
              <a:tblGrid>
                <a:gridCol w="804695"/>
                <a:gridCol w="716872"/>
              </a:tblGrid>
              <a:tr h="3383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/>
                        <a:t>Regulatory</a:t>
                      </a:r>
                      <a:r>
                        <a:rPr lang="en-US" sz="1000" baseline="0" dirty="0" smtClean="0"/>
                        <a:t> Factor (RF)</a:t>
                      </a:r>
                      <a:endParaRPr lang="en-US" sz="100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/>
                        <a:t>Target Gene (T)</a:t>
                      </a:r>
                      <a:endParaRPr lang="en-US" sz="100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 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Enhancer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Enhancer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4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208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2" name="TextBox 291"/>
          <p:cNvSpPr txBox="1"/>
          <p:nvPr/>
        </p:nvSpPr>
        <p:spPr>
          <a:xfrm>
            <a:off x="2015083" y="-12336"/>
            <a:ext cx="2398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Gene Regulatory Network</a:t>
            </a:r>
            <a:endParaRPr lang="en-US" sz="1600" b="1" dirty="0"/>
          </a:p>
        </p:txBody>
      </p:sp>
      <p:graphicFrame>
        <p:nvGraphicFramePr>
          <p:cNvPr id="295" name="Table 2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35453"/>
              </p:ext>
            </p:extLst>
          </p:nvPr>
        </p:nvGraphicFramePr>
        <p:xfrm>
          <a:off x="5546116" y="243511"/>
          <a:ext cx="2461611" cy="1371600"/>
        </p:xfrm>
        <a:graphic>
          <a:graphicData uri="http://schemas.openxmlformats.org/drawingml/2006/table">
            <a:tbl>
              <a:tblPr firstRow="1" bandRow="1"/>
              <a:tblGrid>
                <a:gridCol w="454869"/>
                <a:gridCol w="783884"/>
                <a:gridCol w="1222858"/>
              </a:tblGrid>
              <a:tr h="3199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RF1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RF2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Common Target Gene (T)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FF"/>
                          </a:solidFill>
                        </a:rPr>
                        <a:t>TF 1</a:t>
                      </a:r>
                      <a:endParaRPr lang="en-US" sz="1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FF"/>
                          </a:solidFill>
                        </a:rPr>
                        <a:t>TF 2</a:t>
                      </a:r>
                      <a:endParaRPr lang="en-US" sz="1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FF"/>
                          </a:solidFill>
                        </a:rPr>
                        <a:t>Gene 1</a:t>
                      </a:r>
                      <a:endParaRPr lang="en-US" sz="1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TF 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Enhancer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9" name="Rounded Rectangle 214"/>
          <p:cNvSpPr/>
          <p:nvPr/>
        </p:nvSpPr>
        <p:spPr bwMode="auto">
          <a:xfrm>
            <a:off x="5389556" y="2131556"/>
            <a:ext cx="3721726" cy="2780821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5534049" y="874381"/>
            <a:ext cx="2442322" cy="236830"/>
          </a:xfrm>
          <a:prstGeom prst="rect">
            <a:avLst/>
          </a:prstGeom>
          <a:noFill/>
          <a:ln w="127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0" name="Group 319"/>
          <p:cNvGrpSpPr/>
          <p:nvPr/>
        </p:nvGrpSpPr>
        <p:grpSpPr>
          <a:xfrm>
            <a:off x="7925264" y="227889"/>
            <a:ext cx="1279569" cy="1160321"/>
            <a:chOff x="3371388" y="4359947"/>
            <a:chExt cx="1279569" cy="1160321"/>
          </a:xfrm>
        </p:grpSpPr>
        <p:sp>
          <p:nvSpPr>
            <p:cNvPr id="296" name="Oval 295"/>
            <p:cNvSpPr/>
            <p:nvPr/>
          </p:nvSpPr>
          <p:spPr bwMode="auto">
            <a:xfrm>
              <a:off x="3590873" y="462126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4162809" y="4621266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3848317" y="5094917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99" name="Straight Arrow Connector 298"/>
            <p:cNvCxnSpPr>
              <a:stCxn id="296" idx="5"/>
              <a:endCxn id="298" idx="1"/>
            </p:cNvCxnSpPr>
            <p:nvPr/>
          </p:nvCxnSpPr>
          <p:spPr bwMode="auto">
            <a:xfrm>
              <a:off x="3785995" y="4816388"/>
              <a:ext cx="95800" cy="312007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5" name="Straight Arrow Connector 304"/>
            <p:cNvCxnSpPr>
              <a:stCxn id="297" idx="3"/>
              <a:endCxn id="298" idx="7"/>
            </p:cNvCxnSpPr>
            <p:nvPr/>
          </p:nvCxnSpPr>
          <p:spPr bwMode="auto">
            <a:xfrm flipH="1">
              <a:off x="4043439" y="4816388"/>
              <a:ext cx="152848" cy="312007"/>
            </a:xfrm>
            <a:prstGeom prst="straightConnector1">
              <a:avLst/>
            </a:prstGeom>
            <a:solidFill>
              <a:srgbClr val="C6531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6" name="TextBox 315"/>
            <p:cNvSpPr txBox="1"/>
            <p:nvPr/>
          </p:nvSpPr>
          <p:spPr>
            <a:xfrm>
              <a:off x="3371388" y="4359947"/>
              <a:ext cx="7172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RF1</a:t>
              </a:r>
              <a:r>
                <a:rPr lang="en-US" sz="1200" dirty="0" smtClean="0"/>
                <a:t>=</a:t>
              </a:r>
              <a:r>
                <a:rPr lang="en-US" sz="1200" dirty="0" smtClean="0">
                  <a:solidFill>
                    <a:srgbClr val="0000FF"/>
                  </a:solidFill>
                </a:rPr>
                <a:t>TF1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933693" y="4361694"/>
              <a:ext cx="7172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RF2</a:t>
              </a:r>
              <a:r>
                <a:rPr lang="en-US" sz="1200" dirty="0" smtClean="0"/>
                <a:t>=</a:t>
              </a:r>
              <a:r>
                <a:rPr lang="en-US" sz="1200" dirty="0" smtClean="0">
                  <a:solidFill>
                    <a:srgbClr val="0000FF"/>
                  </a:solidFill>
                </a:rPr>
                <a:t>TF2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3577872" y="5243269"/>
              <a:ext cx="7801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</a:t>
              </a:r>
              <a:r>
                <a:rPr lang="en-US" sz="1200" dirty="0" smtClean="0"/>
                <a:t>=</a:t>
              </a:r>
              <a:r>
                <a:rPr lang="en-US" sz="1200" dirty="0" smtClean="0">
                  <a:solidFill>
                    <a:srgbClr val="0000FF"/>
                  </a:solidFill>
                </a:rPr>
                <a:t>Gene 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27" name="Table 3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78967"/>
              </p:ext>
            </p:extLst>
          </p:nvPr>
        </p:nvGraphicFramePr>
        <p:xfrm>
          <a:off x="5552287" y="2354209"/>
          <a:ext cx="3417571" cy="2438400"/>
        </p:xfrm>
        <a:graphic>
          <a:graphicData uri="http://schemas.openxmlformats.org/drawingml/2006/table">
            <a:tbl>
              <a:tblPr firstRow="1" bandRow="1"/>
              <a:tblGrid>
                <a:gridCol w="1005252"/>
                <a:gridCol w="687775"/>
                <a:gridCol w="728977"/>
                <a:gridCol w="274394"/>
                <a:gridCol w="721173"/>
              </a:tblGrid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M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 100 (TF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</a:rPr>
                        <a:t> 1)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 500 (TF 2)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20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38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5" name="TextBox 334"/>
          <p:cNvSpPr txBox="1"/>
          <p:nvPr/>
        </p:nvSpPr>
        <p:spPr>
          <a:xfrm>
            <a:off x="5546116" y="2086958"/>
            <a:ext cx="395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Query </a:t>
            </a:r>
            <a:r>
              <a:rPr lang="en-US" sz="1600" b="1" dirty="0" err="1">
                <a:solidFill>
                  <a:srgbClr val="000000"/>
                </a:solidFill>
              </a:rPr>
              <a:t>b</a:t>
            </a:r>
            <a:r>
              <a:rPr lang="en-US" sz="1600" b="1" dirty="0" err="1" smtClean="0">
                <a:solidFill>
                  <a:srgbClr val="000000"/>
                </a:solidFill>
              </a:rPr>
              <a:t>inarized</a:t>
            </a:r>
            <a:r>
              <a:rPr lang="en-US" sz="1600" b="1" dirty="0" smtClean="0">
                <a:solidFill>
                  <a:srgbClr val="000000"/>
                </a:solidFill>
              </a:rPr>
              <a:t> gene expression data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5835232" y="-43897"/>
            <a:ext cx="209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Select RF1-RF2-Target</a:t>
            </a:r>
            <a:endParaRPr lang="en-US" sz="1600" b="1" dirty="0"/>
          </a:p>
        </p:txBody>
      </p:sp>
      <p:graphicFrame>
        <p:nvGraphicFramePr>
          <p:cNvPr id="340" name="Table 3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90638"/>
              </p:ext>
            </p:extLst>
          </p:nvPr>
        </p:nvGraphicFramePr>
        <p:xfrm>
          <a:off x="259286" y="3516202"/>
          <a:ext cx="1441488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616"/>
                <a:gridCol w="229468"/>
                <a:gridCol w="229468"/>
                <a:gridCol w="229468"/>
                <a:gridCol w="229468"/>
              </a:tblGrid>
              <a:tr h="203596">
                <a:tc gridSpan="5"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Gene</a:t>
                      </a:r>
                      <a:r>
                        <a:rPr lang="en-US" sz="900" b="0" baseline="0" dirty="0" smtClean="0">
                          <a:solidFill>
                            <a:srgbClr val="0000FF"/>
                          </a:solidFill>
                        </a:rPr>
                        <a:t> 1 </a:t>
                      </a:r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= TF1*TF2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TF1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TF2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rgbClr val="0000FF"/>
                          </a:solidFill>
                        </a:rPr>
                        <a:t>Gene</a:t>
                      </a:r>
                      <a:r>
                        <a:rPr lang="en-US" sz="900" b="0" baseline="0" dirty="0" smtClean="0">
                          <a:solidFill>
                            <a:srgbClr val="0000FF"/>
                          </a:solidFill>
                        </a:rPr>
                        <a:t> 1</a:t>
                      </a:r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54" name="Group 353"/>
          <p:cNvGrpSpPr/>
          <p:nvPr/>
        </p:nvGrpSpPr>
        <p:grpSpPr>
          <a:xfrm>
            <a:off x="196360" y="4585053"/>
            <a:ext cx="1584562" cy="802841"/>
            <a:chOff x="7632125" y="4533528"/>
            <a:chExt cx="1584562" cy="802841"/>
          </a:xfrm>
        </p:grpSpPr>
        <p:sp>
          <p:nvSpPr>
            <p:cNvPr id="345" name="Delay 344"/>
            <p:cNvSpPr/>
            <p:nvPr/>
          </p:nvSpPr>
          <p:spPr>
            <a:xfrm>
              <a:off x="8032980" y="4641328"/>
              <a:ext cx="612648" cy="612648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Straight Connector 346"/>
            <p:cNvCxnSpPr/>
            <p:nvPr/>
          </p:nvCxnSpPr>
          <p:spPr>
            <a:xfrm>
              <a:off x="7677490" y="47823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7677490" y="5122931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8645628" y="49347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TextBox 349"/>
            <p:cNvSpPr txBox="1"/>
            <p:nvPr/>
          </p:nvSpPr>
          <p:spPr>
            <a:xfrm>
              <a:off x="8052057" y="4782371"/>
              <a:ext cx="476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AND</a:t>
              </a:r>
              <a:endParaRPr lang="en-US" b="1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7632125" y="4533528"/>
              <a:ext cx="409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TF1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7632125" y="5059370"/>
              <a:ext cx="409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TF2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8583180" y="4688548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Gene 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73" name="TextBox 372"/>
          <p:cNvSpPr txBox="1"/>
          <p:nvPr/>
        </p:nvSpPr>
        <p:spPr>
          <a:xfrm>
            <a:off x="5716799" y="6245853"/>
            <a:ext cx="23896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Match all 16 possible 2-iput-1-output logic gates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4" name="Down Arrow 373"/>
          <p:cNvSpPr/>
          <p:nvPr/>
        </p:nvSpPr>
        <p:spPr bwMode="auto">
          <a:xfrm rot="16200000" flipH="1">
            <a:off x="4806681" y="479140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53206" y="5640124"/>
            <a:ext cx="1891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Dominate logic gate(s) if any with significant highest scores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89" name="Rounded Rectangle 214"/>
          <p:cNvSpPr/>
          <p:nvPr/>
        </p:nvSpPr>
        <p:spPr bwMode="auto">
          <a:xfrm>
            <a:off x="1774536" y="2713117"/>
            <a:ext cx="3602793" cy="4063361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90" name="Rounded Rectangle 214"/>
          <p:cNvSpPr/>
          <p:nvPr/>
        </p:nvSpPr>
        <p:spPr bwMode="auto">
          <a:xfrm>
            <a:off x="5389556" y="50384"/>
            <a:ext cx="3735204" cy="158607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391" name="Table 3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7413"/>
              </p:ext>
            </p:extLst>
          </p:nvPr>
        </p:nvGraphicFramePr>
        <p:xfrm>
          <a:off x="5918637" y="5232663"/>
          <a:ext cx="3055103" cy="975360"/>
        </p:xfrm>
        <a:graphic>
          <a:graphicData uri="http://schemas.openxmlformats.org/drawingml/2006/table">
            <a:tbl>
              <a:tblPr firstRow="1" bandRow="1"/>
              <a:tblGrid>
                <a:gridCol w="642784"/>
                <a:gridCol w="687775"/>
                <a:gridCol w="728977"/>
                <a:gridCol w="274394"/>
                <a:gridCol w="721173"/>
              </a:tblGrid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Sample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M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TF 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TF 2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 1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05" name="TextBox 404"/>
          <p:cNvSpPr txBox="1"/>
          <p:nvPr/>
        </p:nvSpPr>
        <p:spPr>
          <a:xfrm>
            <a:off x="3400704" y="760724"/>
            <a:ext cx="6976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rPr>
              <a:t>…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3034266" y="1736175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413" name="Straight Arrow Connector 412"/>
          <p:cNvCxnSpPr>
            <a:stCxn id="268" idx="3"/>
            <a:endCxn id="412" idx="0"/>
          </p:cNvCxnSpPr>
          <p:nvPr/>
        </p:nvCxnSpPr>
        <p:spPr bwMode="auto">
          <a:xfrm>
            <a:off x="3029029" y="1545988"/>
            <a:ext cx="119537" cy="190187"/>
          </a:xfrm>
          <a:prstGeom prst="straightConnector1">
            <a:avLst/>
          </a:prstGeom>
          <a:solidFill>
            <a:srgbClr val="C6531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21" name="Group 420"/>
          <p:cNvGrpSpPr/>
          <p:nvPr/>
        </p:nvGrpSpPr>
        <p:grpSpPr>
          <a:xfrm>
            <a:off x="3996061" y="2102769"/>
            <a:ext cx="827402" cy="285745"/>
            <a:chOff x="4450299" y="1980455"/>
            <a:chExt cx="827402" cy="285745"/>
          </a:xfrm>
        </p:grpSpPr>
        <p:sp>
          <p:nvSpPr>
            <p:cNvPr id="419" name="Oval 418"/>
            <p:cNvSpPr/>
            <p:nvPr/>
          </p:nvSpPr>
          <p:spPr bwMode="auto">
            <a:xfrm>
              <a:off x="4450299" y="2037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4640763" y="1980455"/>
              <a:ext cx="63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non-RF</a:t>
              </a:r>
              <a:endParaRPr lang="en-US" sz="1200" b="1" dirty="0"/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3429586" y="2115351"/>
            <a:ext cx="532400" cy="276999"/>
            <a:chOff x="4450299" y="1996135"/>
            <a:chExt cx="532400" cy="276999"/>
          </a:xfrm>
        </p:grpSpPr>
        <p:sp>
          <p:nvSpPr>
            <p:cNvPr id="423" name="Oval 422"/>
            <p:cNvSpPr/>
            <p:nvPr/>
          </p:nvSpPr>
          <p:spPr bwMode="auto">
            <a:xfrm>
              <a:off x="4450299" y="2037600"/>
              <a:ext cx="228600" cy="228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4640763" y="1996135"/>
              <a:ext cx="341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RF</a:t>
              </a:r>
              <a:endParaRPr lang="en-US" b="1" dirty="0"/>
            </a:p>
          </p:txBody>
        </p:sp>
      </p:grpSp>
      <p:sp>
        <p:nvSpPr>
          <p:cNvPr id="425" name="Down Arrow 424"/>
          <p:cNvSpPr/>
          <p:nvPr/>
        </p:nvSpPr>
        <p:spPr bwMode="auto">
          <a:xfrm flipH="1">
            <a:off x="6765114" y="1689506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483" name="Table 4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96967"/>
              </p:ext>
            </p:extLst>
          </p:nvPr>
        </p:nvGraphicFramePr>
        <p:xfrm>
          <a:off x="1893200" y="2837749"/>
          <a:ext cx="3346409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345"/>
                <a:gridCol w="1524944"/>
                <a:gridCol w="208280"/>
                <a:gridCol w="208280"/>
                <a:gridCol w="208280"/>
                <a:gridCol w="208280"/>
              </a:tblGrid>
              <a:tr h="203596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Input </a:t>
                      </a:r>
                    </a:p>
                    <a:p>
                      <a:pPr algn="ctr"/>
                      <a:r>
                        <a:rPr lang="en-US" sz="1000" b="1" dirty="0" smtClean="0"/>
                        <a:t>(RF1,</a:t>
                      </a:r>
                      <a:r>
                        <a:rPr lang="en-US" sz="1000" b="1" baseline="0" dirty="0" smtClean="0"/>
                        <a:t> RF2)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RF1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 rowSpan="16"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000" b="1" dirty="0" smtClean="0"/>
                        <a:t>Output</a:t>
                      </a:r>
                      <a:r>
                        <a:rPr lang="en-US" sz="1000" b="1" baseline="0" dirty="0" smtClean="0"/>
                        <a:t> T values of all 16 logic gates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203596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T=RF1*RF2 (AND)</a:t>
                      </a:r>
                      <a:endParaRPr lang="en-US" sz="8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T=RF1*~RF2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19812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T=RF1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T=~RF1*RF2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16764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T=~RF1*RF2+RF1*~RF2 (XOR)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13716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T=RF1+RF2</a:t>
                      </a:r>
                      <a:r>
                        <a:rPr lang="en-US" sz="800" b="1" baseline="0" dirty="0" smtClean="0"/>
                        <a:t> (OR)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12192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T=~RF1*~RF2</a:t>
                      </a:r>
                      <a:r>
                        <a:rPr lang="en-US" sz="800" b="1" baseline="0" dirty="0" smtClean="0"/>
                        <a:t> (NOR)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T=~RF1*~RF2</a:t>
                      </a:r>
                      <a:r>
                        <a:rPr lang="en-US" sz="800" b="1" baseline="0" dirty="0" smtClean="0"/>
                        <a:t>+RF1*RF2 (XNOR)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T=RF1+~RF2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T=~RF1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T=~RF1+RF2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T=~(RF1*RF2) (NAND)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0</a:t>
                      </a:r>
                      <a:endParaRPr lang="en-US" sz="800" b="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T=1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1</a:t>
                      </a:r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8" name="Rounded Rectangle 214"/>
          <p:cNvSpPr/>
          <p:nvPr/>
        </p:nvSpPr>
        <p:spPr bwMode="auto">
          <a:xfrm>
            <a:off x="170175" y="3359169"/>
            <a:ext cx="1610747" cy="2217878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99" name="Down Arrow 498"/>
          <p:cNvSpPr/>
          <p:nvPr/>
        </p:nvSpPr>
        <p:spPr bwMode="auto">
          <a:xfrm rot="5400000" flipH="1">
            <a:off x="5229203" y="5477831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3" name="Down Arrow 122"/>
          <p:cNvSpPr/>
          <p:nvPr/>
        </p:nvSpPr>
        <p:spPr bwMode="auto">
          <a:xfrm flipH="1">
            <a:off x="6917514" y="4814137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9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regic_flowchart_vertical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7" r="-4478"/>
          <a:stretch/>
        </p:blipFill>
        <p:spPr>
          <a:xfrm>
            <a:off x="5405403" y="0"/>
            <a:ext cx="2360794" cy="676561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4598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Loregic</a:t>
            </a:r>
            <a:r>
              <a:rPr lang="en-US" dirty="0" smtClean="0"/>
              <a:t> flow-chart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8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66350"/>
              </p:ext>
            </p:extLst>
          </p:nvPr>
        </p:nvGraphicFramePr>
        <p:xfrm>
          <a:off x="1776836" y="860086"/>
          <a:ext cx="5183205" cy="975360"/>
        </p:xfrm>
        <a:graphic>
          <a:graphicData uri="http://schemas.openxmlformats.org/drawingml/2006/table">
            <a:tbl>
              <a:tblPr firstRow="1" bandRow="1"/>
              <a:tblGrid>
                <a:gridCol w="743805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  <a:gridCol w="221970"/>
              </a:tblGrid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gridSpan="20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20 samples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RF1=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TF 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RF2=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TF 2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T=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Gene 1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92076"/>
              </p:ext>
            </p:extLst>
          </p:nvPr>
        </p:nvGraphicFramePr>
        <p:xfrm>
          <a:off x="2739493" y="3099466"/>
          <a:ext cx="221970" cy="48768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31948"/>
              </p:ext>
            </p:extLst>
          </p:nvPr>
        </p:nvGraphicFramePr>
        <p:xfrm>
          <a:off x="2566366" y="3913469"/>
          <a:ext cx="221970" cy="24384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67009"/>
              </p:ext>
            </p:extLst>
          </p:nvPr>
        </p:nvGraphicFramePr>
        <p:xfrm>
          <a:off x="2891893" y="3911389"/>
          <a:ext cx="221970" cy="24384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Left Brace 11"/>
          <p:cNvSpPr/>
          <p:nvPr/>
        </p:nvSpPr>
        <p:spPr>
          <a:xfrm rot="5400000">
            <a:off x="2689306" y="3574108"/>
            <a:ext cx="322344" cy="352218"/>
          </a:xfrm>
          <a:prstGeom prst="leftBrace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09920"/>
              </p:ext>
            </p:extLst>
          </p:nvPr>
        </p:nvGraphicFramePr>
        <p:xfrm>
          <a:off x="3957221" y="3093226"/>
          <a:ext cx="221970" cy="48768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98544"/>
              </p:ext>
            </p:extLst>
          </p:nvPr>
        </p:nvGraphicFramePr>
        <p:xfrm>
          <a:off x="3784094" y="3907229"/>
          <a:ext cx="221970" cy="24384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894088"/>
              </p:ext>
            </p:extLst>
          </p:nvPr>
        </p:nvGraphicFramePr>
        <p:xfrm>
          <a:off x="4109621" y="3905149"/>
          <a:ext cx="221970" cy="24384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Left Brace 15"/>
          <p:cNvSpPr/>
          <p:nvPr/>
        </p:nvSpPr>
        <p:spPr>
          <a:xfrm rot="5400000">
            <a:off x="3907034" y="3567868"/>
            <a:ext cx="322344" cy="352218"/>
          </a:xfrm>
          <a:prstGeom prst="leftBrace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73728"/>
              </p:ext>
            </p:extLst>
          </p:nvPr>
        </p:nvGraphicFramePr>
        <p:xfrm>
          <a:off x="5089872" y="3101365"/>
          <a:ext cx="221970" cy="48768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37756"/>
              </p:ext>
            </p:extLst>
          </p:nvPr>
        </p:nvGraphicFramePr>
        <p:xfrm>
          <a:off x="4916745" y="3915368"/>
          <a:ext cx="221970" cy="24384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33328"/>
              </p:ext>
            </p:extLst>
          </p:nvPr>
        </p:nvGraphicFramePr>
        <p:xfrm>
          <a:off x="5242272" y="3913288"/>
          <a:ext cx="221970" cy="24384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Left Brace 19"/>
          <p:cNvSpPr/>
          <p:nvPr/>
        </p:nvSpPr>
        <p:spPr>
          <a:xfrm rot="5400000">
            <a:off x="5039685" y="3576007"/>
            <a:ext cx="322344" cy="352218"/>
          </a:xfrm>
          <a:prstGeom prst="leftBrace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8495"/>
              </p:ext>
            </p:extLst>
          </p:nvPr>
        </p:nvGraphicFramePr>
        <p:xfrm>
          <a:off x="6197002" y="3103264"/>
          <a:ext cx="221970" cy="48768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55344"/>
              </p:ext>
            </p:extLst>
          </p:nvPr>
        </p:nvGraphicFramePr>
        <p:xfrm>
          <a:off x="6023875" y="3917267"/>
          <a:ext cx="221970" cy="24384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89710"/>
              </p:ext>
            </p:extLst>
          </p:nvPr>
        </p:nvGraphicFramePr>
        <p:xfrm>
          <a:off x="6349402" y="3915187"/>
          <a:ext cx="221970" cy="243840"/>
        </p:xfrm>
        <a:graphic>
          <a:graphicData uri="http://schemas.openxmlformats.org/drawingml/2006/table">
            <a:tbl>
              <a:tblPr firstRow="1" bandRow="1"/>
              <a:tblGrid>
                <a:gridCol w="221970"/>
              </a:tblGrid>
              <a:tr h="17665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Left Brace 23"/>
          <p:cNvSpPr/>
          <p:nvPr/>
        </p:nvSpPr>
        <p:spPr>
          <a:xfrm rot="5400000">
            <a:off x="6146815" y="3577906"/>
            <a:ext cx="322344" cy="352218"/>
          </a:xfrm>
          <a:prstGeom prst="leftBrace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25283" y="3093901"/>
            <a:ext cx="3782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RF1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4459" y="3336851"/>
            <a:ext cx="380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RF2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1293" y="3902768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T</a:t>
            </a:r>
            <a:endParaRPr lang="en-US" sz="1000" b="1" dirty="0">
              <a:solidFill>
                <a:srgbClr val="000000"/>
              </a:solidFill>
            </a:endParaRPr>
          </a:p>
        </p:txBody>
      </p:sp>
      <p:cxnSp>
        <p:nvCxnSpPr>
          <p:cNvPr id="28" name="Curved Connector 27"/>
          <p:cNvCxnSpPr>
            <a:endCxn id="5" idx="0"/>
          </p:cNvCxnSpPr>
          <p:nvPr/>
        </p:nvCxnSpPr>
        <p:spPr>
          <a:xfrm>
            <a:off x="2605180" y="1822746"/>
            <a:ext cx="245298" cy="127672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13" idx="0"/>
          </p:cNvCxnSpPr>
          <p:nvPr/>
        </p:nvCxnSpPr>
        <p:spPr>
          <a:xfrm>
            <a:off x="2850479" y="1822744"/>
            <a:ext cx="1217727" cy="127048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endCxn id="17" idx="0"/>
          </p:cNvCxnSpPr>
          <p:nvPr/>
        </p:nvCxnSpPr>
        <p:spPr>
          <a:xfrm flipH="1">
            <a:off x="5200857" y="1822743"/>
            <a:ext cx="562735" cy="127862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endCxn id="21" idx="0"/>
          </p:cNvCxnSpPr>
          <p:nvPr/>
        </p:nvCxnSpPr>
        <p:spPr>
          <a:xfrm>
            <a:off x="6023875" y="1822748"/>
            <a:ext cx="284112" cy="128051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" idx="2"/>
            <a:endCxn id="5" idx="0"/>
          </p:cNvCxnSpPr>
          <p:nvPr/>
        </p:nvCxnSpPr>
        <p:spPr>
          <a:xfrm flipH="1">
            <a:off x="2850478" y="1835446"/>
            <a:ext cx="1517960" cy="126402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endCxn id="21" idx="0"/>
          </p:cNvCxnSpPr>
          <p:nvPr/>
        </p:nvCxnSpPr>
        <p:spPr>
          <a:xfrm flipH="1">
            <a:off x="6307987" y="1822746"/>
            <a:ext cx="513889" cy="128051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53"/>
          <p:cNvCxnSpPr>
            <a:endCxn id="17" idx="0"/>
          </p:cNvCxnSpPr>
          <p:nvPr/>
        </p:nvCxnSpPr>
        <p:spPr>
          <a:xfrm>
            <a:off x="3113864" y="1822748"/>
            <a:ext cx="2086993" cy="127861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53"/>
          <p:cNvCxnSpPr>
            <a:endCxn id="21" idx="0"/>
          </p:cNvCxnSpPr>
          <p:nvPr/>
        </p:nvCxnSpPr>
        <p:spPr>
          <a:xfrm>
            <a:off x="3321392" y="1822748"/>
            <a:ext cx="2986595" cy="128051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53"/>
          <p:cNvCxnSpPr>
            <a:endCxn id="5" idx="0"/>
          </p:cNvCxnSpPr>
          <p:nvPr/>
        </p:nvCxnSpPr>
        <p:spPr>
          <a:xfrm flipH="1">
            <a:off x="2850478" y="1822748"/>
            <a:ext cx="698852" cy="127671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53"/>
          <p:cNvCxnSpPr>
            <a:endCxn id="13" idx="0"/>
          </p:cNvCxnSpPr>
          <p:nvPr/>
        </p:nvCxnSpPr>
        <p:spPr>
          <a:xfrm>
            <a:off x="3784094" y="1822748"/>
            <a:ext cx="284112" cy="127047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53"/>
          <p:cNvCxnSpPr>
            <a:endCxn id="17" idx="0"/>
          </p:cNvCxnSpPr>
          <p:nvPr/>
        </p:nvCxnSpPr>
        <p:spPr>
          <a:xfrm>
            <a:off x="3957221" y="1822748"/>
            <a:ext cx="1243636" cy="127861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53"/>
          <p:cNvCxnSpPr>
            <a:endCxn id="21" idx="0"/>
          </p:cNvCxnSpPr>
          <p:nvPr/>
        </p:nvCxnSpPr>
        <p:spPr>
          <a:xfrm>
            <a:off x="4179192" y="1822748"/>
            <a:ext cx="2128795" cy="128051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53"/>
          <p:cNvCxnSpPr>
            <a:endCxn id="13" idx="0"/>
          </p:cNvCxnSpPr>
          <p:nvPr/>
        </p:nvCxnSpPr>
        <p:spPr>
          <a:xfrm flipH="1">
            <a:off x="4068206" y="1822743"/>
            <a:ext cx="604535" cy="127048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53"/>
          <p:cNvCxnSpPr>
            <a:endCxn id="17" idx="0"/>
          </p:cNvCxnSpPr>
          <p:nvPr/>
        </p:nvCxnSpPr>
        <p:spPr>
          <a:xfrm>
            <a:off x="4916746" y="1822748"/>
            <a:ext cx="284111" cy="127861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53"/>
          <p:cNvCxnSpPr>
            <a:endCxn id="21" idx="0"/>
          </p:cNvCxnSpPr>
          <p:nvPr/>
        </p:nvCxnSpPr>
        <p:spPr>
          <a:xfrm>
            <a:off x="5089872" y="1822748"/>
            <a:ext cx="1218115" cy="128051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53"/>
          <p:cNvCxnSpPr>
            <a:endCxn id="5" idx="0"/>
          </p:cNvCxnSpPr>
          <p:nvPr/>
        </p:nvCxnSpPr>
        <p:spPr>
          <a:xfrm flipH="1">
            <a:off x="2850478" y="1822748"/>
            <a:ext cx="2461365" cy="127671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53"/>
          <p:cNvCxnSpPr>
            <a:endCxn id="13" idx="0"/>
          </p:cNvCxnSpPr>
          <p:nvPr/>
        </p:nvCxnSpPr>
        <p:spPr>
          <a:xfrm flipH="1">
            <a:off x="4068206" y="1822748"/>
            <a:ext cx="1396036" cy="127047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53"/>
          <p:cNvCxnSpPr>
            <a:endCxn id="5" idx="0"/>
          </p:cNvCxnSpPr>
          <p:nvPr/>
        </p:nvCxnSpPr>
        <p:spPr>
          <a:xfrm flipH="1">
            <a:off x="2850478" y="1822748"/>
            <a:ext cx="3346524" cy="127671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53"/>
          <p:cNvCxnSpPr>
            <a:endCxn id="13" idx="0"/>
          </p:cNvCxnSpPr>
          <p:nvPr/>
        </p:nvCxnSpPr>
        <p:spPr>
          <a:xfrm flipH="1">
            <a:off x="4068206" y="1822748"/>
            <a:ext cx="2350766" cy="127047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53"/>
          <p:cNvCxnSpPr>
            <a:endCxn id="17" idx="0"/>
          </p:cNvCxnSpPr>
          <p:nvPr/>
        </p:nvCxnSpPr>
        <p:spPr>
          <a:xfrm flipH="1">
            <a:off x="5200857" y="1822748"/>
            <a:ext cx="1370515" cy="127861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411667" y="3657238"/>
            <a:ext cx="932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5                0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650469" y="3666027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4               1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789949" y="3657238"/>
            <a:ext cx="827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5              0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887207" y="3666027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  <a:r>
              <a:rPr lang="en-US" sz="1200" dirty="0" smtClean="0"/>
              <a:t>               4</a:t>
            </a:r>
            <a:endParaRPr lang="en-US" sz="1200" dirty="0"/>
          </a:p>
        </p:txBody>
      </p:sp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36395"/>
              </p:ext>
            </p:extLst>
          </p:nvPr>
        </p:nvGraphicFramePr>
        <p:xfrm>
          <a:off x="3220186" y="4896644"/>
          <a:ext cx="1557063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191"/>
                <a:gridCol w="229468"/>
                <a:gridCol w="229468"/>
                <a:gridCol w="229468"/>
                <a:gridCol w="229468"/>
              </a:tblGrid>
              <a:tr h="203596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RF1=</a:t>
                      </a:r>
                      <a:r>
                        <a:rPr lang="en-US" sz="900" dirty="0" smtClean="0">
                          <a:solidFill>
                            <a:srgbClr val="0000FF"/>
                          </a:solidFill>
                        </a:rPr>
                        <a:t>TF </a:t>
                      </a:r>
                      <a:r>
                        <a:rPr lang="en-US" sz="900" baseline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RF2=</a:t>
                      </a:r>
                      <a:r>
                        <a:rPr lang="en-US" sz="900" dirty="0" smtClean="0">
                          <a:solidFill>
                            <a:srgbClr val="0000FF"/>
                          </a:solidFill>
                        </a:rPr>
                        <a:t>TF </a:t>
                      </a:r>
                      <a:r>
                        <a:rPr lang="en-US" sz="900" baseline="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  <a:tr h="203596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T=</a:t>
                      </a:r>
                      <a:r>
                        <a:rPr lang="en-US" sz="900" dirty="0" smtClean="0">
                          <a:solidFill>
                            <a:srgbClr val="0000FF"/>
                          </a:solidFill>
                        </a:rPr>
                        <a:t>Gene 1</a:t>
                      </a:r>
                      <a:endParaRPr lang="en-US" sz="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0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</a:t>
                      </a:r>
                      <a:endParaRPr lang="en-US" sz="900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4" name="Group 113"/>
          <p:cNvGrpSpPr/>
          <p:nvPr/>
        </p:nvGrpSpPr>
        <p:grpSpPr>
          <a:xfrm>
            <a:off x="4959785" y="4779603"/>
            <a:ext cx="1584562" cy="802841"/>
            <a:chOff x="7632125" y="4533528"/>
            <a:chExt cx="1584562" cy="802841"/>
          </a:xfrm>
        </p:grpSpPr>
        <p:sp>
          <p:nvSpPr>
            <p:cNvPr id="115" name="Delay 114"/>
            <p:cNvSpPr/>
            <p:nvPr/>
          </p:nvSpPr>
          <p:spPr>
            <a:xfrm>
              <a:off x="8032980" y="4641328"/>
              <a:ext cx="612648" cy="612648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7677490" y="47823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677490" y="5122931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8645628" y="49347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8052057" y="4782371"/>
              <a:ext cx="476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AND</a:t>
              </a:r>
              <a:endParaRPr lang="en-US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632125" y="4533528"/>
              <a:ext cx="409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TF1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32125" y="5059370"/>
              <a:ext cx="409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TF2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583180" y="4688548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Gene 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25" name="Curved Connector 124"/>
          <p:cNvCxnSpPr>
            <a:stCxn id="6" idx="2"/>
            <a:endCxn id="113" idx="0"/>
          </p:cNvCxnSpPr>
          <p:nvPr/>
        </p:nvCxnSpPr>
        <p:spPr>
          <a:xfrm>
            <a:off x="2677351" y="4157309"/>
            <a:ext cx="1321366" cy="73933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4"/>
          <p:cNvCxnSpPr>
            <a:stCxn id="14" idx="2"/>
          </p:cNvCxnSpPr>
          <p:nvPr/>
        </p:nvCxnSpPr>
        <p:spPr>
          <a:xfrm>
            <a:off x="3895079" y="4151069"/>
            <a:ext cx="349236" cy="74557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24"/>
          <p:cNvCxnSpPr>
            <a:stCxn id="18" idx="2"/>
          </p:cNvCxnSpPr>
          <p:nvPr/>
        </p:nvCxnSpPr>
        <p:spPr>
          <a:xfrm flipH="1">
            <a:off x="4368438" y="4159208"/>
            <a:ext cx="659292" cy="72819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24"/>
          <p:cNvCxnSpPr>
            <a:stCxn id="23" idx="2"/>
          </p:cNvCxnSpPr>
          <p:nvPr/>
        </p:nvCxnSpPr>
        <p:spPr>
          <a:xfrm flipH="1">
            <a:off x="4672741" y="4159027"/>
            <a:ext cx="1787646" cy="72837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Down Arrow 152"/>
          <p:cNvSpPr/>
          <p:nvPr/>
        </p:nvSpPr>
        <p:spPr bwMode="auto">
          <a:xfrm flipH="1">
            <a:off x="4143423" y="5758384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588327" y="6213421"/>
            <a:ext cx="651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significance by replacing target 1000 times using random genes </a:t>
            </a:r>
            <a:endParaRPr lang="en-US" dirty="0"/>
          </a:p>
        </p:txBody>
      </p:sp>
      <p:sp>
        <p:nvSpPr>
          <p:cNvPr id="15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0086"/>
          </a:xfrm>
        </p:spPr>
        <p:txBody>
          <a:bodyPr>
            <a:normAutofit/>
          </a:bodyPr>
          <a:lstStyle/>
          <a:p>
            <a:r>
              <a:rPr lang="en-US" dirty="0" smtClean="0"/>
              <a:t>Identify dominate logic gate(s)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6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70868"/>
              </p:ext>
            </p:extLst>
          </p:nvPr>
        </p:nvGraphicFramePr>
        <p:xfrm>
          <a:off x="315213" y="1622422"/>
          <a:ext cx="3630735" cy="1524000"/>
        </p:xfrm>
        <a:graphic>
          <a:graphicData uri="http://schemas.openxmlformats.org/drawingml/2006/table">
            <a:tbl>
              <a:tblPr firstRow="1" bandRow="1"/>
              <a:tblGrid>
                <a:gridCol w="726147"/>
                <a:gridCol w="726147"/>
                <a:gridCol w="726147"/>
                <a:gridCol w="726147"/>
                <a:gridCol w="726147"/>
              </a:tblGrid>
              <a:tr h="3199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RF1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RF2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Common Target Gene (T)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 smtClean="0"/>
                        <a:t>Matched</a:t>
                      </a:r>
                      <a:r>
                        <a:rPr lang="en-US" sz="1000" b="1" baseline="0" dirty="0" smtClean="0"/>
                        <a:t> logic gate(s) with significant highest scores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YHR084W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YBR083W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YBR082C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AND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YKL112W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YIL131C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YMR198W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OR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YMR043W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YER111C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YDR507C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OR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XOR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2" y="3146421"/>
            <a:ext cx="3630735" cy="363073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20615"/>
              </p:ext>
            </p:extLst>
          </p:nvPr>
        </p:nvGraphicFramePr>
        <p:xfrm>
          <a:off x="4571470" y="447525"/>
          <a:ext cx="4358387" cy="1859280"/>
        </p:xfrm>
        <a:graphic>
          <a:graphicData uri="http://schemas.openxmlformats.org/drawingml/2006/table">
            <a:tbl>
              <a:tblPr firstRow="1" bandRow="1"/>
              <a:tblGrid>
                <a:gridCol w="726147"/>
                <a:gridCol w="726147"/>
                <a:gridCol w="992626"/>
                <a:gridCol w="1913467"/>
              </a:tblGrid>
              <a:tr h="3199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RF1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RF2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Common Target Gene (T)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Matched</a:t>
                      </a:r>
                      <a:r>
                        <a:rPr lang="en-US" sz="1000" b="1" baseline="0" dirty="0" smtClean="0"/>
                        <a:t> logic gate(s) with significant highest scores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96863">
                <a:tc rowSpan="6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YML113W</a:t>
                      </a: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YBR083W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YER189W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AND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YER190W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>
                          <a:solidFill>
                            <a:srgbClr val="000000"/>
                          </a:solidFill>
                        </a:rPr>
                        <a:t>AND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96863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YLR463C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>
                          <a:solidFill>
                            <a:srgbClr val="000000"/>
                          </a:solidFill>
                        </a:rPr>
                        <a:t>AND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YNL337W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>
                          <a:solidFill>
                            <a:srgbClr val="000000"/>
                          </a:solidFill>
                        </a:rPr>
                        <a:t>AND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YLR467W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AND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YLR465C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NONE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40335"/>
              </p:ext>
            </p:extLst>
          </p:nvPr>
        </p:nvGraphicFramePr>
        <p:xfrm>
          <a:off x="4571470" y="4815153"/>
          <a:ext cx="4358387" cy="1615440"/>
        </p:xfrm>
        <a:graphic>
          <a:graphicData uri="http://schemas.openxmlformats.org/drawingml/2006/table">
            <a:tbl>
              <a:tblPr firstRow="1" bandRow="1"/>
              <a:tblGrid>
                <a:gridCol w="726147"/>
                <a:gridCol w="726147"/>
                <a:gridCol w="992626"/>
                <a:gridCol w="1913467"/>
              </a:tblGrid>
              <a:tr h="3199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RF1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RF2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Common Target Gene (T)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Matched</a:t>
                      </a:r>
                      <a:r>
                        <a:rPr lang="en-US" sz="1000" b="1" baseline="0" dirty="0" smtClean="0"/>
                        <a:t> logic gate(s) with significant highest scores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96863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YMR037C</a:t>
                      </a: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YOR344C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YER177W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NONE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YGR192C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>
                          <a:solidFill>
                            <a:srgbClr val="000000"/>
                          </a:solidFill>
                        </a:rPr>
                        <a:t>NONE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96863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YKL060C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>
                          <a:solidFill>
                            <a:srgbClr val="000000"/>
                          </a:solidFill>
                        </a:rPr>
                        <a:t>NONE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YAL060W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NONE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YDR042C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NONE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44717"/>
              </p:ext>
            </p:extLst>
          </p:nvPr>
        </p:nvGraphicFramePr>
        <p:xfrm>
          <a:off x="4571470" y="2809335"/>
          <a:ext cx="4358388" cy="1371600"/>
        </p:xfrm>
        <a:graphic>
          <a:graphicData uri="http://schemas.openxmlformats.org/drawingml/2006/table">
            <a:tbl>
              <a:tblPr firstRow="1" bandRow="1"/>
              <a:tblGrid>
                <a:gridCol w="726147"/>
                <a:gridCol w="726147"/>
                <a:gridCol w="992626"/>
                <a:gridCol w="956734"/>
                <a:gridCol w="956734"/>
              </a:tblGrid>
              <a:tr h="3199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RF1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RF2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Common Target Gene (T)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 smtClean="0"/>
                        <a:t>Matched</a:t>
                      </a:r>
                      <a:r>
                        <a:rPr lang="en-US" sz="1000" b="1" baseline="0" dirty="0" smtClean="0"/>
                        <a:t> logic gate(s) with significant highest scores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63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YKL015W</a:t>
                      </a: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YKL032C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YLL033W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T=~RF1*RF2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XOR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YLL034C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T=~RF1*RF2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63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YLR143W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T=RF1*~RF2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63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YMR177W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AND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Down Arrow 18"/>
          <p:cNvSpPr/>
          <p:nvPr/>
        </p:nvSpPr>
        <p:spPr bwMode="auto">
          <a:xfrm rot="16200000" flipH="1">
            <a:off x="3848422" y="2191183"/>
            <a:ext cx="633826" cy="405870"/>
          </a:xfrm>
          <a:prstGeom prst="downArrow">
            <a:avLst/>
          </a:prstGeom>
          <a:noFill/>
          <a:ln w="9525" cap="flat" cmpd="sng" algn="ctr">
            <a:solidFill>
              <a:srgbClr val="000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0" name="Rounded Rectangle 214"/>
          <p:cNvSpPr/>
          <p:nvPr/>
        </p:nvSpPr>
        <p:spPr bwMode="auto">
          <a:xfrm>
            <a:off x="4368800" y="70491"/>
            <a:ext cx="4724400" cy="668591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1116" y="108971"/>
            <a:ext cx="37248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Consistent logic cooperative RF1-RF2 pairs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1115" y="2470781"/>
            <a:ext cx="401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Inconsistent logic cooperative RF1-RF2 pairs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1116" y="4458570"/>
            <a:ext cx="372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Non-logic cooperative RF1-RF2 pairs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1330" y="155687"/>
            <a:ext cx="391107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TF1-TF2-targets in Yeast Cell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2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RF1-RF2-targets in Human Leukemia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3878919"/>
          </a:xfrm>
        </p:spPr>
      </p:pic>
      <p:sp>
        <p:nvSpPr>
          <p:cNvPr id="3" name="TextBox 2"/>
          <p:cNvSpPr txBox="1"/>
          <p:nvPr/>
        </p:nvSpPr>
        <p:spPr>
          <a:xfrm>
            <a:off x="440919" y="5681761"/>
            <a:ext cx="3664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Human </a:t>
            </a:r>
            <a:r>
              <a:rPr lang="en-US" b="1" dirty="0" err="1" smtClean="0"/>
              <a:t>miRNA</a:t>
            </a:r>
            <a:r>
              <a:rPr lang="en-US" b="1" dirty="0" smtClean="0"/>
              <a:t>-</a:t>
            </a:r>
            <a:r>
              <a:rPr lang="en-US" b="1" dirty="0" err="1" smtClean="0"/>
              <a:t>miRNA</a:t>
            </a:r>
            <a:r>
              <a:rPr lang="en-US" b="1" dirty="0" smtClean="0"/>
              <a:t>-target …</a:t>
            </a:r>
          </a:p>
          <a:p>
            <a:r>
              <a:rPr lang="en-US" b="1" dirty="0"/>
              <a:t>Human </a:t>
            </a:r>
            <a:r>
              <a:rPr lang="en-US" b="1" dirty="0" err="1"/>
              <a:t>miRNA</a:t>
            </a:r>
            <a:r>
              <a:rPr lang="en-US" b="1" dirty="0"/>
              <a:t>-enhancer-target </a:t>
            </a:r>
            <a:r>
              <a:rPr lang="en-US" b="1" dirty="0" smtClean="0"/>
              <a:t>…</a:t>
            </a:r>
          </a:p>
          <a:p>
            <a:r>
              <a:rPr lang="en-US" b="1" dirty="0"/>
              <a:t>Human enhancer-enhancer-target </a:t>
            </a:r>
            <a:r>
              <a:rPr lang="en-US" b="1" dirty="0" smtClean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111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60151"/>
              </p:ext>
            </p:extLst>
          </p:nvPr>
        </p:nvGraphicFramePr>
        <p:xfrm>
          <a:off x="338666" y="2690289"/>
          <a:ext cx="4064002" cy="3268135"/>
        </p:xfrm>
        <a:graphic>
          <a:graphicData uri="http://schemas.openxmlformats.org/drawingml/2006/table">
            <a:tbl>
              <a:tblPr firstRow="1" bandRow="1"/>
              <a:tblGrid>
                <a:gridCol w="2032001"/>
                <a:gridCol w="2032001"/>
              </a:tblGrid>
              <a:tr h="4187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/>
                        <a:t>RF1</a:t>
                      </a:r>
                      <a:endParaRPr lang="en-US" sz="18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RF2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4246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MYC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other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TFs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46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other TFs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MYC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1" t="26042" r="11297"/>
          <a:stretch/>
        </p:blipFill>
        <p:spPr>
          <a:xfrm>
            <a:off x="4402668" y="3062822"/>
            <a:ext cx="2912532" cy="3462400"/>
          </a:xfrm>
          <a:prstGeom prst="rect">
            <a:avLst/>
          </a:prstGeom>
        </p:spPr>
      </p:pic>
      <p:pic>
        <p:nvPicPr>
          <p:cNvPr id="2" name="Picture 1" descr="MYC_vs_others_16gate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7" b="76323"/>
          <a:stretch/>
        </p:blipFill>
        <p:spPr>
          <a:xfrm>
            <a:off x="5723467" y="1547290"/>
            <a:ext cx="1761067" cy="15155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MYC </a:t>
            </a:r>
            <a:r>
              <a:rPr lang="en-US" sz="3600" dirty="0" smtClean="0"/>
              <a:t>universally amplifies gene expressions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09507" y="2869005"/>
            <a:ext cx="16995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-log</a:t>
            </a:r>
            <a:r>
              <a:rPr lang="en-US" sz="1200" baseline="-25000" dirty="0" smtClean="0"/>
              <a:t>10</a:t>
            </a:r>
            <a:r>
              <a:rPr lang="en-US" sz="1200" dirty="0" smtClean="0"/>
              <a:t>(</a:t>
            </a:r>
            <a:r>
              <a:rPr lang="en-US" sz="1200" i="1" dirty="0" err="1" smtClean="0"/>
              <a:t>hypergeo</a:t>
            </a:r>
            <a:r>
              <a:rPr lang="en-US" sz="1200" i="1" dirty="0" smtClean="0"/>
              <a:t> p-value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277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96310"/>
              </p:ext>
            </p:extLst>
          </p:nvPr>
        </p:nvGraphicFramePr>
        <p:xfrm>
          <a:off x="195376" y="2369506"/>
          <a:ext cx="4184301" cy="2346960"/>
        </p:xfrm>
        <a:graphic>
          <a:graphicData uri="http://schemas.openxmlformats.org/drawingml/2006/table">
            <a:tbl>
              <a:tblPr firstRow="1" bandRow="1"/>
              <a:tblGrid>
                <a:gridCol w="805876"/>
                <a:gridCol w="689597"/>
                <a:gridCol w="1075772"/>
                <a:gridCol w="1613056"/>
              </a:tblGrid>
              <a:tr h="3199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RF1=</a:t>
                      </a:r>
                      <a:r>
                        <a:rPr lang="en-US" sz="1000" b="0" dirty="0" err="1" smtClean="0"/>
                        <a:t>miRNA</a:t>
                      </a:r>
                      <a:endParaRPr lang="en-US" sz="1000" b="0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RF2=</a:t>
                      </a:r>
                      <a:r>
                        <a:rPr lang="en-US" sz="1000" b="0" dirty="0" smtClean="0"/>
                        <a:t>MYC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1" dirty="0" smtClean="0"/>
                        <a:t>Common Target Gene (T)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Matched</a:t>
                      </a:r>
                      <a:r>
                        <a:rPr lang="en-US" sz="1000" b="1" baseline="0" dirty="0" smtClean="0"/>
                        <a:t> logic gate(s) with significant highest scores</a:t>
                      </a:r>
                      <a:endParaRPr lang="en-US" sz="10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MYC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T=RF2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MYC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Gene 1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T=RF2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MYC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T=~RF1+RF2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4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10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MYC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19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T=~RF2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MYC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Gene 20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T=~RF2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miRNA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12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MYC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 21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T=~RF1*RF2</a:t>
                      </a:r>
                      <a:endParaRPr lang="en-US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  <a:tr h="196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E"/>
                      </a:solidFill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 rot="16200000">
            <a:off x="5815419" y="1337326"/>
            <a:ext cx="2065054" cy="1917899"/>
            <a:chOff x="3217641" y="3028422"/>
            <a:chExt cx="2065054" cy="1917899"/>
          </a:xfrm>
        </p:grpSpPr>
        <p:sp>
          <p:nvSpPr>
            <p:cNvPr id="7" name="Oval 6"/>
            <p:cNvSpPr/>
            <p:nvPr/>
          </p:nvSpPr>
          <p:spPr bwMode="auto">
            <a:xfrm>
              <a:off x="4673095" y="3028422"/>
              <a:ext cx="609600" cy="609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MYC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17641" y="3092064"/>
              <a:ext cx="609600" cy="622158"/>
            </a:xfrm>
            <a:prstGeom prst="rect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miRNA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886596" y="4336721"/>
              <a:ext cx="609600" cy="609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target</a:t>
              </a:r>
            </a:p>
          </p:txBody>
        </p:sp>
        <p:cxnSp>
          <p:nvCxnSpPr>
            <p:cNvPr id="21" name="Curved Connector 99"/>
            <p:cNvCxnSpPr>
              <a:stCxn id="8" idx="2"/>
              <a:endCxn id="20" idx="1"/>
            </p:cNvCxnSpPr>
            <p:nvPr/>
          </p:nvCxnSpPr>
          <p:spPr bwMode="auto">
            <a:xfrm>
              <a:off x="3522441" y="3714222"/>
              <a:ext cx="453429" cy="71177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Curved Connector 99"/>
            <p:cNvCxnSpPr>
              <a:stCxn id="7" idx="4"/>
              <a:endCxn id="20" idx="7"/>
            </p:cNvCxnSpPr>
            <p:nvPr/>
          </p:nvCxnSpPr>
          <p:spPr bwMode="auto">
            <a:xfrm flipH="1">
              <a:off x="4406922" y="3638022"/>
              <a:ext cx="570973" cy="78797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>
              <a:off x="3903441" y="3186644"/>
              <a:ext cx="724031" cy="381000"/>
              <a:chOff x="5808441" y="5257800"/>
              <a:chExt cx="724031" cy="381000"/>
            </a:xfrm>
          </p:grpSpPr>
          <p:cxnSp>
            <p:nvCxnSpPr>
              <p:cNvPr id="25" name="Curved Connector 99"/>
              <p:cNvCxnSpPr/>
              <p:nvPr/>
            </p:nvCxnSpPr>
            <p:spPr bwMode="auto">
              <a:xfrm flipH="1">
                <a:off x="5808441" y="5461000"/>
                <a:ext cx="724031" cy="0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8" name="Curved Connector 99"/>
              <p:cNvCxnSpPr/>
              <p:nvPr/>
            </p:nvCxnSpPr>
            <p:spPr bwMode="auto">
              <a:xfrm>
                <a:off x="5825682" y="5257800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  <p:grpSp>
        <p:nvGrpSpPr>
          <p:cNvPr id="42" name="Group 41"/>
          <p:cNvGrpSpPr/>
          <p:nvPr/>
        </p:nvGrpSpPr>
        <p:grpSpPr>
          <a:xfrm rot="16200000">
            <a:off x="5815421" y="4020488"/>
            <a:ext cx="2065054" cy="1917899"/>
            <a:chOff x="4856468" y="3028422"/>
            <a:chExt cx="2065054" cy="1917899"/>
          </a:xfrm>
        </p:grpSpPr>
        <p:sp>
          <p:nvSpPr>
            <p:cNvPr id="34" name="Oval 33"/>
            <p:cNvSpPr/>
            <p:nvPr/>
          </p:nvSpPr>
          <p:spPr bwMode="auto">
            <a:xfrm>
              <a:off x="6311922" y="3028422"/>
              <a:ext cx="609600" cy="609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MYC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856468" y="3092064"/>
              <a:ext cx="609600" cy="622158"/>
            </a:xfrm>
            <a:prstGeom prst="rect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miRNA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525423" y="4336721"/>
              <a:ext cx="609600" cy="609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target</a:t>
              </a:r>
            </a:p>
          </p:txBody>
        </p:sp>
        <p:cxnSp>
          <p:nvCxnSpPr>
            <p:cNvPr id="37" name="Curved Connector 99"/>
            <p:cNvCxnSpPr>
              <a:stCxn id="35" idx="2"/>
              <a:endCxn id="36" idx="1"/>
            </p:cNvCxnSpPr>
            <p:nvPr/>
          </p:nvCxnSpPr>
          <p:spPr bwMode="auto">
            <a:xfrm>
              <a:off x="5161268" y="3714222"/>
              <a:ext cx="453429" cy="71177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Curved Connector 99"/>
            <p:cNvCxnSpPr>
              <a:stCxn id="34" idx="4"/>
              <a:endCxn id="36" idx="7"/>
            </p:cNvCxnSpPr>
            <p:nvPr/>
          </p:nvCxnSpPr>
          <p:spPr bwMode="auto">
            <a:xfrm flipH="1">
              <a:off x="6045749" y="3638022"/>
              <a:ext cx="570973" cy="78797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 rot="10800000">
              <a:off x="5542268" y="3186644"/>
              <a:ext cx="724031" cy="381000"/>
              <a:chOff x="5808441" y="5257800"/>
              <a:chExt cx="724031" cy="381000"/>
            </a:xfrm>
          </p:grpSpPr>
          <p:cxnSp>
            <p:nvCxnSpPr>
              <p:cNvPr id="40" name="Curved Connector 99"/>
              <p:cNvCxnSpPr/>
              <p:nvPr/>
            </p:nvCxnSpPr>
            <p:spPr bwMode="auto">
              <a:xfrm rot="10800000">
                <a:off x="5808441" y="5461000"/>
                <a:ext cx="724031" cy="0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1" name="Curved Connector 99"/>
              <p:cNvCxnSpPr/>
              <p:nvPr/>
            </p:nvCxnSpPr>
            <p:spPr bwMode="auto">
              <a:xfrm rot="10800000" flipH="1">
                <a:off x="5825682" y="5257800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  <p:grpSp>
        <p:nvGrpSpPr>
          <p:cNvPr id="50" name="Group 49"/>
          <p:cNvGrpSpPr/>
          <p:nvPr/>
        </p:nvGrpSpPr>
        <p:grpSpPr>
          <a:xfrm>
            <a:off x="2784106" y="2139523"/>
            <a:ext cx="3440914" cy="1507223"/>
            <a:chOff x="2784106" y="2139523"/>
            <a:chExt cx="3440914" cy="1507223"/>
          </a:xfrm>
        </p:grpSpPr>
        <p:sp>
          <p:nvSpPr>
            <p:cNvPr id="43" name="Rectangle 42"/>
            <p:cNvSpPr/>
            <p:nvPr/>
          </p:nvSpPr>
          <p:spPr>
            <a:xfrm>
              <a:off x="2784106" y="2734897"/>
              <a:ext cx="1628133" cy="911849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4412239" y="2139523"/>
              <a:ext cx="1812781" cy="1002541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784106" y="3760545"/>
            <a:ext cx="3440914" cy="1253732"/>
            <a:chOff x="2784106" y="2734897"/>
            <a:chExt cx="3440914" cy="1253732"/>
          </a:xfrm>
        </p:grpSpPr>
        <p:sp>
          <p:nvSpPr>
            <p:cNvPr id="52" name="Rectangle 51"/>
            <p:cNvSpPr/>
            <p:nvPr/>
          </p:nvSpPr>
          <p:spPr>
            <a:xfrm>
              <a:off x="2784106" y="2734897"/>
              <a:ext cx="1628133" cy="911849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47"/>
            <p:cNvCxnSpPr/>
            <p:nvPr/>
          </p:nvCxnSpPr>
          <p:spPr>
            <a:xfrm>
              <a:off x="4412239" y="3142065"/>
              <a:ext cx="1812781" cy="846564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MYC and </a:t>
            </a:r>
            <a:r>
              <a:rPr lang="en-US" sz="3600" dirty="0" err="1"/>
              <a:t>miRNAs</a:t>
            </a:r>
            <a:r>
              <a:rPr lang="en-US" sz="3600" dirty="0"/>
              <a:t> down-regulate each </a:t>
            </a:r>
            <a:r>
              <a:rPr lang="en-US" sz="3600" dirty="0" smtClean="0"/>
              <a:t>other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727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67240"/>
              </p:ext>
            </p:extLst>
          </p:nvPr>
        </p:nvGraphicFramePr>
        <p:xfrm>
          <a:off x="491066" y="1371599"/>
          <a:ext cx="3911602" cy="4334934"/>
        </p:xfrm>
        <a:graphic>
          <a:graphicData uri="http://schemas.openxmlformats.org/drawingml/2006/table">
            <a:tbl>
              <a:tblPr firstRow="1" bandRow="1"/>
              <a:tblGrid>
                <a:gridCol w="1955801"/>
                <a:gridCol w="1955801"/>
              </a:tblGrid>
              <a:tr h="3868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/>
                        <a:t>RF1</a:t>
                      </a:r>
                      <a:endParaRPr lang="en-US" sz="1800" b="1" dirty="0"/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RF2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31F"/>
                    </a:solidFill>
                  </a:tcPr>
                </a:tc>
              </a:tr>
              <a:tr h="13160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AML genes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381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non-AML genes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381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60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non-AML genes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AML genes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60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non-AML genes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E"/>
                      </a:solidFill>
                    </a:lnL>
                    <a:lnR w="12700" cmpd="sng">
                      <a:solidFill>
                        <a:srgbClr val="FFFFFE"/>
                      </a:solidFill>
                    </a:lnR>
                    <a:lnT w="12700" cmpd="sng">
                      <a:solidFill>
                        <a:srgbClr val="FFFFFE"/>
                      </a:solidFill>
                    </a:lnT>
                    <a:lnB w="12700" cmpd="sng">
                      <a:solidFill>
                        <a:srgbClr val="FFFFF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non-AML genes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E"/>
                      </a:solidFill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AMLgenes_vs_others_16gat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9"/>
          <a:stretch/>
        </p:blipFill>
        <p:spPr>
          <a:xfrm>
            <a:off x="2743200" y="1744132"/>
            <a:ext cx="6400800" cy="4681601"/>
          </a:xfrm>
          <a:prstGeom prst="rect">
            <a:avLst/>
          </a:prstGeom>
        </p:spPr>
      </p:pic>
      <p:pic>
        <p:nvPicPr>
          <p:cNvPr id="6" name="Picture 5" descr="AMLgenes_vs_others_16gate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r="71429" b="76323"/>
          <a:stretch/>
        </p:blipFill>
        <p:spPr>
          <a:xfrm>
            <a:off x="7145866" y="228600"/>
            <a:ext cx="1439333" cy="15155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5523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AML cancer TFs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5866" y="1536988"/>
            <a:ext cx="144709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-log</a:t>
            </a:r>
            <a:r>
              <a:rPr lang="en-US" sz="1000" baseline="-25000" dirty="0" smtClean="0"/>
              <a:t>10</a:t>
            </a:r>
            <a:r>
              <a:rPr lang="en-US" sz="1000" dirty="0" smtClean="0"/>
              <a:t>(</a:t>
            </a:r>
            <a:r>
              <a:rPr lang="en-US" sz="1000" i="1" dirty="0" err="1" smtClean="0"/>
              <a:t>hypergeo</a:t>
            </a:r>
            <a:r>
              <a:rPr lang="en-US" sz="1000" i="1" dirty="0" smtClean="0"/>
              <a:t> p-value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6542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" y="4919093"/>
            <a:ext cx="3390975" cy="18200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67584" y="974070"/>
            <a:ext cx="6114291" cy="1198962"/>
            <a:chOff x="1630477" y="974070"/>
            <a:chExt cx="6114291" cy="1198962"/>
          </a:xfrm>
        </p:grpSpPr>
        <p:sp>
          <p:nvSpPr>
            <p:cNvPr id="4" name="Rectangle 3"/>
            <p:cNvSpPr/>
            <p:nvPr/>
          </p:nvSpPr>
          <p:spPr>
            <a:xfrm>
              <a:off x="5988869" y="1379832"/>
              <a:ext cx="846594" cy="407678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3"/>
            </p:cNvCxnSpPr>
            <p:nvPr/>
          </p:nvCxnSpPr>
          <p:spPr>
            <a:xfrm>
              <a:off x="6835463" y="1583671"/>
              <a:ext cx="90930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30477" y="1583671"/>
              <a:ext cx="435839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 bwMode="auto">
            <a:xfrm>
              <a:off x="2148990" y="974071"/>
              <a:ext cx="609600" cy="609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842178" y="974071"/>
              <a:ext cx="609600" cy="609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88869" y="1803700"/>
              <a:ext cx="1095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YDL066W</a:t>
              </a:r>
            </a:p>
          </p:txBody>
        </p:sp>
        <p:cxnSp>
          <p:nvCxnSpPr>
            <p:cNvPr id="13" name="Curved Connector 99"/>
            <p:cNvCxnSpPr>
              <a:stCxn id="11" idx="0"/>
              <a:endCxn id="4" idx="0"/>
            </p:cNvCxnSpPr>
            <p:nvPr/>
          </p:nvCxnSpPr>
          <p:spPr bwMode="auto">
            <a:xfrm rot="16200000" flipH="1">
              <a:off x="5076691" y="44357"/>
              <a:ext cx="405761" cy="2265188"/>
            </a:xfrm>
            <a:prstGeom prst="curvedConnector3">
              <a:avLst>
                <a:gd name="adj1" fmla="val -56339"/>
              </a:avLst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Curved Connector 99"/>
            <p:cNvCxnSpPr>
              <a:stCxn id="10" idx="0"/>
              <a:endCxn id="4" idx="0"/>
            </p:cNvCxnSpPr>
            <p:nvPr/>
          </p:nvCxnSpPr>
          <p:spPr bwMode="auto">
            <a:xfrm rot="16200000" flipH="1">
              <a:off x="4230097" y="-802237"/>
              <a:ext cx="405761" cy="3958376"/>
            </a:xfrm>
            <a:prstGeom prst="curvedConnector3">
              <a:avLst>
                <a:gd name="adj1" fmla="val -56339"/>
              </a:avLst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1963304" y="1629304"/>
              <a:ext cx="980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YEL009C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99391" y="1659257"/>
              <a:ext cx="1095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YER040W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0" y="1998636"/>
            <a:ext cx="2569168" cy="13789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803" y="2106966"/>
            <a:ext cx="2367328" cy="127059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74524" y="3944455"/>
            <a:ext cx="6114291" cy="1360160"/>
            <a:chOff x="1630477" y="812872"/>
            <a:chExt cx="6114291" cy="1360160"/>
          </a:xfrm>
        </p:grpSpPr>
        <p:sp>
          <p:nvSpPr>
            <p:cNvPr id="26" name="Rectangle 25"/>
            <p:cNvSpPr/>
            <p:nvPr/>
          </p:nvSpPr>
          <p:spPr>
            <a:xfrm>
              <a:off x="5988869" y="1379832"/>
              <a:ext cx="846594" cy="407678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6" idx="3"/>
            </p:cNvCxnSpPr>
            <p:nvPr/>
          </p:nvCxnSpPr>
          <p:spPr>
            <a:xfrm>
              <a:off x="6835463" y="1583671"/>
              <a:ext cx="90930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30477" y="1583671"/>
              <a:ext cx="435839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 bwMode="auto">
            <a:xfrm>
              <a:off x="2148990" y="974071"/>
              <a:ext cx="609600" cy="609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751650" y="812873"/>
              <a:ext cx="609600" cy="609600"/>
            </a:xfrm>
            <a:prstGeom prst="ellipse">
              <a:avLst/>
            </a:prstGeom>
            <a:solidFill>
              <a:srgbClr val="005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88869" y="1803700"/>
              <a:ext cx="112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YHR033W</a:t>
              </a:r>
            </a:p>
          </p:txBody>
        </p:sp>
        <p:cxnSp>
          <p:nvCxnSpPr>
            <p:cNvPr id="32" name="Curved Connector 99"/>
            <p:cNvCxnSpPr>
              <a:stCxn id="30" idx="0"/>
              <a:endCxn id="26" idx="0"/>
            </p:cNvCxnSpPr>
            <p:nvPr/>
          </p:nvCxnSpPr>
          <p:spPr bwMode="auto">
            <a:xfrm rot="16200000" flipH="1">
              <a:off x="4450828" y="-581506"/>
              <a:ext cx="566959" cy="3355716"/>
            </a:xfrm>
            <a:prstGeom prst="curvedConnector3">
              <a:avLst>
                <a:gd name="adj1" fmla="val -40320"/>
              </a:avLst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Curved Connector 99"/>
            <p:cNvCxnSpPr>
              <a:stCxn id="29" idx="0"/>
              <a:endCxn id="26" idx="0"/>
            </p:cNvCxnSpPr>
            <p:nvPr/>
          </p:nvCxnSpPr>
          <p:spPr bwMode="auto">
            <a:xfrm rot="16200000" flipH="1">
              <a:off x="4230097" y="-802237"/>
              <a:ext cx="405761" cy="3958376"/>
            </a:xfrm>
            <a:prstGeom prst="curvedConnector3">
              <a:avLst>
                <a:gd name="adj1" fmla="val -56339"/>
              </a:avLst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1963304" y="1613624"/>
              <a:ext cx="10995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YNL216W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78756" y="974070"/>
              <a:ext cx="1018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YNL167C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08390" y="362902"/>
            <a:ext cx="2146634" cy="802841"/>
            <a:chOff x="7261005" y="4533528"/>
            <a:chExt cx="2146634" cy="802841"/>
          </a:xfrm>
        </p:grpSpPr>
        <p:sp>
          <p:nvSpPr>
            <p:cNvPr id="41" name="Delay 40"/>
            <p:cNvSpPr/>
            <p:nvPr/>
          </p:nvSpPr>
          <p:spPr>
            <a:xfrm>
              <a:off x="8032980" y="4641328"/>
              <a:ext cx="612648" cy="612648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677490" y="47823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677490" y="5122931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645628" y="49347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052057" y="4782371"/>
              <a:ext cx="476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AND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61005" y="4533528"/>
              <a:ext cx="7283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YEL009C</a:t>
              </a:r>
              <a:endParaRPr lang="en-US" sz="12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80275" y="5059370"/>
              <a:ext cx="802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YER040W</a:t>
              </a:r>
              <a:endParaRPr lang="en-US" sz="12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94596" y="4657188"/>
              <a:ext cx="813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YDL066W</a:t>
              </a:r>
              <a:endParaRPr lang="en-US" sz="12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73519" y="3672144"/>
            <a:ext cx="2234496" cy="802841"/>
            <a:chOff x="7198791" y="4533528"/>
            <a:chExt cx="2234496" cy="802841"/>
          </a:xfrm>
        </p:grpSpPr>
        <p:sp>
          <p:nvSpPr>
            <p:cNvPr id="50" name="Delay 49"/>
            <p:cNvSpPr/>
            <p:nvPr/>
          </p:nvSpPr>
          <p:spPr>
            <a:xfrm>
              <a:off x="8032980" y="4641328"/>
              <a:ext cx="612648" cy="612648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677490" y="47823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677490" y="5122931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645628" y="4934772"/>
              <a:ext cx="3554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052057" y="4782371"/>
              <a:ext cx="476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AND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03427" y="4533528"/>
              <a:ext cx="813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YNL216W</a:t>
              </a:r>
              <a:endParaRPr lang="en-US" sz="12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98791" y="5059370"/>
              <a:ext cx="75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YNL167C</a:t>
              </a:r>
              <a:endParaRPr lang="en-US" sz="12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07420" y="4657188"/>
              <a:ext cx="8258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YHR033W</a:t>
              </a:r>
              <a:endParaRPr lang="en-US" sz="1200" b="1" dirty="0"/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3831671" y="5596093"/>
            <a:ext cx="531233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Indirect bindings identified by AND-like RF1-RF2 pairs</a:t>
            </a:r>
            <a:endParaRPr lang="en-US" sz="3600" dirty="0"/>
          </a:p>
        </p:txBody>
      </p:sp>
      <p:sp>
        <p:nvSpPr>
          <p:cNvPr id="62" name="TextBox 61"/>
          <p:cNvSpPr txBox="1"/>
          <p:nvPr/>
        </p:nvSpPr>
        <p:spPr>
          <a:xfrm>
            <a:off x="1661976" y="4146320"/>
            <a:ext cx="53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PPI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0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19268</TotalTime>
  <Words>1982</Words>
  <Application>Microsoft Macintosh PowerPoint</Application>
  <PresentationFormat>On-screen Show (4:3)</PresentationFormat>
  <Paragraphs>1127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Loregic</vt:lpstr>
      <vt:lpstr>Loregic flow-chart</vt:lpstr>
      <vt:lpstr>Identify dominate logic gate(s)</vt:lpstr>
      <vt:lpstr>TF1-TF2-targets in Yeast Cell Cycle</vt:lpstr>
      <vt:lpstr>RF1-RF2-targets in Human Leukemia</vt:lpstr>
      <vt:lpstr>MYC universally amplifies gene expressions</vt:lpstr>
      <vt:lpstr>MYC and miRNAs down-regulate each other</vt:lpstr>
      <vt:lpstr>AML cancer TFs</vt:lpstr>
      <vt:lpstr>Indirect bindings identified by AND-like RF1-RF2 pairs</vt:lpstr>
      <vt:lpstr>Top-Bottom and Middle-Bottom have more AND-like edges in hierarchical network</vt:lpstr>
      <vt:lpstr>backup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identification  of logic regulatory operation</dc:title>
  <dc:creator>Daifeng Wang</dc:creator>
  <cp:lastModifiedBy>Daifeng Wang</cp:lastModifiedBy>
  <cp:revision>471</cp:revision>
  <cp:lastPrinted>2014-05-06T18:53:06Z</cp:lastPrinted>
  <dcterms:created xsi:type="dcterms:W3CDTF">2013-04-04T03:53:09Z</dcterms:created>
  <dcterms:modified xsi:type="dcterms:W3CDTF">2014-05-15T13:43:51Z</dcterms:modified>
</cp:coreProperties>
</file>