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1" r:id="rId2"/>
    <p:sldId id="262" r:id="rId3"/>
    <p:sldId id="256" r:id="rId4"/>
    <p:sldId id="257" r:id="rId5"/>
    <p:sldId id="258" r:id="rId6"/>
    <p:sldId id="259" r:id="rId7"/>
    <p:sldId id="260" r:id="rId8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EF1D"/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F64E80-01A2-4265-AA09-14803ACBCB16}" type="datetimeFigureOut">
              <a:rPr lang="en-US" smtClean="0"/>
              <a:t>5/14/2014</a:t>
            </a:fld>
            <a:endParaRPr 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D174CA-4107-43E5-BD56-6E546E0EE7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701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D4147-71E1-400E-8939-F153FC3CF6D9}" type="datetime1">
              <a:rPr lang="zh-CN" altLang="en-US" smtClean="0"/>
              <a:t>2014/5/14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B9D07-30EB-4D45-B0D8-3F041E84B1E3}" type="datetime1">
              <a:rPr lang="zh-CN" altLang="en-US" smtClean="0"/>
              <a:t>2014/5/14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D53EB-1D6B-47ED-8889-FE9AED55D2C9}" type="datetime1">
              <a:rPr lang="zh-CN" altLang="en-US" smtClean="0"/>
              <a:t>2014/5/14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D344D-3EFE-4B38-B149-658AA1E3874E}" type="datetime1">
              <a:rPr lang="zh-CN" altLang="en-US" smtClean="0"/>
              <a:t>2014/5/14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DB9EA-1D99-4AB1-B64D-BBBFEEF76F0C}" type="datetime1">
              <a:rPr lang="zh-CN" altLang="en-US" smtClean="0"/>
              <a:t>2014/5/14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77E2E-53D5-4210-AD79-47E215E2F2AE}" type="datetime1">
              <a:rPr lang="zh-CN" altLang="en-US" smtClean="0"/>
              <a:t>2014/5/14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24F59-C814-4DC5-8789-8449C138F566}" type="datetime1">
              <a:rPr lang="zh-CN" altLang="en-US" smtClean="0"/>
              <a:t>2014/5/14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9A0BD-7CA4-42FE-B177-B9BB86E4A915}" type="datetime1">
              <a:rPr lang="zh-CN" altLang="en-US" smtClean="0"/>
              <a:t>2014/5/14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5637A-C4B9-46A0-AB63-75865C0EDF2B}" type="datetime1">
              <a:rPr lang="zh-CN" altLang="en-US" smtClean="0"/>
              <a:t>2014/5/14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F4EB3-2D49-4936-806E-B1F18988D313}" type="datetime1">
              <a:rPr lang="zh-CN" altLang="en-US" smtClean="0"/>
              <a:t>2014/5/14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EE0C-5CA2-4823-AD0D-18658E666FA0}" type="datetime1">
              <a:rPr lang="zh-CN" altLang="en-US" smtClean="0"/>
              <a:t>2014/5/14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7596B0-DB3C-4FBB-A2DB-94425352E270}" type="datetime1">
              <a:rPr lang="zh-CN" altLang="en-US" smtClean="0"/>
              <a:t>2014/5/14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组合 15"/>
          <p:cNvGrpSpPr/>
          <p:nvPr/>
        </p:nvGrpSpPr>
        <p:grpSpPr>
          <a:xfrm>
            <a:off x="3777888" y="173392"/>
            <a:ext cx="5267325" cy="5296371"/>
            <a:chOff x="1968971" y="764704"/>
            <a:chExt cx="5267325" cy="5296371"/>
          </a:xfrm>
        </p:grpSpPr>
        <p:grpSp>
          <p:nvGrpSpPr>
            <p:cNvPr id="8" name="组合 7"/>
            <p:cNvGrpSpPr/>
            <p:nvPr/>
          </p:nvGrpSpPr>
          <p:grpSpPr>
            <a:xfrm>
              <a:off x="3131840" y="2348880"/>
              <a:ext cx="1008112" cy="360040"/>
              <a:chOff x="3131840" y="2348880"/>
              <a:chExt cx="1008112" cy="360040"/>
            </a:xfrm>
          </p:grpSpPr>
          <p:cxnSp>
            <p:nvCxnSpPr>
              <p:cNvPr id="3" name="直接连接符 2"/>
              <p:cNvCxnSpPr/>
              <p:nvPr/>
            </p:nvCxnSpPr>
            <p:spPr>
              <a:xfrm>
                <a:off x="3131840" y="2348880"/>
                <a:ext cx="0" cy="36004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" name="直接连接符 4"/>
              <p:cNvCxnSpPr/>
              <p:nvPr/>
            </p:nvCxnSpPr>
            <p:spPr>
              <a:xfrm>
                <a:off x="3131840" y="2348880"/>
                <a:ext cx="1008112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直接连接符 6"/>
              <p:cNvCxnSpPr/>
              <p:nvPr/>
            </p:nvCxnSpPr>
            <p:spPr>
              <a:xfrm>
                <a:off x="4139952" y="2348880"/>
                <a:ext cx="0" cy="36004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" name="组合 9"/>
            <p:cNvGrpSpPr/>
            <p:nvPr/>
          </p:nvGrpSpPr>
          <p:grpSpPr>
            <a:xfrm>
              <a:off x="5292080" y="1124744"/>
              <a:ext cx="1008112" cy="360040"/>
              <a:chOff x="3131840" y="2348880"/>
              <a:chExt cx="1008112" cy="360040"/>
            </a:xfrm>
          </p:grpSpPr>
          <p:cxnSp>
            <p:nvCxnSpPr>
              <p:cNvPr id="11" name="直接连接符 10"/>
              <p:cNvCxnSpPr/>
              <p:nvPr/>
            </p:nvCxnSpPr>
            <p:spPr>
              <a:xfrm>
                <a:off x="3131840" y="2348880"/>
                <a:ext cx="0" cy="36004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直接连接符 11"/>
              <p:cNvCxnSpPr/>
              <p:nvPr/>
            </p:nvCxnSpPr>
            <p:spPr>
              <a:xfrm>
                <a:off x="3131840" y="2348880"/>
                <a:ext cx="1008112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直接连接符 12"/>
              <p:cNvCxnSpPr/>
              <p:nvPr/>
            </p:nvCxnSpPr>
            <p:spPr>
              <a:xfrm>
                <a:off x="4139952" y="2348880"/>
                <a:ext cx="0" cy="36004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TextBox 8"/>
            <p:cNvSpPr txBox="1"/>
            <p:nvPr/>
          </p:nvSpPr>
          <p:spPr>
            <a:xfrm>
              <a:off x="3059832" y="1844824"/>
              <a:ext cx="12634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</a:rPr>
                <a:t>P&lt;2.2×10</a:t>
              </a:r>
              <a:r>
                <a:rPr lang="en-US" b="1" baseline="30000" dirty="0" smtClean="0">
                  <a:solidFill>
                    <a:srgbClr val="FF0000"/>
                  </a:solidFill>
                </a:rPr>
                <a:t>-16</a:t>
              </a:r>
              <a:endParaRPr lang="en-US" b="1" baseline="30000" dirty="0">
                <a:solidFill>
                  <a:srgbClr val="FF0000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148064" y="764704"/>
              <a:ext cx="12634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</a:rPr>
                <a:t>P&lt;2.2×10</a:t>
              </a:r>
              <a:r>
                <a:rPr lang="en-US" b="1" baseline="30000" dirty="0" smtClean="0">
                  <a:solidFill>
                    <a:srgbClr val="FF0000"/>
                  </a:solidFill>
                </a:rPr>
                <a:t>-16</a:t>
              </a:r>
              <a:endParaRPr lang="en-US" b="1" baseline="30000" dirty="0">
                <a:solidFill>
                  <a:srgbClr val="FF0000"/>
                </a:solidFill>
              </a:endParaRPr>
            </a:p>
          </p:txBody>
        </p:sp>
        <p:pic>
          <p:nvPicPr>
            <p:cNvPr id="6147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8971" y="803275"/>
              <a:ext cx="5267325" cy="5257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6149" name="Picture 5" descr="https://encrypted-tbn2.gstatic.com/images?q=tbn:ANd9GcSBWWJMBZ3eVayZHqFMIVuUb-a94SW55LzBeMXS0ERdne1vB5Ak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651" t="9597" r="27200" b="67401"/>
          <a:stretch/>
        </p:blipFill>
        <p:spPr bwMode="auto">
          <a:xfrm>
            <a:off x="251520" y="1172607"/>
            <a:ext cx="3112448" cy="861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圆角矩形 18"/>
          <p:cNvSpPr/>
          <p:nvPr/>
        </p:nvSpPr>
        <p:spPr>
          <a:xfrm>
            <a:off x="1403648" y="841846"/>
            <a:ext cx="576064" cy="1226215"/>
          </a:xfrm>
          <a:prstGeom prst="roundRect">
            <a:avLst/>
          </a:prstGeom>
          <a:solidFill>
            <a:srgbClr val="4F81BD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圆角矩形 22"/>
          <p:cNvSpPr/>
          <p:nvPr/>
        </p:nvSpPr>
        <p:spPr>
          <a:xfrm>
            <a:off x="2411760" y="836712"/>
            <a:ext cx="576064" cy="1226215"/>
          </a:xfrm>
          <a:prstGeom prst="roundRect">
            <a:avLst/>
          </a:prstGeom>
          <a:solidFill>
            <a:srgbClr val="EFEF1D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直接箭头连接符 23"/>
          <p:cNvCxnSpPr/>
          <p:nvPr/>
        </p:nvCxnSpPr>
        <p:spPr>
          <a:xfrm flipH="1">
            <a:off x="1259632" y="2034137"/>
            <a:ext cx="456840" cy="5333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接箭头连接符 25"/>
          <p:cNvCxnSpPr/>
          <p:nvPr/>
        </p:nvCxnSpPr>
        <p:spPr>
          <a:xfrm>
            <a:off x="2699792" y="2068061"/>
            <a:ext cx="288032" cy="4994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971600" y="2636912"/>
            <a:ext cx="481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3ss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2699792" y="2636912"/>
            <a:ext cx="481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5ss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181334" y="3286080"/>
            <a:ext cx="359655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Check all 3ss and 5ss based on </a:t>
            </a:r>
            <a:r>
              <a:rPr lang="en-US" dirty="0" err="1" smtClean="0"/>
              <a:t>Gencode</a:t>
            </a:r>
            <a:r>
              <a:rPr lang="en-US" dirty="0" smtClean="0"/>
              <a:t> V19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Define splice site mutation as those happened with the two canonical </a:t>
            </a:r>
            <a:r>
              <a:rPr lang="en-US" dirty="0" err="1" smtClean="0"/>
              <a:t>dinucleotides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CDS_splice</a:t>
            </a:r>
            <a:r>
              <a:rPr lang="en-US" dirty="0" smtClean="0"/>
              <a:t> sites: appears in at least 1 protein coding transcripts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Non_CDS_splice</a:t>
            </a:r>
            <a:r>
              <a:rPr lang="en-US" dirty="0" smtClean="0"/>
              <a:t> sites: never appear in protein coding transcripts 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283968" y="5589240"/>
            <a:ext cx="4761245" cy="101566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2060"/>
                </a:solidFill>
              </a:rPr>
              <a:t>Stronger purifying selection against splice site mutation protein coding transcripts than the non-coding ones </a:t>
            </a:r>
            <a:endParaRPr lang="en-US" sz="2000" dirty="0">
              <a:solidFill>
                <a:srgbClr val="002060"/>
              </a:solidFill>
            </a:endParaRPr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0F949-DFBC-4A0B-AD04-F2D016FDC008}" type="datetime1">
              <a:rPr lang="zh-CN" altLang="en-US" smtClean="0"/>
              <a:t>2014/5/14</a:t>
            </a:fld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9099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组合 16"/>
          <p:cNvGrpSpPr/>
          <p:nvPr/>
        </p:nvGrpSpPr>
        <p:grpSpPr>
          <a:xfrm>
            <a:off x="3611816" y="292868"/>
            <a:ext cx="5267325" cy="5296371"/>
            <a:chOff x="1938338" y="764704"/>
            <a:chExt cx="5267325" cy="5296371"/>
          </a:xfrm>
        </p:grpSpPr>
        <p:pic>
          <p:nvPicPr>
            <p:cNvPr id="7170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38338" y="803275"/>
              <a:ext cx="5267325" cy="5257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10" name="组合 9"/>
            <p:cNvGrpSpPr/>
            <p:nvPr/>
          </p:nvGrpSpPr>
          <p:grpSpPr>
            <a:xfrm>
              <a:off x="3059832" y="2204864"/>
              <a:ext cx="720080" cy="216024"/>
              <a:chOff x="3059832" y="2204864"/>
              <a:chExt cx="720080" cy="216024"/>
            </a:xfrm>
          </p:grpSpPr>
          <p:cxnSp>
            <p:nvCxnSpPr>
              <p:cNvPr id="5" name="直接连接符 4"/>
              <p:cNvCxnSpPr/>
              <p:nvPr/>
            </p:nvCxnSpPr>
            <p:spPr>
              <a:xfrm>
                <a:off x="3059832" y="2204864"/>
                <a:ext cx="0" cy="216024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直接连接符 6"/>
              <p:cNvCxnSpPr/>
              <p:nvPr/>
            </p:nvCxnSpPr>
            <p:spPr>
              <a:xfrm>
                <a:off x="3059832" y="2204864"/>
                <a:ext cx="72008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直接连接符 8"/>
              <p:cNvCxnSpPr/>
              <p:nvPr/>
            </p:nvCxnSpPr>
            <p:spPr>
              <a:xfrm>
                <a:off x="3779912" y="2204864"/>
                <a:ext cx="0" cy="216024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" name="TextBox 10"/>
            <p:cNvSpPr txBox="1"/>
            <p:nvPr/>
          </p:nvSpPr>
          <p:spPr>
            <a:xfrm>
              <a:off x="2700389" y="1844824"/>
              <a:ext cx="12955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</a:rPr>
                <a:t>P=0.002437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grpSp>
          <p:nvGrpSpPr>
            <p:cNvPr id="13" name="组合 12"/>
            <p:cNvGrpSpPr/>
            <p:nvPr/>
          </p:nvGrpSpPr>
          <p:grpSpPr>
            <a:xfrm>
              <a:off x="3707904" y="2780928"/>
              <a:ext cx="720080" cy="216024"/>
              <a:chOff x="3059832" y="2204864"/>
              <a:chExt cx="720080" cy="216024"/>
            </a:xfrm>
          </p:grpSpPr>
          <p:cxnSp>
            <p:nvCxnSpPr>
              <p:cNvPr id="14" name="直接连接符 13"/>
              <p:cNvCxnSpPr/>
              <p:nvPr/>
            </p:nvCxnSpPr>
            <p:spPr>
              <a:xfrm>
                <a:off x="3059832" y="2204864"/>
                <a:ext cx="0" cy="216024"/>
              </a:xfrm>
              <a:prstGeom prst="line">
                <a:avLst/>
              </a:prstGeom>
              <a:ln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直接连接符 14"/>
              <p:cNvCxnSpPr/>
              <p:nvPr/>
            </p:nvCxnSpPr>
            <p:spPr>
              <a:xfrm>
                <a:off x="3059832" y="2204864"/>
                <a:ext cx="720080" cy="0"/>
              </a:xfrm>
              <a:prstGeom prst="line">
                <a:avLst/>
              </a:prstGeom>
              <a:ln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直接连接符 15"/>
              <p:cNvCxnSpPr/>
              <p:nvPr/>
            </p:nvCxnSpPr>
            <p:spPr>
              <a:xfrm>
                <a:off x="3779912" y="2204864"/>
                <a:ext cx="0" cy="216024"/>
              </a:xfrm>
              <a:prstGeom prst="line">
                <a:avLst/>
              </a:prstGeom>
              <a:ln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" name="TextBox 11"/>
            <p:cNvSpPr txBox="1"/>
            <p:nvPr/>
          </p:nvSpPr>
          <p:spPr>
            <a:xfrm>
              <a:off x="3491880" y="2492896"/>
              <a:ext cx="11817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P=0.05878</a:t>
              </a:r>
              <a:endParaRPr lang="en-US" dirty="0"/>
            </a:p>
          </p:txBody>
        </p:sp>
        <p:grpSp>
          <p:nvGrpSpPr>
            <p:cNvPr id="18" name="组合 17"/>
            <p:cNvGrpSpPr/>
            <p:nvPr/>
          </p:nvGrpSpPr>
          <p:grpSpPr>
            <a:xfrm>
              <a:off x="5004048" y="1124744"/>
              <a:ext cx="720080" cy="216024"/>
              <a:chOff x="3059832" y="2204864"/>
              <a:chExt cx="720080" cy="216024"/>
            </a:xfrm>
          </p:grpSpPr>
          <p:cxnSp>
            <p:nvCxnSpPr>
              <p:cNvPr id="19" name="直接连接符 18"/>
              <p:cNvCxnSpPr/>
              <p:nvPr/>
            </p:nvCxnSpPr>
            <p:spPr>
              <a:xfrm>
                <a:off x="3059832" y="2204864"/>
                <a:ext cx="0" cy="216024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直接连接符 19"/>
              <p:cNvCxnSpPr/>
              <p:nvPr/>
            </p:nvCxnSpPr>
            <p:spPr>
              <a:xfrm>
                <a:off x="3059832" y="2204864"/>
                <a:ext cx="72008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直接连接符 20"/>
              <p:cNvCxnSpPr/>
              <p:nvPr/>
            </p:nvCxnSpPr>
            <p:spPr>
              <a:xfrm>
                <a:off x="3779912" y="2204864"/>
                <a:ext cx="0" cy="216024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2" name="TextBox 21"/>
            <p:cNvSpPr txBox="1"/>
            <p:nvPr/>
          </p:nvSpPr>
          <p:spPr>
            <a:xfrm>
              <a:off x="4644605" y="764704"/>
              <a:ext cx="12955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FF0000"/>
                  </a:solidFill>
                </a:rPr>
                <a:t>P=0.004605</a:t>
              </a:r>
            </a:p>
          </p:txBody>
        </p:sp>
        <p:grpSp>
          <p:nvGrpSpPr>
            <p:cNvPr id="23" name="组合 22"/>
            <p:cNvGrpSpPr/>
            <p:nvPr/>
          </p:nvGrpSpPr>
          <p:grpSpPr>
            <a:xfrm>
              <a:off x="5766530" y="1484784"/>
              <a:ext cx="720080" cy="216024"/>
              <a:chOff x="3059832" y="2204864"/>
              <a:chExt cx="720080" cy="216024"/>
            </a:xfrm>
          </p:grpSpPr>
          <p:cxnSp>
            <p:nvCxnSpPr>
              <p:cNvPr id="24" name="直接连接符 23"/>
              <p:cNvCxnSpPr/>
              <p:nvPr/>
            </p:nvCxnSpPr>
            <p:spPr>
              <a:xfrm>
                <a:off x="3059832" y="2204864"/>
                <a:ext cx="0" cy="216024"/>
              </a:xfrm>
              <a:prstGeom prst="line">
                <a:avLst/>
              </a:prstGeom>
              <a:ln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直接连接符 24"/>
              <p:cNvCxnSpPr/>
              <p:nvPr/>
            </p:nvCxnSpPr>
            <p:spPr>
              <a:xfrm>
                <a:off x="3059832" y="2204864"/>
                <a:ext cx="720080" cy="0"/>
              </a:xfrm>
              <a:prstGeom prst="line">
                <a:avLst/>
              </a:prstGeom>
              <a:ln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直接连接符 25"/>
              <p:cNvCxnSpPr/>
              <p:nvPr/>
            </p:nvCxnSpPr>
            <p:spPr>
              <a:xfrm>
                <a:off x="3779912" y="2204864"/>
                <a:ext cx="0" cy="216024"/>
              </a:xfrm>
              <a:prstGeom prst="line">
                <a:avLst/>
              </a:prstGeom>
              <a:ln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7" name="TextBox 26"/>
            <p:cNvSpPr txBox="1"/>
            <p:nvPr/>
          </p:nvSpPr>
          <p:spPr>
            <a:xfrm>
              <a:off x="5550506" y="1196752"/>
              <a:ext cx="12955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7030A0"/>
                  </a:solidFill>
                </a:rPr>
                <a:t>P=0.002604</a:t>
              </a:r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108068" y="661338"/>
            <a:ext cx="359655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Define each splice sites as Constitutive(CONS), alternative (ASS), and skipped exons (SE)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Enrichment of splicing mutation in ASS and SE as compared to CONS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(to be done): the inclusion rate of splice sites with SNPs tend to be lower… 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605046" y="5561448"/>
            <a:ext cx="6195002" cy="101566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2060"/>
                </a:solidFill>
              </a:rPr>
              <a:t>If splice site </a:t>
            </a:r>
            <a:r>
              <a:rPr lang="en-US" sz="2000" dirty="0" err="1" smtClean="0">
                <a:solidFill>
                  <a:srgbClr val="002060"/>
                </a:solidFill>
              </a:rPr>
              <a:t>variatant</a:t>
            </a:r>
            <a:r>
              <a:rPr lang="en-US" sz="2000" dirty="0" smtClean="0">
                <a:solidFill>
                  <a:srgbClr val="002060"/>
                </a:solidFill>
              </a:rPr>
              <a:t> happens, it tends to happened at the rarely used  non coding splice sites to minimize its negative effects</a:t>
            </a:r>
            <a:endParaRPr lang="en-US" sz="2000" dirty="0">
              <a:solidFill>
                <a:srgbClr val="002060"/>
              </a:solidFill>
            </a:endParaRPr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3653D-0927-49B5-A8AE-E8D98F643B88}" type="datetime1">
              <a:rPr lang="zh-CN" altLang="en-US" smtClean="0"/>
              <a:t>2014/5/14</a:t>
            </a:fld>
            <a:endParaRPr lang="zh-CN" altLang="en-US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71702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7" y="620688"/>
            <a:ext cx="9097663" cy="4536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23528" y="404664"/>
            <a:ext cx="8424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Intronic SRE distribution in the junction nearby intron regions (SRE by Gene Yeo’s group)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99874" y="5157192"/>
            <a:ext cx="72722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Skipped exons are enriched in SREs, as compared with CONS and ASS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5ss SRE prediction is really bad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15C8E-AD68-421F-B265-C8F9A1C458EF}" type="datetime1">
              <a:rPr lang="zh-CN" altLang="en-US" smtClean="0"/>
              <a:t>2014/5/14</a:t>
            </a:fld>
            <a:endParaRPr lang="zh-CN" altLang="en-US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619399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0648"/>
            <a:ext cx="9177454" cy="45762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83568" y="5190841"/>
            <a:ext cx="72722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Coding splice sites are enriched for SREs as compared with the non-coding parts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5ss SRE prediction is really bad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5A146-FECF-4AB8-B95D-D970292C1FD8}" type="datetime1">
              <a:rPr lang="zh-CN" altLang="en-US" smtClean="0"/>
              <a:t>2014/5/14</a:t>
            </a:fld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57381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980728"/>
            <a:ext cx="8872488" cy="4424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DF9C9-5936-44D6-88F5-8B853403ABC6}" type="datetime1">
              <a:rPr lang="zh-CN" altLang="en-US" smtClean="0"/>
              <a:t>2014/5/14</a:t>
            </a:fld>
            <a:endParaRPr lang="zh-CN" altLang="en-US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93327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17" y="4192"/>
            <a:ext cx="9321860" cy="46482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83568" y="4723903"/>
            <a:ext cx="727224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In the 3ss: the SRE containing intron regions, are under stronger selection than the non-SRE regions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The SRE regions are prohibited more strongly to mutation to keep its assisting role of splicing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We discovered lower mutation rate around the constitutive and skipped exons.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5F724-EEA5-47BE-995C-EF8BD1360853}" type="datetime1">
              <a:rPr lang="zh-CN" altLang="en-US" smtClean="0"/>
              <a:t>2014/5/14</a:t>
            </a:fld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984069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4664"/>
            <a:ext cx="9033043" cy="45042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83568" y="4987042"/>
            <a:ext cx="72722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In the 3ss: </a:t>
            </a:r>
            <a:r>
              <a:rPr lang="en-US" dirty="0" err="1" smtClean="0"/>
              <a:t>lincRNA</a:t>
            </a:r>
            <a:r>
              <a:rPr lang="en-US" dirty="0" smtClean="0"/>
              <a:t> performs similarly as the </a:t>
            </a:r>
            <a:r>
              <a:rPr lang="en-US" dirty="0" err="1" smtClean="0"/>
              <a:t>cds</a:t>
            </a:r>
            <a:r>
              <a:rPr lang="en-US" smtClean="0"/>
              <a:t> region.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BE820-FD54-4719-9BD7-90839066EEAC}" type="datetime1">
              <a:rPr lang="zh-CN" altLang="en-US" smtClean="0"/>
              <a:t>2014/5/14</a:t>
            </a:fld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439257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1045</TotalTime>
  <Words>259</Words>
  <Application>Microsoft Office PowerPoint</Application>
  <PresentationFormat>全屏显示(4:3)</PresentationFormat>
  <Paragraphs>40</Paragraphs>
  <Slides>7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8" baseType="lpstr"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Jing</dc:creator>
  <cp:lastModifiedBy>Jing</cp:lastModifiedBy>
  <cp:revision>27</cp:revision>
  <dcterms:created xsi:type="dcterms:W3CDTF">2014-05-14T03:44:19Z</dcterms:created>
  <dcterms:modified xsi:type="dcterms:W3CDTF">2014-05-14T22:45:51Z</dcterms:modified>
</cp:coreProperties>
</file>