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0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7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0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3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6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9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2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1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9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3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9D553-C60B-2C40-970A-40302EC3CF14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3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elvetica"/>
                <a:cs typeface="Helvetica"/>
              </a:rPr>
              <a:t>Exome</a:t>
            </a:r>
            <a:r>
              <a:rPr lang="en-US" dirty="0" smtClean="0">
                <a:latin typeface="Helvetica"/>
                <a:cs typeface="Helvetica"/>
              </a:rPr>
              <a:t> mapping artifacts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Problem: How mapping artifacts (from </a:t>
            </a:r>
            <a:r>
              <a:rPr lang="en-US" sz="2400" dirty="0" err="1" smtClean="0">
                <a:latin typeface="Helvetica"/>
                <a:cs typeface="Helvetica"/>
              </a:rPr>
              <a:t>pseudogenes</a:t>
            </a:r>
            <a:r>
              <a:rPr lang="en-US" sz="2400" dirty="0" smtClean="0">
                <a:latin typeface="Helvetica"/>
                <a:cs typeface="Helvetica"/>
              </a:rPr>
              <a:t>) may affect </a:t>
            </a:r>
            <a:r>
              <a:rPr lang="en-US" sz="2400" dirty="0" err="1" smtClean="0">
                <a:latin typeface="Helvetica"/>
                <a:cs typeface="Helvetica"/>
              </a:rPr>
              <a:t>exome</a:t>
            </a:r>
            <a:r>
              <a:rPr lang="en-US" sz="2400" dirty="0" smtClean="0">
                <a:latin typeface="Helvetica"/>
                <a:cs typeface="Helvetica"/>
              </a:rPr>
              <a:t> sequencing (and allele-specific expression and RNA-</a:t>
            </a:r>
            <a:r>
              <a:rPr lang="en-US" sz="2400" dirty="0" err="1" smtClean="0">
                <a:latin typeface="Helvetica"/>
                <a:cs typeface="Helvetica"/>
              </a:rPr>
              <a:t>seq</a:t>
            </a:r>
            <a:r>
              <a:rPr lang="en-US" sz="2400" dirty="0" smtClean="0">
                <a:latin typeface="Helvetica"/>
                <a:cs typeface="Helvetica"/>
              </a:rPr>
              <a:t>) and  their clinical implications</a:t>
            </a:r>
          </a:p>
          <a:p>
            <a:pPr marL="0" indent="0"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Short-term objective: a presentation at CMG</a:t>
            </a:r>
          </a:p>
          <a:p>
            <a:pPr marL="0" indent="0"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A “longer”-term objective: publication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08703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elvetica"/>
                <a:cs typeface="Helvetica"/>
              </a:rPr>
              <a:t>Matching Regions from </a:t>
            </a:r>
            <a:r>
              <a:rPr lang="en-US" dirty="0" err="1" smtClean="0">
                <a:latin typeface="Helvetica"/>
                <a:cs typeface="Helvetica"/>
              </a:rPr>
              <a:t>Pseudogenes</a:t>
            </a:r>
            <a:r>
              <a:rPr lang="en-US" dirty="0" smtClean="0">
                <a:latin typeface="Helvetica"/>
                <a:cs typeface="Helvetica"/>
              </a:rPr>
              <a:t> and </a:t>
            </a:r>
            <a:r>
              <a:rPr lang="en-US" dirty="0" err="1" smtClean="0">
                <a:latin typeface="Helvetica"/>
                <a:cs typeface="Helvetica"/>
              </a:rPr>
              <a:t>lncRNAs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latin typeface="Helvetica"/>
                <a:cs typeface="Helvetica"/>
              </a:rPr>
              <a:t>Approach</a:t>
            </a:r>
            <a:r>
              <a:rPr lang="en-US" sz="2400" dirty="0" smtClean="0">
                <a:latin typeface="Helvetica"/>
                <a:cs typeface="Helvetica"/>
              </a:rPr>
              <a:t>:</a:t>
            </a:r>
          </a:p>
          <a:p>
            <a:r>
              <a:rPr lang="en-US" sz="2400" dirty="0" smtClean="0">
                <a:latin typeface="Helvetica"/>
                <a:cs typeface="Helvetica"/>
              </a:rPr>
              <a:t>Take 100-bp sliding windows from coding exons, blat against reference genome, and find the matching regions with more than 98% sequence identity.</a:t>
            </a:r>
          </a:p>
          <a:p>
            <a:pPr marL="0" indent="0">
              <a:buNone/>
            </a:pPr>
            <a:endParaRPr lang="en-US" sz="2400" dirty="0"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sz="2400" b="1" dirty="0" smtClean="0">
                <a:latin typeface="Helvetica"/>
                <a:cs typeface="Helvetica"/>
              </a:rPr>
              <a:t>Results</a:t>
            </a:r>
            <a:r>
              <a:rPr lang="en-US" sz="2400" dirty="0" smtClean="0">
                <a:latin typeface="Helvetica"/>
                <a:cs typeface="Helvetica"/>
              </a:rPr>
              <a:t>:</a:t>
            </a:r>
          </a:p>
          <a:p>
            <a:r>
              <a:rPr lang="en-US" sz="2400" dirty="0" smtClean="0">
                <a:latin typeface="Helvetica"/>
                <a:cs typeface="Helvetica"/>
              </a:rPr>
              <a:t>Total nucleotides in exons of protein coding genes: 75,255,917 </a:t>
            </a:r>
            <a:r>
              <a:rPr lang="en-US" sz="2400" dirty="0" err="1" smtClean="0">
                <a:latin typeface="Helvetica"/>
                <a:cs typeface="Helvetica"/>
              </a:rPr>
              <a:t>bp</a:t>
            </a:r>
            <a:endParaRPr lang="en-US" sz="2400" dirty="0" smtClean="0">
              <a:latin typeface="Helvetica"/>
              <a:cs typeface="Helvetica"/>
            </a:endParaRPr>
          </a:p>
          <a:p>
            <a:endParaRPr lang="en-US" sz="900" dirty="0" smtClean="0">
              <a:latin typeface="Helvetica"/>
              <a:cs typeface="Helvetica"/>
            </a:endParaRPr>
          </a:p>
          <a:p>
            <a:r>
              <a:rPr lang="en-US" sz="2400" dirty="0">
                <a:latin typeface="Helvetica"/>
                <a:cs typeface="Helvetica"/>
              </a:rPr>
              <a:t>N</a:t>
            </a:r>
            <a:r>
              <a:rPr lang="en-US" sz="2400" dirty="0" smtClean="0">
                <a:latin typeface="Helvetica"/>
                <a:cs typeface="Helvetica"/>
              </a:rPr>
              <a:t>ucleotides from coding exon regions matching </a:t>
            </a:r>
            <a:r>
              <a:rPr lang="en-US" sz="2400" dirty="0" err="1" smtClean="0">
                <a:latin typeface="Helvetica"/>
                <a:cs typeface="Helvetica"/>
              </a:rPr>
              <a:t>pseudogenes</a:t>
            </a:r>
            <a:r>
              <a:rPr lang="en-US" sz="2400" dirty="0" smtClean="0">
                <a:latin typeface="Helvetica"/>
                <a:cs typeface="Helvetica"/>
              </a:rPr>
              <a:t>: 1,370,375 </a:t>
            </a:r>
            <a:r>
              <a:rPr lang="en-US" sz="2400" dirty="0" err="1" smtClean="0">
                <a:latin typeface="Helvetica"/>
                <a:cs typeface="Helvetica"/>
              </a:rPr>
              <a:t>bp</a:t>
            </a:r>
            <a:r>
              <a:rPr lang="en-US" sz="2400" dirty="0" smtClean="0">
                <a:latin typeface="Helvetica"/>
                <a:cs typeface="Helvetica"/>
              </a:rPr>
              <a:t> (of 3,056 genes). (1.8% of total)</a:t>
            </a:r>
          </a:p>
          <a:p>
            <a:endParaRPr lang="en-US" sz="9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Nucleotides from coding exon regions matching </a:t>
            </a:r>
            <a:r>
              <a:rPr lang="en-US" sz="2400" dirty="0" err="1" smtClean="0">
                <a:latin typeface="Helvetica"/>
                <a:cs typeface="Helvetica"/>
              </a:rPr>
              <a:t>lncRNA</a:t>
            </a:r>
            <a:r>
              <a:rPr lang="en-US" sz="2400" dirty="0" smtClean="0">
                <a:latin typeface="Helvetica"/>
                <a:cs typeface="Helvetica"/>
              </a:rPr>
              <a:t>: 5,837,090 </a:t>
            </a:r>
            <a:r>
              <a:rPr lang="en-US" sz="2400" dirty="0" err="1" smtClean="0">
                <a:latin typeface="Helvetica"/>
                <a:cs typeface="Helvetica"/>
              </a:rPr>
              <a:t>bp</a:t>
            </a:r>
            <a:r>
              <a:rPr lang="en-US" sz="2400" dirty="0" smtClean="0">
                <a:latin typeface="Helvetica"/>
                <a:cs typeface="Helvetica"/>
              </a:rPr>
              <a:t> (of 5,690 genes). (7.8% of total)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9243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Helvetica"/>
                <a:cs typeface="Helvetica"/>
              </a:rPr>
              <a:t>NimbleGen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err="1" smtClean="0">
                <a:latin typeface="Helvetica"/>
                <a:cs typeface="Helvetica"/>
              </a:rPr>
              <a:t>Exome</a:t>
            </a:r>
            <a:r>
              <a:rPr lang="en-US" dirty="0" smtClean="0">
                <a:latin typeface="Helvetica"/>
                <a:cs typeface="Helvetica"/>
              </a:rPr>
              <a:t> Sequencing Target Regions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Helvetica"/>
                <a:cs typeface="Helvetica"/>
              </a:rPr>
              <a:t>Results</a:t>
            </a:r>
            <a:r>
              <a:rPr lang="en-US" sz="2400" dirty="0" smtClean="0">
                <a:latin typeface="Helvetica"/>
                <a:cs typeface="Helvetica"/>
              </a:rPr>
              <a:t>:</a:t>
            </a:r>
          </a:p>
          <a:p>
            <a:r>
              <a:rPr lang="en-US" sz="2400" dirty="0" smtClean="0">
                <a:latin typeface="Helvetica"/>
                <a:cs typeface="Helvetica"/>
              </a:rPr>
              <a:t>Total nucleotides in </a:t>
            </a:r>
            <a:r>
              <a:rPr lang="en-US" sz="2400" dirty="0" err="1" smtClean="0">
                <a:latin typeface="Helvetica"/>
                <a:cs typeface="Helvetica"/>
              </a:rPr>
              <a:t>NimbleGen</a:t>
            </a:r>
            <a:r>
              <a:rPr lang="en-US" sz="2400" dirty="0" smtClean="0">
                <a:latin typeface="Helvetica"/>
                <a:cs typeface="Helvetica"/>
              </a:rPr>
              <a:t> target regions: 80,048,259</a:t>
            </a:r>
          </a:p>
          <a:p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Nucleotides in </a:t>
            </a:r>
            <a:r>
              <a:rPr lang="en-US" sz="2400" dirty="0" err="1" smtClean="0">
                <a:latin typeface="Helvetica"/>
                <a:cs typeface="Helvetica"/>
              </a:rPr>
              <a:t>NimbleGen</a:t>
            </a:r>
            <a:r>
              <a:rPr lang="en-US" sz="2400" dirty="0" smtClean="0">
                <a:latin typeface="Helvetica"/>
                <a:cs typeface="Helvetica"/>
              </a:rPr>
              <a:t> targets overlapping </a:t>
            </a:r>
            <a:r>
              <a:rPr lang="en-US" sz="2400" dirty="0" err="1" smtClean="0">
                <a:latin typeface="Helvetica"/>
                <a:cs typeface="Helvetica"/>
              </a:rPr>
              <a:t>pseudogenes</a:t>
            </a:r>
            <a:r>
              <a:rPr lang="en-US" sz="2400" dirty="0" smtClean="0">
                <a:latin typeface="Helvetica"/>
                <a:cs typeface="Helvetica"/>
              </a:rPr>
              <a:t>: 1,341,163</a:t>
            </a:r>
          </a:p>
          <a:p>
            <a:pPr marL="0" indent="0"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Nucleotides in </a:t>
            </a:r>
            <a:r>
              <a:rPr lang="en-US" sz="2400" dirty="0" err="1" smtClean="0">
                <a:latin typeface="Helvetica"/>
                <a:cs typeface="Helvetica"/>
              </a:rPr>
              <a:t>NimbleGen</a:t>
            </a:r>
            <a:r>
              <a:rPr lang="en-US" sz="2400" dirty="0" smtClean="0">
                <a:latin typeface="Helvetica"/>
                <a:cs typeface="Helvetica"/>
              </a:rPr>
              <a:t> targets overlapping </a:t>
            </a:r>
            <a:r>
              <a:rPr lang="en-US" sz="2400" dirty="0" err="1" smtClean="0">
                <a:latin typeface="Helvetica"/>
                <a:cs typeface="Helvetica"/>
              </a:rPr>
              <a:t>lncRNA</a:t>
            </a:r>
            <a:r>
              <a:rPr lang="en-US" sz="2400" dirty="0" smtClean="0">
                <a:latin typeface="Helvetica"/>
                <a:cs typeface="Helvetica"/>
              </a:rPr>
              <a:t>: 4,820,352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45660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481" y="3860486"/>
            <a:ext cx="2547841" cy="22383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70598" y="3863541"/>
            <a:ext cx="2547841" cy="22383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22715" y="3863541"/>
            <a:ext cx="2547841" cy="22383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306755" y="4291135"/>
            <a:ext cx="1354469" cy="1354469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972940" y="3953116"/>
            <a:ext cx="1354469" cy="1354469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924356" y="4695035"/>
            <a:ext cx="1354469" cy="1354469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91148" y="3899761"/>
            <a:ext cx="869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elvetica"/>
                <a:cs typeface="Helvetica"/>
              </a:rPr>
              <a:t>6,160,307</a:t>
            </a:r>
          </a:p>
          <a:p>
            <a:r>
              <a:rPr lang="en-US" sz="1200" dirty="0" smtClean="0">
                <a:latin typeface="Helvetica"/>
                <a:cs typeface="Helvetica"/>
              </a:rPr>
              <a:t>(8.2%)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62659" y="4882103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254,652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25880" y="4418328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221,625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02258" y="5249778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524,326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55114" y="4908753"/>
            <a:ext cx="5769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91,638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42047" y="4907253"/>
            <a:ext cx="755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1,300,597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61413" y="4190733"/>
            <a:ext cx="5769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86,335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90092" y="5522493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539,799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3479261" y="4264739"/>
            <a:ext cx="1354469" cy="1354469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145446" y="3926720"/>
            <a:ext cx="1354469" cy="1354469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096862" y="4668639"/>
            <a:ext cx="1354469" cy="1354469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235165" y="4855707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357,249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98386" y="4391932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301,230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074764" y="5223382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680,033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77328" y="4882357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128,226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14553" y="4880857"/>
            <a:ext cx="755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1,586,460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33919" y="4164337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123,335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62598" y="5496097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719,030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702061" y="4291135"/>
            <a:ext cx="1354469" cy="1354469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68246" y="3953116"/>
            <a:ext cx="1354469" cy="1354469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319662" y="4695035"/>
            <a:ext cx="1354469" cy="1354469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457965" y="4882103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562.392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321186" y="4418328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534,603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97564" y="5249778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Helvetica"/>
                <a:cs typeface="Helvetica"/>
              </a:rPr>
              <a:t>936,874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000128" y="4908753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175,697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37353" y="4907253"/>
            <a:ext cx="755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2,078,341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56719" y="4190733"/>
            <a:ext cx="5769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92,235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885398" y="5522493"/>
            <a:ext cx="648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Helvetica"/>
                <a:cs typeface="Helvetica"/>
              </a:rPr>
              <a:t>977,873</a:t>
            </a:r>
            <a:endParaRPr lang="en-US" sz="1000" dirty="0">
              <a:latin typeface="Helvetica"/>
              <a:cs typeface="Helvetica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89608" y="3462894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elvetica"/>
                <a:cs typeface="Helvetica"/>
              </a:rPr>
              <a:t>Read Length: 50 </a:t>
            </a:r>
            <a:r>
              <a:rPr lang="en-US" sz="1200" dirty="0" err="1" smtClean="0">
                <a:latin typeface="Helvetica"/>
                <a:cs typeface="Helvetica"/>
              </a:rPr>
              <a:t>bp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681833" y="3481774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elvetica"/>
                <a:cs typeface="Helvetica"/>
              </a:rPr>
              <a:t>Read Length: 75 </a:t>
            </a:r>
            <a:r>
              <a:rPr lang="en-US" sz="1200" dirty="0" err="1" smtClean="0">
                <a:latin typeface="Helvetica"/>
                <a:cs typeface="Helvetica"/>
              </a:rPr>
              <a:t>bp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644471" y="3481774"/>
            <a:ext cx="16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elvetica"/>
                <a:cs typeface="Helvetica"/>
              </a:rPr>
              <a:t>Read Length: 100 </a:t>
            </a:r>
            <a:r>
              <a:rPr lang="en-US" sz="1200" dirty="0" err="1" smtClean="0">
                <a:latin typeface="Helvetica"/>
                <a:cs typeface="Helvetica"/>
              </a:rPr>
              <a:t>bp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202188" y="6295177"/>
            <a:ext cx="159910" cy="1599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3352951" y="6234693"/>
            <a:ext cx="1048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Helvetica"/>
                <a:cs typeface="Helvetica"/>
              </a:rPr>
              <a:t>Pseudogene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63176" y="6276340"/>
            <a:ext cx="159910" cy="1599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13939" y="6215856"/>
            <a:ext cx="11343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Helvetica"/>
                <a:cs typeface="Helvetica"/>
              </a:rPr>
              <a:t>Coding genes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48608" y="6280222"/>
            <a:ext cx="159910" cy="1599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2099371" y="6219738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Helvetica"/>
                <a:cs typeface="Helvetica"/>
              </a:rPr>
              <a:t>LncRNA</a:t>
            </a:r>
            <a:endParaRPr lang="en-US" sz="1200" dirty="0">
              <a:latin typeface="Helvetica"/>
              <a:cs typeface="Helvetica"/>
            </a:endParaRPr>
          </a:p>
        </p:txBody>
      </p:sp>
      <p:sp>
        <p:nvSpPr>
          <p:cNvPr id="82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Multiple Mapping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3" name="Content Placeholder 4"/>
          <p:cNvSpPr>
            <a:spLocks noGrp="1"/>
          </p:cNvSpPr>
          <p:nvPr>
            <p:ph idx="1"/>
          </p:nvPr>
        </p:nvSpPr>
        <p:spPr>
          <a:xfrm>
            <a:off x="457200" y="1474451"/>
            <a:ext cx="8229600" cy="1862694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latin typeface="Helvetica"/>
                <a:cs typeface="Helvetica"/>
              </a:rPr>
              <a:t>The annotation where reads from coding exons can be mapped to other than themselves;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Check every nucleotide in coding exons, as starting point of a read;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Different  read length (50, 75, 100)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Multiple </a:t>
            </a:r>
            <a:r>
              <a:rPr lang="en-US" sz="1800" dirty="0" err="1" smtClean="0">
                <a:latin typeface="Helvetica"/>
                <a:cs typeface="Helvetica"/>
              </a:rPr>
              <a:t>mis</a:t>
            </a:r>
            <a:r>
              <a:rPr lang="en-US" sz="1800" dirty="0" smtClean="0">
                <a:latin typeface="Helvetica"/>
                <a:cs typeface="Helvetica"/>
              </a:rPr>
              <a:t>-matches allowed: 2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Total nucleotides in coding exons</a:t>
            </a:r>
            <a:r>
              <a:rPr lang="en-US" sz="1800" dirty="0">
                <a:latin typeface="Helvetica"/>
                <a:cs typeface="Helvetica"/>
              </a:rPr>
              <a:t>: 75,255,917</a:t>
            </a:r>
            <a:endParaRPr lang="en-US" sz="1800" dirty="0" smtClean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6760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Multiple Mapping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3" name="Content Placeholder 4"/>
          <p:cNvSpPr>
            <a:spLocks noGrp="1"/>
          </p:cNvSpPr>
          <p:nvPr>
            <p:ph idx="1"/>
          </p:nvPr>
        </p:nvSpPr>
        <p:spPr>
          <a:xfrm>
            <a:off x="457200" y="1474451"/>
            <a:ext cx="8229600" cy="1862694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latin typeface="Helvetica"/>
                <a:cs typeface="Helvetica"/>
              </a:rPr>
              <a:t>The annotation where reads from coding exons can be mapped to other than themselves;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Check every nucleotide in coding exons, as starting point of a read;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Different  read length (50, 75, 100)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Multiple </a:t>
            </a:r>
            <a:r>
              <a:rPr lang="en-US" sz="1800" dirty="0" err="1" smtClean="0">
                <a:latin typeface="Helvetica"/>
                <a:cs typeface="Helvetica"/>
              </a:rPr>
              <a:t>mis</a:t>
            </a:r>
            <a:r>
              <a:rPr lang="en-US" sz="1800" dirty="0" smtClean="0">
                <a:latin typeface="Helvetica"/>
                <a:cs typeface="Helvetica"/>
              </a:rPr>
              <a:t>-matches allowed: 2</a:t>
            </a:r>
          </a:p>
          <a:p>
            <a:r>
              <a:rPr lang="en-US" sz="1800" dirty="0" smtClean="0">
                <a:latin typeface="Helvetica"/>
                <a:cs typeface="Helvetica"/>
              </a:rPr>
              <a:t>Total nucleotides in coding exons</a:t>
            </a:r>
            <a:r>
              <a:rPr lang="en-US" sz="1800" dirty="0">
                <a:latin typeface="Helvetica"/>
                <a:cs typeface="Helvetica"/>
              </a:rPr>
              <a:t>: 75,255,917</a:t>
            </a:r>
            <a:endParaRPr lang="en-US" sz="1800" dirty="0" smtClean="0">
              <a:latin typeface="Helvetica"/>
              <a:cs typeface="Helvetica"/>
            </a:endParaRPr>
          </a:p>
        </p:txBody>
      </p:sp>
      <p:pic>
        <p:nvPicPr>
          <p:cNvPr id="3" name="Picture 2" descr="tes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85" y="3085749"/>
            <a:ext cx="8050115" cy="402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7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Multiple Mapping Profile</a:t>
            </a:r>
            <a:endParaRPr lang="en-US" dirty="0">
              <a:latin typeface="Helvetica"/>
              <a:cs typeface="Helvetica"/>
            </a:endParaRPr>
          </a:p>
        </p:txBody>
      </p:sp>
      <p:pic>
        <p:nvPicPr>
          <p:cNvPr id="7" name="Picture 6" descr="coun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59" y="993410"/>
            <a:ext cx="5497665" cy="5497665"/>
          </a:xfrm>
          <a:prstGeom prst="rect">
            <a:avLst/>
          </a:prstGeom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218313" y="1600200"/>
            <a:ext cx="3427978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The distribution for number of matched regions</a:t>
            </a:r>
          </a:p>
          <a:p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When short sequences from coding exons matched to multiple genomic locations, while most of them only match to a few places, some can match to a large number of positions.</a:t>
            </a:r>
          </a:p>
          <a:p>
            <a:pPr marL="0" indent="0">
              <a:buFont typeface="Arial"/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Read length doesn’t help much here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4938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elvetica"/>
                <a:cs typeface="Helvetica"/>
              </a:rPr>
              <a:t>Sequence Identity vs. Matched Region</a:t>
            </a:r>
            <a:endParaRPr lang="en-US" dirty="0"/>
          </a:p>
        </p:txBody>
      </p:sp>
      <p:pic>
        <p:nvPicPr>
          <p:cNvPr id="3" name="Picture 2" descr="tes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898" y="1571850"/>
            <a:ext cx="5371913" cy="5371913"/>
          </a:xfrm>
          <a:prstGeom prst="rect">
            <a:avLst/>
          </a:prstGeom>
        </p:spPr>
      </p:pic>
      <p:sp>
        <p:nvSpPr>
          <p:cNvPr id="4" name="Content Placeholder 4"/>
          <p:cNvSpPr txBox="1">
            <a:spLocks/>
          </p:cNvSpPr>
          <p:nvPr/>
        </p:nvSpPr>
        <p:spPr>
          <a:xfrm>
            <a:off x="218313" y="1600200"/>
            <a:ext cx="2686141" cy="482554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Focus on </a:t>
            </a:r>
            <a:r>
              <a:rPr lang="en-US" sz="2400" dirty="0" err="1" smtClean="0">
                <a:latin typeface="Helvetica"/>
                <a:cs typeface="Helvetica"/>
              </a:rPr>
              <a:t>pgene</a:t>
            </a:r>
            <a:r>
              <a:rPr lang="en-US" sz="2400" dirty="0" smtClean="0">
                <a:latin typeface="Helvetica"/>
                <a:cs typeface="Helvetica"/>
              </a:rPr>
              <a:t> and parents</a:t>
            </a:r>
          </a:p>
          <a:p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Even for </a:t>
            </a:r>
            <a:r>
              <a:rPr lang="en-US" sz="2400" dirty="0" err="1" smtClean="0">
                <a:latin typeface="Helvetica"/>
                <a:cs typeface="Helvetica"/>
              </a:rPr>
              <a:t>pseudgoenes</a:t>
            </a:r>
            <a:r>
              <a:rPr lang="en-US" sz="2400" dirty="0" smtClean="0">
                <a:latin typeface="Helvetica"/>
                <a:cs typeface="Helvetica"/>
              </a:rPr>
              <a:t> with low sequence identity to their parents, there may still exist highly matched regions between them</a:t>
            </a:r>
          </a:p>
          <a:p>
            <a:endParaRPr lang="en-US" sz="2400" dirty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Read length: 100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62316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412</Words>
  <Application>Microsoft Macintosh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Exome mapping artifacts</vt:lpstr>
      <vt:lpstr>Matching Regions from Pseudogenes and lncRNAs</vt:lpstr>
      <vt:lpstr>NimbleGen Exome Sequencing Target Regions</vt:lpstr>
      <vt:lpstr>Multiple Mapping</vt:lpstr>
      <vt:lpstr>Multiple Mapping</vt:lpstr>
      <vt:lpstr>Multiple Mapping Profile</vt:lpstr>
      <vt:lpstr>Sequence Identity vs. Matched Region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Baikang Pei</dc:creator>
  <cp:lastModifiedBy>Baikang Pei</cp:lastModifiedBy>
  <cp:revision>86</cp:revision>
  <dcterms:created xsi:type="dcterms:W3CDTF">2014-04-23T05:18:35Z</dcterms:created>
  <dcterms:modified xsi:type="dcterms:W3CDTF">2014-05-02T12:16:56Z</dcterms:modified>
</cp:coreProperties>
</file>