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9" r:id="rId4"/>
    <p:sldId id="263" r:id="rId5"/>
    <p:sldId id="262" r:id="rId6"/>
    <p:sldId id="264" r:id="rId7"/>
    <p:sldId id="266" r:id="rId8"/>
    <p:sldId id="268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83" autoAdjust="0"/>
  </p:normalViewPr>
  <p:slideViewPr>
    <p:cSldViewPr snapToGrid="0" snapToObjects="1">
      <p:cViewPr varScale="1">
        <p:scale>
          <a:sx n="84" d="100"/>
          <a:sy n="84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F510-3E4B-9D40-B96E-1644D23F7F40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32879-0C57-E845-B8A1-A747E490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better version of PPT explaining the results.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4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centromere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telomere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basepair_overlap_conditional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Covering: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Deletions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Covered: Annotations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Intervals: Take union of overlapping intervals -&gt; smaller number of non-overlapping intervals.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0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“Gene and gene elements are taken from the longest transcript of protein-coding genes in GENCODE annotations”</a:t>
            </a:r>
          </a:p>
          <a:p>
            <a:r>
              <a:rPr lang="en-US" dirty="0" smtClean="0"/>
              <a:t>Whole:</a:t>
            </a:r>
            <a:r>
              <a:rPr lang="en-US" baseline="0" dirty="0" smtClean="0"/>
              <a:t> SV overlap with one or multiple whole genes</a:t>
            </a:r>
          </a:p>
          <a:p>
            <a:r>
              <a:rPr lang="en-US" baseline="0" dirty="0" smtClean="0"/>
              <a:t>Partial: Partial overlap of SV with any gene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32879-0C57-E845-B8A1-A747E49063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3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F595-4EAE-B34D-A5FC-EA26C56A5A8B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206E-3C40-9542-A99B-0596A059F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Genome-wide enrichment tests of deletions overlapping annotated biotypes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dirty="0"/>
              <a:t>5</a:t>
            </a:r>
            <a:r>
              <a:rPr lang="en-US" dirty="0" smtClean="0"/>
              <a:t>/</a:t>
            </a:r>
            <a:r>
              <a:rPr lang="en-US" dirty="0"/>
              <a:t>1</a:t>
            </a:r>
            <a:r>
              <a:rPr lang="en-US" dirty="0" smtClean="0"/>
              <a:t>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</a:t>
            </a:r>
            <a:endParaRPr lang="en-US" dirty="0"/>
          </a:p>
        </p:txBody>
      </p:sp>
      <p:pic>
        <p:nvPicPr>
          <p:cNvPr id="6" name="Content Placeholder 5" descr="Screen Shot 2014-05-01 at 4.59.02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r="-1370"/>
          <a:stretch>
            <a:fillRect/>
          </a:stretch>
        </p:blipFill>
        <p:spPr>
          <a:xfrm>
            <a:off x="-105982" y="1417638"/>
            <a:ext cx="9270140" cy="5098220"/>
          </a:xfrm>
        </p:spPr>
      </p:pic>
      <p:cxnSp>
        <p:nvCxnSpPr>
          <p:cNvPr id="8" name="Straight Connector 7"/>
          <p:cNvCxnSpPr/>
          <p:nvPr/>
        </p:nvCxnSpPr>
        <p:spPr>
          <a:xfrm>
            <a:off x="6048836" y="2370661"/>
            <a:ext cx="28220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Dodecagon 8"/>
          <p:cNvSpPr/>
          <p:nvPr/>
        </p:nvSpPr>
        <p:spPr>
          <a:xfrm>
            <a:off x="1060353" y="3205535"/>
            <a:ext cx="1467232" cy="308225"/>
          </a:xfrm>
          <a:prstGeom prst="dodecagon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decagon 9"/>
          <p:cNvSpPr/>
          <p:nvPr/>
        </p:nvSpPr>
        <p:spPr>
          <a:xfrm>
            <a:off x="326737" y="4561726"/>
            <a:ext cx="1954254" cy="201714"/>
          </a:xfrm>
          <a:prstGeom prst="dodecagon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decagon 10"/>
          <p:cNvSpPr/>
          <p:nvPr/>
        </p:nvSpPr>
        <p:spPr>
          <a:xfrm>
            <a:off x="366033" y="2602036"/>
            <a:ext cx="1467232" cy="194834"/>
          </a:xfrm>
          <a:prstGeom prst="dodecagon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5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Genome-wide enrichment of overlaps:</a:t>
            </a:r>
          </a:p>
          <a:p>
            <a:pPr marL="0" indent="0">
              <a:buNone/>
            </a:pPr>
            <a:r>
              <a:rPr lang="en-US" dirty="0" smtClean="0"/>
              <a:t>	Test the significance of overlaps between query (e.g. deletion, duplication) and reference</a:t>
            </a:r>
            <a:r>
              <a:rPr lang="en-US" dirty="0"/>
              <a:t> </a:t>
            </a:r>
            <a:r>
              <a:rPr lang="en-US" dirty="0" smtClean="0"/>
              <a:t>(e.g. </a:t>
            </a:r>
            <a:r>
              <a:rPr lang="en-US" dirty="0" err="1" smtClean="0"/>
              <a:t>protein_coding</a:t>
            </a:r>
            <a:r>
              <a:rPr lang="en-US" dirty="0" smtClean="0"/>
              <a:t>, </a:t>
            </a:r>
            <a:r>
              <a:rPr lang="en-US" dirty="0" err="1" smtClean="0"/>
              <a:t>pseudogene</a:t>
            </a:r>
            <a:r>
              <a:rPr lang="en-US" dirty="0" smtClean="0"/>
              <a:t>), against random overlaps in the 	whole genome.</a:t>
            </a:r>
          </a:p>
          <a:p>
            <a:r>
              <a:rPr lang="en-US" dirty="0" smtClean="0"/>
              <a:t>Chalk talk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8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399" y="1293402"/>
            <a:ext cx="8251725" cy="57497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Test the significance of overlap between query intervals and reference intervals.</a:t>
            </a:r>
          </a:p>
          <a:p>
            <a:r>
              <a:rPr lang="en-US" dirty="0" smtClean="0"/>
              <a:t>Query </a:t>
            </a:r>
            <a:r>
              <a:rPr lang="en-US" altLang="zh-CN" dirty="0" smtClean="0"/>
              <a:t>intervals: 8941 deletions in </a:t>
            </a:r>
            <a:r>
              <a:rPr lang="en-US" altLang="zh-CN" dirty="0" err="1" smtClean="0"/>
              <a:t>bps.bed</a:t>
            </a:r>
            <a:endParaRPr lang="en-US" altLang="zh-CN" dirty="0" smtClean="0"/>
          </a:p>
          <a:p>
            <a:r>
              <a:rPr lang="en-US" dirty="0" smtClean="0"/>
              <a:t>Reference intervals: </a:t>
            </a:r>
            <a:r>
              <a:rPr lang="en-US" dirty="0" err="1" smtClean="0"/>
              <a:t>Gencode</a:t>
            </a:r>
            <a:r>
              <a:rPr lang="en-US" dirty="0" smtClean="0"/>
              <a:t> v19 annotations of different biotypes, including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seudogene</a:t>
            </a:r>
            <a:endParaRPr lang="en-US" dirty="0" smtClean="0"/>
          </a:p>
          <a:p>
            <a:pPr lvl="1"/>
            <a:r>
              <a:rPr lang="en-US" dirty="0" err="1" smtClean="0"/>
              <a:t>sense_intronic</a:t>
            </a:r>
            <a:r>
              <a:rPr lang="en-US" dirty="0"/>
              <a:t> </a:t>
            </a:r>
            <a:r>
              <a:rPr lang="en-US" dirty="0" smtClean="0">
                <a:solidFill>
                  <a:srgbClr val="7F7F7F"/>
                </a:solidFill>
              </a:rPr>
              <a:t>(i.e. Long </a:t>
            </a:r>
            <a:r>
              <a:rPr lang="en-US" dirty="0">
                <a:solidFill>
                  <a:srgbClr val="7F7F7F"/>
                </a:solidFill>
              </a:rPr>
              <a:t>non-coding transcript in introns of a coding gene that does not overlap any exons.) 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err="1" smtClean="0"/>
              <a:t>lincrna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F7F7F"/>
                </a:solidFill>
              </a:rPr>
              <a:t>(i.e</a:t>
            </a:r>
            <a:r>
              <a:rPr lang="en-US" dirty="0">
                <a:solidFill>
                  <a:srgbClr val="7F7F7F"/>
                </a:solidFill>
              </a:rPr>
              <a:t>. Long, intervening noncoding (</a:t>
            </a:r>
            <a:r>
              <a:rPr lang="en-US" dirty="0" err="1">
                <a:solidFill>
                  <a:srgbClr val="7F7F7F"/>
                </a:solidFill>
              </a:rPr>
              <a:t>linc</a:t>
            </a:r>
            <a:r>
              <a:rPr lang="en-US" dirty="0">
                <a:solidFill>
                  <a:srgbClr val="7F7F7F"/>
                </a:solidFill>
              </a:rPr>
              <a:t>) RNAs, that can be found in evolutionarily conserved, </a:t>
            </a:r>
            <a:r>
              <a:rPr lang="en-US" dirty="0" err="1">
                <a:solidFill>
                  <a:srgbClr val="7F7F7F"/>
                </a:solidFill>
              </a:rPr>
              <a:t>intergenic</a:t>
            </a:r>
            <a:r>
              <a:rPr lang="en-US" dirty="0">
                <a:solidFill>
                  <a:srgbClr val="7F7F7F"/>
                </a:solidFill>
              </a:rPr>
              <a:t> regions.)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smtClean="0"/>
              <a:t>3prime_overlapping_ncrna </a:t>
            </a:r>
            <a:r>
              <a:rPr lang="en-US" dirty="0">
                <a:solidFill>
                  <a:srgbClr val="7F7F7F"/>
                </a:solidFill>
              </a:rPr>
              <a:t>(i.e. Transcripts where </a:t>
            </a:r>
            <a:r>
              <a:rPr lang="en-US" dirty="0" err="1">
                <a:solidFill>
                  <a:srgbClr val="7F7F7F"/>
                </a:solidFill>
              </a:rPr>
              <a:t>ditag</a:t>
            </a:r>
            <a:r>
              <a:rPr lang="en-US" dirty="0">
                <a:solidFill>
                  <a:srgbClr val="7F7F7F"/>
                </a:solidFill>
              </a:rPr>
              <a:t> and/or published experimental data strongly supports the existence of short non-coding transcripts transcribed from the 3'UTR.)</a:t>
            </a:r>
          </a:p>
          <a:p>
            <a:pPr lvl="1"/>
            <a:r>
              <a:rPr lang="en-US" dirty="0" err="1" smtClean="0"/>
              <a:t>protein_coding</a:t>
            </a:r>
            <a:r>
              <a:rPr lang="en-US" dirty="0" smtClean="0"/>
              <a:t> (i.e. Contains an open reading frame (ORF))</a:t>
            </a:r>
          </a:p>
          <a:p>
            <a:pPr lvl="1"/>
            <a:r>
              <a:rPr lang="en-US" dirty="0" err="1" smtClean="0"/>
              <a:t>processed_transcript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Left Brace 3"/>
          <p:cNvSpPr/>
          <p:nvPr/>
        </p:nvSpPr>
        <p:spPr>
          <a:xfrm>
            <a:off x="1199410" y="3480443"/>
            <a:ext cx="141106" cy="83483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58795" y="368033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ncRNA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985" y="4561734"/>
            <a:ext cx="137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hort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ncRNA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3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sualize Chr16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1" r="-65"/>
          <a:stretch/>
        </p:blipFill>
        <p:spPr>
          <a:xfrm>
            <a:off x="342680" y="-343343"/>
            <a:ext cx="7952781" cy="7911943"/>
          </a:xfrm>
        </p:spPr>
      </p:pic>
      <p:sp>
        <p:nvSpPr>
          <p:cNvPr id="6" name="Rectangle 5"/>
          <p:cNvSpPr/>
          <p:nvPr/>
        </p:nvSpPr>
        <p:spPr>
          <a:xfrm>
            <a:off x="3851574" y="921146"/>
            <a:ext cx="1493183" cy="279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Deletions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Visualize Chr16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" b="3497"/>
          <a:stretch/>
        </p:blipFill>
        <p:spPr>
          <a:xfrm>
            <a:off x="378148" y="-139575"/>
            <a:ext cx="7945821" cy="7424993"/>
          </a:xfrm>
        </p:spPr>
      </p:pic>
      <p:sp>
        <p:nvSpPr>
          <p:cNvPr id="6" name="Rectangle 5"/>
          <p:cNvSpPr/>
          <p:nvPr/>
        </p:nvSpPr>
        <p:spPr>
          <a:xfrm>
            <a:off x="3851574" y="921146"/>
            <a:ext cx="1493183" cy="279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Deletions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0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sualize Chr22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" b="5343"/>
          <a:stretch/>
        </p:blipFill>
        <p:spPr>
          <a:xfrm>
            <a:off x="423306" y="-69949"/>
            <a:ext cx="7799859" cy="7144618"/>
          </a:xfrm>
        </p:spPr>
      </p:pic>
      <p:sp>
        <p:nvSpPr>
          <p:cNvPr id="6" name="Rectangle 5"/>
          <p:cNvSpPr/>
          <p:nvPr/>
        </p:nvSpPr>
        <p:spPr>
          <a:xfrm>
            <a:off x="3851574" y="921146"/>
            <a:ext cx="1493183" cy="279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Deletions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1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Visualize Chr22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" b="6322"/>
          <a:stretch/>
        </p:blipFill>
        <p:spPr>
          <a:xfrm>
            <a:off x="450230" y="-80628"/>
            <a:ext cx="7873726" cy="7135142"/>
          </a:xfrm>
        </p:spPr>
      </p:pic>
      <p:sp>
        <p:nvSpPr>
          <p:cNvPr id="6" name="Rectangle 5"/>
          <p:cNvSpPr/>
          <p:nvPr/>
        </p:nvSpPr>
        <p:spPr>
          <a:xfrm>
            <a:off x="3851574" y="921146"/>
            <a:ext cx="1493183" cy="2791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Deletions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5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47798"/>
              </p:ext>
            </p:extLst>
          </p:nvPr>
        </p:nvGraphicFramePr>
        <p:xfrm>
          <a:off x="457200" y="1837469"/>
          <a:ext cx="8229600" cy="394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err="1" smtClean="0"/>
                        <a:t>Franction</a:t>
                      </a:r>
                      <a:r>
                        <a:rPr lang="en-US" dirty="0" smtClean="0"/>
                        <a:t> to sample 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0.04)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 score (Fraction to sample = 0.04)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 (Fraction</a:t>
                      </a:r>
                      <a:r>
                        <a:rPr lang="en-US" baseline="0" dirty="0" smtClean="0"/>
                        <a:t> to sample = 0.25)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 score </a:t>
                      </a:r>
                    </a:p>
                    <a:p>
                      <a:r>
                        <a:rPr lang="en-US" dirty="0" smtClean="0"/>
                        <a:t>(Fraction to sample = 0.25)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pseudogene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25.60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14.65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Protein_coding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417.30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498.98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Processed_transcript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140.91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161.11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Sense_intronic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0.000283812173976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-3.45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0.0303295356177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-1.88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3prime_overlapping_ncrna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-137.59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4.51485277637e-05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-3.92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lincRNA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67.92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61.70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00577" y="1654907"/>
            <a:ext cx="3530610" cy="44302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sz="2700" dirty="0" smtClean="0"/>
              <a:t>GSC </a:t>
            </a:r>
            <a:r>
              <a:rPr lang="en-US" sz="2700" dirty="0" err="1" smtClean="0"/>
              <a:t>block_bootstrap</a:t>
            </a:r>
            <a:r>
              <a:rPr lang="en-US" sz="2700" dirty="0" smtClean="0"/>
              <a:t>, </a:t>
            </a:r>
            <a:r>
              <a:rPr lang="en-US" sz="2700" dirty="0" err="1" smtClean="0"/>
              <a:t>incorp</a:t>
            </a:r>
            <a:r>
              <a:rPr lang="en-US" sz="2700" dirty="0" smtClean="0"/>
              <a:t>. gap info, no segmentation,</a:t>
            </a:r>
            <a:br>
              <a:rPr lang="en-US" sz="2700" dirty="0" smtClean="0"/>
            </a:br>
            <a:r>
              <a:rPr lang="en-US" sz="2700" dirty="0" smtClean="0"/>
              <a:t>Fraction to sample 0.04 – 0.25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9255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324</Words>
  <Application>Microsoft Macintosh PowerPoint</Application>
  <PresentationFormat>On-screen Show (4:3)</PresentationFormat>
  <Paragraphs>84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Genome-wide enrichment tests of deletions overlapping annotated biotypes</vt:lpstr>
      <vt:lpstr>Goal</vt:lpstr>
      <vt:lpstr>Application to deletions</vt:lpstr>
      <vt:lpstr>Examples</vt:lpstr>
      <vt:lpstr>PowerPoint Presentation</vt:lpstr>
      <vt:lpstr>PowerPoint Presentation</vt:lpstr>
      <vt:lpstr>PowerPoint Presentation</vt:lpstr>
      <vt:lpstr>PowerPoint Presentation</vt:lpstr>
      <vt:lpstr>Results GSC block_bootstrap, incorp. gap info, no segmentation, Fraction to sample 0.04 – 0.25</vt:lpstr>
      <vt:lpstr>Revisit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215</cp:revision>
  <dcterms:created xsi:type="dcterms:W3CDTF">2014-04-16T14:17:35Z</dcterms:created>
  <dcterms:modified xsi:type="dcterms:W3CDTF">2014-05-01T21:54:46Z</dcterms:modified>
</cp:coreProperties>
</file>