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0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87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0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3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6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91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27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11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99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D553-C60B-2C40-970A-40302EC3CF1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3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9D553-C60B-2C40-970A-40302EC3CF14}" type="datetimeFigureOut">
              <a:rPr lang="en-US" smtClean="0"/>
              <a:t>4/23/14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879CC-5405-E04E-A95B-E1EE7EF5E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3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elvetica"/>
                <a:cs typeface="Helvetica"/>
              </a:rPr>
              <a:t>Exome</a:t>
            </a:r>
            <a:r>
              <a:rPr lang="en-US" dirty="0" smtClean="0">
                <a:latin typeface="Helvetica"/>
                <a:cs typeface="Helvetica"/>
              </a:rPr>
              <a:t> mapping artifacts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Helvetica"/>
                <a:cs typeface="Helvetica"/>
              </a:rPr>
              <a:t>Problem: How mapping artifacts (from </a:t>
            </a:r>
            <a:r>
              <a:rPr lang="en-US" sz="2400" dirty="0" err="1" smtClean="0">
                <a:latin typeface="Helvetica"/>
                <a:cs typeface="Helvetica"/>
              </a:rPr>
              <a:t>pseudogenes</a:t>
            </a:r>
            <a:r>
              <a:rPr lang="en-US" sz="2400" dirty="0" smtClean="0">
                <a:latin typeface="Helvetica"/>
                <a:cs typeface="Helvetica"/>
              </a:rPr>
              <a:t>) may affect </a:t>
            </a:r>
            <a:r>
              <a:rPr lang="en-US" sz="2400" dirty="0" err="1" smtClean="0">
                <a:latin typeface="Helvetica"/>
                <a:cs typeface="Helvetica"/>
              </a:rPr>
              <a:t>exome</a:t>
            </a:r>
            <a:r>
              <a:rPr lang="en-US" sz="2400" dirty="0" smtClean="0">
                <a:latin typeface="Helvetica"/>
                <a:cs typeface="Helvetica"/>
              </a:rPr>
              <a:t> sequencing (and allele-specific expression and RNA-</a:t>
            </a:r>
            <a:r>
              <a:rPr lang="en-US" sz="2400" dirty="0" err="1" smtClean="0">
                <a:latin typeface="Helvetica"/>
                <a:cs typeface="Helvetica"/>
              </a:rPr>
              <a:t>seq</a:t>
            </a:r>
            <a:r>
              <a:rPr lang="en-US" sz="2400" dirty="0" smtClean="0">
                <a:latin typeface="Helvetica"/>
                <a:cs typeface="Helvetica"/>
              </a:rPr>
              <a:t>) and  their clinical implications</a:t>
            </a:r>
          </a:p>
          <a:p>
            <a:pPr marL="0" indent="0">
              <a:buNone/>
            </a:pPr>
            <a:endParaRPr lang="en-US" sz="2400" dirty="0" smtClean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Short-term objective: a presentation at CMG</a:t>
            </a:r>
          </a:p>
          <a:p>
            <a:pPr marL="0" indent="0">
              <a:buNone/>
            </a:pPr>
            <a:endParaRPr lang="en-US" sz="2400" dirty="0" smtClean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A “longer”-term objective: publication</a:t>
            </a:r>
            <a:endParaRPr lang="en-US" sz="24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308703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elvetica"/>
                <a:cs typeface="Helvetica"/>
              </a:rPr>
              <a:t>Matching Regions from </a:t>
            </a:r>
            <a:r>
              <a:rPr lang="en-US" dirty="0" err="1" smtClean="0">
                <a:latin typeface="Helvetica"/>
                <a:cs typeface="Helvetica"/>
              </a:rPr>
              <a:t>Pseudogenes</a:t>
            </a:r>
            <a:r>
              <a:rPr lang="en-US" dirty="0" smtClean="0">
                <a:latin typeface="Helvetica"/>
                <a:cs typeface="Helvetica"/>
              </a:rPr>
              <a:t> and </a:t>
            </a:r>
            <a:r>
              <a:rPr lang="en-US" dirty="0" err="1" smtClean="0">
                <a:latin typeface="Helvetica"/>
                <a:cs typeface="Helvetica"/>
              </a:rPr>
              <a:t>lncRNAs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smtClean="0">
                <a:latin typeface="Helvetica"/>
                <a:cs typeface="Helvetica"/>
              </a:rPr>
              <a:t>Approach</a:t>
            </a:r>
            <a:r>
              <a:rPr lang="en-US" sz="2400" dirty="0" smtClean="0">
                <a:latin typeface="Helvetica"/>
                <a:cs typeface="Helvetica"/>
              </a:rPr>
              <a:t>:</a:t>
            </a:r>
          </a:p>
          <a:p>
            <a:r>
              <a:rPr lang="en-US" sz="2400" dirty="0" smtClean="0">
                <a:latin typeface="Helvetica"/>
                <a:cs typeface="Helvetica"/>
              </a:rPr>
              <a:t>Take 100-bp sliding windows from coding exons, blat against reference genome, and find the matching regions with more than 98% sequence identity.</a:t>
            </a:r>
          </a:p>
          <a:p>
            <a:pPr marL="0" indent="0">
              <a:buNone/>
            </a:pPr>
            <a:endParaRPr lang="en-US" sz="2400" dirty="0">
              <a:latin typeface="Helvetica"/>
              <a:cs typeface="Helvetica"/>
            </a:endParaRPr>
          </a:p>
          <a:p>
            <a:pPr marL="0" indent="0">
              <a:buNone/>
            </a:pPr>
            <a:r>
              <a:rPr lang="en-US" sz="2400" b="1" dirty="0" smtClean="0">
                <a:latin typeface="Helvetica"/>
                <a:cs typeface="Helvetica"/>
              </a:rPr>
              <a:t>Results</a:t>
            </a:r>
            <a:r>
              <a:rPr lang="en-US" sz="2400" dirty="0" smtClean="0">
                <a:latin typeface="Helvetica"/>
                <a:cs typeface="Helvetica"/>
              </a:rPr>
              <a:t>:</a:t>
            </a:r>
          </a:p>
          <a:p>
            <a:r>
              <a:rPr lang="en-US" sz="2400" dirty="0" smtClean="0">
                <a:latin typeface="Helvetica"/>
                <a:cs typeface="Helvetica"/>
              </a:rPr>
              <a:t>Total nucleotides in exons of protein coding genes: 75,255,917 </a:t>
            </a:r>
            <a:r>
              <a:rPr lang="en-US" sz="2400" dirty="0" err="1" smtClean="0">
                <a:latin typeface="Helvetica"/>
                <a:cs typeface="Helvetica"/>
              </a:rPr>
              <a:t>bp</a:t>
            </a:r>
            <a:endParaRPr lang="en-US" sz="2400" dirty="0" smtClean="0">
              <a:latin typeface="Helvetica"/>
              <a:cs typeface="Helvetica"/>
            </a:endParaRPr>
          </a:p>
          <a:p>
            <a:endParaRPr lang="en-US" sz="900" dirty="0" smtClean="0">
              <a:latin typeface="Helvetica"/>
              <a:cs typeface="Helvetica"/>
            </a:endParaRPr>
          </a:p>
          <a:p>
            <a:r>
              <a:rPr lang="en-US" sz="2400" dirty="0">
                <a:latin typeface="Helvetica"/>
                <a:cs typeface="Helvetica"/>
              </a:rPr>
              <a:t>N</a:t>
            </a:r>
            <a:r>
              <a:rPr lang="en-US" sz="2400" dirty="0" smtClean="0">
                <a:latin typeface="Helvetica"/>
                <a:cs typeface="Helvetica"/>
              </a:rPr>
              <a:t>ucleotides from coding exon regions matching </a:t>
            </a:r>
            <a:r>
              <a:rPr lang="en-US" sz="2400" dirty="0" err="1" smtClean="0">
                <a:latin typeface="Helvetica"/>
                <a:cs typeface="Helvetica"/>
              </a:rPr>
              <a:t>pseudogenes</a:t>
            </a:r>
            <a:r>
              <a:rPr lang="en-US" sz="2400" dirty="0" smtClean="0">
                <a:latin typeface="Helvetica"/>
                <a:cs typeface="Helvetica"/>
              </a:rPr>
              <a:t>: </a:t>
            </a:r>
            <a:r>
              <a:rPr lang="en-US" sz="2400" dirty="0" smtClean="0">
                <a:latin typeface="Helvetica"/>
                <a:cs typeface="Helvetica"/>
              </a:rPr>
              <a:t>1,370,375 </a:t>
            </a:r>
            <a:r>
              <a:rPr lang="en-US" sz="2400" dirty="0" err="1" smtClean="0">
                <a:latin typeface="Helvetica"/>
                <a:cs typeface="Helvetica"/>
              </a:rPr>
              <a:t>bp</a:t>
            </a:r>
            <a:r>
              <a:rPr lang="en-US" sz="2400" dirty="0" smtClean="0">
                <a:latin typeface="Helvetica"/>
                <a:cs typeface="Helvetica"/>
              </a:rPr>
              <a:t> (of 3,056 genes). (1.8% of total)</a:t>
            </a:r>
          </a:p>
          <a:p>
            <a:endParaRPr lang="en-US" sz="900" dirty="0" smtClean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Nucleotides from coding exon regions matching </a:t>
            </a:r>
            <a:r>
              <a:rPr lang="en-US" sz="2400" dirty="0" err="1" smtClean="0">
                <a:latin typeface="Helvetica"/>
                <a:cs typeface="Helvetica"/>
              </a:rPr>
              <a:t>lncRNA</a:t>
            </a:r>
            <a:r>
              <a:rPr lang="en-US" sz="2400" dirty="0" smtClean="0">
                <a:latin typeface="Helvetica"/>
                <a:cs typeface="Helvetica"/>
              </a:rPr>
              <a:t>: </a:t>
            </a:r>
            <a:r>
              <a:rPr lang="en-US" sz="2400" dirty="0" smtClean="0">
                <a:latin typeface="Helvetica"/>
                <a:cs typeface="Helvetica"/>
              </a:rPr>
              <a:t>5,837,090 </a:t>
            </a:r>
            <a:r>
              <a:rPr lang="en-US" sz="2400" dirty="0" err="1" smtClean="0">
                <a:latin typeface="Helvetica"/>
                <a:cs typeface="Helvetica"/>
              </a:rPr>
              <a:t>bp</a:t>
            </a:r>
            <a:r>
              <a:rPr lang="en-US" sz="2400" dirty="0" smtClean="0">
                <a:latin typeface="Helvetica"/>
                <a:cs typeface="Helvetica"/>
              </a:rPr>
              <a:t> (of 5,690 genes). (7.8% of total)</a:t>
            </a:r>
            <a:endParaRPr lang="en-US" sz="24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9243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Helvetica"/>
                <a:cs typeface="Helvetica"/>
              </a:rPr>
              <a:t>NimbleGen</a:t>
            </a:r>
            <a:r>
              <a:rPr lang="en-US" dirty="0" smtClean="0">
                <a:latin typeface="Helvetica"/>
                <a:cs typeface="Helvetica"/>
              </a:rPr>
              <a:t> </a:t>
            </a:r>
            <a:r>
              <a:rPr lang="en-US" dirty="0" err="1" smtClean="0">
                <a:latin typeface="Helvetica"/>
                <a:cs typeface="Helvetica"/>
              </a:rPr>
              <a:t>Exome</a:t>
            </a:r>
            <a:r>
              <a:rPr lang="en-US" dirty="0" smtClean="0">
                <a:latin typeface="Helvetica"/>
                <a:cs typeface="Helvetica"/>
              </a:rPr>
              <a:t> Sequencing Target Regions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Helvetica"/>
                <a:cs typeface="Helvetica"/>
              </a:rPr>
              <a:t>Results</a:t>
            </a:r>
            <a:r>
              <a:rPr lang="en-US" sz="2400" dirty="0" smtClean="0">
                <a:latin typeface="Helvetica"/>
                <a:cs typeface="Helvetica"/>
              </a:rPr>
              <a:t>:</a:t>
            </a:r>
          </a:p>
          <a:p>
            <a:r>
              <a:rPr lang="en-US" sz="2400" dirty="0" smtClean="0">
                <a:latin typeface="Helvetica"/>
                <a:cs typeface="Helvetica"/>
              </a:rPr>
              <a:t>Total nucleotides in </a:t>
            </a:r>
            <a:r>
              <a:rPr lang="en-US" sz="2400" dirty="0" err="1" smtClean="0">
                <a:latin typeface="Helvetica"/>
                <a:cs typeface="Helvetica"/>
              </a:rPr>
              <a:t>NimbleGen</a:t>
            </a:r>
            <a:r>
              <a:rPr lang="en-US" sz="2400" dirty="0" smtClean="0">
                <a:latin typeface="Helvetica"/>
                <a:cs typeface="Helvetica"/>
              </a:rPr>
              <a:t> target regions: 80,048,259</a:t>
            </a:r>
          </a:p>
          <a:p>
            <a:endParaRPr lang="en-US" sz="2400" dirty="0" smtClean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N</a:t>
            </a:r>
            <a:r>
              <a:rPr lang="en-US" sz="2400" dirty="0" smtClean="0">
                <a:latin typeface="Helvetica"/>
                <a:cs typeface="Helvetica"/>
              </a:rPr>
              <a:t>ucleotides in </a:t>
            </a:r>
            <a:r>
              <a:rPr lang="en-US" sz="2400" dirty="0" err="1" smtClean="0">
                <a:latin typeface="Helvetica"/>
                <a:cs typeface="Helvetica"/>
              </a:rPr>
              <a:t>NimbleGen</a:t>
            </a:r>
            <a:r>
              <a:rPr lang="en-US" sz="2400" dirty="0" smtClean="0">
                <a:latin typeface="Helvetica"/>
                <a:cs typeface="Helvetica"/>
              </a:rPr>
              <a:t> targets overlapping </a:t>
            </a:r>
            <a:r>
              <a:rPr lang="en-US" sz="2400" dirty="0" err="1" smtClean="0">
                <a:latin typeface="Helvetica"/>
                <a:cs typeface="Helvetica"/>
              </a:rPr>
              <a:t>pseudogenes</a:t>
            </a:r>
            <a:r>
              <a:rPr lang="en-US" sz="2400" dirty="0" smtClean="0">
                <a:latin typeface="Helvetica"/>
                <a:cs typeface="Helvetica"/>
              </a:rPr>
              <a:t>: </a:t>
            </a:r>
            <a:r>
              <a:rPr lang="en-US" sz="2400" dirty="0" smtClean="0">
                <a:latin typeface="Helvetica"/>
                <a:cs typeface="Helvetica"/>
              </a:rPr>
              <a:t>1,341,163</a:t>
            </a:r>
          </a:p>
          <a:p>
            <a:pPr marL="0" indent="0">
              <a:buNone/>
            </a:pPr>
            <a:endParaRPr lang="en-US" sz="2400" dirty="0" smtClean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Nucleotides in </a:t>
            </a:r>
            <a:r>
              <a:rPr lang="en-US" sz="2400" dirty="0" err="1" smtClean="0">
                <a:latin typeface="Helvetica"/>
                <a:cs typeface="Helvetica"/>
              </a:rPr>
              <a:t>NimbleGen</a:t>
            </a:r>
            <a:r>
              <a:rPr lang="en-US" sz="2400" dirty="0" smtClean="0">
                <a:latin typeface="Helvetica"/>
                <a:cs typeface="Helvetica"/>
              </a:rPr>
              <a:t> targets overlapping </a:t>
            </a:r>
            <a:r>
              <a:rPr lang="en-US" sz="2400" dirty="0" err="1" smtClean="0">
                <a:latin typeface="Helvetica"/>
                <a:cs typeface="Helvetica"/>
              </a:rPr>
              <a:t>lncRNA</a:t>
            </a:r>
            <a:r>
              <a:rPr lang="en-US" sz="2400" dirty="0" smtClean="0">
                <a:latin typeface="Helvetica"/>
                <a:cs typeface="Helvetica"/>
              </a:rPr>
              <a:t>: </a:t>
            </a:r>
            <a:r>
              <a:rPr lang="en-US" sz="2400" dirty="0" smtClean="0">
                <a:latin typeface="Helvetica"/>
                <a:cs typeface="Helvetica"/>
              </a:rPr>
              <a:t>4,820,352</a:t>
            </a:r>
            <a:endParaRPr lang="en-US" sz="24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745660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173</Words>
  <Application>Microsoft Macintosh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Exome mapping artifacts</vt:lpstr>
      <vt:lpstr>Matching Regions from Pseudogenes and lncRNAs</vt:lpstr>
      <vt:lpstr>NimbleGen Exome Sequencing Target Regions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Baikang Pei</dc:creator>
  <cp:lastModifiedBy>Baikang Pei</cp:lastModifiedBy>
  <cp:revision>42</cp:revision>
  <dcterms:created xsi:type="dcterms:W3CDTF">2014-04-23T05:18:35Z</dcterms:created>
  <dcterms:modified xsi:type="dcterms:W3CDTF">2014-04-23T15:55:14Z</dcterms:modified>
</cp:coreProperties>
</file>